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4"/>
    <p:sldMasterId id="2147483855" r:id="rId5"/>
    <p:sldMasterId id="2147483880" r:id="rId6"/>
    <p:sldMasterId id="2147483904" r:id="rId7"/>
    <p:sldMasterId id="2147483941" r:id="rId8"/>
    <p:sldMasterId id="2147483953" r:id="rId9"/>
  </p:sldMasterIdLst>
  <p:notesMasterIdLst>
    <p:notesMasterId r:id="rId32"/>
  </p:notesMasterIdLst>
  <p:handoutMasterIdLst>
    <p:handoutMasterId r:id="rId33"/>
  </p:handoutMasterIdLst>
  <p:sldIdLst>
    <p:sldId id="256" r:id="rId10"/>
    <p:sldId id="696" r:id="rId11"/>
    <p:sldId id="740" r:id="rId12"/>
    <p:sldId id="736" r:id="rId13"/>
    <p:sldId id="434" r:id="rId14"/>
    <p:sldId id="435" r:id="rId15"/>
    <p:sldId id="436" r:id="rId16"/>
    <p:sldId id="437" r:id="rId17"/>
    <p:sldId id="724" r:id="rId18"/>
    <p:sldId id="726" r:id="rId19"/>
    <p:sldId id="738" r:id="rId20"/>
    <p:sldId id="742" r:id="rId21"/>
    <p:sldId id="708" r:id="rId22"/>
    <p:sldId id="744" r:id="rId23"/>
    <p:sldId id="441" r:id="rId24"/>
    <p:sldId id="741" r:id="rId25"/>
    <p:sldId id="720" r:id="rId26"/>
    <p:sldId id="727" r:id="rId27"/>
    <p:sldId id="730" r:id="rId28"/>
    <p:sldId id="731" r:id="rId29"/>
    <p:sldId id="733" r:id="rId30"/>
    <p:sldId id="438" r:id="rId31"/>
  </p:sldIdLst>
  <p:sldSz cx="9144000" cy="6858000" type="screen4x3"/>
  <p:notesSz cx="9928225"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userDrawn="1">
          <p15:clr>
            <a:srgbClr val="A4A3A4"/>
          </p15:clr>
        </p15:guide>
        <p15:guide id="2" pos="312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cassi, Patrizia (ESN)" initials="FP(" lastIdx="7" clrIdx="0">
    <p:extLst>
      <p:ext uri="{19B8F6BF-5375-455C-9EA6-DF929625EA0E}">
        <p15:presenceInfo xmlns:p15="http://schemas.microsoft.com/office/powerpoint/2012/main" userId="S-1-5-21-2107199734-1002509562-578033828-106831" providerId="AD"/>
      </p:ext>
    </p:extLst>
  </p:cmAuthor>
  <p:cmAuthor id="2" name="Kaba, Kankou (FAOSFE)" initials="KK(" lastIdx="3" clrIdx="1">
    <p:extLst>
      <p:ext uri="{19B8F6BF-5375-455C-9EA6-DF929625EA0E}">
        <p15:presenceInfo xmlns:p15="http://schemas.microsoft.com/office/powerpoint/2012/main" userId="Kaba, Kankou (FAOSFE)" providerId="None"/>
      </p:ext>
    </p:extLst>
  </p:cmAuthor>
  <p:cmAuthor id="3" name="Mamadoultaibou, Aissa (FAOSFC)" initials="MA(" lastIdx="2" clrIdx="2">
    <p:extLst>
      <p:ext uri="{19B8F6BF-5375-455C-9EA6-DF929625EA0E}">
        <p15:presenceInfo xmlns:p15="http://schemas.microsoft.com/office/powerpoint/2012/main" userId="S-1-5-21-1085031214-1220945662-725345543-52817" providerId="AD"/>
      </p:ext>
    </p:extLst>
  </p:cmAuthor>
  <p:cmAuthor id="4" name="Drame, Djibril (SFW)" initials="DD(" lastIdx="5" clrIdx="3">
    <p:extLst>
      <p:ext uri="{19B8F6BF-5375-455C-9EA6-DF929625EA0E}">
        <p15:presenceInfo xmlns:p15="http://schemas.microsoft.com/office/powerpoint/2012/main" userId="S-1-5-21-2107199734-1002509562-578033828-640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B3DDF2"/>
    <a:srgbClr val="66FF99"/>
    <a:srgbClr val="81C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3" autoAdjust="0"/>
    <p:restoredTop sz="94249" autoAdjust="0"/>
  </p:normalViewPr>
  <p:slideViewPr>
    <p:cSldViewPr>
      <p:cViewPr varScale="1">
        <p:scale>
          <a:sx n="102" d="100"/>
          <a:sy n="102" d="100"/>
        </p:scale>
        <p:origin x="1716" y="114"/>
      </p:cViewPr>
      <p:guideLst>
        <p:guide orient="horz" pos="2160"/>
        <p:guide pos="2880"/>
      </p:guideLst>
    </p:cSldViewPr>
  </p:slideViewPr>
  <p:notesTextViewPr>
    <p:cViewPr>
      <p:scale>
        <a:sx n="1" d="1"/>
        <a:sy n="1" d="1"/>
      </p:scale>
      <p:origin x="0" y="0"/>
    </p:cViewPr>
  </p:notesTextViewPr>
  <p:notesViewPr>
    <p:cSldViewPr>
      <p:cViewPr varScale="1">
        <p:scale>
          <a:sx n="76" d="100"/>
          <a:sy n="76" d="100"/>
        </p:scale>
        <p:origin x="-2166" y="-102"/>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F24A35-DC4F-4923-A3DB-62595D8DADBE}"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fr-FR"/>
        </a:p>
      </dgm:t>
    </dgm:pt>
    <dgm:pt modelId="{C71CCF2D-464A-43E9-832B-9DFB39F03FB2}">
      <dgm:prSet phldrT="[Texte]" custT="1">
        <dgm:style>
          <a:lnRef idx="0">
            <a:schemeClr val="accent3"/>
          </a:lnRef>
          <a:fillRef idx="3">
            <a:schemeClr val="accent3"/>
          </a:fillRef>
          <a:effectRef idx="3">
            <a:schemeClr val="accent3"/>
          </a:effectRef>
          <a:fontRef idx="minor">
            <a:schemeClr val="lt1"/>
          </a:fontRef>
        </dgm:style>
      </dgm:prSet>
      <dgm:spPr/>
      <dgm:t>
        <a:bodyPr/>
        <a:lstStyle/>
        <a:p>
          <a:r>
            <a:rPr lang="fr-FR" sz="1200" b="1" dirty="0">
              <a:solidFill>
                <a:schemeClr val="tx1"/>
              </a:solidFill>
            </a:rPr>
            <a:t>Croissance agricole durable</a:t>
          </a:r>
        </a:p>
      </dgm:t>
    </dgm:pt>
    <dgm:pt modelId="{D12D4193-AB6C-4BEF-B8DD-2E6A1B0EFB20}" type="parTrans" cxnId="{36CE8D03-8886-47F0-8C3E-C163AAD121F8}">
      <dgm:prSet/>
      <dgm:spPr/>
      <dgm:t>
        <a:bodyPr/>
        <a:lstStyle/>
        <a:p>
          <a:endParaRPr lang="fr-FR"/>
        </a:p>
      </dgm:t>
    </dgm:pt>
    <dgm:pt modelId="{73772D35-77FC-40E2-872B-CC4F6326D106}" type="sibTrans" cxnId="{36CE8D03-8886-47F0-8C3E-C163AAD121F8}">
      <dgm:prSet/>
      <dgm:spPr/>
      <dgm:t>
        <a:bodyPr/>
        <a:lstStyle/>
        <a:p>
          <a:endParaRPr lang="fr-FR"/>
        </a:p>
      </dgm:t>
    </dgm:pt>
    <dgm:pt modelId="{2A10335E-69FB-48F4-95E0-0F0CE9828C78}">
      <dgm:prSet phldrT="[Texte]" custT="1">
        <dgm:style>
          <a:lnRef idx="0">
            <a:schemeClr val="accent6"/>
          </a:lnRef>
          <a:fillRef idx="3">
            <a:schemeClr val="accent6"/>
          </a:fillRef>
          <a:effectRef idx="3">
            <a:schemeClr val="accent6"/>
          </a:effectRef>
          <a:fontRef idx="minor">
            <a:schemeClr val="lt1"/>
          </a:fontRef>
        </dgm:style>
      </dgm:prSet>
      <dgm:spPr/>
      <dgm:t>
        <a:bodyPr/>
        <a:lstStyle/>
        <a:p>
          <a:r>
            <a:rPr lang="fr-FR" sz="1200" b="1" dirty="0">
              <a:solidFill>
                <a:schemeClr val="tx1"/>
              </a:solidFill>
            </a:rPr>
            <a:t>Sécurité Alimentaire et nutritionnelle</a:t>
          </a:r>
        </a:p>
      </dgm:t>
    </dgm:pt>
    <dgm:pt modelId="{F64B4B2E-4AE2-4772-89BC-6AE0EB75552B}" type="parTrans" cxnId="{385DDF82-EF82-4125-9190-2ECDBE349640}">
      <dgm:prSet/>
      <dgm:spPr/>
      <dgm:t>
        <a:bodyPr/>
        <a:lstStyle/>
        <a:p>
          <a:endParaRPr lang="fr-FR"/>
        </a:p>
      </dgm:t>
    </dgm:pt>
    <dgm:pt modelId="{FDD2430F-0366-4548-B24E-5F9A1220DABB}" type="sibTrans" cxnId="{385DDF82-EF82-4125-9190-2ECDBE349640}">
      <dgm:prSet/>
      <dgm:spPr/>
      <dgm:t>
        <a:bodyPr/>
        <a:lstStyle/>
        <a:p>
          <a:endParaRPr lang="fr-FR"/>
        </a:p>
      </dgm:t>
    </dgm:pt>
    <dgm:pt modelId="{DBB72A07-A670-4B0C-BD93-C4BA6B520FB3}" type="pres">
      <dgm:prSet presAssocID="{2CF24A35-DC4F-4923-A3DB-62595D8DADBE}" presName="Name0" presStyleCnt="0">
        <dgm:presLayoutVars>
          <dgm:chMax val="7"/>
          <dgm:resizeHandles val="exact"/>
        </dgm:presLayoutVars>
      </dgm:prSet>
      <dgm:spPr/>
      <dgm:t>
        <a:bodyPr/>
        <a:lstStyle/>
        <a:p>
          <a:endParaRPr lang="fr-FR"/>
        </a:p>
      </dgm:t>
    </dgm:pt>
    <dgm:pt modelId="{C7B151FE-DAAC-4F6D-AC0C-5E34BAFAFF1C}" type="pres">
      <dgm:prSet presAssocID="{2CF24A35-DC4F-4923-A3DB-62595D8DADBE}" presName="comp1" presStyleCnt="0"/>
      <dgm:spPr/>
    </dgm:pt>
    <dgm:pt modelId="{11ED6CDD-A7E7-4F0B-9B98-973C45C9A977}" type="pres">
      <dgm:prSet presAssocID="{2CF24A35-DC4F-4923-A3DB-62595D8DADBE}" presName="circle1" presStyleLbl="node1" presStyleIdx="0" presStyleCnt="2" custScaleX="76842" custScaleY="61875" custLinFactNeighborX="14002" custLinFactNeighborY="4885"/>
      <dgm:spPr/>
      <dgm:t>
        <a:bodyPr/>
        <a:lstStyle/>
        <a:p>
          <a:endParaRPr lang="fr-FR"/>
        </a:p>
      </dgm:t>
    </dgm:pt>
    <dgm:pt modelId="{C68922E2-BEF7-4E47-984C-6FCF2913507B}" type="pres">
      <dgm:prSet presAssocID="{2CF24A35-DC4F-4923-A3DB-62595D8DADBE}" presName="c1text" presStyleLbl="node1" presStyleIdx="0" presStyleCnt="2">
        <dgm:presLayoutVars>
          <dgm:bulletEnabled val="1"/>
        </dgm:presLayoutVars>
      </dgm:prSet>
      <dgm:spPr/>
      <dgm:t>
        <a:bodyPr/>
        <a:lstStyle/>
        <a:p>
          <a:endParaRPr lang="fr-FR"/>
        </a:p>
      </dgm:t>
    </dgm:pt>
    <dgm:pt modelId="{E7C437A2-592A-4E32-BE01-65B219DD246D}" type="pres">
      <dgm:prSet presAssocID="{2CF24A35-DC4F-4923-A3DB-62595D8DADBE}" presName="comp2" presStyleCnt="0"/>
      <dgm:spPr/>
    </dgm:pt>
    <dgm:pt modelId="{46D833E6-0C7A-4809-8A73-293CCE9CB100}" type="pres">
      <dgm:prSet presAssocID="{2CF24A35-DC4F-4923-A3DB-62595D8DADBE}" presName="circle2" presStyleLbl="node1" presStyleIdx="1" presStyleCnt="2" custScaleX="79302" custScaleY="48505" custLinFactNeighborX="13294" custLinFactNeighborY="304"/>
      <dgm:spPr/>
      <dgm:t>
        <a:bodyPr/>
        <a:lstStyle/>
        <a:p>
          <a:endParaRPr lang="fr-FR"/>
        </a:p>
      </dgm:t>
    </dgm:pt>
    <dgm:pt modelId="{82FEF12E-2EAC-4876-8AB3-07DAF384D475}" type="pres">
      <dgm:prSet presAssocID="{2CF24A35-DC4F-4923-A3DB-62595D8DADBE}" presName="c2text" presStyleLbl="node1" presStyleIdx="1" presStyleCnt="2">
        <dgm:presLayoutVars>
          <dgm:bulletEnabled val="1"/>
        </dgm:presLayoutVars>
      </dgm:prSet>
      <dgm:spPr/>
      <dgm:t>
        <a:bodyPr/>
        <a:lstStyle/>
        <a:p>
          <a:endParaRPr lang="fr-FR"/>
        </a:p>
      </dgm:t>
    </dgm:pt>
  </dgm:ptLst>
  <dgm:cxnLst>
    <dgm:cxn modelId="{16079A48-8D7E-487E-AE84-AF8B4871D77C}" type="presOf" srcId="{C71CCF2D-464A-43E9-832B-9DFB39F03FB2}" destId="{C68922E2-BEF7-4E47-984C-6FCF2913507B}" srcOrd="1" destOrd="0" presId="urn:microsoft.com/office/officeart/2005/8/layout/venn2"/>
    <dgm:cxn modelId="{A799E410-FF6E-4A00-8F64-4E8A8469F5D3}" type="presOf" srcId="{C71CCF2D-464A-43E9-832B-9DFB39F03FB2}" destId="{11ED6CDD-A7E7-4F0B-9B98-973C45C9A977}" srcOrd="0" destOrd="0" presId="urn:microsoft.com/office/officeart/2005/8/layout/venn2"/>
    <dgm:cxn modelId="{9094289A-ECDC-4336-8270-4DF2D34BD65B}" type="presOf" srcId="{2A10335E-69FB-48F4-95E0-0F0CE9828C78}" destId="{46D833E6-0C7A-4809-8A73-293CCE9CB100}" srcOrd="0" destOrd="0" presId="urn:microsoft.com/office/officeart/2005/8/layout/venn2"/>
    <dgm:cxn modelId="{150342A6-21FA-4990-B9B2-B806EF5C6C98}" type="presOf" srcId="{2CF24A35-DC4F-4923-A3DB-62595D8DADBE}" destId="{DBB72A07-A670-4B0C-BD93-C4BA6B520FB3}" srcOrd="0" destOrd="0" presId="urn:microsoft.com/office/officeart/2005/8/layout/venn2"/>
    <dgm:cxn modelId="{36CE8D03-8886-47F0-8C3E-C163AAD121F8}" srcId="{2CF24A35-DC4F-4923-A3DB-62595D8DADBE}" destId="{C71CCF2D-464A-43E9-832B-9DFB39F03FB2}" srcOrd="0" destOrd="0" parTransId="{D12D4193-AB6C-4BEF-B8DD-2E6A1B0EFB20}" sibTransId="{73772D35-77FC-40E2-872B-CC4F6326D106}"/>
    <dgm:cxn modelId="{F03887D0-4FA3-4FCA-820C-89F1175DCDBE}" type="presOf" srcId="{2A10335E-69FB-48F4-95E0-0F0CE9828C78}" destId="{82FEF12E-2EAC-4876-8AB3-07DAF384D475}" srcOrd="1" destOrd="0" presId="urn:microsoft.com/office/officeart/2005/8/layout/venn2"/>
    <dgm:cxn modelId="{385DDF82-EF82-4125-9190-2ECDBE349640}" srcId="{2CF24A35-DC4F-4923-A3DB-62595D8DADBE}" destId="{2A10335E-69FB-48F4-95E0-0F0CE9828C78}" srcOrd="1" destOrd="0" parTransId="{F64B4B2E-4AE2-4772-89BC-6AE0EB75552B}" sibTransId="{FDD2430F-0366-4548-B24E-5F9A1220DABB}"/>
    <dgm:cxn modelId="{42664B6B-9194-47CD-BD14-37F37453D836}" type="presParOf" srcId="{DBB72A07-A670-4B0C-BD93-C4BA6B520FB3}" destId="{C7B151FE-DAAC-4F6D-AC0C-5E34BAFAFF1C}" srcOrd="0" destOrd="0" presId="urn:microsoft.com/office/officeart/2005/8/layout/venn2"/>
    <dgm:cxn modelId="{CABC993D-12D0-4885-872F-21A6842BE300}" type="presParOf" srcId="{C7B151FE-DAAC-4F6D-AC0C-5E34BAFAFF1C}" destId="{11ED6CDD-A7E7-4F0B-9B98-973C45C9A977}" srcOrd="0" destOrd="0" presId="urn:microsoft.com/office/officeart/2005/8/layout/venn2"/>
    <dgm:cxn modelId="{2505B1D7-8CBD-46FD-AF52-40AE84222B06}" type="presParOf" srcId="{C7B151FE-DAAC-4F6D-AC0C-5E34BAFAFF1C}" destId="{C68922E2-BEF7-4E47-984C-6FCF2913507B}" srcOrd="1" destOrd="0" presId="urn:microsoft.com/office/officeart/2005/8/layout/venn2"/>
    <dgm:cxn modelId="{10B293C8-7DFC-4CD4-9B2C-AE8C111E77D8}" type="presParOf" srcId="{DBB72A07-A670-4B0C-BD93-C4BA6B520FB3}" destId="{E7C437A2-592A-4E32-BE01-65B219DD246D}" srcOrd="1" destOrd="0" presId="urn:microsoft.com/office/officeart/2005/8/layout/venn2"/>
    <dgm:cxn modelId="{8796782B-4A1D-45A0-828F-279C94A3BC8C}" type="presParOf" srcId="{E7C437A2-592A-4E32-BE01-65B219DD246D}" destId="{46D833E6-0C7A-4809-8A73-293CCE9CB100}" srcOrd="0" destOrd="0" presId="urn:microsoft.com/office/officeart/2005/8/layout/venn2"/>
    <dgm:cxn modelId="{51F4B7BE-F76A-4A0F-A818-B06A5D907423}" type="presParOf" srcId="{E7C437A2-592A-4E32-BE01-65B219DD246D}" destId="{82FEF12E-2EAC-4876-8AB3-07DAF384D47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ED6CDD-A7E7-4F0B-9B98-973C45C9A977}">
      <dsp:nvSpPr>
        <dsp:cNvPr id="0" name=""/>
        <dsp:cNvSpPr/>
      </dsp:nvSpPr>
      <dsp:spPr>
        <a:xfrm>
          <a:off x="765870" y="930779"/>
          <a:ext cx="2541280" cy="2046299"/>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fr-FR" sz="1200" b="1" kern="1200" dirty="0">
              <a:solidFill>
                <a:schemeClr val="tx1"/>
              </a:solidFill>
            </a:rPr>
            <a:t>Croissance agricole durable</a:t>
          </a:r>
        </a:p>
      </dsp:txBody>
      <dsp:txXfrm>
        <a:off x="1369424" y="1084252"/>
        <a:ext cx="1334172" cy="347870"/>
      </dsp:txXfrm>
    </dsp:sp>
    <dsp:sp modelId="{46D833E6-0C7A-4809-8A73-293CCE9CB100}">
      <dsp:nvSpPr>
        <dsp:cNvPr id="0" name=""/>
        <dsp:cNvSpPr/>
      </dsp:nvSpPr>
      <dsp:spPr>
        <a:xfrm>
          <a:off x="999826" y="1611759"/>
          <a:ext cx="1966977" cy="1203100"/>
        </a:xfrm>
        <a:prstGeom prst="ellipse">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fr-FR" sz="1200" b="1" kern="1200" dirty="0">
              <a:solidFill>
                <a:schemeClr val="tx1"/>
              </a:solidFill>
            </a:rPr>
            <a:t>Sécurité Alimentaire et nutritionnelle</a:t>
          </a:r>
        </a:p>
      </dsp:txBody>
      <dsp:txXfrm>
        <a:off x="1287883" y="1912534"/>
        <a:ext cx="1390863" cy="601550"/>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4303005" cy="34010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2905" y="0"/>
            <a:ext cx="4303005" cy="340102"/>
          </a:xfrm>
          <a:prstGeom prst="rect">
            <a:avLst/>
          </a:prstGeom>
        </p:spPr>
        <p:txBody>
          <a:bodyPr vert="horz" lIns="91440" tIns="45720" rIns="91440" bIns="45720" rtlCol="0"/>
          <a:lstStyle>
            <a:lvl1pPr algn="r">
              <a:defRPr sz="1200"/>
            </a:lvl1pPr>
          </a:lstStyle>
          <a:p>
            <a:fld id="{4CCCB0EC-EE33-4F22-AD61-B12797A6AB81}" type="datetimeFigureOut">
              <a:rPr lang="en-US" smtClean="0"/>
              <a:t>7/6/2021</a:t>
            </a:fld>
            <a:endParaRPr lang="en-US"/>
          </a:p>
        </p:txBody>
      </p:sp>
      <p:sp>
        <p:nvSpPr>
          <p:cNvPr id="4" name="Footer Placeholder 3"/>
          <p:cNvSpPr>
            <a:spLocks noGrp="1"/>
          </p:cNvSpPr>
          <p:nvPr>
            <p:ph type="ftr" sz="quarter" idx="2"/>
          </p:nvPr>
        </p:nvSpPr>
        <p:spPr>
          <a:xfrm>
            <a:off x="4" y="6456488"/>
            <a:ext cx="4303005" cy="34010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2905" y="6456488"/>
            <a:ext cx="4303005" cy="340102"/>
          </a:xfrm>
          <a:prstGeom prst="rect">
            <a:avLst/>
          </a:prstGeom>
        </p:spPr>
        <p:txBody>
          <a:bodyPr vert="horz" lIns="91440" tIns="45720" rIns="91440" bIns="45720" rtlCol="0" anchor="b"/>
          <a:lstStyle>
            <a:lvl1pPr algn="r">
              <a:defRPr sz="1200"/>
            </a:lvl1pPr>
          </a:lstStyle>
          <a:p>
            <a:fld id="{340E9144-2F41-45B4-8BC6-39EF963786A7}" type="slidenum">
              <a:rPr lang="en-US" smtClean="0"/>
              <a:t>‹N°›</a:t>
            </a:fld>
            <a:endParaRPr lang="en-US"/>
          </a:p>
        </p:txBody>
      </p:sp>
    </p:spTree>
    <p:extLst>
      <p:ext uri="{BB962C8B-B14F-4D97-AF65-F5344CB8AC3E}">
        <p14:creationId xmlns:p14="http://schemas.microsoft.com/office/powerpoint/2010/main" val="152040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4302230"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3702" y="0"/>
            <a:ext cx="4302230" cy="339884"/>
          </a:xfrm>
          <a:prstGeom prst="rect">
            <a:avLst/>
          </a:prstGeom>
        </p:spPr>
        <p:txBody>
          <a:bodyPr vert="horz" lIns="91440" tIns="45720" rIns="91440" bIns="45720" rtlCol="0"/>
          <a:lstStyle>
            <a:lvl1pPr algn="r">
              <a:defRPr sz="1200"/>
            </a:lvl1pPr>
          </a:lstStyle>
          <a:p>
            <a:fld id="{DB50C598-7139-4253-8F90-C1313D8E62FE}" type="datetimeFigureOut">
              <a:rPr lang="en-US" smtClean="0"/>
              <a:t>7/6/2021</a:t>
            </a:fld>
            <a:endParaRPr lang="en-US"/>
          </a:p>
        </p:txBody>
      </p:sp>
      <p:sp>
        <p:nvSpPr>
          <p:cNvPr id="4" name="Slide Image Placeholder 3"/>
          <p:cNvSpPr>
            <a:spLocks noGrp="1" noRot="1" noChangeAspect="1"/>
          </p:cNvSpPr>
          <p:nvPr>
            <p:ph type="sldImg" idx="2"/>
          </p:nvPr>
        </p:nvSpPr>
        <p:spPr>
          <a:xfrm>
            <a:off x="3265488" y="509588"/>
            <a:ext cx="3397250"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823" y="3228897"/>
            <a:ext cx="7942580" cy="30589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6456612"/>
            <a:ext cx="4302230"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3702" y="6456612"/>
            <a:ext cx="4302230" cy="339884"/>
          </a:xfrm>
          <a:prstGeom prst="rect">
            <a:avLst/>
          </a:prstGeom>
        </p:spPr>
        <p:txBody>
          <a:bodyPr vert="horz" lIns="91440" tIns="45720" rIns="91440" bIns="45720" rtlCol="0" anchor="b"/>
          <a:lstStyle>
            <a:lvl1pPr algn="r">
              <a:defRPr sz="1200"/>
            </a:lvl1pPr>
          </a:lstStyle>
          <a:p>
            <a:fld id="{7C65884B-6903-45D0-AC2A-A4F095595D2E}" type="slidenum">
              <a:rPr lang="en-US" smtClean="0"/>
              <a:t>‹N°›</a:t>
            </a:fld>
            <a:endParaRPr lang="en-US"/>
          </a:p>
        </p:txBody>
      </p:sp>
    </p:spTree>
    <p:extLst>
      <p:ext uri="{BB962C8B-B14F-4D97-AF65-F5344CB8AC3E}">
        <p14:creationId xmlns:p14="http://schemas.microsoft.com/office/powerpoint/2010/main" val="2903685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systèmes alimentaires représentent un ensemble des systèmes incluant la production alimentaires (systèmes de production), le stockage, contrôle, transformation, les systèmes de commercialisation, transport, marketing et les systèmes de consommation constituent les systèmes alimentaires</a:t>
            </a:r>
          </a:p>
          <a:p>
            <a:endParaRPr lang="fr-FR" dirty="0"/>
          </a:p>
          <a:p>
            <a:r>
              <a:rPr lang="fr-FR" sz="1200" dirty="0"/>
              <a:t>Les</a:t>
            </a:r>
            <a:r>
              <a:rPr lang="fr-FR" sz="1200" b="1" dirty="0"/>
              <a:t> systèmes alimentaires </a:t>
            </a:r>
            <a:r>
              <a:rPr lang="fr-FR" sz="1200" dirty="0"/>
              <a:t>sont </a:t>
            </a:r>
            <a:r>
              <a:rPr lang="fr-FR" sz="1200" b="1" dirty="0"/>
              <a:t>sensibles à la nutrition </a:t>
            </a:r>
            <a:r>
              <a:rPr lang="fr-FR" sz="1200" dirty="0"/>
              <a:t>quand ils permettent de </a:t>
            </a:r>
            <a:r>
              <a:rPr lang="fr-FR" sz="1200" b="1" dirty="0"/>
              <a:t>c</a:t>
            </a:r>
            <a:r>
              <a:rPr lang="fr-FR" altLang="fr-FR" sz="1200" b="1" dirty="0">
                <a:solidFill>
                  <a:srgbClr val="212121"/>
                </a:solidFill>
                <a:latin typeface="inherit"/>
              </a:rPr>
              <a:t>onserver les qualités organoleptiques </a:t>
            </a:r>
            <a:r>
              <a:rPr lang="fr-FR" altLang="fr-FR" sz="1200" dirty="0">
                <a:solidFill>
                  <a:srgbClr val="212121"/>
                </a:solidFill>
                <a:latin typeface="inherit"/>
              </a:rPr>
              <a:t>et la </a:t>
            </a:r>
            <a:r>
              <a:rPr lang="fr-FR" altLang="fr-FR" sz="1200" b="1" dirty="0">
                <a:solidFill>
                  <a:srgbClr val="212121"/>
                </a:solidFill>
                <a:latin typeface="inherit"/>
              </a:rPr>
              <a:t>valeur nutritive des aliments </a:t>
            </a:r>
            <a:r>
              <a:rPr lang="fr-FR" altLang="fr-FR" sz="1200" dirty="0">
                <a:solidFill>
                  <a:srgbClr val="212121"/>
                </a:solidFill>
                <a:latin typeface="inherit"/>
              </a:rPr>
              <a:t>tout au </a:t>
            </a:r>
            <a:r>
              <a:rPr lang="fr-FR" altLang="fr-FR" sz="1200" b="1" dirty="0">
                <a:solidFill>
                  <a:srgbClr val="212121"/>
                </a:solidFill>
                <a:latin typeface="inherit"/>
              </a:rPr>
              <a:t>long de la chaine alimentaire </a:t>
            </a:r>
            <a:r>
              <a:rPr lang="fr-FR" altLang="fr-FR" sz="1200" dirty="0">
                <a:solidFill>
                  <a:srgbClr val="212121"/>
                </a:solidFill>
                <a:latin typeface="inherit"/>
              </a:rPr>
              <a:t>(production, transformation, stockage/conservation, transport, commercialisation et consommation)</a:t>
            </a:r>
          </a:p>
          <a:p>
            <a:endParaRPr lang="fr-FR" altLang="fr-FR" sz="1200" dirty="0">
              <a:solidFill>
                <a:srgbClr val="212121"/>
              </a:solidFill>
              <a:latin typeface="inheri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200" dirty="0">
                <a:solidFill>
                  <a:srgbClr val="212121"/>
                </a:solidFill>
                <a:latin typeface="inherit"/>
              </a:rPr>
              <a:t/>
            </a:r>
            <a:br>
              <a:rPr lang="fr-FR" altLang="fr-FR" sz="1200" dirty="0">
                <a:solidFill>
                  <a:srgbClr val="212121"/>
                </a:solidFill>
                <a:latin typeface="inherit"/>
              </a:rPr>
            </a:br>
            <a:r>
              <a:rPr lang="fr-FR" sz="1200" b="1" dirty="0"/>
              <a:t>L’agriculture sensible à la nutrition </a:t>
            </a:r>
            <a:r>
              <a:rPr lang="fr-FR" sz="1200" dirty="0"/>
              <a:t>est une approche qui vise à </a:t>
            </a:r>
            <a:r>
              <a:rPr lang="fr-FR" sz="1200" b="1" dirty="0"/>
              <a:t>assurer la production </a:t>
            </a:r>
            <a:r>
              <a:rPr lang="fr-FR" sz="1200" dirty="0"/>
              <a:t>en </a:t>
            </a:r>
            <a:r>
              <a:rPr lang="fr-FR" sz="1200" b="1" dirty="0"/>
              <a:t>quantité et qualité suffisantes </a:t>
            </a:r>
            <a:r>
              <a:rPr lang="fr-FR" sz="1200" dirty="0"/>
              <a:t>d’une </a:t>
            </a:r>
            <a:r>
              <a:rPr lang="fr-FR" sz="1200" b="1" dirty="0"/>
              <a:t>gamme variée </a:t>
            </a:r>
            <a:r>
              <a:rPr lang="fr-FR" sz="1200" dirty="0"/>
              <a:t>d’</a:t>
            </a:r>
            <a:r>
              <a:rPr lang="fr-FR" sz="1200" b="1" dirty="0"/>
              <a:t>aliments</a:t>
            </a:r>
            <a:r>
              <a:rPr lang="fr-FR" sz="1200" dirty="0"/>
              <a:t> </a:t>
            </a:r>
            <a:r>
              <a:rPr lang="fr-FR" sz="1200" b="1" dirty="0"/>
              <a:t>nutritifs</a:t>
            </a:r>
            <a:r>
              <a:rPr lang="fr-FR" sz="1200" dirty="0"/>
              <a:t>, </a:t>
            </a:r>
            <a:r>
              <a:rPr lang="fr-FR" sz="1200" b="1" dirty="0"/>
              <a:t>sains</a:t>
            </a:r>
            <a:r>
              <a:rPr lang="fr-FR" sz="1200" dirty="0"/>
              <a:t>, </a:t>
            </a:r>
            <a:r>
              <a:rPr lang="fr-FR" sz="1200" b="1" dirty="0"/>
              <a:t>financièrement abordables </a:t>
            </a:r>
            <a:r>
              <a:rPr lang="fr-FR" sz="1200" dirty="0"/>
              <a:t>et culturellement appropriés pour </a:t>
            </a:r>
            <a:r>
              <a:rPr lang="fr-FR" sz="1200" b="1" dirty="0"/>
              <a:t>atteindre les besoins alimentaires </a:t>
            </a:r>
            <a:r>
              <a:rPr lang="fr-FR" sz="1200" dirty="0"/>
              <a:t>de la population de </a:t>
            </a:r>
            <a:r>
              <a:rPr lang="fr-FR" sz="1200" b="1" dirty="0"/>
              <a:t>manière durable</a:t>
            </a:r>
            <a:r>
              <a:rPr lang="fr-FR" altLang="fr-FR" sz="1200" dirty="0">
                <a:solidFill>
                  <a:srgbClr val="212121"/>
                </a:solidFill>
                <a:latin typeface="inherit"/>
              </a:rPr>
              <a:t/>
            </a:r>
            <a:br>
              <a:rPr lang="fr-FR" altLang="fr-FR" sz="1200" dirty="0">
                <a:solidFill>
                  <a:srgbClr val="212121"/>
                </a:solidFill>
                <a:latin typeface="inherit"/>
              </a:rPr>
            </a:br>
            <a:endParaRPr lang="fr-FR" sz="1200"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6D7FBD-4F5C-4104-822E-9208EE2C50B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516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C65884B-6903-45D0-AC2A-A4F095595D2E}" type="slidenum">
              <a:rPr lang="en-US" smtClean="0"/>
              <a:t>5</a:t>
            </a:fld>
            <a:endParaRPr lang="en-US"/>
          </a:p>
        </p:txBody>
      </p:sp>
    </p:spTree>
    <p:extLst>
      <p:ext uri="{BB962C8B-B14F-4D97-AF65-F5344CB8AC3E}">
        <p14:creationId xmlns:p14="http://schemas.microsoft.com/office/powerpoint/2010/main" val="96059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Promouvoir l'intégration de messages culturellement appropriés sur l'alimentation saine et la sécurité alimentaire dans la réponse à COVID-19, en utilisant l'opportunité de l'interconnexion entre l'infection COVID-19 et les complications avec un système immunitaire affaibli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sécurité alimentaire est cruciale pour limiter à la fois la propagation du COVID-19 et l'exposition à d'autres maladies. Pratiquez le lavage des mains au savon avant et après les courses, la manipulation, la préparation et la consommation des aliments.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65884B-6903-45D0-AC2A-A4F095595D2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4671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9332E650-A1C2-4D74-B33D-8D7E32C108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234F309-C4D5-4B0C-849D-37CCCDE268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La PNSN </a:t>
            </a:r>
            <a:r>
              <a:rPr lang="en-US" altLang="en-US" dirty="0" err="1"/>
              <a:t>est</a:t>
            </a:r>
            <a:r>
              <a:rPr lang="en-US" altLang="en-US" dirty="0"/>
              <a:t> </a:t>
            </a:r>
            <a:r>
              <a:rPr lang="en-US" altLang="en-US" dirty="0" err="1"/>
              <a:t>basée</a:t>
            </a:r>
            <a:r>
              <a:rPr lang="en-US" altLang="en-US" dirty="0"/>
              <a:t> sur 8 </a:t>
            </a:r>
            <a:r>
              <a:rPr lang="en-US" altLang="en-US" dirty="0" err="1"/>
              <a:t>pilliers</a:t>
            </a:r>
            <a:r>
              <a:rPr lang="en-US" altLang="en-US" dirty="0"/>
              <a:t> </a:t>
            </a:r>
            <a:r>
              <a:rPr lang="en-US" altLang="en-US" dirty="0" err="1"/>
              <a:t>appélés</a:t>
            </a:r>
            <a:r>
              <a:rPr lang="en-US" altLang="en-US" dirty="0"/>
              <a:t> engagement. </a:t>
            </a:r>
            <a:r>
              <a:rPr lang="en-US" altLang="en-US" dirty="0" err="1"/>
              <a:t>Chaque</a:t>
            </a:r>
            <a:r>
              <a:rPr lang="en-US" altLang="en-US" dirty="0"/>
              <a:t> </a:t>
            </a:r>
            <a:r>
              <a:rPr lang="en-US" altLang="en-US" dirty="0" err="1"/>
              <a:t>Pilier</a:t>
            </a:r>
            <a:r>
              <a:rPr lang="en-US" altLang="en-US" dirty="0"/>
              <a:t> </a:t>
            </a:r>
            <a:r>
              <a:rPr lang="en-US" altLang="en-US" dirty="0" err="1"/>
              <a:t>est</a:t>
            </a:r>
            <a:r>
              <a:rPr lang="en-US" altLang="en-US" dirty="0"/>
              <a:t> </a:t>
            </a:r>
            <a:r>
              <a:rPr lang="en-US" altLang="en-US" dirty="0" err="1"/>
              <a:t>en</a:t>
            </a:r>
            <a:r>
              <a:rPr lang="en-US" altLang="en-US" dirty="0"/>
              <a:t> lien avec </a:t>
            </a:r>
            <a:r>
              <a:rPr lang="en-US" altLang="en-US" dirty="0" err="1"/>
              <a:t>une</a:t>
            </a:r>
            <a:r>
              <a:rPr lang="en-US" altLang="en-US" dirty="0"/>
              <a:t> </a:t>
            </a:r>
            <a:r>
              <a:rPr lang="en-US" altLang="en-US" dirty="0" err="1"/>
              <a:t>thématique</a:t>
            </a:r>
            <a:r>
              <a:rPr lang="en-US" altLang="en-US" dirty="0"/>
              <a:t> </a:t>
            </a:r>
            <a:r>
              <a:rPr lang="en-US" altLang="en-US" dirty="0" err="1"/>
              <a:t>particulière</a:t>
            </a:r>
            <a:r>
              <a:rPr lang="en-US" altLang="en-US" dirty="0"/>
              <a:t> </a:t>
            </a:r>
            <a:r>
              <a:rPr lang="en-US" altLang="en-US" dirty="0" err="1"/>
              <a:t>en</a:t>
            </a:r>
            <a:r>
              <a:rPr lang="en-US" altLang="en-US" dirty="0"/>
              <a:t> function des </a:t>
            </a:r>
            <a:r>
              <a:rPr lang="en-US" altLang="en-US" dirty="0" err="1"/>
              <a:t>spécificités</a:t>
            </a:r>
            <a:r>
              <a:rPr lang="en-US" altLang="en-US" dirty="0"/>
              <a:t> des interventions et du </a:t>
            </a:r>
            <a:r>
              <a:rPr lang="en-US" altLang="en-US" dirty="0" err="1"/>
              <a:t>secteur</a:t>
            </a:r>
            <a:r>
              <a:rPr lang="en-US" altLang="en-US" dirty="0"/>
              <a:t> lead. Les </a:t>
            </a:r>
            <a:r>
              <a:rPr lang="en-US" altLang="en-US" dirty="0" err="1"/>
              <a:t>thématiques</a:t>
            </a:r>
            <a:r>
              <a:rPr lang="en-US" altLang="en-US" dirty="0"/>
              <a:t> </a:t>
            </a:r>
            <a:r>
              <a:rPr lang="en-US" altLang="en-US" dirty="0" err="1"/>
              <a:t>transversales</a:t>
            </a:r>
            <a:r>
              <a:rPr lang="en-US" altLang="en-US" dirty="0"/>
              <a:t> </a:t>
            </a:r>
            <a:r>
              <a:rPr lang="en-US" altLang="en-US" dirty="0" err="1"/>
              <a:t>sont</a:t>
            </a:r>
            <a:r>
              <a:rPr lang="en-US" altLang="en-US" dirty="0"/>
              <a:t> surtout </a:t>
            </a:r>
            <a:r>
              <a:rPr lang="en-US" altLang="en-US" dirty="0" err="1"/>
              <a:t>représentées</a:t>
            </a:r>
            <a:r>
              <a:rPr lang="en-US" altLang="en-US" dirty="0"/>
              <a:t> </a:t>
            </a:r>
            <a:r>
              <a:rPr lang="en-US" altLang="en-US" dirty="0" err="1"/>
              <a:t>dans</a:t>
            </a:r>
            <a:r>
              <a:rPr lang="en-US" altLang="en-US" dirty="0"/>
              <a:t> </a:t>
            </a:r>
            <a:r>
              <a:rPr lang="en-US" altLang="en-US" dirty="0" err="1"/>
              <a:t>l’engagement</a:t>
            </a:r>
            <a:r>
              <a:rPr lang="en-US" altLang="en-US" dirty="0"/>
              <a:t> 1 (</a:t>
            </a:r>
            <a:r>
              <a:rPr lang="en-US" altLang="en-US" dirty="0" err="1"/>
              <a:t>Gouvernances</a:t>
            </a:r>
            <a:r>
              <a:rPr lang="en-US" altLang="en-US" dirty="0"/>
              <a:t>, </a:t>
            </a:r>
            <a:r>
              <a:rPr lang="en-US" altLang="en-US" dirty="0" err="1"/>
              <a:t>analyse</a:t>
            </a:r>
            <a:r>
              <a:rPr lang="en-US" altLang="en-US" dirty="0"/>
              <a:t> des politiques et coordination </a:t>
            </a:r>
            <a:r>
              <a:rPr lang="en-US" altLang="en-US" dirty="0" err="1"/>
              <a:t>multisectorielle</a:t>
            </a:r>
            <a:r>
              <a:rPr lang="en-US" altLang="en-US" dirty="0"/>
              <a:t>) et </a:t>
            </a:r>
            <a:r>
              <a:rPr lang="en-US" altLang="en-US" dirty="0" err="1"/>
              <a:t>l’engagement</a:t>
            </a:r>
            <a:r>
              <a:rPr lang="en-US" altLang="en-US" dirty="0"/>
              <a:t> 8 (communication et plaidoyer pour la nutrition). La PNSN </a:t>
            </a:r>
            <a:r>
              <a:rPr lang="en-US" altLang="en-US" dirty="0" err="1"/>
              <a:t>est</a:t>
            </a:r>
            <a:r>
              <a:rPr lang="en-US" altLang="en-US" dirty="0"/>
              <a:t> </a:t>
            </a:r>
            <a:r>
              <a:rPr lang="en-US" altLang="en-US" dirty="0" err="1"/>
              <a:t>reliée</a:t>
            </a:r>
            <a:r>
              <a:rPr lang="en-US" altLang="en-US" dirty="0"/>
              <a:t> à a </a:t>
            </a:r>
            <a:r>
              <a:rPr lang="en-US" altLang="en-US" dirty="0" err="1"/>
              <a:t>stratégie</a:t>
            </a:r>
            <a:r>
              <a:rPr lang="en-US" altLang="en-US" dirty="0"/>
              <a:t> I3N et au PDES. </a:t>
            </a:r>
          </a:p>
          <a:p>
            <a:r>
              <a:rPr lang="en-US" altLang="en-US" dirty="0">
                <a:solidFill>
                  <a:srgbClr val="FF0000"/>
                </a:solidFill>
              </a:rPr>
              <a:t> </a:t>
            </a:r>
          </a:p>
        </p:txBody>
      </p:sp>
      <p:sp>
        <p:nvSpPr>
          <p:cNvPr id="4100" name="Slide Number Placeholder 3">
            <a:extLst>
              <a:ext uri="{FF2B5EF4-FFF2-40B4-BE49-F238E27FC236}">
                <a16:creationId xmlns:a16="http://schemas.microsoft.com/office/drawing/2014/main" id="{2850842E-226E-4B37-9605-3C8A11597D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1047515" rtl="0" eaLnBrk="1" fontAlgn="base" latinLnBrk="0" hangingPunct="1">
              <a:lnSpc>
                <a:spcPct val="100000"/>
              </a:lnSpc>
              <a:spcBef>
                <a:spcPct val="0"/>
              </a:spcBef>
              <a:spcAft>
                <a:spcPct val="0"/>
              </a:spcAft>
              <a:buClrTx/>
              <a:buSzTx/>
              <a:buFontTx/>
              <a:buNone/>
              <a:tabLst/>
              <a:defRPr/>
            </a:pPr>
            <a:fld id="{5E133357-DE51-46B5-B148-DFF69F985750}"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1047515"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11135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Principles =</a:t>
            </a:r>
            <a:r>
              <a:rPr lang="en-GB" baseline="0" dirty="0"/>
              <a:t> summary</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8D0F25-2795-4AF0-9B4C-E6665C8996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190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5e4cb7db16_3_2: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a:buClr>
                <a:schemeClr val="dk1"/>
              </a:buClr>
              <a:buSzPts val="2400"/>
            </a:pPr>
            <a:endParaRPr/>
          </a:p>
        </p:txBody>
      </p:sp>
      <p:sp>
        <p:nvSpPr>
          <p:cNvPr id="55" name="Google Shape;55;g5e4cb7db16_3_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6489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65884B-6903-45D0-AC2A-A4F095595D2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1871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pPr>
            <a:r>
              <a:rPr lang="fr-FR" altLang="en-US" b="0" dirty="0" smtClean="0"/>
              <a:t>Les régimes alimentaires sont façonnés par les systèmes alimentaires. Les systèmes alimentaires sont constitués de toutes les personnes, institutions, environnements, infrastructures et activités qui sont liés à la production, la transformation, la distribution, la commercialisation, la vente, la préparation et la consommation des aliments. Les systèmes alimentaires sont intrinsèquement liés à la santé, l'environnement, la culture, la politique et l'économie. Le cadre des systèmes alimentaires décrit ces résultats ainsi que des caractéristiques telles que la disponibilité et l'accessibilité financière des aliments et les comportements des consommateurs. </a:t>
            </a:r>
          </a:p>
          <a:p>
            <a:pPr eaLnBrk="1" hangingPunct="1">
              <a:spcBef>
                <a:spcPct val="0"/>
              </a:spcBef>
            </a:pPr>
            <a:r>
              <a:rPr lang="fr-FR" altLang="en-US" b="0" dirty="0" smtClean="0"/>
              <a:t>Le cadre décrit l'ensemble du système alimentaire, y compris les chaînes d'approvisionnement alimentaire, les environnements alimentaires, les facteurs individuels, le comportement des consommateurs, les régimes alimentaires et la nutrition, et les facteurs environnementaux, sociaux, politiques et économiques - les facteurs qui poussent ou tirent le système.</a:t>
            </a:r>
          </a:p>
          <a:p>
            <a:pPr eaLnBrk="1" hangingPunct="1">
              <a:spcBef>
                <a:spcPct val="0"/>
              </a:spcBef>
            </a:pPr>
            <a:r>
              <a:rPr lang="fr-FR" altLang="en-US" b="0" dirty="0" smtClean="0"/>
              <a:t>Nous avons besoin de régimes alimentaires sains issus de systèmes alimentaires durables qui protègent la santé et le bien-être de l'homme et résistent aux chocs.</a:t>
            </a:r>
          </a:p>
          <a:p>
            <a:pPr eaLnBrk="1" hangingPunct="1">
              <a:spcBef>
                <a:spcPct val="0"/>
              </a:spcBef>
            </a:pPr>
            <a:r>
              <a:rPr lang="fr-FR" altLang="en-US" b="0" dirty="0" smtClean="0"/>
              <a:t>Cela inclut les systèmes alimentaires qui peuvent répondre à une pandémie. (cliquez et COVID19 arrive)</a:t>
            </a:r>
          </a:p>
          <a:p>
            <a:pPr eaLnBrk="1" hangingPunct="1">
              <a:spcBef>
                <a:spcPct val="0"/>
              </a:spcBef>
            </a:pPr>
            <a:r>
              <a:rPr lang="fr-FR" altLang="en-US" b="0" dirty="0" smtClean="0"/>
              <a:t>COVID 19 recoupe de nombreux facteurs externes, tout en étant un facteur biophysique, il a une réaction en chaîne entre les facteurs du système alimentaire, créant des chocs de l'offre et de la demande dans les systèmes alimentaires, affectant de manière disproportionnée les pauvres et les groupes nutritionnellement vulnérables. </a:t>
            </a:r>
          </a:p>
          <a:p>
            <a:pPr eaLnBrk="1" hangingPunct="1">
              <a:spcBef>
                <a:spcPct val="0"/>
              </a:spcBef>
            </a:pPr>
            <a:r>
              <a:rPr lang="fr-FR" altLang="en-US" b="0" dirty="0" smtClean="0"/>
              <a:t>Jusqu'à présent, l'approvisionnement en céréales ne semble pas menacé, bien que des aliments nutritifs tels que les fruits, les légumes, la viande et les produits laitiers aient été affectés dans certains endroits en raison des fermetures de marchés et des fermetures de marchés de produits frais. L'impact socio-économique de la pandémie semble également mettre en péril la qualité de l'alimentation.</a:t>
            </a:r>
            <a:endParaRPr lang="en-US" altLang="en-US" b="0" dirty="0" smtClean="0"/>
          </a:p>
          <a:p>
            <a:endParaRPr lang="fr-FR" dirty="0"/>
          </a:p>
        </p:txBody>
      </p:sp>
      <p:sp>
        <p:nvSpPr>
          <p:cNvPr id="4" name="Espace réservé du numéro de diapositive 3"/>
          <p:cNvSpPr>
            <a:spLocks noGrp="1"/>
          </p:cNvSpPr>
          <p:nvPr>
            <p:ph type="sldNum" sz="quarter" idx="10"/>
          </p:nvPr>
        </p:nvSpPr>
        <p:spPr/>
        <p:txBody>
          <a:bodyPr/>
          <a:lstStyle/>
          <a:p>
            <a:fld id="{7C65884B-6903-45D0-AC2A-A4F095595D2E}" type="slidenum">
              <a:rPr lang="en-US" smtClean="0"/>
              <a:t>17</a:t>
            </a:fld>
            <a:endParaRPr lang="en-US"/>
          </a:p>
        </p:txBody>
      </p:sp>
    </p:spTree>
    <p:extLst>
      <p:ext uri="{BB962C8B-B14F-4D97-AF65-F5344CB8AC3E}">
        <p14:creationId xmlns:p14="http://schemas.microsoft.com/office/powerpoint/2010/main" val="2332880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4B99C39D-8762-44D4-9692-733178885190}"/>
              </a:ext>
            </a:extLst>
          </p:cNvPr>
          <p:cNvSpPr>
            <a:spLocks noGrp="1"/>
          </p:cNvSpPr>
          <p:nvPr>
            <p:ph type="body" idx="1"/>
          </p:nvPr>
        </p:nvSpPr>
        <p:spPr/>
        <p:txBody>
          <a:bodyPr/>
          <a:lstStyle/>
          <a:p>
            <a:r>
              <a:rPr lang="fr-FR" dirty="0"/>
              <a:t>Divers acteurs selon les domaines multiples impliqués dans l’élaboration et la mise en œuvre de la PNSN au Niger. FIRST va appuyé le dialogue entre ces acteurs et aussi contribuer au renforcement des capacités des acteurs. Prendre l’exemple de l’engagement 3 avec l’agriculture comme chef de file et les autres ministères comme contributeurs.</a:t>
            </a:r>
          </a:p>
        </p:txBody>
      </p:sp>
    </p:spTree>
    <p:extLst>
      <p:ext uri="{BB962C8B-B14F-4D97-AF65-F5344CB8AC3E}">
        <p14:creationId xmlns:p14="http://schemas.microsoft.com/office/powerpoint/2010/main" val="561179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Avant la pandémie de COVID19, l'Afrique était déjà confrontée à un certain nombre de facteurs qui ont un impact négatif sur la sécurité alimentaire et la situation nutritionnelle. Le ver militaire de l'automne dernier, les inondations et le criquet pèlerin, le pire depuis 25 ans.</a:t>
            </a:r>
          </a:p>
          <a:p>
            <a:endParaRPr lang="fr-FR" dirty="0"/>
          </a:p>
          <a:p>
            <a:r>
              <a:rPr lang="fr-FR" dirty="0"/>
              <a:t>Pour éviter les conséquences négatives sur la situation nutritionnelle des plus vulnérables, nous devons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65884B-6903-45D0-AC2A-A4F095595D2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3727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51CC6EE-A967-4DE0-AA5F-7AF47F758337}"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878629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A9AB43E-A912-4BE0-B531-37C395B03D15}"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150754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11DF5F8A-5492-4FF2-B1B3-4EA51625B33E}"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4114681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328B7DC-1955-4916-9015-36A89304D510}" type="datetime1">
              <a:rPr lang="en-US" smtClean="0"/>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1779225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D4B0A9E-9437-4C0A-8CA0-04F0F78B8E39}" type="datetime1">
              <a:rPr lang="en-US" smtClean="0"/>
              <a:t>7/6/2021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1579817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CE3D54D-7143-46FB-9D23-5ECCD1D29599}" type="datetime1">
              <a:rPr lang="en-US" smtClean="0"/>
              <a:t>7/6/2021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1146053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A8150C-F8C7-4B15-99F8-09C7F9C2ED12}" type="datetime1">
              <a:rPr lang="en-US" smtClean="0"/>
              <a:t>7/6/2021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879205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FA0854C-526B-4E85-B985-E6DC23C17A0B}" type="datetime1">
              <a:rPr lang="en-US" smtClean="0"/>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701758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7FC9B5A-D721-43C9-A0E7-643C7AFB0B21}" type="datetime1">
              <a:rPr lang="en-US" smtClean="0"/>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819697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563901C-17F3-405B-AB92-10CAC28EFF50}"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3087747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73F498-59BD-403A-9402-0716BCC0A9E6}" type="datetime1">
              <a:rPr lang="en-US" smtClean="0"/>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86CF5-6268-4390-A4E7-9B9D73017B03}" type="slidenum">
              <a:rPr lang="en-US" smtClean="0"/>
              <a:t>‹N°›</a:t>
            </a:fld>
            <a:endParaRPr lang="en-US"/>
          </a:p>
        </p:txBody>
      </p:sp>
    </p:spTree>
    <p:extLst>
      <p:ext uri="{BB962C8B-B14F-4D97-AF65-F5344CB8AC3E}">
        <p14:creationId xmlns:p14="http://schemas.microsoft.com/office/powerpoint/2010/main" val="2879671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ption 3">
  <p:cSld name="Option 3">
    <p:spTree>
      <p:nvGrpSpPr>
        <p:cNvPr id="1" name="Shape 53"/>
        <p:cNvGrpSpPr/>
        <p:nvPr/>
      </p:nvGrpSpPr>
      <p:grpSpPr>
        <a:xfrm>
          <a:off x="0" y="0"/>
          <a:ext cx="0" cy="0"/>
          <a:chOff x="0" y="0"/>
          <a:chExt cx="0" cy="0"/>
        </a:xfrm>
      </p:grpSpPr>
      <p:sp>
        <p:nvSpPr>
          <p:cNvPr id="55" name="Google Shape;55;p14"/>
          <p:cNvSpPr txBox="1">
            <a:spLocks noGrp="1"/>
          </p:cNvSpPr>
          <p:nvPr>
            <p:ph type="subTitle" idx="1"/>
          </p:nvPr>
        </p:nvSpPr>
        <p:spPr>
          <a:xfrm>
            <a:off x="-2" y="1980000"/>
            <a:ext cx="9144000" cy="4113296"/>
          </a:xfrm>
          <a:prstGeom prst="rect">
            <a:avLst/>
          </a:prstGeom>
          <a:noFill/>
          <a:ln>
            <a:noFill/>
          </a:ln>
        </p:spPr>
        <p:txBody>
          <a:bodyPr spcFirstLastPara="1" wrap="square" lIns="405000" tIns="0" rIns="405000" bIns="270000" anchor="t" anchorCtr="0">
            <a:noAutofit/>
          </a:bodyPr>
          <a:lstStyle>
            <a:lvl1pPr marR="0" lvl="0" algn="l" rtl="0">
              <a:lnSpc>
                <a:spcPct val="90000"/>
              </a:lnSpc>
              <a:spcBef>
                <a:spcPts val="800"/>
              </a:spcBef>
              <a:spcAft>
                <a:spcPts val="0"/>
              </a:spcAft>
              <a:buClr>
                <a:srgbClr val="5792C9"/>
              </a:buClr>
              <a:buSzPts val="1500"/>
              <a:buFont typeface="Noto Sans Symbols"/>
              <a:buChar char="▪"/>
              <a:defRPr sz="15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rgbClr val="5792C9"/>
              </a:buClr>
              <a:buSzPts val="1700"/>
              <a:buFont typeface="Arial"/>
              <a:buChar char="•"/>
              <a:defRPr sz="15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rgbClr val="5792C9"/>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rgbClr val="757070"/>
              </a:buClr>
              <a:buSzPts val="1500"/>
              <a:buFont typeface="Arial"/>
              <a:buChar char="–"/>
              <a:defRPr sz="1500" b="0" i="0" u="none" strike="noStrike" cap="none">
                <a:solidFill>
                  <a:srgbClr val="757070"/>
                </a:solidFill>
                <a:latin typeface="Calibri"/>
                <a:ea typeface="Calibri"/>
                <a:cs typeface="Calibri"/>
                <a:sym typeface="Calibri"/>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56" name="Google Shape;56;p14"/>
          <p:cNvSpPr txBox="1">
            <a:spLocks noGrp="1"/>
          </p:cNvSpPr>
          <p:nvPr>
            <p:ph type="body" idx="2"/>
          </p:nvPr>
        </p:nvSpPr>
        <p:spPr>
          <a:xfrm>
            <a:off x="0" y="6453338"/>
            <a:ext cx="9144000" cy="251455"/>
          </a:xfrm>
          <a:prstGeom prst="rect">
            <a:avLst/>
          </a:prstGeom>
          <a:noFill/>
          <a:ln>
            <a:noFill/>
          </a:ln>
        </p:spPr>
        <p:txBody>
          <a:bodyPr spcFirstLastPara="1" wrap="square" lIns="405000" tIns="34275" rIns="405000" bIns="34275" anchor="t" anchorCtr="0">
            <a:noAutofit/>
          </a:bodyPr>
          <a:lstStyle>
            <a:lvl1pPr marL="457206" marR="0" lvl="0" indent="-228604" algn="l" rtl="0">
              <a:lnSpc>
                <a:spcPct val="90000"/>
              </a:lnSpc>
              <a:spcBef>
                <a:spcPts val="800"/>
              </a:spcBef>
              <a:spcAft>
                <a:spcPts val="0"/>
              </a:spcAft>
              <a:buClr>
                <a:srgbClr val="5792C9"/>
              </a:buClr>
              <a:buSzPts val="1100"/>
              <a:buFont typeface="Arial"/>
              <a:buNone/>
              <a:defRPr sz="1100" b="0" i="0" u="none" strike="noStrike" cap="none">
                <a:solidFill>
                  <a:srgbClr val="5792C9"/>
                </a:solidFill>
                <a:latin typeface="Calibri"/>
                <a:ea typeface="Calibri"/>
                <a:cs typeface="Calibri"/>
                <a:sym typeface="Calibri"/>
              </a:defRPr>
            </a:lvl1pPr>
            <a:lvl2pPr marL="914411" marR="0" lvl="1" indent="-342904" algn="l" rtl="0">
              <a:lnSpc>
                <a:spcPct val="90000"/>
              </a:lnSpc>
              <a:spcBef>
                <a:spcPts val="4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2pPr>
            <a:lvl3pPr marL="1371617" marR="0" lvl="2" indent="-323855"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23" marR="0" lvl="3"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4pPr>
            <a:lvl5pPr marL="2286029" marR="0" lvl="4"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5pPr>
            <a:lvl6pPr marL="2743234" marR="0" lvl="5"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6pPr>
            <a:lvl7pPr marL="3200440" marR="0" lvl="6"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7pPr>
            <a:lvl8pPr marL="3657646" marR="0" lvl="7"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8pPr>
            <a:lvl9pPr marL="4114851" marR="0" lvl="8"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9pPr>
          </a:lstStyle>
          <a:p>
            <a:endParaRPr/>
          </a:p>
        </p:txBody>
      </p:sp>
      <p:sp>
        <p:nvSpPr>
          <p:cNvPr id="57" name="Google Shape;57;p14"/>
          <p:cNvSpPr txBox="1">
            <a:spLocks noGrp="1"/>
          </p:cNvSpPr>
          <p:nvPr>
            <p:ph type="title"/>
          </p:nvPr>
        </p:nvSpPr>
        <p:spPr>
          <a:xfrm>
            <a:off x="-9403" y="1620000"/>
            <a:ext cx="9153390" cy="360040"/>
          </a:xfrm>
          <a:prstGeom prst="rect">
            <a:avLst/>
          </a:prstGeom>
          <a:noFill/>
          <a:ln>
            <a:noFill/>
          </a:ln>
        </p:spPr>
        <p:txBody>
          <a:bodyPr spcFirstLastPara="1" wrap="square" lIns="405000" tIns="0" rIns="2160000" bIns="34275" anchor="t" anchorCtr="0">
            <a:noAutofit/>
          </a:bodyPr>
          <a:lstStyle>
            <a:lvl1pPr marR="0" lvl="0" algn="l" rtl="0">
              <a:lnSpc>
                <a:spcPct val="90000"/>
              </a:lnSpc>
              <a:spcBef>
                <a:spcPts val="0"/>
              </a:spcBef>
              <a:spcAft>
                <a:spcPts val="0"/>
              </a:spcAft>
              <a:buClr>
                <a:srgbClr val="5792C9"/>
              </a:buClr>
              <a:buSzPts val="1700"/>
              <a:buFont typeface="Calibri"/>
              <a:buNone/>
              <a:defRPr sz="1700" b="1" i="0" u="none" strike="noStrike" cap="none">
                <a:solidFill>
                  <a:srgbClr val="5792C9"/>
                </a:solidFill>
                <a:latin typeface="Calibri"/>
                <a:ea typeface="Calibri"/>
                <a:cs typeface="Calibri"/>
                <a:sym typeface="Calibri"/>
              </a:defRPr>
            </a:lvl1pPr>
            <a:lvl2pPr lvl="1">
              <a:spcBef>
                <a:spcPts val="0"/>
              </a:spcBef>
              <a:spcAft>
                <a:spcPts val="0"/>
              </a:spcAft>
              <a:buSzPts val="1100"/>
              <a:buNone/>
              <a:defRPr sz="1401"/>
            </a:lvl2pPr>
            <a:lvl3pPr lvl="2">
              <a:spcBef>
                <a:spcPts val="0"/>
              </a:spcBef>
              <a:spcAft>
                <a:spcPts val="0"/>
              </a:spcAft>
              <a:buSzPts val="1100"/>
              <a:buNone/>
              <a:defRPr sz="1401"/>
            </a:lvl3pPr>
            <a:lvl4pPr lvl="3">
              <a:spcBef>
                <a:spcPts val="0"/>
              </a:spcBef>
              <a:spcAft>
                <a:spcPts val="0"/>
              </a:spcAft>
              <a:buSzPts val="1100"/>
              <a:buNone/>
              <a:defRPr sz="1401"/>
            </a:lvl4pPr>
            <a:lvl5pPr lvl="4">
              <a:spcBef>
                <a:spcPts val="0"/>
              </a:spcBef>
              <a:spcAft>
                <a:spcPts val="0"/>
              </a:spcAft>
              <a:buSzPts val="1100"/>
              <a:buNone/>
              <a:defRPr sz="1401"/>
            </a:lvl5pPr>
            <a:lvl6pPr lvl="5">
              <a:spcBef>
                <a:spcPts val="0"/>
              </a:spcBef>
              <a:spcAft>
                <a:spcPts val="0"/>
              </a:spcAft>
              <a:buSzPts val="1100"/>
              <a:buNone/>
              <a:defRPr sz="1401"/>
            </a:lvl6pPr>
            <a:lvl7pPr lvl="6">
              <a:spcBef>
                <a:spcPts val="0"/>
              </a:spcBef>
              <a:spcAft>
                <a:spcPts val="0"/>
              </a:spcAft>
              <a:buSzPts val="1100"/>
              <a:buNone/>
              <a:defRPr sz="1401"/>
            </a:lvl7pPr>
            <a:lvl8pPr lvl="7">
              <a:spcBef>
                <a:spcPts val="0"/>
              </a:spcBef>
              <a:spcAft>
                <a:spcPts val="0"/>
              </a:spcAft>
              <a:buSzPts val="1100"/>
              <a:buNone/>
              <a:defRPr sz="1401"/>
            </a:lvl8pPr>
            <a:lvl9pPr lvl="8">
              <a:spcBef>
                <a:spcPts val="0"/>
              </a:spcBef>
              <a:spcAft>
                <a:spcPts val="0"/>
              </a:spcAft>
              <a:buSzPts val="1100"/>
              <a:buNone/>
              <a:defRPr sz="1401"/>
            </a:lvl9pPr>
          </a:lstStyle>
          <a:p>
            <a:endParaRPr/>
          </a:p>
        </p:txBody>
      </p:sp>
      <p:sp>
        <p:nvSpPr>
          <p:cNvPr id="58" name="Google Shape;58;p14"/>
          <p:cNvSpPr txBox="1">
            <a:spLocks noGrp="1"/>
          </p:cNvSpPr>
          <p:nvPr>
            <p:ph type="body" idx="3"/>
          </p:nvPr>
        </p:nvSpPr>
        <p:spPr>
          <a:xfrm>
            <a:off x="0" y="936002"/>
            <a:ext cx="9144000" cy="410425"/>
          </a:xfrm>
          <a:prstGeom prst="rect">
            <a:avLst/>
          </a:prstGeom>
          <a:solidFill>
            <a:srgbClr val="5792C9">
              <a:alpha val="20784"/>
            </a:srgbClr>
          </a:solidFill>
          <a:ln>
            <a:noFill/>
          </a:ln>
        </p:spPr>
        <p:txBody>
          <a:bodyPr spcFirstLastPara="1" wrap="square" lIns="405000" tIns="34275" rIns="405000" bIns="34275" anchor="ctr" anchorCtr="0">
            <a:noAutofit/>
          </a:bodyPr>
          <a:lstStyle>
            <a:lvl1pPr marL="457206" marR="0" lvl="0" indent="-228604" algn="r" rtl="0">
              <a:lnSpc>
                <a:spcPct val="90000"/>
              </a:lnSpc>
              <a:spcBef>
                <a:spcPts val="800"/>
              </a:spcBef>
              <a:spcAft>
                <a:spcPts val="0"/>
              </a:spcAft>
              <a:buClr>
                <a:srgbClr val="5792C9"/>
              </a:buClr>
              <a:buSzPts val="1100"/>
              <a:buFont typeface="Arial"/>
              <a:buNone/>
              <a:defRPr sz="1100" b="1" i="0" u="none" strike="noStrike" cap="none">
                <a:solidFill>
                  <a:srgbClr val="5792C9"/>
                </a:solidFill>
                <a:latin typeface="Calibri"/>
                <a:ea typeface="Calibri"/>
                <a:cs typeface="Calibri"/>
                <a:sym typeface="Calibri"/>
              </a:defRPr>
            </a:lvl1pPr>
            <a:lvl2pPr marL="914411" marR="0" lvl="1" indent="-342904" algn="l" rtl="0">
              <a:lnSpc>
                <a:spcPct val="90000"/>
              </a:lnSpc>
              <a:spcBef>
                <a:spcPts val="4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2pPr>
            <a:lvl3pPr marL="1371617" marR="0" lvl="2" indent="-323855"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23" marR="0" lvl="3"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4pPr>
            <a:lvl5pPr marL="2286029" marR="0" lvl="4"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5pPr>
            <a:lvl6pPr marL="2743234" marR="0" lvl="5"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6pPr>
            <a:lvl7pPr marL="3200440" marR="0" lvl="6"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7pPr>
            <a:lvl8pPr marL="3657646" marR="0" lvl="7"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8pPr>
            <a:lvl9pPr marL="4114851" marR="0" lvl="8" indent="-317504" algn="l" rtl="0">
              <a:lnSpc>
                <a:spcPct val="90000"/>
              </a:lnSpc>
              <a:spcBef>
                <a:spcPts val="400"/>
              </a:spcBef>
              <a:spcAft>
                <a:spcPts val="0"/>
              </a:spcAft>
              <a:buClr>
                <a:schemeClr val="dk1"/>
              </a:buClr>
              <a:buSzPts val="1400"/>
              <a:buFont typeface="Arial"/>
              <a:buChar char="•"/>
              <a:defRPr sz="1401"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29033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Option 4">
    <p:spTree>
      <p:nvGrpSpPr>
        <p:cNvPr id="1" name=""/>
        <p:cNvGrpSpPr/>
        <p:nvPr/>
      </p:nvGrpSpPr>
      <p:grpSpPr>
        <a:xfrm>
          <a:off x="0" y="0"/>
          <a:ext cx="0" cy="0"/>
          <a:chOff x="0" y="0"/>
          <a:chExt cx="0" cy="0"/>
        </a:xfrm>
      </p:grpSpPr>
      <p:cxnSp>
        <p:nvCxnSpPr>
          <p:cNvPr id="5"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itle Placeholder 1"/>
          <p:cNvSpPr>
            <a:spLocks noGrp="1"/>
          </p:cNvSpPr>
          <p:nvPr>
            <p:ph type="title" hasCustomPrompt="1"/>
          </p:nvPr>
        </p:nvSpPr>
        <p:spPr>
          <a:xfrm>
            <a:off x="6023047" y="1620000"/>
            <a:ext cx="2761421" cy="4473296"/>
          </a:xfrm>
          <a:prstGeom prst="rect">
            <a:avLst/>
          </a:prstGeom>
          <a:solidFill>
            <a:srgbClr val="5792C9">
              <a:alpha val="21000"/>
            </a:srgbClr>
          </a:solidFill>
        </p:spPr>
        <p:txBody>
          <a:bodyPr vert="horz" lIns="180000" tIns="180000" rIns="180000" bIns="180000" rtlCol="0" anchor="t" anchorCtr="0">
            <a:normAutofit/>
          </a:bodyPr>
          <a:lstStyle>
            <a:lvl1pPr>
              <a:defRPr sz="1350" b="1" baseline="0">
                <a:solidFill>
                  <a:srgbClr val="5792C9"/>
                </a:solidFill>
                <a:latin typeface="Calibri" charset="0"/>
                <a:ea typeface="Calibri" charset="0"/>
                <a:cs typeface="Calibri" charset="0"/>
              </a:defRPr>
            </a:lvl1pPr>
          </a:lstStyle>
          <a:p>
            <a:r>
              <a:rPr lang="en-US" dirty="0"/>
              <a:t>Click to edit txt</a:t>
            </a:r>
            <a:br>
              <a:rPr lang="en-US" dirty="0"/>
            </a:br>
            <a:endParaRPr lang="en-US" dirty="0"/>
          </a:p>
        </p:txBody>
      </p:sp>
      <p:sp>
        <p:nvSpPr>
          <p:cNvPr id="10" name="Text Placeholder 5">
            <a:extLst>
              <a:ext uri="{FF2B5EF4-FFF2-40B4-BE49-F238E27FC236}">
                <a16:creationId xmlns:a16="http://schemas.microsoft.com/office/drawing/2014/main" id="{A942C5EC-D235-9B4E-95C4-C1BB3EDBA0BD}"/>
              </a:ext>
            </a:extLst>
          </p:cNvPr>
          <p:cNvSpPr>
            <a:spLocks noGrp="1"/>
          </p:cNvSpPr>
          <p:nvPr>
            <p:ph type="body" sz="quarter" idx="11" hasCustomPrompt="1"/>
          </p:nvPr>
        </p:nvSpPr>
        <p:spPr>
          <a:xfrm>
            <a:off x="0" y="6453336"/>
            <a:ext cx="9144000" cy="251454"/>
          </a:xfrm>
          <a:prstGeom prst="rect">
            <a:avLst/>
          </a:prstGeom>
        </p:spPr>
        <p:txBody>
          <a:bodyPr lIns="540000" rIns="540000"/>
          <a:lstStyle>
            <a:lvl1pPr marL="0" indent="0">
              <a:buFontTx/>
              <a:buNone/>
              <a:defRPr sz="1050" b="0">
                <a:solidFill>
                  <a:srgbClr val="5792C9"/>
                </a:solidFill>
              </a:defRPr>
            </a:lvl1pPr>
          </a:lstStyle>
          <a:p>
            <a:pPr lvl="0"/>
            <a:r>
              <a:rPr lang="en-US" dirty="0"/>
              <a:t>Click to edit meeting date, place and date</a:t>
            </a:r>
          </a:p>
        </p:txBody>
      </p:sp>
      <p:sp>
        <p:nvSpPr>
          <p:cNvPr id="18" name="Text Placeholder 5">
            <a:extLst>
              <a:ext uri="{FF2B5EF4-FFF2-40B4-BE49-F238E27FC236}">
                <a16:creationId xmlns:a16="http://schemas.microsoft.com/office/drawing/2014/main" id="{CD757D66-E2E8-8844-B264-44E38125D666}"/>
              </a:ext>
            </a:extLst>
          </p:cNvPr>
          <p:cNvSpPr>
            <a:spLocks noGrp="1"/>
          </p:cNvSpPr>
          <p:nvPr>
            <p:ph type="body" sz="quarter" idx="12" hasCustomPrompt="1"/>
          </p:nvPr>
        </p:nvSpPr>
        <p:spPr>
          <a:xfrm>
            <a:off x="0" y="936001"/>
            <a:ext cx="9144000" cy="410425"/>
          </a:xfrm>
          <a:prstGeom prst="rect">
            <a:avLst/>
          </a:prstGeom>
          <a:solidFill>
            <a:srgbClr val="5792C9">
              <a:alpha val="21000"/>
            </a:srgbClr>
          </a:solidFill>
        </p:spPr>
        <p:txBody>
          <a:bodyPr lIns="540000" rIns="540000" anchor="ctr" anchorCtr="0"/>
          <a:lstStyle>
            <a:lvl1pPr marL="0" indent="0" algn="r">
              <a:buFontTx/>
              <a:buNone/>
              <a:defRPr sz="1050" b="1">
                <a:solidFill>
                  <a:srgbClr val="5792C9"/>
                </a:solidFill>
              </a:defRPr>
            </a:lvl1pPr>
          </a:lstStyle>
          <a:p>
            <a:pPr lvl="0"/>
            <a:r>
              <a:rPr lang="en-US" dirty="0"/>
              <a:t>CLICK TO EDIT PPT TITLE </a:t>
            </a:r>
            <a:r>
              <a:rPr lang="it-IT" b="1" dirty="0"/>
              <a:t>|</a:t>
            </a:r>
            <a:r>
              <a:rPr lang="it-IT" dirty="0"/>
              <a:t> </a:t>
            </a:r>
            <a:r>
              <a:rPr lang="it-IT" dirty="0" err="1"/>
              <a:t>Section</a:t>
            </a:r>
            <a:r>
              <a:rPr lang="it-IT" dirty="0"/>
              <a:t> </a:t>
            </a:r>
            <a:r>
              <a:rPr lang="it-IT" dirty="0" err="1"/>
              <a:t>title</a:t>
            </a:r>
            <a:endParaRPr lang="en-US" dirty="0"/>
          </a:p>
        </p:txBody>
      </p:sp>
      <p:sp>
        <p:nvSpPr>
          <p:cNvPr id="20" name="Subtitle 2">
            <a:extLst>
              <a:ext uri="{FF2B5EF4-FFF2-40B4-BE49-F238E27FC236}">
                <a16:creationId xmlns:a16="http://schemas.microsoft.com/office/drawing/2014/main" id="{623DA365-03D8-D643-90D3-767234578272}"/>
              </a:ext>
            </a:extLst>
          </p:cNvPr>
          <p:cNvSpPr>
            <a:spLocks noGrp="1"/>
          </p:cNvSpPr>
          <p:nvPr>
            <p:ph type="subTitle" idx="1" hasCustomPrompt="1"/>
          </p:nvPr>
        </p:nvSpPr>
        <p:spPr>
          <a:xfrm>
            <a:off x="0" y="1620000"/>
            <a:ext cx="5760132" cy="4473296"/>
          </a:xfrm>
          <a:prstGeom prst="rect">
            <a:avLst/>
          </a:prstGeom>
        </p:spPr>
        <p:txBody>
          <a:bodyPr lIns="540000" tIns="0" rIns="360000" anchor="t" anchorCtr="0"/>
          <a:lstStyle>
            <a:lvl1pPr marL="121500" indent="-135000" algn="l">
              <a:buClr>
                <a:srgbClr val="5792C9"/>
              </a:buClr>
              <a:buFont typeface="Wingdings" charset="2"/>
              <a:buChar char="§"/>
              <a:defRPr sz="1500" baseline="0">
                <a:latin typeface="Calibri" charset="0"/>
                <a:ea typeface="Calibri" charset="0"/>
                <a:cs typeface="Calibri" charset="0"/>
              </a:defRPr>
            </a:lvl1pPr>
            <a:lvl2pPr marL="324000" indent="-135000" algn="l">
              <a:buClr>
                <a:srgbClr val="5792C9"/>
              </a:buClr>
              <a:buSzPct val="110000"/>
              <a:buFont typeface="Arial" charset="0"/>
              <a:buChar char="•"/>
              <a:defRPr sz="1500"/>
            </a:lvl2pPr>
            <a:lvl3pPr marL="513000" indent="-162000" algn="l">
              <a:buClr>
                <a:srgbClr val="5792C9"/>
              </a:buClr>
              <a:buFont typeface=".AppleSystemUIFont" charset="-120"/>
              <a:buChar char="–"/>
              <a:defRPr sz="1500">
                <a:latin typeface="Calibri" charset="0"/>
                <a:ea typeface="Calibri" charset="0"/>
                <a:cs typeface="Calibri" charset="0"/>
              </a:defRPr>
            </a:lvl3pPr>
            <a:lvl4pPr marL="702000" indent="-162000" algn="l">
              <a:buFont typeface=".AppleSystemUIFont" charset="-120"/>
              <a:buChar char="–"/>
              <a:defRPr sz="1500">
                <a:latin typeface="Calibri" charset="0"/>
                <a:ea typeface="Calibri" charset="0"/>
                <a:cs typeface="Calibri" charset="0"/>
              </a:defRPr>
            </a:lvl4pPr>
            <a:lvl5pPr marL="891000" indent="-162000" algn="l">
              <a:buClr>
                <a:schemeClr val="bg2">
                  <a:lumMod val="50000"/>
                </a:schemeClr>
              </a:buClr>
              <a:buFont typeface=".AppleSystemUIFont" charset="-120"/>
              <a:buChar char="–"/>
              <a:defRPr sz="1500">
                <a:solidFill>
                  <a:schemeClr val="bg2">
                    <a:lumMod val="50000"/>
                  </a:schemeClr>
                </a:solidFill>
              </a:defRPr>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lvl="0"/>
            <a:r>
              <a:rPr lang="en-US" dirty="0"/>
              <a:t>Click to edit txt</a:t>
            </a:r>
          </a:p>
          <a:p>
            <a:pPr lvl="1"/>
            <a:r>
              <a:rPr lang="en-US" dirty="0"/>
              <a:t>List 2</a:t>
            </a:r>
          </a:p>
          <a:p>
            <a:pPr lvl="2"/>
            <a:r>
              <a:rPr lang="en-US" dirty="0"/>
              <a:t>List 3</a:t>
            </a:r>
          </a:p>
          <a:p>
            <a:pPr lvl="3"/>
            <a:r>
              <a:rPr lang="en-US" dirty="0"/>
              <a:t>List 4</a:t>
            </a:r>
          </a:p>
          <a:p>
            <a:pPr lvl="4"/>
            <a:r>
              <a:rPr lang="en-US" dirty="0"/>
              <a:t>List 5</a:t>
            </a:r>
          </a:p>
        </p:txBody>
      </p:sp>
    </p:spTree>
    <p:extLst>
      <p:ext uri="{BB962C8B-B14F-4D97-AF65-F5344CB8AC3E}">
        <p14:creationId xmlns:p14="http://schemas.microsoft.com/office/powerpoint/2010/main" val="2143706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Option 4">
    <p:spTree>
      <p:nvGrpSpPr>
        <p:cNvPr id="1" name=""/>
        <p:cNvGrpSpPr/>
        <p:nvPr/>
      </p:nvGrpSpPr>
      <p:grpSpPr>
        <a:xfrm>
          <a:off x="0" y="0"/>
          <a:ext cx="0" cy="0"/>
          <a:chOff x="0" y="0"/>
          <a:chExt cx="0" cy="0"/>
        </a:xfrm>
      </p:grpSpPr>
      <p:cxnSp>
        <p:nvCxnSpPr>
          <p:cNvPr id="5"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itle Placeholder 1"/>
          <p:cNvSpPr>
            <a:spLocks noGrp="1"/>
          </p:cNvSpPr>
          <p:nvPr>
            <p:ph type="title" hasCustomPrompt="1"/>
          </p:nvPr>
        </p:nvSpPr>
        <p:spPr>
          <a:xfrm>
            <a:off x="6023047" y="1620000"/>
            <a:ext cx="2761421" cy="4473296"/>
          </a:xfrm>
          <a:prstGeom prst="rect">
            <a:avLst/>
          </a:prstGeom>
          <a:solidFill>
            <a:srgbClr val="5792C9">
              <a:alpha val="21000"/>
            </a:srgbClr>
          </a:solidFill>
        </p:spPr>
        <p:txBody>
          <a:bodyPr vert="horz" lIns="180000" tIns="180000" rIns="180000" bIns="180000" rtlCol="0" anchor="t" anchorCtr="0">
            <a:normAutofit/>
          </a:bodyPr>
          <a:lstStyle>
            <a:lvl1pPr>
              <a:defRPr sz="1350" b="1" baseline="0">
                <a:solidFill>
                  <a:srgbClr val="5792C9"/>
                </a:solidFill>
                <a:latin typeface="Calibri" charset="0"/>
                <a:ea typeface="Calibri" charset="0"/>
                <a:cs typeface="Calibri" charset="0"/>
              </a:defRPr>
            </a:lvl1pPr>
          </a:lstStyle>
          <a:p>
            <a:r>
              <a:rPr lang="en-US" dirty="0"/>
              <a:t>Click to edit txt</a:t>
            </a:r>
            <a:br>
              <a:rPr lang="en-US" dirty="0"/>
            </a:br>
            <a:endParaRPr lang="en-US" dirty="0"/>
          </a:p>
        </p:txBody>
      </p:sp>
      <p:sp>
        <p:nvSpPr>
          <p:cNvPr id="10" name="Text Placeholder 5">
            <a:extLst>
              <a:ext uri="{FF2B5EF4-FFF2-40B4-BE49-F238E27FC236}">
                <a16:creationId xmlns:a16="http://schemas.microsoft.com/office/drawing/2014/main" id="{A942C5EC-D235-9B4E-95C4-C1BB3EDBA0BD}"/>
              </a:ext>
            </a:extLst>
          </p:cNvPr>
          <p:cNvSpPr>
            <a:spLocks noGrp="1"/>
          </p:cNvSpPr>
          <p:nvPr>
            <p:ph type="body" sz="quarter" idx="11" hasCustomPrompt="1"/>
          </p:nvPr>
        </p:nvSpPr>
        <p:spPr>
          <a:xfrm>
            <a:off x="0" y="6453336"/>
            <a:ext cx="9144000" cy="251454"/>
          </a:xfrm>
          <a:prstGeom prst="rect">
            <a:avLst/>
          </a:prstGeom>
        </p:spPr>
        <p:txBody>
          <a:bodyPr lIns="540000" rIns="540000"/>
          <a:lstStyle>
            <a:lvl1pPr marL="0" indent="0">
              <a:buFontTx/>
              <a:buNone/>
              <a:defRPr sz="1050" b="0">
                <a:solidFill>
                  <a:srgbClr val="5792C9"/>
                </a:solidFill>
              </a:defRPr>
            </a:lvl1pPr>
          </a:lstStyle>
          <a:p>
            <a:pPr lvl="0"/>
            <a:r>
              <a:rPr lang="en-US" dirty="0"/>
              <a:t>Click to edit meeting date, place and date</a:t>
            </a:r>
          </a:p>
        </p:txBody>
      </p:sp>
      <p:sp>
        <p:nvSpPr>
          <p:cNvPr id="18" name="Text Placeholder 5">
            <a:extLst>
              <a:ext uri="{FF2B5EF4-FFF2-40B4-BE49-F238E27FC236}">
                <a16:creationId xmlns:a16="http://schemas.microsoft.com/office/drawing/2014/main" id="{CD757D66-E2E8-8844-B264-44E38125D666}"/>
              </a:ext>
            </a:extLst>
          </p:cNvPr>
          <p:cNvSpPr>
            <a:spLocks noGrp="1"/>
          </p:cNvSpPr>
          <p:nvPr>
            <p:ph type="body" sz="quarter" idx="12" hasCustomPrompt="1"/>
          </p:nvPr>
        </p:nvSpPr>
        <p:spPr>
          <a:xfrm>
            <a:off x="0" y="936001"/>
            <a:ext cx="9144000" cy="410425"/>
          </a:xfrm>
          <a:prstGeom prst="rect">
            <a:avLst/>
          </a:prstGeom>
          <a:solidFill>
            <a:srgbClr val="5792C9">
              <a:alpha val="21000"/>
            </a:srgbClr>
          </a:solidFill>
        </p:spPr>
        <p:txBody>
          <a:bodyPr lIns="540000" rIns="540000" anchor="ctr" anchorCtr="0"/>
          <a:lstStyle>
            <a:lvl1pPr marL="0" indent="0" algn="r">
              <a:buFontTx/>
              <a:buNone/>
              <a:defRPr sz="1050" b="1">
                <a:solidFill>
                  <a:srgbClr val="5792C9"/>
                </a:solidFill>
              </a:defRPr>
            </a:lvl1pPr>
          </a:lstStyle>
          <a:p>
            <a:pPr lvl="0"/>
            <a:r>
              <a:rPr lang="en-US" dirty="0"/>
              <a:t>CLICK TO EDIT PPT TITLE </a:t>
            </a:r>
            <a:r>
              <a:rPr lang="it-IT" b="1" dirty="0"/>
              <a:t>|</a:t>
            </a:r>
            <a:r>
              <a:rPr lang="it-IT" dirty="0"/>
              <a:t> </a:t>
            </a:r>
            <a:r>
              <a:rPr lang="it-IT" dirty="0" err="1"/>
              <a:t>Section</a:t>
            </a:r>
            <a:r>
              <a:rPr lang="it-IT" dirty="0"/>
              <a:t> </a:t>
            </a:r>
            <a:r>
              <a:rPr lang="it-IT" dirty="0" err="1"/>
              <a:t>title</a:t>
            </a:r>
            <a:endParaRPr lang="en-US" dirty="0"/>
          </a:p>
        </p:txBody>
      </p:sp>
      <p:sp>
        <p:nvSpPr>
          <p:cNvPr id="20" name="Subtitle 2">
            <a:extLst>
              <a:ext uri="{FF2B5EF4-FFF2-40B4-BE49-F238E27FC236}">
                <a16:creationId xmlns:a16="http://schemas.microsoft.com/office/drawing/2014/main" id="{623DA365-03D8-D643-90D3-767234578272}"/>
              </a:ext>
            </a:extLst>
          </p:cNvPr>
          <p:cNvSpPr>
            <a:spLocks noGrp="1"/>
          </p:cNvSpPr>
          <p:nvPr>
            <p:ph type="subTitle" idx="1" hasCustomPrompt="1"/>
          </p:nvPr>
        </p:nvSpPr>
        <p:spPr>
          <a:xfrm>
            <a:off x="0" y="1620000"/>
            <a:ext cx="5760132" cy="4473296"/>
          </a:xfrm>
          <a:prstGeom prst="rect">
            <a:avLst/>
          </a:prstGeom>
        </p:spPr>
        <p:txBody>
          <a:bodyPr lIns="540000" tIns="0" rIns="360000" anchor="t" anchorCtr="0"/>
          <a:lstStyle>
            <a:lvl1pPr marL="121500" indent="-135000" algn="l">
              <a:buClr>
                <a:srgbClr val="5792C9"/>
              </a:buClr>
              <a:buFont typeface="Wingdings" charset="2"/>
              <a:buChar char="§"/>
              <a:defRPr sz="1500" baseline="0">
                <a:latin typeface="Calibri" charset="0"/>
                <a:ea typeface="Calibri" charset="0"/>
                <a:cs typeface="Calibri" charset="0"/>
              </a:defRPr>
            </a:lvl1pPr>
            <a:lvl2pPr marL="324000" indent="-135000" algn="l">
              <a:buClr>
                <a:srgbClr val="5792C9"/>
              </a:buClr>
              <a:buSzPct val="110000"/>
              <a:buFont typeface="Arial" charset="0"/>
              <a:buChar char="•"/>
              <a:defRPr sz="1500"/>
            </a:lvl2pPr>
            <a:lvl3pPr marL="513000" indent="-162000" algn="l">
              <a:buClr>
                <a:srgbClr val="5792C9"/>
              </a:buClr>
              <a:buFont typeface=".AppleSystemUIFont" charset="-120"/>
              <a:buChar char="–"/>
              <a:defRPr sz="1500">
                <a:latin typeface="Calibri" charset="0"/>
                <a:ea typeface="Calibri" charset="0"/>
                <a:cs typeface="Calibri" charset="0"/>
              </a:defRPr>
            </a:lvl3pPr>
            <a:lvl4pPr marL="702000" indent="-162000" algn="l">
              <a:buFont typeface=".AppleSystemUIFont" charset="-120"/>
              <a:buChar char="–"/>
              <a:defRPr sz="1500">
                <a:latin typeface="Calibri" charset="0"/>
                <a:ea typeface="Calibri" charset="0"/>
                <a:cs typeface="Calibri" charset="0"/>
              </a:defRPr>
            </a:lvl4pPr>
            <a:lvl5pPr marL="891000" indent="-162000" algn="l">
              <a:buClr>
                <a:schemeClr val="bg2">
                  <a:lumMod val="50000"/>
                </a:schemeClr>
              </a:buClr>
              <a:buFont typeface=".AppleSystemUIFont" charset="-120"/>
              <a:buChar char="–"/>
              <a:defRPr sz="1500">
                <a:solidFill>
                  <a:schemeClr val="bg2">
                    <a:lumMod val="50000"/>
                  </a:schemeClr>
                </a:solidFill>
              </a:defRPr>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lvl="0"/>
            <a:r>
              <a:rPr lang="en-US" dirty="0"/>
              <a:t>Click to edit txt</a:t>
            </a:r>
          </a:p>
          <a:p>
            <a:pPr lvl="1"/>
            <a:r>
              <a:rPr lang="en-US" dirty="0"/>
              <a:t>List 2</a:t>
            </a:r>
          </a:p>
          <a:p>
            <a:pPr lvl="2"/>
            <a:r>
              <a:rPr lang="en-US" dirty="0"/>
              <a:t>List 3</a:t>
            </a:r>
          </a:p>
          <a:p>
            <a:pPr lvl="3"/>
            <a:r>
              <a:rPr lang="en-US" dirty="0"/>
              <a:t>List 4</a:t>
            </a:r>
          </a:p>
          <a:p>
            <a:pPr lvl="4"/>
            <a:r>
              <a:rPr lang="en-US" dirty="0"/>
              <a:t>List 5</a:t>
            </a:r>
          </a:p>
        </p:txBody>
      </p:sp>
    </p:spTree>
    <p:extLst>
      <p:ext uri="{BB962C8B-B14F-4D97-AF65-F5344CB8AC3E}">
        <p14:creationId xmlns:p14="http://schemas.microsoft.com/office/powerpoint/2010/main" val="785415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le 1"/>
          <p:cNvSpPr>
            <a:spLocks noGrp="1"/>
          </p:cNvSpPr>
          <p:nvPr>
            <p:ph type="ctrTitle"/>
          </p:nvPr>
        </p:nvSpPr>
        <p:spPr>
          <a:xfrm>
            <a:off x="452628" y="770467"/>
            <a:ext cx="8086725" cy="3352800"/>
          </a:xfrm>
          <a:prstGeom prst="rect">
            <a:avLst/>
          </a:prstGeom>
        </p:spPr>
        <p:txBody>
          <a:bodyPr anchor="b">
            <a:noAutofit/>
          </a:bodyPr>
          <a:lstStyle>
            <a:lvl1pPr algn="l">
              <a:lnSpc>
                <a:spcPct val="80000"/>
              </a:lnSpc>
              <a:defRPr sz="8000" spc="-12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500634" y="4198409"/>
            <a:ext cx="6921151" cy="1645920"/>
          </a:xfrm>
          <a:prstGeom prst="rect">
            <a:avLst/>
          </a:prstGeo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lvl1pPr>
              <a:defRPr>
                <a:solidFill>
                  <a:srgbClr val="FFFFFF">
                    <a:alpha val="75000"/>
                  </a:srgbClr>
                </a:solidFill>
              </a:defRPr>
            </a:lvl1pPr>
          </a:lstStyle>
          <a:p>
            <a:fld id="{F7A2D316-70B3-4856-B204-FE1C7AEBEF8C}" type="datetime1">
              <a:rPr lang="en-US" smtClean="0"/>
              <a:t>7/6/2021</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lvl1pPr>
              <a:defRPr>
                <a:solidFill>
                  <a:srgbClr val="FFFFFF">
                    <a:alpha val="20000"/>
                  </a:srgbClr>
                </a:solidFill>
              </a:defRPr>
            </a:lvl1pPr>
          </a:lstStyle>
          <a:p>
            <a:fld id="{C82E2426-534C-4D29-B5D1-CC67CA62317F}" type="slidenum">
              <a:rPr lang="en-US" smtClean="0"/>
              <a:t>‹N°›</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375807" cy="705840"/>
          </a:xfrm>
          <a:prstGeom prst="rect">
            <a:avLst/>
          </a:prstGeom>
        </p:spPr>
      </p:pic>
      <p:pic>
        <p:nvPicPr>
          <p:cNvPr id="15" name="Immagine 14" descr="Immagine che contiene uccello, fiore&#10;&#10;Descrizione generata automaticamente">
            <a:extLst>
              <a:ext uri="{FF2B5EF4-FFF2-40B4-BE49-F238E27FC236}">
                <a16:creationId xmlns:a16="http://schemas.microsoft.com/office/drawing/2014/main" id="{58F2C1DC-9039-45FE-8250-0AF4C1ACEA5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1249536"/>
          </a:xfrm>
          <a:prstGeom prst="rect">
            <a:avLst/>
          </a:prstGeom>
        </p:spPr>
      </p:pic>
    </p:spTree>
    <p:extLst>
      <p:ext uri="{BB962C8B-B14F-4D97-AF65-F5344CB8AC3E}">
        <p14:creationId xmlns:p14="http://schemas.microsoft.com/office/powerpoint/2010/main" val="4284245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1" y="2130427"/>
            <a:ext cx="7772401" cy="1470025"/>
          </a:xfrm>
        </p:spPr>
        <p:txBody>
          <a:bodyPr/>
          <a:lstStyle/>
          <a:p>
            <a:r>
              <a:rPr lang="fr-FR"/>
              <a:t>Modifiez le style du titre</a:t>
            </a:r>
          </a:p>
        </p:txBody>
      </p:sp>
      <p:sp>
        <p:nvSpPr>
          <p:cNvPr id="3" name="Sous-titre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345356" indent="0" algn="ctr">
              <a:buNone/>
              <a:defRPr>
                <a:solidFill>
                  <a:schemeClr val="tx1">
                    <a:tint val="75000"/>
                  </a:schemeClr>
                </a:solidFill>
              </a:defRPr>
            </a:lvl2pPr>
            <a:lvl3pPr marL="690713" indent="0" algn="ctr">
              <a:buNone/>
              <a:defRPr>
                <a:solidFill>
                  <a:schemeClr val="tx1">
                    <a:tint val="75000"/>
                  </a:schemeClr>
                </a:solidFill>
              </a:defRPr>
            </a:lvl3pPr>
            <a:lvl4pPr marL="1036069" indent="0" algn="ctr">
              <a:buNone/>
              <a:defRPr>
                <a:solidFill>
                  <a:schemeClr val="tx1">
                    <a:tint val="75000"/>
                  </a:schemeClr>
                </a:solidFill>
              </a:defRPr>
            </a:lvl4pPr>
            <a:lvl5pPr marL="1381425" indent="0" algn="ctr">
              <a:buNone/>
              <a:defRPr>
                <a:solidFill>
                  <a:schemeClr val="tx1">
                    <a:tint val="75000"/>
                  </a:schemeClr>
                </a:solidFill>
              </a:defRPr>
            </a:lvl5pPr>
            <a:lvl6pPr marL="1726781" indent="0" algn="ctr">
              <a:buNone/>
              <a:defRPr>
                <a:solidFill>
                  <a:schemeClr val="tx1">
                    <a:tint val="75000"/>
                  </a:schemeClr>
                </a:solidFill>
              </a:defRPr>
            </a:lvl6pPr>
            <a:lvl7pPr marL="2072138" indent="0" algn="ctr">
              <a:buNone/>
              <a:defRPr>
                <a:solidFill>
                  <a:schemeClr val="tx1">
                    <a:tint val="75000"/>
                  </a:schemeClr>
                </a:solidFill>
              </a:defRPr>
            </a:lvl7pPr>
            <a:lvl8pPr marL="2417493" indent="0" algn="ctr">
              <a:buNone/>
              <a:defRPr>
                <a:solidFill>
                  <a:schemeClr val="tx1">
                    <a:tint val="75000"/>
                  </a:schemeClr>
                </a:solidFill>
              </a:defRPr>
            </a:lvl8pPr>
            <a:lvl9pPr marL="2762849"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211E5E2-AD21-47A3-AEBD-5C72727F6B2D}"/>
              </a:ext>
            </a:extLst>
          </p:cNvPr>
          <p:cNvSpPr>
            <a:spLocks noGrp="1"/>
          </p:cNvSpPr>
          <p:nvPr>
            <p:ph type="dt" sz="half" idx="10"/>
          </p:nvPr>
        </p:nvSpPr>
        <p:spPr/>
        <p:txBody>
          <a:bodyPr/>
          <a:lstStyle>
            <a:lvl1pPr>
              <a:defRPr/>
            </a:lvl1pPr>
          </a:lstStyle>
          <a:p>
            <a:pPr>
              <a:defRPr/>
            </a:pPr>
            <a:fld id="{D26B70D5-D65E-4B5A-BA7B-5D7E2FCA3E49}" type="datetimeFigureOut">
              <a:rPr lang="fr-FR"/>
              <a:pPr>
                <a:defRPr/>
              </a:pPr>
              <a:t>06/07/2021</a:t>
            </a:fld>
            <a:endParaRPr lang="fr-FR"/>
          </a:p>
        </p:txBody>
      </p:sp>
      <p:sp>
        <p:nvSpPr>
          <p:cNvPr id="5" name="Espace réservé du pied de page 4">
            <a:extLst>
              <a:ext uri="{FF2B5EF4-FFF2-40B4-BE49-F238E27FC236}">
                <a16:creationId xmlns:a16="http://schemas.microsoft.com/office/drawing/2014/main" id="{BE5B61EE-0A77-4A26-8646-086003592C17}"/>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75AAEA49-2CD2-494A-BED4-D643341D4DAB}"/>
              </a:ext>
            </a:extLst>
          </p:cNvPr>
          <p:cNvSpPr>
            <a:spLocks noGrp="1"/>
          </p:cNvSpPr>
          <p:nvPr>
            <p:ph type="sldNum" sz="quarter" idx="12"/>
          </p:nvPr>
        </p:nvSpPr>
        <p:spPr/>
        <p:txBody>
          <a:bodyPr/>
          <a:lstStyle>
            <a:lvl1pPr>
              <a:defRPr/>
            </a:lvl1pPr>
          </a:lstStyle>
          <a:p>
            <a:pPr>
              <a:defRPr/>
            </a:pPr>
            <a:fld id="{32132413-3F67-43A2-BD9C-E05F893A552F}" type="slidenum">
              <a:rPr lang="fr-FR" altLang="en-US"/>
              <a:pPr>
                <a:defRPr/>
              </a:pPr>
              <a:t>‹N°›</a:t>
            </a:fld>
            <a:endParaRPr lang="fr-FR" altLang="en-US"/>
          </a:p>
        </p:txBody>
      </p:sp>
    </p:spTree>
    <p:extLst>
      <p:ext uri="{BB962C8B-B14F-4D97-AF65-F5344CB8AC3E}">
        <p14:creationId xmlns:p14="http://schemas.microsoft.com/office/powerpoint/2010/main" val="1637996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7F6025-1A24-4171-AA03-B037F75C267B}"/>
              </a:ext>
            </a:extLst>
          </p:cNvPr>
          <p:cNvSpPr>
            <a:spLocks noGrp="1"/>
          </p:cNvSpPr>
          <p:nvPr>
            <p:ph type="dt" sz="half" idx="10"/>
          </p:nvPr>
        </p:nvSpPr>
        <p:spPr/>
        <p:txBody>
          <a:bodyPr/>
          <a:lstStyle>
            <a:lvl1pPr>
              <a:defRPr/>
            </a:lvl1pPr>
          </a:lstStyle>
          <a:p>
            <a:pPr>
              <a:defRPr/>
            </a:pPr>
            <a:fld id="{E13F63EF-4125-4F2A-BC93-C55621E1B15F}" type="datetimeFigureOut">
              <a:rPr lang="fr-FR"/>
              <a:pPr>
                <a:defRPr/>
              </a:pPr>
              <a:t>06/07/2021</a:t>
            </a:fld>
            <a:endParaRPr lang="fr-FR"/>
          </a:p>
        </p:txBody>
      </p:sp>
      <p:sp>
        <p:nvSpPr>
          <p:cNvPr id="5" name="Espace réservé du pied de page 4">
            <a:extLst>
              <a:ext uri="{FF2B5EF4-FFF2-40B4-BE49-F238E27FC236}">
                <a16:creationId xmlns:a16="http://schemas.microsoft.com/office/drawing/2014/main" id="{00AF5800-7605-4A48-9D2F-AE828859F121}"/>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0ACEDED3-03BE-40AC-B66F-C2942FA00E00}"/>
              </a:ext>
            </a:extLst>
          </p:cNvPr>
          <p:cNvSpPr>
            <a:spLocks noGrp="1"/>
          </p:cNvSpPr>
          <p:nvPr>
            <p:ph type="sldNum" sz="quarter" idx="12"/>
          </p:nvPr>
        </p:nvSpPr>
        <p:spPr/>
        <p:txBody>
          <a:bodyPr/>
          <a:lstStyle>
            <a:lvl1pPr>
              <a:defRPr/>
            </a:lvl1pPr>
          </a:lstStyle>
          <a:p>
            <a:pPr>
              <a:defRPr/>
            </a:pPr>
            <a:fld id="{47A70E4E-452A-4CAD-8CB6-72C1C63CAA4A}" type="slidenum">
              <a:rPr lang="fr-FR" altLang="en-US"/>
              <a:pPr>
                <a:defRPr/>
              </a:pPr>
              <a:t>‹N°›</a:t>
            </a:fld>
            <a:endParaRPr lang="fr-FR" altLang="en-US"/>
          </a:p>
        </p:txBody>
      </p:sp>
    </p:spTree>
    <p:extLst>
      <p:ext uri="{BB962C8B-B14F-4D97-AF65-F5344CB8AC3E}">
        <p14:creationId xmlns:p14="http://schemas.microsoft.com/office/powerpoint/2010/main" val="165961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1" cy="1362075"/>
          </a:xfrm>
        </p:spPr>
        <p:txBody>
          <a:bodyPr anchor="t"/>
          <a:lstStyle>
            <a:lvl1pPr algn="l">
              <a:defRPr sz="3000" b="1" cap="all"/>
            </a:lvl1pPr>
          </a:lstStyle>
          <a:p>
            <a:r>
              <a:rPr lang="fr-FR"/>
              <a:t>Modifiez le style du titre</a:t>
            </a:r>
          </a:p>
        </p:txBody>
      </p:sp>
      <p:sp>
        <p:nvSpPr>
          <p:cNvPr id="3" name="Espace réservé du texte 2"/>
          <p:cNvSpPr>
            <a:spLocks noGrp="1"/>
          </p:cNvSpPr>
          <p:nvPr>
            <p:ph type="body" idx="1"/>
          </p:nvPr>
        </p:nvSpPr>
        <p:spPr>
          <a:xfrm>
            <a:off x="722313" y="2906713"/>
            <a:ext cx="7772401" cy="1500187"/>
          </a:xfrm>
        </p:spPr>
        <p:txBody>
          <a:bodyPr anchor="b"/>
          <a:lstStyle>
            <a:lvl1pPr marL="0" indent="0">
              <a:buNone/>
              <a:defRPr sz="1500">
                <a:solidFill>
                  <a:schemeClr val="tx1">
                    <a:tint val="75000"/>
                  </a:schemeClr>
                </a:solidFill>
              </a:defRPr>
            </a:lvl1pPr>
            <a:lvl2pPr marL="345356" indent="0">
              <a:buNone/>
              <a:defRPr sz="1358">
                <a:solidFill>
                  <a:schemeClr val="tx1">
                    <a:tint val="75000"/>
                  </a:schemeClr>
                </a:solidFill>
              </a:defRPr>
            </a:lvl2pPr>
            <a:lvl3pPr marL="690713" indent="0">
              <a:buNone/>
              <a:defRPr sz="1214">
                <a:solidFill>
                  <a:schemeClr val="tx1">
                    <a:tint val="75000"/>
                  </a:schemeClr>
                </a:solidFill>
              </a:defRPr>
            </a:lvl3pPr>
            <a:lvl4pPr marL="1036069" indent="0">
              <a:buNone/>
              <a:defRPr sz="1072">
                <a:solidFill>
                  <a:schemeClr val="tx1">
                    <a:tint val="75000"/>
                  </a:schemeClr>
                </a:solidFill>
              </a:defRPr>
            </a:lvl4pPr>
            <a:lvl5pPr marL="1381425" indent="0">
              <a:buNone/>
              <a:defRPr sz="1072">
                <a:solidFill>
                  <a:schemeClr val="tx1">
                    <a:tint val="75000"/>
                  </a:schemeClr>
                </a:solidFill>
              </a:defRPr>
            </a:lvl5pPr>
            <a:lvl6pPr marL="1726781" indent="0">
              <a:buNone/>
              <a:defRPr sz="1072">
                <a:solidFill>
                  <a:schemeClr val="tx1">
                    <a:tint val="75000"/>
                  </a:schemeClr>
                </a:solidFill>
              </a:defRPr>
            </a:lvl6pPr>
            <a:lvl7pPr marL="2072138" indent="0">
              <a:buNone/>
              <a:defRPr sz="1072">
                <a:solidFill>
                  <a:schemeClr val="tx1">
                    <a:tint val="75000"/>
                  </a:schemeClr>
                </a:solidFill>
              </a:defRPr>
            </a:lvl7pPr>
            <a:lvl8pPr marL="2417493" indent="0">
              <a:buNone/>
              <a:defRPr sz="1072">
                <a:solidFill>
                  <a:schemeClr val="tx1">
                    <a:tint val="75000"/>
                  </a:schemeClr>
                </a:solidFill>
              </a:defRPr>
            </a:lvl8pPr>
            <a:lvl9pPr marL="2762849" indent="0">
              <a:buNone/>
              <a:defRPr sz="1072">
                <a:solidFill>
                  <a:schemeClr val="tx1">
                    <a:tint val="75000"/>
                  </a:schemeClr>
                </a:solidFill>
              </a:defRPr>
            </a:lvl9pPr>
          </a:lstStyle>
          <a:p>
            <a:pPr lvl="0"/>
            <a:r>
              <a:rPr lang="fr-FR"/>
              <a:t>Modifiez les styles du texte du masque</a:t>
            </a:r>
          </a:p>
        </p:txBody>
      </p:sp>
      <p:sp>
        <p:nvSpPr>
          <p:cNvPr id="4" name="Espace réservé de la date 3">
            <a:extLst>
              <a:ext uri="{FF2B5EF4-FFF2-40B4-BE49-F238E27FC236}">
                <a16:creationId xmlns:a16="http://schemas.microsoft.com/office/drawing/2014/main" id="{A2BBB5F9-1E08-4C70-AC78-C9E58E6309B6}"/>
              </a:ext>
            </a:extLst>
          </p:cNvPr>
          <p:cNvSpPr>
            <a:spLocks noGrp="1"/>
          </p:cNvSpPr>
          <p:nvPr>
            <p:ph type="dt" sz="half" idx="10"/>
          </p:nvPr>
        </p:nvSpPr>
        <p:spPr/>
        <p:txBody>
          <a:bodyPr/>
          <a:lstStyle>
            <a:lvl1pPr>
              <a:defRPr/>
            </a:lvl1pPr>
          </a:lstStyle>
          <a:p>
            <a:pPr>
              <a:defRPr/>
            </a:pPr>
            <a:fld id="{A8993AFD-A59D-49DC-8C3A-2BBD095AFF86}" type="datetimeFigureOut">
              <a:rPr lang="fr-FR"/>
              <a:pPr>
                <a:defRPr/>
              </a:pPr>
              <a:t>06/07/2021</a:t>
            </a:fld>
            <a:endParaRPr lang="fr-FR"/>
          </a:p>
        </p:txBody>
      </p:sp>
      <p:sp>
        <p:nvSpPr>
          <p:cNvPr id="5" name="Espace réservé du pied de page 4">
            <a:extLst>
              <a:ext uri="{FF2B5EF4-FFF2-40B4-BE49-F238E27FC236}">
                <a16:creationId xmlns:a16="http://schemas.microsoft.com/office/drawing/2014/main" id="{0D59F0F2-CFBD-48C7-B3E3-05AA5093D2C7}"/>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59F20F33-A33F-4250-94C1-CD5F034E09DF}"/>
              </a:ext>
            </a:extLst>
          </p:cNvPr>
          <p:cNvSpPr>
            <a:spLocks noGrp="1"/>
          </p:cNvSpPr>
          <p:nvPr>
            <p:ph type="sldNum" sz="quarter" idx="12"/>
          </p:nvPr>
        </p:nvSpPr>
        <p:spPr/>
        <p:txBody>
          <a:bodyPr/>
          <a:lstStyle>
            <a:lvl1pPr>
              <a:defRPr/>
            </a:lvl1pPr>
          </a:lstStyle>
          <a:p>
            <a:pPr>
              <a:defRPr/>
            </a:pPr>
            <a:fld id="{D61AF477-2A65-4678-BD47-32FEC8982E6A}" type="slidenum">
              <a:rPr lang="fr-FR" altLang="en-US"/>
              <a:pPr>
                <a:defRPr/>
              </a:pPr>
              <a:t>‹N°›</a:t>
            </a:fld>
            <a:endParaRPr lang="fr-FR" altLang="en-US"/>
          </a:p>
        </p:txBody>
      </p:sp>
    </p:spTree>
    <p:extLst>
      <p:ext uri="{BB962C8B-B14F-4D97-AF65-F5344CB8AC3E}">
        <p14:creationId xmlns:p14="http://schemas.microsoft.com/office/powerpoint/2010/main" val="4261280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1" y="1600202"/>
            <a:ext cx="4038600" cy="4525963"/>
          </a:xfrm>
        </p:spPr>
        <p:txBody>
          <a:bodyPr/>
          <a:lstStyle>
            <a:lvl1pPr>
              <a:defRPr sz="2143"/>
            </a:lvl1pPr>
            <a:lvl2pPr>
              <a:defRPr sz="1786"/>
            </a:lvl2pPr>
            <a:lvl3pPr>
              <a:defRPr sz="1500"/>
            </a:lvl3pPr>
            <a:lvl4pPr>
              <a:defRPr sz="1358"/>
            </a:lvl4pPr>
            <a:lvl5pPr>
              <a:defRPr sz="1358"/>
            </a:lvl5pPr>
            <a:lvl6pPr>
              <a:defRPr sz="1358"/>
            </a:lvl6pPr>
            <a:lvl7pPr>
              <a:defRPr sz="1358"/>
            </a:lvl7pPr>
            <a:lvl8pPr>
              <a:defRPr sz="1358"/>
            </a:lvl8pPr>
            <a:lvl9pPr>
              <a:defRPr sz="1358"/>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2"/>
            <a:ext cx="4038600" cy="4525963"/>
          </a:xfrm>
        </p:spPr>
        <p:txBody>
          <a:bodyPr/>
          <a:lstStyle>
            <a:lvl1pPr>
              <a:defRPr sz="2143"/>
            </a:lvl1pPr>
            <a:lvl2pPr>
              <a:defRPr sz="1786"/>
            </a:lvl2pPr>
            <a:lvl3pPr>
              <a:defRPr sz="1500"/>
            </a:lvl3pPr>
            <a:lvl4pPr>
              <a:defRPr sz="1358"/>
            </a:lvl4pPr>
            <a:lvl5pPr>
              <a:defRPr sz="1358"/>
            </a:lvl5pPr>
            <a:lvl6pPr>
              <a:defRPr sz="1358"/>
            </a:lvl6pPr>
            <a:lvl7pPr>
              <a:defRPr sz="1358"/>
            </a:lvl7pPr>
            <a:lvl8pPr>
              <a:defRPr sz="1358"/>
            </a:lvl8pPr>
            <a:lvl9pPr>
              <a:defRPr sz="1358"/>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3E269631-11A9-4D26-A655-9C919D373DF6}"/>
              </a:ext>
            </a:extLst>
          </p:cNvPr>
          <p:cNvSpPr>
            <a:spLocks noGrp="1"/>
          </p:cNvSpPr>
          <p:nvPr>
            <p:ph type="dt" sz="half" idx="10"/>
          </p:nvPr>
        </p:nvSpPr>
        <p:spPr/>
        <p:txBody>
          <a:bodyPr/>
          <a:lstStyle>
            <a:lvl1pPr>
              <a:defRPr/>
            </a:lvl1pPr>
          </a:lstStyle>
          <a:p>
            <a:pPr>
              <a:defRPr/>
            </a:pPr>
            <a:fld id="{F82D24C5-98C7-4546-92FB-AD54C643F0DD}" type="datetimeFigureOut">
              <a:rPr lang="fr-FR"/>
              <a:pPr>
                <a:defRPr/>
              </a:pPr>
              <a:t>06/07/2021</a:t>
            </a:fld>
            <a:endParaRPr lang="fr-FR"/>
          </a:p>
        </p:txBody>
      </p:sp>
      <p:sp>
        <p:nvSpPr>
          <p:cNvPr id="6" name="Espace réservé du pied de page 4">
            <a:extLst>
              <a:ext uri="{FF2B5EF4-FFF2-40B4-BE49-F238E27FC236}">
                <a16:creationId xmlns:a16="http://schemas.microsoft.com/office/drawing/2014/main" id="{31B105E4-D670-407B-8410-4B358B563869}"/>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723A213B-266B-41AA-ABAC-BFF0235EECCD}"/>
              </a:ext>
            </a:extLst>
          </p:cNvPr>
          <p:cNvSpPr>
            <a:spLocks noGrp="1"/>
          </p:cNvSpPr>
          <p:nvPr>
            <p:ph type="sldNum" sz="quarter" idx="12"/>
          </p:nvPr>
        </p:nvSpPr>
        <p:spPr/>
        <p:txBody>
          <a:bodyPr/>
          <a:lstStyle>
            <a:lvl1pPr>
              <a:defRPr/>
            </a:lvl1pPr>
          </a:lstStyle>
          <a:p>
            <a:pPr>
              <a:defRPr/>
            </a:pPr>
            <a:fld id="{C1FEA29C-7982-44FC-869A-A27E9A901678}" type="slidenum">
              <a:rPr lang="fr-FR" altLang="en-US"/>
              <a:pPr>
                <a:defRPr/>
              </a:pPr>
              <a:t>‹N°›</a:t>
            </a:fld>
            <a:endParaRPr lang="fr-FR" altLang="en-US"/>
          </a:p>
        </p:txBody>
      </p:sp>
    </p:spTree>
    <p:extLst>
      <p:ext uri="{BB962C8B-B14F-4D97-AF65-F5344CB8AC3E}">
        <p14:creationId xmlns:p14="http://schemas.microsoft.com/office/powerpoint/2010/main" val="2604918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1" y="1535113"/>
            <a:ext cx="4040188" cy="639762"/>
          </a:xfrm>
        </p:spPr>
        <p:txBody>
          <a:bodyPr anchor="b"/>
          <a:lstStyle>
            <a:lvl1pPr marL="0" indent="0">
              <a:buNone/>
              <a:defRPr sz="1786" b="1"/>
            </a:lvl1pPr>
            <a:lvl2pPr marL="345356" indent="0">
              <a:buNone/>
              <a:defRPr sz="1500" b="1"/>
            </a:lvl2pPr>
            <a:lvl3pPr marL="690713" indent="0">
              <a:buNone/>
              <a:defRPr sz="1358" b="1"/>
            </a:lvl3pPr>
            <a:lvl4pPr marL="1036069" indent="0">
              <a:buNone/>
              <a:defRPr sz="1214" b="1"/>
            </a:lvl4pPr>
            <a:lvl5pPr marL="1381425" indent="0">
              <a:buNone/>
              <a:defRPr sz="1214" b="1"/>
            </a:lvl5pPr>
            <a:lvl6pPr marL="1726781" indent="0">
              <a:buNone/>
              <a:defRPr sz="1214" b="1"/>
            </a:lvl6pPr>
            <a:lvl7pPr marL="2072138" indent="0">
              <a:buNone/>
              <a:defRPr sz="1214" b="1"/>
            </a:lvl7pPr>
            <a:lvl8pPr marL="2417493" indent="0">
              <a:buNone/>
              <a:defRPr sz="1214" b="1"/>
            </a:lvl8pPr>
            <a:lvl9pPr marL="2762849" indent="0">
              <a:buNone/>
              <a:defRPr sz="1214" b="1"/>
            </a:lvl9pPr>
          </a:lstStyle>
          <a:p>
            <a:pPr lvl="0"/>
            <a:r>
              <a:rPr lang="fr-FR"/>
              <a:t>Modifiez les styles du texte du masque</a:t>
            </a:r>
          </a:p>
        </p:txBody>
      </p:sp>
      <p:sp>
        <p:nvSpPr>
          <p:cNvPr id="4" name="Espace réservé du contenu 3"/>
          <p:cNvSpPr>
            <a:spLocks noGrp="1"/>
          </p:cNvSpPr>
          <p:nvPr>
            <p:ph sz="half" idx="2"/>
          </p:nvPr>
        </p:nvSpPr>
        <p:spPr>
          <a:xfrm>
            <a:off x="457201" y="2174875"/>
            <a:ext cx="4040188" cy="3951288"/>
          </a:xfrm>
        </p:spPr>
        <p:txBody>
          <a:bodyPr/>
          <a:lstStyle>
            <a:lvl1pPr>
              <a:defRPr sz="1786"/>
            </a:lvl1pPr>
            <a:lvl2pPr>
              <a:defRPr sz="1500"/>
            </a:lvl2pPr>
            <a:lvl3pPr>
              <a:defRPr sz="1358"/>
            </a:lvl3pPr>
            <a:lvl4pPr>
              <a:defRPr sz="1214"/>
            </a:lvl4pPr>
            <a:lvl5pPr>
              <a:defRPr sz="1214"/>
            </a:lvl5pPr>
            <a:lvl6pPr>
              <a:defRPr sz="1214"/>
            </a:lvl6pPr>
            <a:lvl7pPr>
              <a:defRPr sz="1214"/>
            </a:lvl7pPr>
            <a:lvl8pPr>
              <a:defRPr sz="1214"/>
            </a:lvl8pPr>
            <a:lvl9pPr>
              <a:defRPr sz="1214"/>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6" cy="639762"/>
          </a:xfrm>
        </p:spPr>
        <p:txBody>
          <a:bodyPr anchor="b"/>
          <a:lstStyle>
            <a:lvl1pPr marL="0" indent="0">
              <a:buNone/>
              <a:defRPr sz="1786" b="1"/>
            </a:lvl1pPr>
            <a:lvl2pPr marL="345356" indent="0">
              <a:buNone/>
              <a:defRPr sz="1500" b="1"/>
            </a:lvl2pPr>
            <a:lvl3pPr marL="690713" indent="0">
              <a:buNone/>
              <a:defRPr sz="1358" b="1"/>
            </a:lvl3pPr>
            <a:lvl4pPr marL="1036069" indent="0">
              <a:buNone/>
              <a:defRPr sz="1214" b="1"/>
            </a:lvl4pPr>
            <a:lvl5pPr marL="1381425" indent="0">
              <a:buNone/>
              <a:defRPr sz="1214" b="1"/>
            </a:lvl5pPr>
            <a:lvl6pPr marL="1726781" indent="0">
              <a:buNone/>
              <a:defRPr sz="1214" b="1"/>
            </a:lvl6pPr>
            <a:lvl7pPr marL="2072138" indent="0">
              <a:buNone/>
              <a:defRPr sz="1214" b="1"/>
            </a:lvl7pPr>
            <a:lvl8pPr marL="2417493" indent="0">
              <a:buNone/>
              <a:defRPr sz="1214" b="1"/>
            </a:lvl8pPr>
            <a:lvl9pPr marL="2762849" indent="0">
              <a:buNone/>
              <a:defRPr sz="1214"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6" cy="3951288"/>
          </a:xfrm>
        </p:spPr>
        <p:txBody>
          <a:bodyPr/>
          <a:lstStyle>
            <a:lvl1pPr>
              <a:defRPr sz="1786"/>
            </a:lvl1pPr>
            <a:lvl2pPr>
              <a:defRPr sz="1500"/>
            </a:lvl2pPr>
            <a:lvl3pPr>
              <a:defRPr sz="1358"/>
            </a:lvl3pPr>
            <a:lvl4pPr>
              <a:defRPr sz="1214"/>
            </a:lvl4pPr>
            <a:lvl5pPr>
              <a:defRPr sz="1214"/>
            </a:lvl5pPr>
            <a:lvl6pPr>
              <a:defRPr sz="1214"/>
            </a:lvl6pPr>
            <a:lvl7pPr>
              <a:defRPr sz="1214"/>
            </a:lvl7pPr>
            <a:lvl8pPr>
              <a:defRPr sz="1214"/>
            </a:lvl8pPr>
            <a:lvl9pPr>
              <a:defRPr sz="1214"/>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23F84D9D-ED32-48D8-8450-8743AEE5FBB6}"/>
              </a:ext>
            </a:extLst>
          </p:cNvPr>
          <p:cNvSpPr>
            <a:spLocks noGrp="1"/>
          </p:cNvSpPr>
          <p:nvPr>
            <p:ph type="dt" sz="half" idx="10"/>
          </p:nvPr>
        </p:nvSpPr>
        <p:spPr/>
        <p:txBody>
          <a:bodyPr/>
          <a:lstStyle>
            <a:lvl1pPr>
              <a:defRPr/>
            </a:lvl1pPr>
          </a:lstStyle>
          <a:p>
            <a:pPr>
              <a:defRPr/>
            </a:pPr>
            <a:fld id="{7FBFE366-2F54-4150-B8E5-9971B8B57651}" type="datetimeFigureOut">
              <a:rPr lang="fr-FR"/>
              <a:pPr>
                <a:defRPr/>
              </a:pPr>
              <a:t>06/07/2021</a:t>
            </a:fld>
            <a:endParaRPr lang="fr-FR"/>
          </a:p>
        </p:txBody>
      </p:sp>
      <p:sp>
        <p:nvSpPr>
          <p:cNvPr id="8" name="Espace réservé du pied de page 4">
            <a:extLst>
              <a:ext uri="{FF2B5EF4-FFF2-40B4-BE49-F238E27FC236}">
                <a16:creationId xmlns:a16="http://schemas.microsoft.com/office/drawing/2014/main" id="{3BA29FD2-E5A8-4EFE-9837-75CECD6DEE68}"/>
              </a:ext>
            </a:extLst>
          </p:cNvPr>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a:extLst>
              <a:ext uri="{FF2B5EF4-FFF2-40B4-BE49-F238E27FC236}">
                <a16:creationId xmlns:a16="http://schemas.microsoft.com/office/drawing/2014/main" id="{99516AB0-385F-47E1-AEBC-481B1EECF557}"/>
              </a:ext>
            </a:extLst>
          </p:cNvPr>
          <p:cNvSpPr>
            <a:spLocks noGrp="1"/>
          </p:cNvSpPr>
          <p:nvPr>
            <p:ph type="sldNum" sz="quarter" idx="12"/>
          </p:nvPr>
        </p:nvSpPr>
        <p:spPr/>
        <p:txBody>
          <a:bodyPr/>
          <a:lstStyle>
            <a:lvl1pPr>
              <a:defRPr/>
            </a:lvl1pPr>
          </a:lstStyle>
          <a:p>
            <a:pPr>
              <a:defRPr/>
            </a:pPr>
            <a:fld id="{26D70471-6646-4BCB-A3CA-6B48F4FBB62F}" type="slidenum">
              <a:rPr lang="fr-FR" altLang="en-US"/>
              <a:pPr>
                <a:defRPr/>
              </a:pPr>
              <a:t>‹N°›</a:t>
            </a:fld>
            <a:endParaRPr lang="fr-FR" altLang="en-US"/>
          </a:p>
        </p:txBody>
      </p:sp>
    </p:spTree>
    <p:extLst>
      <p:ext uri="{BB962C8B-B14F-4D97-AF65-F5344CB8AC3E}">
        <p14:creationId xmlns:p14="http://schemas.microsoft.com/office/powerpoint/2010/main" val="2037593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a:extLst>
              <a:ext uri="{FF2B5EF4-FFF2-40B4-BE49-F238E27FC236}">
                <a16:creationId xmlns:a16="http://schemas.microsoft.com/office/drawing/2014/main" id="{6BC321E8-4A28-4783-B13B-D731961B459B}"/>
              </a:ext>
            </a:extLst>
          </p:cNvPr>
          <p:cNvSpPr>
            <a:spLocks noGrp="1"/>
          </p:cNvSpPr>
          <p:nvPr>
            <p:ph type="dt" sz="half" idx="10"/>
          </p:nvPr>
        </p:nvSpPr>
        <p:spPr/>
        <p:txBody>
          <a:bodyPr/>
          <a:lstStyle>
            <a:lvl1pPr>
              <a:defRPr/>
            </a:lvl1pPr>
          </a:lstStyle>
          <a:p>
            <a:pPr>
              <a:defRPr/>
            </a:pPr>
            <a:fld id="{0A03AF0A-774B-4AD1-A295-F314591CDA59}" type="datetimeFigureOut">
              <a:rPr lang="fr-FR"/>
              <a:pPr>
                <a:defRPr/>
              </a:pPr>
              <a:t>06/07/2021</a:t>
            </a:fld>
            <a:endParaRPr lang="fr-FR"/>
          </a:p>
        </p:txBody>
      </p:sp>
      <p:sp>
        <p:nvSpPr>
          <p:cNvPr id="4" name="Espace réservé du pied de page 4">
            <a:extLst>
              <a:ext uri="{FF2B5EF4-FFF2-40B4-BE49-F238E27FC236}">
                <a16:creationId xmlns:a16="http://schemas.microsoft.com/office/drawing/2014/main" id="{D7B47DE0-FCC8-443B-93F2-2C2BE4B70346}"/>
              </a:ext>
            </a:extLst>
          </p:cNvPr>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a:extLst>
              <a:ext uri="{FF2B5EF4-FFF2-40B4-BE49-F238E27FC236}">
                <a16:creationId xmlns:a16="http://schemas.microsoft.com/office/drawing/2014/main" id="{29DE91F1-DAEC-4471-A588-118BC79FD2BF}"/>
              </a:ext>
            </a:extLst>
          </p:cNvPr>
          <p:cNvSpPr>
            <a:spLocks noGrp="1"/>
          </p:cNvSpPr>
          <p:nvPr>
            <p:ph type="sldNum" sz="quarter" idx="12"/>
          </p:nvPr>
        </p:nvSpPr>
        <p:spPr/>
        <p:txBody>
          <a:bodyPr/>
          <a:lstStyle>
            <a:lvl1pPr>
              <a:defRPr/>
            </a:lvl1pPr>
          </a:lstStyle>
          <a:p>
            <a:pPr>
              <a:defRPr/>
            </a:pPr>
            <a:fld id="{EEA8BEB2-A279-4EA5-8709-9E616F06A1C6}" type="slidenum">
              <a:rPr lang="fr-FR" altLang="en-US"/>
              <a:pPr>
                <a:defRPr/>
              </a:pPr>
              <a:t>‹N°›</a:t>
            </a:fld>
            <a:endParaRPr lang="fr-FR" altLang="en-US"/>
          </a:p>
        </p:txBody>
      </p:sp>
    </p:spTree>
    <p:extLst>
      <p:ext uri="{BB962C8B-B14F-4D97-AF65-F5344CB8AC3E}">
        <p14:creationId xmlns:p14="http://schemas.microsoft.com/office/powerpoint/2010/main" val="3680975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4FF48EEC-93F6-4572-A99D-61E7CD70FDEF}"/>
              </a:ext>
            </a:extLst>
          </p:cNvPr>
          <p:cNvSpPr>
            <a:spLocks noGrp="1"/>
          </p:cNvSpPr>
          <p:nvPr>
            <p:ph type="dt" sz="half" idx="10"/>
          </p:nvPr>
        </p:nvSpPr>
        <p:spPr/>
        <p:txBody>
          <a:bodyPr/>
          <a:lstStyle>
            <a:lvl1pPr>
              <a:defRPr/>
            </a:lvl1pPr>
          </a:lstStyle>
          <a:p>
            <a:pPr>
              <a:defRPr/>
            </a:pPr>
            <a:fld id="{A6E8D4FE-EBCC-4B5F-8D37-16B4CED38261}" type="datetimeFigureOut">
              <a:rPr lang="fr-FR"/>
              <a:pPr>
                <a:defRPr/>
              </a:pPr>
              <a:t>06/07/2021</a:t>
            </a:fld>
            <a:endParaRPr lang="fr-FR"/>
          </a:p>
        </p:txBody>
      </p:sp>
      <p:sp>
        <p:nvSpPr>
          <p:cNvPr id="3" name="Espace réservé du pied de page 4">
            <a:extLst>
              <a:ext uri="{FF2B5EF4-FFF2-40B4-BE49-F238E27FC236}">
                <a16:creationId xmlns:a16="http://schemas.microsoft.com/office/drawing/2014/main" id="{DAB3F565-D965-4102-9914-E423636511C1}"/>
              </a:ext>
            </a:extLst>
          </p:cNvPr>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a:extLst>
              <a:ext uri="{FF2B5EF4-FFF2-40B4-BE49-F238E27FC236}">
                <a16:creationId xmlns:a16="http://schemas.microsoft.com/office/drawing/2014/main" id="{AC7C825C-E913-44F7-9221-3D72F3D31DA8}"/>
              </a:ext>
            </a:extLst>
          </p:cNvPr>
          <p:cNvSpPr>
            <a:spLocks noGrp="1"/>
          </p:cNvSpPr>
          <p:nvPr>
            <p:ph type="sldNum" sz="quarter" idx="12"/>
          </p:nvPr>
        </p:nvSpPr>
        <p:spPr/>
        <p:txBody>
          <a:bodyPr/>
          <a:lstStyle>
            <a:lvl1pPr>
              <a:defRPr/>
            </a:lvl1pPr>
          </a:lstStyle>
          <a:p>
            <a:pPr>
              <a:defRPr/>
            </a:pPr>
            <a:fld id="{50394868-2463-4C69-84BE-61A408F1B387}" type="slidenum">
              <a:rPr lang="fr-FR" altLang="en-US"/>
              <a:pPr>
                <a:defRPr/>
              </a:pPr>
              <a:t>‹N°›</a:t>
            </a:fld>
            <a:endParaRPr lang="fr-FR" altLang="en-US"/>
          </a:p>
        </p:txBody>
      </p:sp>
    </p:spTree>
    <p:extLst>
      <p:ext uri="{BB962C8B-B14F-4D97-AF65-F5344CB8AC3E}">
        <p14:creationId xmlns:p14="http://schemas.microsoft.com/office/powerpoint/2010/main" val="356974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1500" b="1"/>
            </a:lvl1pPr>
          </a:lstStyle>
          <a:p>
            <a:r>
              <a:rPr lang="fr-FR"/>
              <a:t>Modifiez le style du titre</a:t>
            </a:r>
          </a:p>
        </p:txBody>
      </p:sp>
      <p:sp>
        <p:nvSpPr>
          <p:cNvPr id="3" name="Espace réservé du contenu 2"/>
          <p:cNvSpPr>
            <a:spLocks noGrp="1"/>
          </p:cNvSpPr>
          <p:nvPr>
            <p:ph idx="1"/>
          </p:nvPr>
        </p:nvSpPr>
        <p:spPr>
          <a:xfrm>
            <a:off x="3575050" y="273052"/>
            <a:ext cx="5111750" cy="5853113"/>
          </a:xfrm>
        </p:spPr>
        <p:txBody>
          <a:bodyPr/>
          <a:lstStyle>
            <a:lvl1pPr>
              <a:defRPr sz="2429"/>
            </a:lvl1pPr>
            <a:lvl2pPr>
              <a:defRPr sz="2143"/>
            </a:lvl2pPr>
            <a:lvl3pPr>
              <a:defRPr sz="1786"/>
            </a:lvl3pPr>
            <a:lvl4pPr>
              <a:defRPr sz="1500"/>
            </a:lvl4pPr>
            <a:lvl5pPr>
              <a:defRPr sz="1500"/>
            </a:lvl5pPr>
            <a:lvl6pPr>
              <a:defRPr sz="1500"/>
            </a:lvl6pPr>
            <a:lvl7pPr>
              <a:defRPr sz="1500"/>
            </a:lvl7pPr>
            <a:lvl8pPr>
              <a:defRPr sz="1500"/>
            </a:lvl8pPr>
            <a:lvl9pPr>
              <a:defRPr sz="15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072"/>
            </a:lvl1pPr>
            <a:lvl2pPr marL="345356" indent="0">
              <a:buNone/>
              <a:defRPr sz="929"/>
            </a:lvl2pPr>
            <a:lvl3pPr marL="690713" indent="0">
              <a:buNone/>
              <a:defRPr sz="786"/>
            </a:lvl3pPr>
            <a:lvl4pPr marL="1036069" indent="0">
              <a:buNone/>
              <a:defRPr sz="714"/>
            </a:lvl4pPr>
            <a:lvl5pPr marL="1381425" indent="0">
              <a:buNone/>
              <a:defRPr sz="714"/>
            </a:lvl5pPr>
            <a:lvl6pPr marL="1726781" indent="0">
              <a:buNone/>
              <a:defRPr sz="714"/>
            </a:lvl6pPr>
            <a:lvl7pPr marL="2072138" indent="0">
              <a:buNone/>
              <a:defRPr sz="714"/>
            </a:lvl7pPr>
            <a:lvl8pPr marL="2417493" indent="0">
              <a:buNone/>
              <a:defRPr sz="714"/>
            </a:lvl8pPr>
            <a:lvl9pPr marL="2762849" indent="0">
              <a:buNone/>
              <a:defRPr sz="714"/>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A8E13077-3A05-4988-9BEB-CBEB42866435}"/>
              </a:ext>
            </a:extLst>
          </p:cNvPr>
          <p:cNvSpPr>
            <a:spLocks noGrp="1"/>
          </p:cNvSpPr>
          <p:nvPr>
            <p:ph type="dt" sz="half" idx="10"/>
          </p:nvPr>
        </p:nvSpPr>
        <p:spPr/>
        <p:txBody>
          <a:bodyPr/>
          <a:lstStyle>
            <a:lvl1pPr>
              <a:defRPr/>
            </a:lvl1pPr>
          </a:lstStyle>
          <a:p>
            <a:pPr>
              <a:defRPr/>
            </a:pPr>
            <a:fld id="{7E787EE7-2C6A-4D1B-903F-1F7326E76C4A}" type="datetimeFigureOut">
              <a:rPr lang="fr-FR"/>
              <a:pPr>
                <a:defRPr/>
              </a:pPr>
              <a:t>06/07/2021</a:t>
            </a:fld>
            <a:endParaRPr lang="fr-FR"/>
          </a:p>
        </p:txBody>
      </p:sp>
      <p:sp>
        <p:nvSpPr>
          <p:cNvPr id="6" name="Espace réservé du pied de page 4">
            <a:extLst>
              <a:ext uri="{FF2B5EF4-FFF2-40B4-BE49-F238E27FC236}">
                <a16:creationId xmlns:a16="http://schemas.microsoft.com/office/drawing/2014/main" id="{85A779E9-065D-4025-9BC7-B089EBE809C8}"/>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C53E9B84-2077-4C3C-8C05-F703089880E1}"/>
              </a:ext>
            </a:extLst>
          </p:cNvPr>
          <p:cNvSpPr>
            <a:spLocks noGrp="1"/>
          </p:cNvSpPr>
          <p:nvPr>
            <p:ph type="sldNum" sz="quarter" idx="12"/>
          </p:nvPr>
        </p:nvSpPr>
        <p:spPr/>
        <p:txBody>
          <a:bodyPr/>
          <a:lstStyle>
            <a:lvl1pPr>
              <a:defRPr/>
            </a:lvl1pPr>
          </a:lstStyle>
          <a:p>
            <a:pPr>
              <a:defRPr/>
            </a:pPr>
            <a:fld id="{70E0004B-5629-4778-A304-A2E026F9B078}" type="slidenum">
              <a:rPr lang="fr-FR" altLang="en-US"/>
              <a:pPr>
                <a:defRPr/>
              </a:pPr>
              <a:t>‹N°›</a:t>
            </a:fld>
            <a:endParaRPr lang="fr-FR" altLang="en-US"/>
          </a:p>
        </p:txBody>
      </p:sp>
    </p:spTree>
    <p:extLst>
      <p:ext uri="{BB962C8B-B14F-4D97-AF65-F5344CB8AC3E}">
        <p14:creationId xmlns:p14="http://schemas.microsoft.com/office/powerpoint/2010/main" val="23343839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9" y="4800601"/>
            <a:ext cx="5486400" cy="566738"/>
          </a:xfrm>
        </p:spPr>
        <p:txBody>
          <a:bodyPr anchor="b"/>
          <a:lstStyle>
            <a:lvl1pPr algn="l">
              <a:defRPr sz="1500" b="1"/>
            </a:lvl1pPr>
          </a:lstStyle>
          <a:p>
            <a:r>
              <a:rPr lang="fr-FR"/>
              <a:t>Modifiez le style du titre</a:t>
            </a:r>
          </a:p>
        </p:txBody>
      </p:sp>
      <p:sp>
        <p:nvSpPr>
          <p:cNvPr id="3" name="Espace réservé pour une image  2"/>
          <p:cNvSpPr>
            <a:spLocks noGrp="1"/>
          </p:cNvSpPr>
          <p:nvPr>
            <p:ph type="pic" idx="1"/>
          </p:nvPr>
        </p:nvSpPr>
        <p:spPr>
          <a:xfrm>
            <a:off x="1792289" y="612775"/>
            <a:ext cx="5486400" cy="4114800"/>
          </a:xfrm>
        </p:spPr>
        <p:txBody>
          <a:bodyPr rtlCol="0">
            <a:normAutofit/>
          </a:bodyPr>
          <a:lstStyle>
            <a:lvl1pPr marL="0" indent="0">
              <a:buNone/>
              <a:defRPr sz="2429"/>
            </a:lvl1pPr>
            <a:lvl2pPr marL="345356" indent="0">
              <a:buNone/>
              <a:defRPr sz="2143"/>
            </a:lvl2pPr>
            <a:lvl3pPr marL="690713" indent="0">
              <a:buNone/>
              <a:defRPr sz="1786"/>
            </a:lvl3pPr>
            <a:lvl4pPr marL="1036069" indent="0">
              <a:buNone/>
              <a:defRPr sz="1500"/>
            </a:lvl4pPr>
            <a:lvl5pPr marL="1381425" indent="0">
              <a:buNone/>
              <a:defRPr sz="1500"/>
            </a:lvl5pPr>
            <a:lvl6pPr marL="1726781" indent="0">
              <a:buNone/>
              <a:defRPr sz="1500"/>
            </a:lvl6pPr>
            <a:lvl7pPr marL="2072138" indent="0">
              <a:buNone/>
              <a:defRPr sz="1500"/>
            </a:lvl7pPr>
            <a:lvl8pPr marL="2417493" indent="0">
              <a:buNone/>
              <a:defRPr sz="1500"/>
            </a:lvl8pPr>
            <a:lvl9pPr marL="2762849" indent="0">
              <a:buNone/>
              <a:defRPr sz="1500"/>
            </a:lvl9pPr>
          </a:lstStyle>
          <a:p>
            <a:pPr lvl="0"/>
            <a:endParaRPr lang="fr-FR" noProof="0"/>
          </a:p>
        </p:txBody>
      </p:sp>
      <p:sp>
        <p:nvSpPr>
          <p:cNvPr id="4" name="Espace réservé du texte 3"/>
          <p:cNvSpPr>
            <a:spLocks noGrp="1"/>
          </p:cNvSpPr>
          <p:nvPr>
            <p:ph type="body" sz="half" idx="2"/>
          </p:nvPr>
        </p:nvSpPr>
        <p:spPr>
          <a:xfrm>
            <a:off x="1792289" y="5367339"/>
            <a:ext cx="5486400" cy="804862"/>
          </a:xfrm>
        </p:spPr>
        <p:txBody>
          <a:bodyPr/>
          <a:lstStyle>
            <a:lvl1pPr marL="0" indent="0">
              <a:buNone/>
              <a:defRPr sz="1072"/>
            </a:lvl1pPr>
            <a:lvl2pPr marL="345356" indent="0">
              <a:buNone/>
              <a:defRPr sz="929"/>
            </a:lvl2pPr>
            <a:lvl3pPr marL="690713" indent="0">
              <a:buNone/>
              <a:defRPr sz="786"/>
            </a:lvl3pPr>
            <a:lvl4pPr marL="1036069" indent="0">
              <a:buNone/>
              <a:defRPr sz="714"/>
            </a:lvl4pPr>
            <a:lvl5pPr marL="1381425" indent="0">
              <a:buNone/>
              <a:defRPr sz="714"/>
            </a:lvl5pPr>
            <a:lvl6pPr marL="1726781" indent="0">
              <a:buNone/>
              <a:defRPr sz="714"/>
            </a:lvl6pPr>
            <a:lvl7pPr marL="2072138" indent="0">
              <a:buNone/>
              <a:defRPr sz="714"/>
            </a:lvl7pPr>
            <a:lvl8pPr marL="2417493" indent="0">
              <a:buNone/>
              <a:defRPr sz="714"/>
            </a:lvl8pPr>
            <a:lvl9pPr marL="2762849" indent="0">
              <a:buNone/>
              <a:defRPr sz="714"/>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AFAABDCC-DD6A-4769-BC3C-BC5DCE6C028D}"/>
              </a:ext>
            </a:extLst>
          </p:cNvPr>
          <p:cNvSpPr>
            <a:spLocks noGrp="1"/>
          </p:cNvSpPr>
          <p:nvPr>
            <p:ph type="dt" sz="half" idx="10"/>
          </p:nvPr>
        </p:nvSpPr>
        <p:spPr/>
        <p:txBody>
          <a:bodyPr/>
          <a:lstStyle>
            <a:lvl1pPr>
              <a:defRPr/>
            </a:lvl1pPr>
          </a:lstStyle>
          <a:p>
            <a:pPr>
              <a:defRPr/>
            </a:pPr>
            <a:fld id="{E696AD92-D8F3-4370-90C3-98A21DB98D41}" type="datetimeFigureOut">
              <a:rPr lang="fr-FR"/>
              <a:pPr>
                <a:defRPr/>
              </a:pPr>
              <a:t>06/07/2021</a:t>
            </a:fld>
            <a:endParaRPr lang="fr-FR"/>
          </a:p>
        </p:txBody>
      </p:sp>
      <p:sp>
        <p:nvSpPr>
          <p:cNvPr id="6" name="Espace réservé du pied de page 4">
            <a:extLst>
              <a:ext uri="{FF2B5EF4-FFF2-40B4-BE49-F238E27FC236}">
                <a16:creationId xmlns:a16="http://schemas.microsoft.com/office/drawing/2014/main" id="{071C47A6-14A1-4622-9355-F095178E42EB}"/>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95137A83-DCD5-4F59-BDF9-72C610DAFAFD}"/>
              </a:ext>
            </a:extLst>
          </p:cNvPr>
          <p:cNvSpPr>
            <a:spLocks noGrp="1"/>
          </p:cNvSpPr>
          <p:nvPr>
            <p:ph type="sldNum" sz="quarter" idx="12"/>
          </p:nvPr>
        </p:nvSpPr>
        <p:spPr/>
        <p:txBody>
          <a:bodyPr/>
          <a:lstStyle>
            <a:lvl1pPr>
              <a:defRPr/>
            </a:lvl1pPr>
          </a:lstStyle>
          <a:p>
            <a:pPr>
              <a:defRPr/>
            </a:pPr>
            <a:fld id="{CE36A356-2C04-4C59-92EE-4A43C902B098}" type="slidenum">
              <a:rPr lang="fr-FR" altLang="en-US"/>
              <a:pPr>
                <a:defRPr/>
              </a:pPr>
              <a:t>‹N°›</a:t>
            </a:fld>
            <a:endParaRPr lang="fr-FR" altLang="en-US"/>
          </a:p>
        </p:txBody>
      </p:sp>
    </p:spTree>
    <p:extLst>
      <p:ext uri="{BB962C8B-B14F-4D97-AF65-F5344CB8AC3E}">
        <p14:creationId xmlns:p14="http://schemas.microsoft.com/office/powerpoint/2010/main" val="846149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CA0A40-D387-4CF2-B33C-D05442C8D62F}"/>
              </a:ext>
            </a:extLst>
          </p:cNvPr>
          <p:cNvSpPr>
            <a:spLocks noGrp="1"/>
          </p:cNvSpPr>
          <p:nvPr>
            <p:ph type="dt" sz="half" idx="10"/>
          </p:nvPr>
        </p:nvSpPr>
        <p:spPr/>
        <p:txBody>
          <a:bodyPr/>
          <a:lstStyle>
            <a:lvl1pPr>
              <a:defRPr/>
            </a:lvl1pPr>
          </a:lstStyle>
          <a:p>
            <a:pPr>
              <a:defRPr/>
            </a:pPr>
            <a:fld id="{70C68352-623D-4DF2-A5DC-C9AC68117650}" type="datetimeFigureOut">
              <a:rPr lang="fr-FR"/>
              <a:pPr>
                <a:defRPr/>
              </a:pPr>
              <a:t>06/07/2021</a:t>
            </a:fld>
            <a:endParaRPr lang="fr-FR"/>
          </a:p>
        </p:txBody>
      </p:sp>
      <p:sp>
        <p:nvSpPr>
          <p:cNvPr id="5" name="Espace réservé du pied de page 4">
            <a:extLst>
              <a:ext uri="{FF2B5EF4-FFF2-40B4-BE49-F238E27FC236}">
                <a16:creationId xmlns:a16="http://schemas.microsoft.com/office/drawing/2014/main" id="{C4CED684-DBEC-4301-995E-66A30B134DAD}"/>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5341772B-4B12-426C-A0F4-ADD53AFDBB3E}"/>
              </a:ext>
            </a:extLst>
          </p:cNvPr>
          <p:cNvSpPr>
            <a:spLocks noGrp="1"/>
          </p:cNvSpPr>
          <p:nvPr>
            <p:ph type="sldNum" sz="quarter" idx="12"/>
          </p:nvPr>
        </p:nvSpPr>
        <p:spPr/>
        <p:txBody>
          <a:bodyPr/>
          <a:lstStyle>
            <a:lvl1pPr>
              <a:defRPr/>
            </a:lvl1pPr>
          </a:lstStyle>
          <a:p>
            <a:pPr>
              <a:defRPr/>
            </a:pPr>
            <a:fld id="{A2D50E07-9A9E-4ADA-B39A-89045FADA9F9}" type="slidenum">
              <a:rPr lang="fr-FR" altLang="en-US"/>
              <a:pPr>
                <a:defRPr/>
              </a:pPr>
              <a:t>‹N°›</a:t>
            </a:fld>
            <a:endParaRPr lang="fr-FR" altLang="en-US"/>
          </a:p>
        </p:txBody>
      </p:sp>
    </p:spTree>
    <p:extLst>
      <p:ext uri="{BB962C8B-B14F-4D97-AF65-F5344CB8AC3E}">
        <p14:creationId xmlns:p14="http://schemas.microsoft.com/office/powerpoint/2010/main" val="4113188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199" y="274640"/>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186990-38CC-45B7-87B4-AA02A6432870}"/>
              </a:ext>
            </a:extLst>
          </p:cNvPr>
          <p:cNvSpPr>
            <a:spLocks noGrp="1"/>
          </p:cNvSpPr>
          <p:nvPr>
            <p:ph type="dt" sz="half" idx="10"/>
          </p:nvPr>
        </p:nvSpPr>
        <p:spPr/>
        <p:txBody>
          <a:bodyPr/>
          <a:lstStyle>
            <a:lvl1pPr>
              <a:defRPr/>
            </a:lvl1pPr>
          </a:lstStyle>
          <a:p>
            <a:pPr>
              <a:defRPr/>
            </a:pPr>
            <a:fld id="{ABB4727F-EAF8-425A-827C-02E8C603AD55}" type="datetimeFigureOut">
              <a:rPr lang="fr-FR"/>
              <a:pPr>
                <a:defRPr/>
              </a:pPr>
              <a:t>06/07/2021</a:t>
            </a:fld>
            <a:endParaRPr lang="fr-FR"/>
          </a:p>
        </p:txBody>
      </p:sp>
      <p:sp>
        <p:nvSpPr>
          <p:cNvPr id="5" name="Espace réservé du pied de page 4">
            <a:extLst>
              <a:ext uri="{FF2B5EF4-FFF2-40B4-BE49-F238E27FC236}">
                <a16:creationId xmlns:a16="http://schemas.microsoft.com/office/drawing/2014/main" id="{CB28C103-D620-4E6A-863A-5CEB0731A735}"/>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2287C852-A3BF-444D-A919-A2C0F0FCB75D}"/>
              </a:ext>
            </a:extLst>
          </p:cNvPr>
          <p:cNvSpPr>
            <a:spLocks noGrp="1"/>
          </p:cNvSpPr>
          <p:nvPr>
            <p:ph type="sldNum" sz="quarter" idx="12"/>
          </p:nvPr>
        </p:nvSpPr>
        <p:spPr/>
        <p:txBody>
          <a:bodyPr/>
          <a:lstStyle>
            <a:lvl1pPr>
              <a:defRPr/>
            </a:lvl1pPr>
          </a:lstStyle>
          <a:p>
            <a:pPr>
              <a:defRPr/>
            </a:pPr>
            <a:fld id="{1F82244C-52CA-4967-85B9-918A04043DC2}" type="slidenum">
              <a:rPr lang="fr-FR" altLang="en-US"/>
              <a:pPr>
                <a:defRPr/>
              </a:pPr>
              <a:t>‹N°›</a:t>
            </a:fld>
            <a:endParaRPr lang="fr-FR" altLang="en-US"/>
          </a:p>
        </p:txBody>
      </p:sp>
    </p:spTree>
    <p:extLst>
      <p:ext uri="{BB962C8B-B14F-4D97-AF65-F5344CB8AC3E}">
        <p14:creationId xmlns:p14="http://schemas.microsoft.com/office/powerpoint/2010/main" val="4284014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8578E1-6850-448F-B7C5-8B9B839D7435}"/>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D3DFE830-2489-4362-AC78-03B768BFBB8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FBC6109-08F8-4B9D-BB01-846F910BB961}"/>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F58BD559-4257-45C5-94F1-C2E8023FC4B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FA5611-F589-4C86-A1EF-40A828B2949E}"/>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698899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6E2D8-66AF-4ECF-A189-688B40BF00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D08F93-6F0D-42A5-96D0-8398383AB3A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04079B-7707-4B87-99DE-82290FF2939D}"/>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28561537-81BF-4492-8EAD-058E431EC4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5B2044-4D13-4AB6-8A0E-1BC25185B6B1}"/>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18027653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0691C3-CA10-4589-8673-E5D2537398A8}"/>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E8DA9FF2-BBBD-42CC-A9F5-5A4A01FAAE2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CEA2E05-95EE-44D1-9E1E-DAA8B2B6E21E}"/>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100C2E1D-1A97-4EF0-BD9F-C906292836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A12E36-9E1B-4756-90CF-3D9266212821}"/>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3764369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CD75B8-9072-4D06-B149-6A68837997D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3AED721-8171-402F-9FBB-F66EE6FAC001}"/>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E2A1D91-DBF3-495B-9F71-EDC6F5EA0639}"/>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61CCDD0-9884-46B8-BACB-583B02FF49D9}"/>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6" name="Espace réservé du pied de page 5">
            <a:extLst>
              <a:ext uri="{FF2B5EF4-FFF2-40B4-BE49-F238E27FC236}">
                <a16:creationId xmlns:a16="http://schemas.microsoft.com/office/drawing/2014/main" id="{1AA494C4-01E7-4494-ACD6-EE3FF2E9085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9D282AE-C73F-4665-A05A-A56F4F01BE5D}"/>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425742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1100CD-B29B-4F0F-8F13-64CCC27AF5E1}"/>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3A2A49B-9040-4DA0-8818-DA95DD97D51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E21F2A8-648D-4B27-8E65-4E0790AF2DEE}"/>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636AEFC-A966-49E6-9111-CD37B96AC67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67A6646-73AD-4A76-927F-6F2964F2829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6F9045D-06E7-4AA3-82B8-8DE688D03C5A}"/>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8" name="Espace réservé du pied de page 7">
            <a:extLst>
              <a:ext uri="{FF2B5EF4-FFF2-40B4-BE49-F238E27FC236}">
                <a16:creationId xmlns:a16="http://schemas.microsoft.com/office/drawing/2014/main" id="{D65A84F7-68A6-4103-AB8D-217AA73AB7A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7FEACB5-2847-48AD-BBC6-1482D9ABD66A}"/>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709225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DFEC32-6023-4C92-8784-4D96245FA55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3AAC270-7D94-4A0B-8EA2-D56374247339}"/>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4" name="Espace réservé du pied de page 3">
            <a:extLst>
              <a:ext uri="{FF2B5EF4-FFF2-40B4-BE49-F238E27FC236}">
                <a16:creationId xmlns:a16="http://schemas.microsoft.com/office/drawing/2014/main" id="{F3D44788-FF17-4319-B0F8-4E2EB58F022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BCF8A68-C004-4586-AA05-06A48B26DD79}"/>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7046006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85FD792-FDA9-475D-A79B-802AEF49BB59}"/>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3" name="Espace réservé du pied de page 2">
            <a:extLst>
              <a:ext uri="{FF2B5EF4-FFF2-40B4-BE49-F238E27FC236}">
                <a16:creationId xmlns:a16="http://schemas.microsoft.com/office/drawing/2014/main" id="{1969C897-CF70-436A-B781-A512113BADB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D0854BC-01E2-40D1-949C-B3449486BE79}"/>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746488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D16FE2-C16A-4C0E-B2E9-2E4393AEB77B}"/>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D637EFFA-2ABC-4233-A858-2777F5B33DC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88F9F64-789D-436D-A24A-440B9005399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EE45DF-656F-45A9-AE9D-EB82913FEAF5}"/>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6" name="Espace réservé du pied de page 5">
            <a:extLst>
              <a:ext uri="{FF2B5EF4-FFF2-40B4-BE49-F238E27FC236}">
                <a16:creationId xmlns:a16="http://schemas.microsoft.com/office/drawing/2014/main" id="{E1D6E98B-7A91-4903-B863-6D146C05337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52D4DE7-349C-4906-AC8F-D9E77687746E}"/>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9388227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D96192-E0DA-45DD-8EFD-EA9FF90CEFD8}"/>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5D789F9E-A9F2-48B9-B4FD-3D1D75DB786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429A2DC4-FABF-4EE6-98E4-A32E9EA6EBE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7222D8-2924-4068-A125-869025A020E9}"/>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6" name="Espace réservé du pied de page 5">
            <a:extLst>
              <a:ext uri="{FF2B5EF4-FFF2-40B4-BE49-F238E27FC236}">
                <a16:creationId xmlns:a16="http://schemas.microsoft.com/office/drawing/2014/main" id="{179F7E47-15C7-4F09-832E-079DA113029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AB6BD3-314E-4BBC-A555-D93A7484ED4D}"/>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1361637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13154-D299-485E-8AA2-1D190474F22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3F8CBDB-803C-43EA-99F4-4E085C3A758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C4B0B9F-4D77-4B7F-AFA1-5C0A79DDB8F1}"/>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74FB5084-837E-443E-AAC6-657CF7203F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F31DC5A-45B4-46CB-BF78-6527565860BC}"/>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30476004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0462545-7EEB-4FA2-844F-1238B2A23C59}"/>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0E5E6E-CB4B-4CD3-83D7-BEA89F92F951}"/>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E56D966-AA15-43A6-8928-DE11C3C16DBC}"/>
              </a:ext>
            </a:extLst>
          </p:cNvPr>
          <p:cNvSpPr>
            <a:spLocks noGrp="1"/>
          </p:cNvSpPr>
          <p:nvPr>
            <p:ph type="dt" sz="half" idx="10"/>
          </p:nvPr>
        </p:nvSpPr>
        <p:spPr/>
        <p:txBody>
          <a:bodyPr/>
          <a:lstStyle/>
          <a:p>
            <a:fld id="{C81080B1-1E3B-4FA6-9C99-55DC96D38ADE}"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D01C43B6-E978-4922-A17D-7409AEF46C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8E8974-1C90-4087-9495-4856FC1A1287}"/>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929168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2325188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20559428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7434981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0871568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5390602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2878534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5741155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04386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30605437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7194280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9B6E69-7335-4F23-BF12-9AD83B8F577A}" type="datetimeFigureOut">
              <a:rPr lang="en-US" smtClean="0"/>
              <a:t>7/6/2021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F151C7-F2EA-4B42-BCB9-65B38D53E43F}" type="slidenum">
              <a:rPr lang="en-US" smtClean="0"/>
              <a:t>‹N°›</a:t>
            </a:fld>
            <a:endParaRPr lang="en-US" dirty="0"/>
          </a:p>
        </p:txBody>
      </p:sp>
    </p:spTree>
    <p:extLst>
      <p:ext uri="{BB962C8B-B14F-4D97-AF65-F5344CB8AC3E}">
        <p14:creationId xmlns:p14="http://schemas.microsoft.com/office/powerpoint/2010/main" val="19993903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4" name="Espace réservé de la date 3"/>
          <p:cNvSpPr>
            <a:spLocks noGrp="1"/>
          </p:cNvSpPr>
          <p:nvPr>
            <p:ph type="dt" sz="half" idx="10"/>
          </p:nvPr>
        </p:nvSpPr>
        <p:spPr/>
        <p:txBody>
          <a:bodyPr/>
          <a:lstStyle/>
          <a:p>
            <a:fld id="{F468B047-FF01-4847-B9D7-C5E4EAE31AF1}" type="datetime1">
              <a:rPr lang="fr-FR" smtClean="0"/>
              <a:pPr/>
              <a:t>06/07/2021</a:t>
            </a:fld>
            <a:endParaRPr lang="fr-FR"/>
          </a:p>
        </p:txBody>
      </p:sp>
      <p:sp>
        <p:nvSpPr>
          <p:cNvPr id="5" name="Espace réservé du pied de page 4"/>
          <p:cNvSpPr>
            <a:spLocks noGrp="1"/>
          </p:cNvSpPr>
          <p:nvPr>
            <p:ph type="ftr" sz="quarter" idx="11"/>
          </p:nvPr>
        </p:nvSpPr>
        <p:spPr/>
        <p:txBody>
          <a:bodyPr/>
          <a:lstStyle/>
          <a:p>
            <a:r>
              <a:rPr lang="fr-FR"/>
              <a:t>DMRC-HC3N 2016</a:t>
            </a:r>
          </a:p>
        </p:txBody>
      </p:sp>
      <p:sp>
        <p:nvSpPr>
          <p:cNvPr id="6" name="Espace réservé du numéro de diapositive 5"/>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23990908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423C1057-A8EB-4516-80D0-A08B1C18CBAC}" type="datetime1">
              <a:rPr lang="fr-FR" smtClean="0"/>
              <a:pPr/>
              <a:t>06/07/2021</a:t>
            </a:fld>
            <a:endParaRPr lang="fr-FR"/>
          </a:p>
        </p:txBody>
      </p:sp>
      <p:sp>
        <p:nvSpPr>
          <p:cNvPr id="5" name="Espace réservé du pied de page 4"/>
          <p:cNvSpPr>
            <a:spLocks noGrp="1"/>
          </p:cNvSpPr>
          <p:nvPr>
            <p:ph type="ftr" sz="quarter" idx="11"/>
          </p:nvPr>
        </p:nvSpPr>
        <p:spPr/>
        <p:txBody>
          <a:bodyPr/>
          <a:lstStyle/>
          <a:p>
            <a:r>
              <a:rPr lang="fr-FR"/>
              <a:t>DMRC-HC3N 2016</a:t>
            </a:r>
          </a:p>
        </p:txBody>
      </p:sp>
      <p:sp>
        <p:nvSpPr>
          <p:cNvPr id="6" name="Espace réservé du numéro de diapositive 5"/>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1891388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379734B-E9B2-4449-B975-73744449BED2}" type="datetime1">
              <a:rPr lang="fr-FR" smtClean="0"/>
              <a:pPr/>
              <a:t>06/07/2021</a:t>
            </a:fld>
            <a:endParaRPr lang="fr-FR"/>
          </a:p>
        </p:txBody>
      </p:sp>
      <p:sp>
        <p:nvSpPr>
          <p:cNvPr id="5" name="Espace réservé du pied de page 4"/>
          <p:cNvSpPr>
            <a:spLocks noGrp="1"/>
          </p:cNvSpPr>
          <p:nvPr>
            <p:ph type="ftr" sz="quarter" idx="11"/>
          </p:nvPr>
        </p:nvSpPr>
        <p:spPr/>
        <p:txBody>
          <a:bodyPr/>
          <a:lstStyle/>
          <a:p>
            <a:r>
              <a:rPr lang="fr-FR"/>
              <a:t>DMRC-HC3N 2016</a:t>
            </a:r>
          </a:p>
        </p:txBody>
      </p:sp>
      <p:sp>
        <p:nvSpPr>
          <p:cNvPr id="6" name="Espace réservé du numéro de diapositive 5"/>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33595497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AF6EBFB0-8EB6-4C71-BC39-E862F3D23C1E}" type="datetime1">
              <a:rPr lang="fr-FR" smtClean="0"/>
              <a:pPr/>
              <a:t>06/07/2021</a:t>
            </a:fld>
            <a:endParaRPr lang="fr-FR"/>
          </a:p>
        </p:txBody>
      </p:sp>
      <p:sp>
        <p:nvSpPr>
          <p:cNvPr id="6" name="Espace réservé du pied de page 5"/>
          <p:cNvSpPr>
            <a:spLocks noGrp="1"/>
          </p:cNvSpPr>
          <p:nvPr>
            <p:ph type="ftr" sz="quarter" idx="11"/>
          </p:nvPr>
        </p:nvSpPr>
        <p:spPr/>
        <p:txBody>
          <a:bodyPr/>
          <a:lstStyle/>
          <a:p>
            <a:r>
              <a:rPr lang="fr-FR"/>
              <a:t>DMRC-HC3N 2016</a:t>
            </a:r>
          </a:p>
        </p:txBody>
      </p:sp>
      <p:sp>
        <p:nvSpPr>
          <p:cNvPr id="7" name="Espace réservé du numéro de diapositive 6"/>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3798249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37715BB8-5AB9-46FB-85CF-BA8A72370A66}" type="datetime1">
              <a:rPr lang="fr-FR" smtClean="0"/>
              <a:pPr/>
              <a:t>06/07/2021</a:t>
            </a:fld>
            <a:endParaRPr lang="fr-FR"/>
          </a:p>
        </p:txBody>
      </p:sp>
      <p:sp>
        <p:nvSpPr>
          <p:cNvPr id="8" name="Espace réservé du pied de page 7"/>
          <p:cNvSpPr>
            <a:spLocks noGrp="1"/>
          </p:cNvSpPr>
          <p:nvPr>
            <p:ph type="ftr" sz="quarter" idx="11"/>
          </p:nvPr>
        </p:nvSpPr>
        <p:spPr/>
        <p:txBody>
          <a:bodyPr/>
          <a:lstStyle/>
          <a:p>
            <a:r>
              <a:rPr lang="fr-FR"/>
              <a:t>DMRC-HC3N 2016</a:t>
            </a:r>
          </a:p>
        </p:txBody>
      </p:sp>
      <p:sp>
        <p:nvSpPr>
          <p:cNvPr id="9" name="Espace réservé du numéro de diapositive 8"/>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21981696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F3EAD468-0CE7-449B-B9FE-4D27BB1738BF}" type="datetime1">
              <a:rPr lang="fr-FR" smtClean="0"/>
              <a:pPr/>
              <a:t>06/07/2021</a:t>
            </a:fld>
            <a:endParaRPr lang="fr-FR"/>
          </a:p>
        </p:txBody>
      </p:sp>
      <p:sp>
        <p:nvSpPr>
          <p:cNvPr id="4" name="Espace réservé du pied de page 3"/>
          <p:cNvSpPr>
            <a:spLocks noGrp="1"/>
          </p:cNvSpPr>
          <p:nvPr>
            <p:ph type="ftr" sz="quarter" idx="11"/>
          </p:nvPr>
        </p:nvSpPr>
        <p:spPr/>
        <p:txBody>
          <a:bodyPr/>
          <a:lstStyle/>
          <a:p>
            <a:r>
              <a:rPr lang="fr-FR"/>
              <a:t>DMRC-HC3N 2016</a:t>
            </a:r>
          </a:p>
        </p:txBody>
      </p:sp>
      <p:sp>
        <p:nvSpPr>
          <p:cNvPr id="5" name="Espace réservé du numéro de diapositive 4"/>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3405425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065A1A-E941-4C4B-A730-62C8E70F47E5}" type="datetime1">
              <a:rPr lang="fr-FR" smtClean="0"/>
              <a:pPr/>
              <a:t>06/07/2021</a:t>
            </a:fld>
            <a:endParaRPr lang="fr-FR"/>
          </a:p>
        </p:txBody>
      </p:sp>
      <p:sp>
        <p:nvSpPr>
          <p:cNvPr id="3" name="Espace réservé du pied de page 2"/>
          <p:cNvSpPr>
            <a:spLocks noGrp="1"/>
          </p:cNvSpPr>
          <p:nvPr>
            <p:ph type="ftr" sz="quarter" idx="11"/>
          </p:nvPr>
        </p:nvSpPr>
        <p:spPr/>
        <p:txBody>
          <a:bodyPr/>
          <a:lstStyle/>
          <a:p>
            <a:r>
              <a:rPr lang="fr-FR"/>
              <a:t>DMRC-HC3N 2016</a:t>
            </a:r>
          </a:p>
        </p:txBody>
      </p:sp>
      <p:sp>
        <p:nvSpPr>
          <p:cNvPr id="4" name="Espace réservé du numéro de diapositive 3"/>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36501714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BD61937-8150-4C89-B63D-014772BDAF1E}" type="datetime1">
              <a:rPr lang="fr-FR" smtClean="0"/>
              <a:pPr/>
              <a:t>06/07/2021</a:t>
            </a:fld>
            <a:endParaRPr lang="fr-FR"/>
          </a:p>
        </p:txBody>
      </p:sp>
      <p:sp>
        <p:nvSpPr>
          <p:cNvPr id="6" name="Espace réservé du pied de page 5"/>
          <p:cNvSpPr>
            <a:spLocks noGrp="1"/>
          </p:cNvSpPr>
          <p:nvPr>
            <p:ph type="ftr" sz="quarter" idx="11"/>
          </p:nvPr>
        </p:nvSpPr>
        <p:spPr/>
        <p:txBody>
          <a:bodyPr/>
          <a:lstStyle/>
          <a:p>
            <a:r>
              <a:rPr lang="fr-FR"/>
              <a:t>DMRC-HC3N 2016</a:t>
            </a:r>
          </a:p>
        </p:txBody>
      </p:sp>
      <p:sp>
        <p:nvSpPr>
          <p:cNvPr id="7" name="Espace réservé du numéro de diapositive 6"/>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4284741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99BBB8A-B6AB-4F1C-B02B-C2F5FD027A29}" type="datetime1">
              <a:rPr lang="fr-FR" smtClean="0"/>
              <a:pPr/>
              <a:t>06/07/2021</a:t>
            </a:fld>
            <a:endParaRPr lang="fr-FR"/>
          </a:p>
        </p:txBody>
      </p:sp>
      <p:sp>
        <p:nvSpPr>
          <p:cNvPr id="6" name="Espace réservé du pied de page 5"/>
          <p:cNvSpPr>
            <a:spLocks noGrp="1"/>
          </p:cNvSpPr>
          <p:nvPr>
            <p:ph type="ftr" sz="quarter" idx="11"/>
          </p:nvPr>
        </p:nvSpPr>
        <p:spPr/>
        <p:txBody>
          <a:bodyPr/>
          <a:lstStyle/>
          <a:p>
            <a:r>
              <a:rPr lang="fr-FR"/>
              <a:t>DMRC-HC3N 2016</a:t>
            </a:r>
          </a:p>
        </p:txBody>
      </p:sp>
      <p:sp>
        <p:nvSpPr>
          <p:cNvPr id="7" name="Espace réservé du numéro de diapositive 6"/>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17806986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FF21FCE6-DB47-4129-8C5C-FD0127F5D092}" type="datetime1">
              <a:rPr lang="fr-FR" smtClean="0"/>
              <a:pPr/>
              <a:t>06/07/2021</a:t>
            </a:fld>
            <a:endParaRPr lang="fr-FR"/>
          </a:p>
        </p:txBody>
      </p:sp>
      <p:sp>
        <p:nvSpPr>
          <p:cNvPr id="5" name="Espace réservé du pied de page 4"/>
          <p:cNvSpPr>
            <a:spLocks noGrp="1"/>
          </p:cNvSpPr>
          <p:nvPr>
            <p:ph type="ftr" sz="quarter" idx="11"/>
          </p:nvPr>
        </p:nvSpPr>
        <p:spPr/>
        <p:txBody>
          <a:bodyPr/>
          <a:lstStyle/>
          <a:p>
            <a:r>
              <a:rPr lang="fr-FR"/>
              <a:t>DMRC-HC3N 2016</a:t>
            </a:r>
          </a:p>
        </p:txBody>
      </p:sp>
      <p:sp>
        <p:nvSpPr>
          <p:cNvPr id="6" name="Espace réservé du numéro de diapositive 5"/>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39641048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FB603D37-93E8-4119-AB39-B8BA016E419E}" type="datetime1">
              <a:rPr lang="fr-FR" smtClean="0"/>
              <a:pPr/>
              <a:t>06/07/2021</a:t>
            </a:fld>
            <a:endParaRPr lang="fr-FR"/>
          </a:p>
        </p:txBody>
      </p:sp>
      <p:sp>
        <p:nvSpPr>
          <p:cNvPr id="5" name="Espace réservé du pied de page 4"/>
          <p:cNvSpPr>
            <a:spLocks noGrp="1"/>
          </p:cNvSpPr>
          <p:nvPr>
            <p:ph type="ftr" sz="quarter" idx="11"/>
          </p:nvPr>
        </p:nvSpPr>
        <p:spPr/>
        <p:txBody>
          <a:bodyPr/>
          <a:lstStyle/>
          <a:p>
            <a:r>
              <a:rPr lang="fr-FR"/>
              <a:t>DMRC-HC3N 2016</a:t>
            </a:r>
          </a:p>
        </p:txBody>
      </p:sp>
      <p:sp>
        <p:nvSpPr>
          <p:cNvPr id="6" name="Espace réservé du numéro de diapositive 5"/>
          <p:cNvSpPr>
            <a:spLocks noGrp="1"/>
          </p:cNvSpPr>
          <p:nvPr>
            <p:ph type="sldNum" sz="quarter" idx="12"/>
          </p:nvPr>
        </p:nvSpPr>
        <p:spPr/>
        <p:txBody>
          <a:bodyPr/>
          <a:lstStyle/>
          <a:p>
            <a:fld id="{C60F6F7D-B0FE-4322-924E-2CA02FB81929}" type="slidenum">
              <a:rPr lang="fr-FR" smtClean="0"/>
              <a:pPr/>
              <a:t>‹N°›</a:t>
            </a:fld>
            <a:endParaRPr lang="fr-FR"/>
          </a:p>
        </p:txBody>
      </p:sp>
    </p:spTree>
    <p:extLst>
      <p:ext uri="{BB962C8B-B14F-4D97-AF65-F5344CB8AC3E}">
        <p14:creationId xmlns:p14="http://schemas.microsoft.com/office/powerpoint/2010/main" val="19670642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7EF916-33D1-4506-A87B-83BFE98AA6F8}"/>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88449688-82B0-4969-97F1-AB3B370E82B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D6C01CE-A429-4117-8BC9-DF6558B14E2A}"/>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4FB75D5B-0EC7-41AC-A83E-BEFF3CDC4F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900167-A8AA-4277-AAD4-BA3AB88B02AD}"/>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9664205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A7654E-1A95-4340-8968-AC7DB735084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BECE425-B569-43BC-816D-2888B0B77953}"/>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F0F33DE-8CC2-4D19-B10B-7ED4DD796B6C}"/>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2F3764A0-98D9-40B9-BC95-8D9EB348640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B4E384-4DCB-4C60-92BC-3383BAD64C5F}"/>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4153156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AA4DD-03B8-4470-B990-C84C6DB8E595}"/>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8DDBCA34-40DB-46E1-8351-29EB77E5E8C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D4AC1B2C-DCC6-468B-9042-A13285CE8CAF}"/>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EBFE882A-B15D-47AC-88FD-6A798F4F544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D79C8B-056E-4497-AF9D-33FB5EED6D31}"/>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25948858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07C710-6BFB-4230-918C-19741CC98E4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D2C300B-4124-45D6-93EC-58FBD4559F20}"/>
              </a:ext>
            </a:extLst>
          </p:cNvPr>
          <p:cNvSpPr>
            <a:spLocks noGrp="1"/>
          </p:cNvSpPr>
          <p:nvPr>
            <p:ph sz="half" idx="1"/>
          </p:nvPr>
        </p:nvSpPr>
        <p:spPr>
          <a:xfrm>
            <a:off x="628650"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2F8CC48-0FC6-4FE5-B6D4-06F7FF00328E}"/>
              </a:ext>
            </a:extLst>
          </p:cNvPr>
          <p:cNvSpPr>
            <a:spLocks noGrp="1"/>
          </p:cNvSpPr>
          <p:nvPr>
            <p:ph sz="half" idx="2"/>
          </p:nvPr>
        </p:nvSpPr>
        <p:spPr>
          <a:xfrm>
            <a:off x="4629150" y="1825625"/>
            <a:ext cx="38862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6F9AED6-7C41-4A3D-A41B-C10E22CE33A1}"/>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6" name="Espace réservé du pied de page 5">
            <a:extLst>
              <a:ext uri="{FF2B5EF4-FFF2-40B4-BE49-F238E27FC236}">
                <a16:creationId xmlns:a16="http://schemas.microsoft.com/office/drawing/2014/main" id="{ED4874D9-8EE2-4E17-8808-E69CD02BDA2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0AF3892-B782-40D3-AE7B-352B0AC66DF3}"/>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20196825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F4B7D4-89CC-422E-8A90-30F3126C17B9}"/>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B6DC82-0B93-41BD-B52C-59FA3180891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8636E49A-8586-485A-957E-1E66D8CA8EC3}"/>
              </a:ext>
            </a:extLst>
          </p:cNvPr>
          <p:cNvSpPr>
            <a:spLocks noGrp="1"/>
          </p:cNvSpPr>
          <p:nvPr>
            <p:ph sz="half" idx="2"/>
          </p:nvPr>
        </p:nvSpPr>
        <p:spPr>
          <a:xfrm>
            <a:off x="629842" y="2505075"/>
            <a:ext cx="3868340"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5A239C6-6CA7-4259-8542-B15E39C42E6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84B1A7C-7338-45DD-BC99-625D52402105}"/>
              </a:ext>
            </a:extLst>
          </p:cNvPr>
          <p:cNvSpPr>
            <a:spLocks noGrp="1"/>
          </p:cNvSpPr>
          <p:nvPr>
            <p:ph sz="quarter" idx="4"/>
          </p:nvPr>
        </p:nvSpPr>
        <p:spPr>
          <a:xfrm>
            <a:off x="4629150" y="2505075"/>
            <a:ext cx="3887391"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23737EC-6D5F-4D17-A472-A1CB7C860106}"/>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8" name="Espace réservé du pied de page 7">
            <a:extLst>
              <a:ext uri="{FF2B5EF4-FFF2-40B4-BE49-F238E27FC236}">
                <a16:creationId xmlns:a16="http://schemas.microsoft.com/office/drawing/2014/main" id="{1C86C49B-3409-4D54-AA97-A1C23C5A47A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5E4DFFA-9721-4AAD-B8FF-FC136FC1B403}"/>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5395076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56D11-3099-47A0-8286-93380DC230F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9BC1B8F-3FA6-4A5A-BF2D-D25ADEA271EB}"/>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4" name="Espace réservé du pied de page 3">
            <a:extLst>
              <a:ext uri="{FF2B5EF4-FFF2-40B4-BE49-F238E27FC236}">
                <a16:creationId xmlns:a16="http://schemas.microsoft.com/office/drawing/2014/main" id="{A71B40A2-7F9D-4271-AD28-A23390A51D4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0D51858-599E-4125-97A3-9BE607F5B326}"/>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30954011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942C892-786D-4344-921F-F87863835B0E}"/>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3" name="Espace réservé du pied de page 2">
            <a:extLst>
              <a:ext uri="{FF2B5EF4-FFF2-40B4-BE49-F238E27FC236}">
                <a16:creationId xmlns:a16="http://schemas.microsoft.com/office/drawing/2014/main" id="{FBAD6686-45AD-4D33-9CC3-D364D9B80E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96D553-64BB-4C5B-AC57-5DB268EDC171}"/>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21113073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BA45B-F793-49C6-9D7B-6B12737F5143}"/>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F483F0E1-1418-4029-A0E6-2642487082C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C897483-B65A-428F-A582-D484D19CC52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015FBD02-E0FA-4061-89BB-EF1C478C8493}"/>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6" name="Espace réservé du pied de page 5">
            <a:extLst>
              <a:ext uri="{FF2B5EF4-FFF2-40B4-BE49-F238E27FC236}">
                <a16:creationId xmlns:a16="http://schemas.microsoft.com/office/drawing/2014/main" id="{221B2733-B118-47EA-A10F-20617B6F81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B80E2AF-3744-475E-A4FC-3A3FB49F65D4}"/>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41998115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B96128-8C2E-48A7-939B-74655AF1041B}"/>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BE756455-0910-4651-95D6-8EB6F57DE0C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38B31C3C-C626-4E43-ACBA-EE218858F6B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EFE0651-B174-4FFA-8255-3824D36EAEDC}"/>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6" name="Espace réservé du pied de page 5">
            <a:extLst>
              <a:ext uri="{FF2B5EF4-FFF2-40B4-BE49-F238E27FC236}">
                <a16:creationId xmlns:a16="http://schemas.microsoft.com/office/drawing/2014/main" id="{FA107665-5119-4F04-B1F6-49E046EDFA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143D8DB-6467-42FB-9D08-D618B5671B91}"/>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14167532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E9F0E0-EEC6-4420-9F08-24BB2C43731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1D9BB4B-66AC-4A55-9611-E2CCEC13F266}"/>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EF13FB7-DA8F-4636-8F42-260681FD7432}"/>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22F12424-464D-4033-97CA-CC01C97A188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19C34EA-50A1-4CF2-94C0-1B18AB83F1F9}"/>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15829095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8E0CE66-A941-4BB4-90D7-A7D160B9E7A0}"/>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F236801-9559-4734-A457-2899ECDC181B}"/>
              </a:ext>
            </a:extLst>
          </p:cNvPr>
          <p:cNvSpPr>
            <a:spLocks noGrp="1"/>
          </p:cNvSpPr>
          <p:nvPr>
            <p:ph type="body" orient="vert" idx="1"/>
          </p:nvPr>
        </p:nvSpPr>
        <p:spPr>
          <a:xfrm>
            <a:off x="628650" y="365125"/>
            <a:ext cx="5800725"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923506A-57A3-4E95-B587-8AE12FE33D76}"/>
              </a:ext>
            </a:extLst>
          </p:cNvPr>
          <p:cNvSpPr>
            <a:spLocks noGrp="1"/>
          </p:cNvSpPr>
          <p:nvPr>
            <p:ph type="dt" sz="half" idx="10"/>
          </p:nvPr>
        </p:nvSpPr>
        <p:spPr/>
        <p:txBody>
          <a:bodyPr/>
          <a:lstStyle/>
          <a:p>
            <a:fld id="{9765C377-97DA-41E9-95B8-5898B00E8B0D}"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050B6343-DEAA-4378-8688-294CA0BBF95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4C64F9-00AF-40CF-BD06-3C4B8C752886}"/>
              </a:ext>
            </a:extLst>
          </p:cNvPr>
          <p:cNvSpPr>
            <a:spLocks noGrp="1"/>
          </p:cNvSpPr>
          <p:nvPr>
            <p:ph type="sldNum" sz="quarter" idx="12"/>
          </p:nvPr>
        </p:nvSpPr>
        <p:spPr/>
        <p:txBody>
          <a:bodyPr/>
          <a:lstStyle/>
          <a:p>
            <a:fld id="{98D6EF55-B222-4F2F-A58F-713630C7211A}" type="slidenum">
              <a:rPr lang="fr-FR" smtClean="0"/>
              <a:t>‹N°›</a:t>
            </a:fld>
            <a:endParaRPr lang="fr-FR"/>
          </a:p>
        </p:txBody>
      </p:sp>
    </p:spTree>
    <p:extLst>
      <p:ext uri="{BB962C8B-B14F-4D97-AF65-F5344CB8AC3E}">
        <p14:creationId xmlns:p14="http://schemas.microsoft.com/office/powerpoint/2010/main" val="2053961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033BE3-3769-45CD-8771-6DEB67DACCB7}" type="datetimeFigureOut">
              <a:rPr lang="fr-FR" smtClean="0"/>
              <a:t>06/07/2021</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A323A52-A7E0-458D-8BF3-A6F9CCD12C5E}" type="slidenum">
              <a:rPr lang="en-US" smtClean="0">
                <a:solidFill>
                  <a:prstClr val="black">
                    <a:tint val="75000"/>
                  </a:prstClr>
                </a:solidFill>
              </a:rPr>
              <a:pPr>
                <a:defRPr/>
              </a:pPr>
              <a:t>‹N°›</a:t>
            </a:fld>
            <a:endParaRPr lang="en-US" dirty="0">
              <a:solidFill>
                <a:prstClr val="black">
                  <a:tint val="75000"/>
                </a:prstClr>
              </a:solidFill>
            </a:endParaRPr>
          </a:p>
        </p:txBody>
      </p:sp>
    </p:spTree>
    <p:extLst>
      <p:ext uri="{BB962C8B-B14F-4D97-AF65-F5344CB8AC3E}">
        <p14:creationId xmlns:p14="http://schemas.microsoft.com/office/powerpoint/2010/main" val="203522693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3" r:id="rId12"/>
    <p:sldLayoutId id="2147483732" r:id="rId13"/>
    <p:sldLayoutId id="2147483763" r:id="rId14"/>
    <p:sldLayoutId id="2147483704"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D913CB85-7417-41B9-B9BD-0D50DCFA6C55}"/>
              </a:ext>
            </a:extLst>
          </p:cNvPr>
          <p:cNvSpPr>
            <a:spLocks noGrp="1"/>
          </p:cNvSpPr>
          <p:nvPr>
            <p:ph type="title"/>
          </p:nvPr>
        </p:nvSpPr>
        <p:spPr bwMode="auto">
          <a:xfrm>
            <a:off x="456902" y="275167"/>
            <a:ext cx="823019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98" tIns="48349" rIns="96698" bIns="48349" numCol="1" anchor="ctr" anchorCtr="0" compatLnSpc="1">
            <a:prstTxWarp prst="textNoShape">
              <a:avLst/>
            </a:prstTxWarp>
          </a:bodyPr>
          <a:lstStyle/>
          <a:p>
            <a:pPr lvl="0"/>
            <a:r>
              <a:rPr lang="fr-FR" altLang="en-US"/>
              <a:t>Modifiez le style du titre</a:t>
            </a:r>
          </a:p>
        </p:txBody>
      </p:sp>
      <p:sp>
        <p:nvSpPr>
          <p:cNvPr id="1027" name="Espace réservé du texte 2">
            <a:extLst>
              <a:ext uri="{FF2B5EF4-FFF2-40B4-BE49-F238E27FC236}">
                <a16:creationId xmlns:a16="http://schemas.microsoft.com/office/drawing/2014/main" id="{EA28BC9C-33A8-42C2-B1A1-9301598CB1BB}"/>
              </a:ext>
            </a:extLst>
          </p:cNvPr>
          <p:cNvSpPr>
            <a:spLocks noGrp="1"/>
          </p:cNvSpPr>
          <p:nvPr>
            <p:ph type="body" idx="1"/>
          </p:nvPr>
        </p:nvSpPr>
        <p:spPr bwMode="auto">
          <a:xfrm>
            <a:off x="456902" y="1599597"/>
            <a:ext cx="8230197" cy="452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98" tIns="48349" rIns="96698" bIns="48349" numCol="1" anchor="t" anchorCtr="0" compatLnSpc="1">
            <a:prstTxWarp prst="textNoShape">
              <a:avLst/>
            </a:prstTxWarp>
          </a:bodyPr>
          <a:lstStyle/>
          <a:p>
            <a:pPr lvl="0"/>
            <a:r>
              <a:rPr lang="fr-FR" altLang="en-US"/>
              <a:t>Modifiez les styles du texte du masque</a:t>
            </a:r>
          </a:p>
          <a:p>
            <a:pPr lvl="1"/>
            <a:r>
              <a:rPr lang="fr-FR" altLang="en-US"/>
              <a:t>Deuxième niveau</a:t>
            </a:r>
          </a:p>
          <a:p>
            <a:pPr lvl="2"/>
            <a:r>
              <a:rPr lang="fr-FR" altLang="en-US"/>
              <a:t>Troisième niveau</a:t>
            </a:r>
          </a:p>
          <a:p>
            <a:pPr lvl="3"/>
            <a:r>
              <a:rPr lang="fr-FR" altLang="en-US"/>
              <a:t>Quatrième niveau</a:t>
            </a:r>
          </a:p>
          <a:p>
            <a:pPr lvl="4"/>
            <a:r>
              <a:rPr lang="fr-FR" altLang="en-US"/>
              <a:t>Cinquième niveau</a:t>
            </a:r>
          </a:p>
        </p:txBody>
      </p:sp>
      <p:sp>
        <p:nvSpPr>
          <p:cNvPr id="4" name="Espace réservé de la date 3">
            <a:extLst>
              <a:ext uri="{FF2B5EF4-FFF2-40B4-BE49-F238E27FC236}">
                <a16:creationId xmlns:a16="http://schemas.microsoft.com/office/drawing/2014/main" id="{CDFD5ABB-B2A1-4947-809C-3ED20DE858C6}"/>
              </a:ext>
            </a:extLst>
          </p:cNvPr>
          <p:cNvSpPr>
            <a:spLocks noGrp="1"/>
          </p:cNvSpPr>
          <p:nvPr>
            <p:ph type="dt" sz="half" idx="2"/>
          </p:nvPr>
        </p:nvSpPr>
        <p:spPr>
          <a:xfrm>
            <a:off x="456902" y="6356049"/>
            <a:ext cx="2133700" cy="365881"/>
          </a:xfrm>
          <a:prstGeom prst="rect">
            <a:avLst/>
          </a:prstGeom>
        </p:spPr>
        <p:txBody>
          <a:bodyPr vert="horz" lIns="96698" tIns="48349" rIns="96698" bIns="48349" rtlCol="0" anchor="ctr"/>
          <a:lstStyle>
            <a:lvl1pPr algn="l" defTabSz="690713" eaLnBrk="1" fontAlgn="auto" hangingPunct="1">
              <a:spcBef>
                <a:spcPts val="0"/>
              </a:spcBef>
              <a:spcAft>
                <a:spcPts val="0"/>
              </a:spcAft>
              <a:defRPr sz="929">
                <a:solidFill>
                  <a:schemeClr val="tx1">
                    <a:tint val="75000"/>
                  </a:schemeClr>
                </a:solidFill>
                <a:latin typeface="+mn-lt"/>
                <a:cs typeface="+mn-cs"/>
              </a:defRPr>
            </a:lvl1pPr>
          </a:lstStyle>
          <a:p>
            <a:pPr>
              <a:defRPr/>
            </a:pPr>
            <a:fld id="{FAB35491-5714-4C76-935B-F3FBBA5FE9D6}" type="datetimeFigureOut">
              <a:rPr lang="fr-FR"/>
              <a:pPr>
                <a:defRPr/>
              </a:pPr>
              <a:t>06/07/2021</a:t>
            </a:fld>
            <a:endParaRPr lang="fr-FR"/>
          </a:p>
        </p:txBody>
      </p:sp>
      <p:sp>
        <p:nvSpPr>
          <p:cNvPr id="5" name="Espace réservé du pied de page 4">
            <a:extLst>
              <a:ext uri="{FF2B5EF4-FFF2-40B4-BE49-F238E27FC236}">
                <a16:creationId xmlns:a16="http://schemas.microsoft.com/office/drawing/2014/main" id="{12F3CC70-02C8-45C4-BB4B-FC8BABD67E25}"/>
              </a:ext>
            </a:extLst>
          </p:cNvPr>
          <p:cNvSpPr>
            <a:spLocks noGrp="1"/>
          </p:cNvSpPr>
          <p:nvPr>
            <p:ph type="ftr" sz="quarter" idx="3"/>
          </p:nvPr>
        </p:nvSpPr>
        <p:spPr>
          <a:xfrm>
            <a:off x="3123653" y="6356049"/>
            <a:ext cx="2896695" cy="365881"/>
          </a:xfrm>
          <a:prstGeom prst="rect">
            <a:avLst/>
          </a:prstGeom>
        </p:spPr>
        <p:txBody>
          <a:bodyPr vert="horz" lIns="96698" tIns="48349" rIns="96698" bIns="48349" rtlCol="0" anchor="ctr"/>
          <a:lstStyle>
            <a:lvl1pPr algn="ctr" defTabSz="690713" eaLnBrk="1" fontAlgn="auto" hangingPunct="1">
              <a:spcBef>
                <a:spcPts val="0"/>
              </a:spcBef>
              <a:spcAft>
                <a:spcPts val="0"/>
              </a:spcAft>
              <a:defRPr sz="929">
                <a:solidFill>
                  <a:schemeClr val="tx1">
                    <a:tint val="75000"/>
                  </a:schemeClr>
                </a:solidFill>
                <a:latin typeface="+mn-lt"/>
                <a:cs typeface="+mn-cs"/>
              </a:defRPr>
            </a:lvl1pPr>
          </a:lstStyle>
          <a:p>
            <a:pPr>
              <a:defRPr/>
            </a:pPr>
            <a:endParaRPr lang="fr-FR"/>
          </a:p>
        </p:txBody>
      </p:sp>
      <p:sp>
        <p:nvSpPr>
          <p:cNvPr id="6" name="Espace réservé du numéro de diapositive 5">
            <a:extLst>
              <a:ext uri="{FF2B5EF4-FFF2-40B4-BE49-F238E27FC236}">
                <a16:creationId xmlns:a16="http://schemas.microsoft.com/office/drawing/2014/main" id="{6EF3F5F3-F75A-4CF6-BAA7-CFEDBB6C1065}"/>
              </a:ext>
            </a:extLst>
          </p:cNvPr>
          <p:cNvSpPr>
            <a:spLocks noGrp="1"/>
          </p:cNvSpPr>
          <p:nvPr>
            <p:ph type="sldNum" sz="quarter" idx="4"/>
          </p:nvPr>
        </p:nvSpPr>
        <p:spPr>
          <a:xfrm>
            <a:off x="6553400" y="6356049"/>
            <a:ext cx="2133699" cy="365881"/>
          </a:xfrm>
          <a:prstGeom prst="rect">
            <a:avLst/>
          </a:prstGeom>
        </p:spPr>
        <p:txBody>
          <a:bodyPr vert="horz" wrap="square" lIns="96698" tIns="48349" rIns="96698" bIns="48349" numCol="1" anchor="ctr" anchorCtr="0" compatLnSpc="1">
            <a:prstTxWarp prst="textNoShape">
              <a:avLst/>
            </a:prstTxWarp>
          </a:bodyPr>
          <a:lstStyle>
            <a:lvl1pPr algn="r" eaLnBrk="1" hangingPunct="1">
              <a:defRPr sz="929">
                <a:solidFill>
                  <a:srgbClr val="898989"/>
                </a:solidFill>
                <a:latin typeface="Calibri" panose="020F0502020204030204" pitchFamily="34" charset="0"/>
              </a:defRPr>
            </a:lvl1pPr>
          </a:lstStyle>
          <a:p>
            <a:pPr>
              <a:defRPr/>
            </a:pPr>
            <a:fld id="{4DA775FF-7606-47CE-847B-97DC67658F05}" type="slidenum">
              <a:rPr lang="fr-FR" altLang="en-US"/>
              <a:pPr>
                <a:defRPr/>
              </a:pPr>
              <a:t>‹N°›</a:t>
            </a:fld>
            <a:endParaRPr lang="fr-FR" altLang="en-US"/>
          </a:p>
        </p:txBody>
      </p:sp>
    </p:spTree>
    <p:extLst>
      <p:ext uri="{BB962C8B-B14F-4D97-AF65-F5344CB8AC3E}">
        <p14:creationId xmlns:p14="http://schemas.microsoft.com/office/powerpoint/2010/main" val="319947601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ctr" defTabSz="690577" rtl="0" eaLnBrk="0" fontAlgn="base" hangingPunct="0">
        <a:spcBef>
          <a:spcPct val="0"/>
        </a:spcBef>
        <a:spcAft>
          <a:spcPct val="0"/>
        </a:spcAft>
        <a:defRPr sz="3357" kern="1200">
          <a:solidFill>
            <a:schemeClr val="tx1"/>
          </a:solidFill>
          <a:latin typeface="+mj-lt"/>
          <a:ea typeface="+mj-ea"/>
          <a:cs typeface="+mj-cs"/>
        </a:defRPr>
      </a:lvl1pPr>
      <a:lvl2pPr algn="ctr" defTabSz="690577" rtl="0" eaLnBrk="0" fontAlgn="base" hangingPunct="0">
        <a:spcBef>
          <a:spcPct val="0"/>
        </a:spcBef>
        <a:spcAft>
          <a:spcPct val="0"/>
        </a:spcAft>
        <a:defRPr sz="3357">
          <a:solidFill>
            <a:schemeClr val="tx1"/>
          </a:solidFill>
          <a:latin typeface="Calibri" pitchFamily="34" charset="0"/>
        </a:defRPr>
      </a:lvl2pPr>
      <a:lvl3pPr algn="ctr" defTabSz="690577" rtl="0" eaLnBrk="0" fontAlgn="base" hangingPunct="0">
        <a:spcBef>
          <a:spcPct val="0"/>
        </a:spcBef>
        <a:spcAft>
          <a:spcPct val="0"/>
        </a:spcAft>
        <a:defRPr sz="3357">
          <a:solidFill>
            <a:schemeClr val="tx1"/>
          </a:solidFill>
          <a:latin typeface="Calibri" pitchFamily="34" charset="0"/>
        </a:defRPr>
      </a:lvl3pPr>
      <a:lvl4pPr algn="ctr" defTabSz="690577" rtl="0" eaLnBrk="0" fontAlgn="base" hangingPunct="0">
        <a:spcBef>
          <a:spcPct val="0"/>
        </a:spcBef>
        <a:spcAft>
          <a:spcPct val="0"/>
        </a:spcAft>
        <a:defRPr sz="3357">
          <a:solidFill>
            <a:schemeClr val="tx1"/>
          </a:solidFill>
          <a:latin typeface="Calibri" pitchFamily="34" charset="0"/>
        </a:defRPr>
      </a:lvl4pPr>
      <a:lvl5pPr algn="ctr" defTabSz="690577" rtl="0" eaLnBrk="0" fontAlgn="base" hangingPunct="0">
        <a:spcBef>
          <a:spcPct val="0"/>
        </a:spcBef>
        <a:spcAft>
          <a:spcPct val="0"/>
        </a:spcAft>
        <a:defRPr sz="3357">
          <a:solidFill>
            <a:schemeClr val="tx1"/>
          </a:solidFill>
          <a:latin typeface="Calibri" pitchFamily="34" charset="0"/>
        </a:defRPr>
      </a:lvl5pPr>
      <a:lvl6pPr marL="326578" algn="ctr" defTabSz="690577" rtl="0" fontAlgn="base">
        <a:spcBef>
          <a:spcPct val="0"/>
        </a:spcBef>
        <a:spcAft>
          <a:spcPct val="0"/>
        </a:spcAft>
        <a:defRPr sz="3357">
          <a:solidFill>
            <a:schemeClr val="tx1"/>
          </a:solidFill>
          <a:latin typeface="Calibri" pitchFamily="34" charset="0"/>
        </a:defRPr>
      </a:lvl6pPr>
      <a:lvl7pPr marL="653156" algn="ctr" defTabSz="690577" rtl="0" fontAlgn="base">
        <a:spcBef>
          <a:spcPct val="0"/>
        </a:spcBef>
        <a:spcAft>
          <a:spcPct val="0"/>
        </a:spcAft>
        <a:defRPr sz="3357">
          <a:solidFill>
            <a:schemeClr val="tx1"/>
          </a:solidFill>
          <a:latin typeface="Calibri" pitchFamily="34" charset="0"/>
        </a:defRPr>
      </a:lvl7pPr>
      <a:lvl8pPr marL="979734" algn="ctr" defTabSz="690577" rtl="0" fontAlgn="base">
        <a:spcBef>
          <a:spcPct val="0"/>
        </a:spcBef>
        <a:spcAft>
          <a:spcPct val="0"/>
        </a:spcAft>
        <a:defRPr sz="3357">
          <a:solidFill>
            <a:schemeClr val="tx1"/>
          </a:solidFill>
          <a:latin typeface="Calibri" pitchFamily="34" charset="0"/>
        </a:defRPr>
      </a:lvl8pPr>
      <a:lvl9pPr marL="1306312" algn="ctr" defTabSz="690577" rtl="0" fontAlgn="base">
        <a:spcBef>
          <a:spcPct val="0"/>
        </a:spcBef>
        <a:spcAft>
          <a:spcPct val="0"/>
        </a:spcAft>
        <a:defRPr sz="3357">
          <a:solidFill>
            <a:schemeClr val="tx1"/>
          </a:solidFill>
          <a:latin typeface="Calibri" pitchFamily="34" charset="0"/>
        </a:defRPr>
      </a:lvl9pPr>
    </p:titleStyle>
    <p:bodyStyle>
      <a:lvl1pPr marL="258541" indent="-258541" algn="l" defTabSz="690577" rtl="0" eaLnBrk="0" fontAlgn="base" hangingPunct="0">
        <a:spcBef>
          <a:spcPct val="20000"/>
        </a:spcBef>
        <a:spcAft>
          <a:spcPct val="0"/>
        </a:spcAft>
        <a:buFont typeface="Arial" panose="020B0604020202020204" pitchFamily="34" charset="0"/>
        <a:buChar char="•"/>
        <a:defRPr sz="2429" kern="1200">
          <a:solidFill>
            <a:schemeClr val="tx1"/>
          </a:solidFill>
          <a:latin typeface="+mn-lt"/>
          <a:ea typeface="+mn-ea"/>
          <a:cs typeface="+mn-cs"/>
        </a:defRPr>
      </a:lvl1pPr>
      <a:lvl2pPr marL="560172" indent="-215451" algn="l" defTabSz="690577" rtl="0" eaLnBrk="0" fontAlgn="base" hangingPunct="0">
        <a:spcBef>
          <a:spcPct val="20000"/>
        </a:spcBef>
        <a:spcAft>
          <a:spcPct val="0"/>
        </a:spcAft>
        <a:buFont typeface="Arial" panose="020B0604020202020204" pitchFamily="34" charset="0"/>
        <a:buChar char="–"/>
        <a:defRPr sz="2143" kern="1200">
          <a:solidFill>
            <a:schemeClr val="tx1"/>
          </a:solidFill>
          <a:latin typeface="+mn-lt"/>
          <a:ea typeface="+mn-ea"/>
          <a:cs typeface="+mn-cs"/>
        </a:defRPr>
      </a:lvl2pPr>
      <a:lvl3pPr marL="862937" indent="-172361" algn="l" defTabSz="690577" rtl="0" eaLnBrk="0" fontAlgn="base" hangingPunct="0">
        <a:spcBef>
          <a:spcPct val="20000"/>
        </a:spcBef>
        <a:spcAft>
          <a:spcPct val="0"/>
        </a:spcAft>
        <a:buFont typeface="Arial" panose="020B0604020202020204" pitchFamily="34" charset="0"/>
        <a:buChar char="•"/>
        <a:defRPr sz="1786" kern="1200">
          <a:solidFill>
            <a:schemeClr val="tx1"/>
          </a:solidFill>
          <a:latin typeface="+mn-lt"/>
          <a:ea typeface="+mn-ea"/>
          <a:cs typeface="+mn-cs"/>
        </a:defRPr>
      </a:lvl3pPr>
      <a:lvl4pPr marL="1207658" indent="-172361" algn="l" defTabSz="690577"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53513" indent="-172361" algn="l" defTabSz="690577"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99460"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44815"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90172"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35528"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r-FR"/>
      </a:defPPr>
      <a:lvl1pPr marL="0" algn="l" defTabSz="690713" rtl="0" eaLnBrk="1" latinLnBrk="0" hangingPunct="1">
        <a:defRPr sz="1358" kern="1200">
          <a:solidFill>
            <a:schemeClr val="tx1"/>
          </a:solidFill>
          <a:latin typeface="+mn-lt"/>
          <a:ea typeface="+mn-ea"/>
          <a:cs typeface="+mn-cs"/>
        </a:defRPr>
      </a:lvl1pPr>
      <a:lvl2pPr marL="345356" algn="l" defTabSz="690713" rtl="0" eaLnBrk="1" latinLnBrk="0" hangingPunct="1">
        <a:defRPr sz="1358" kern="1200">
          <a:solidFill>
            <a:schemeClr val="tx1"/>
          </a:solidFill>
          <a:latin typeface="+mn-lt"/>
          <a:ea typeface="+mn-ea"/>
          <a:cs typeface="+mn-cs"/>
        </a:defRPr>
      </a:lvl2pPr>
      <a:lvl3pPr marL="690713" algn="l" defTabSz="690713" rtl="0" eaLnBrk="1" latinLnBrk="0" hangingPunct="1">
        <a:defRPr sz="1358" kern="1200">
          <a:solidFill>
            <a:schemeClr val="tx1"/>
          </a:solidFill>
          <a:latin typeface="+mn-lt"/>
          <a:ea typeface="+mn-ea"/>
          <a:cs typeface="+mn-cs"/>
        </a:defRPr>
      </a:lvl3pPr>
      <a:lvl4pPr marL="1036069" algn="l" defTabSz="690713" rtl="0" eaLnBrk="1" latinLnBrk="0" hangingPunct="1">
        <a:defRPr sz="1358" kern="1200">
          <a:solidFill>
            <a:schemeClr val="tx1"/>
          </a:solidFill>
          <a:latin typeface="+mn-lt"/>
          <a:ea typeface="+mn-ea"/>
          <a:cs typeface="+mn-cs"/>
        </a:defRPr>
      </a:lvl4pPr>
      <a:lvl5pPr marL="1381425" algn="l" defTabSz="690713" rtl="0" eaLnBrk="1" latinLnBrk="0" hangingPunct="1">
        <a:defRPr sz="1358" kern="1200">
          <a:solidFill>
            <a:schemeClr val="tx1"/>
          </a:solidFill>
          <a:latin typeface="+mn-lt"/>
          <a:ea typeface="+mn-ea"/>
          <a:cs typeface="+mn-cs"/>
        </a:defRPr>
      </a:lvl5pPr>
      <a:lvl6pPr marL="1726781" algn="l" defTabSz="690713" rtl="0" eaLnBrk="1" latinLnBrk="0" hangingPunct="1">
        <a:defRPr sz="1358" kern="1200">
          <a:solidFill>
            <a:schemeClr val="tx1"/>
          </a:solidFill>
          <a:latin typeface="+mn-lt"/>
          <a:ea typeface="+mn-ea"/>
          <a:cs typeface="+mn-cs"/>
        </a:defRPr>
      </a:lvl6pPr>
      <a:lvl7pPr marL="2072138" algn="l" defTabSz="690713" rtl="0" eaLnBrk="1" latinLnBrk="0" hangingPunct="1">
        <a:defRPr sz="1358" kern="1200">
          <a:solidFill>
            <a:schemeClr val="tx1"/>
          </a:solidFill>
          <a:latin typeface="+mn-lt"/>
          <a:ea typeface="+mn-ea"/>
          <a:cs typeface="+mn-cs"/>
        </a:defRPr>
      </a:lvl7pPr>
      <a:lvl8pPr marL="2417493" algn="l" defTabSz="690713" rtl="0" eaLnBrk="1" latinLnBrk="0" hangingPunct="1">
        <a:defRPr sz="1358" kern="1200">
          <a:solidFill>
            <a:schemeClr val="tx1"/>
          </a:solidFill>
          <a:latin typeface="+mn-lt"/>
          <a:ea typeface="+mn-ea"/>
          <a:cs typeface="+mn-cs"/>
        </a:defRPr>
      </a:lvl8pPr>
      <a:lvl9pPr marL="2762849" algn="l" defTabSz="690713" rtl="0" eaLnBrk="1" latinLnBrk="0" hangingPunct="1">
        <a:defRPr sz="135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6C2672-3F9D-4F49-9703-2563F7755F6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550B6BA-39F3-4C78-A36E-63592CC41FA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90DC316-CF67-4291-B678-921D81ED5C0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81080B1-1E3B-4FA6-9C99-55DC96D38ADE}"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CB87D9BA-48BC-4825-998E-D751A25AC56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D9CEDB6-107E-45E4-A97D-C07CE30FD80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C82709-0098-440C-9E78-81458ED85708}" type="slidenum">
              <a:rPr lang="fr-FR" smtClean="0"/>
              <a:t>‹N°›</a:t>
            </a:fld>
            <a:endParaRPr lang="fr-FR"/>
          </a:p>
        </p:txBody>
      </p:sp>
    </p:spTree>
    <p:extLst>
      <p:ext uri="{BB962C8B-B14F-4D97-AF65-F5344CB8AC3E}">
        <p14:creationId xmlns:p14="http://schemas.microsoft.com/office/powerpoint/2010/main" val="2172589361"/>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59B6E69-7335-4F23-BF12-9AD83B8F577A}" type="datetimeFigureOut">
              <a:rPr lang="en-US" smtClean="0"/>
              <a:t>7/6/2021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0F151C7-F2EA-4B42-BCB9-65B38D53E43F}" type="slidenum">
              <a:rPr lang="en-US" smtClean="0"/>
              <a:t>‹N°›</a:t>
            </a:fld>
            <a:endParaRPr lang="en-US" dirty="0"/>
          </a:p>
        </p:txBody>
      </p:sp>
    </p:spTree>
    <p:extLst>
      <p:ext uri="{BB962C8B-B14F-4D97-AF65-F5344CB8AC3E}">
        <p14:creationId xmlns:p14="http://schemas.microsoft.com/office/powerpoint/2010/main" val="695697199"/>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21DB5-E063-4FED-8542-0161439D5CC3}" type="datetime1">
              <a:rPr lang="fr-FR" smtClean="0"/>
              <a:pPr/>
              <a:t>06/07/2021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DMRC-HC3N 2016</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0F6F7D-B0FE-4322-924E-2CA02FB81929}" type="slidenum">
              <a:rPr lang="fr-FR" smtClean="0"/>
              <a:pPr/>
              <a:t>‹N°›</a:t>
            </a:fld>
            <a:endParaRPr lang="fr-FR"/>
          </a:p>
        </p:txBody>
      </p:sp>
    </p:spTree>
    <p:extLst>
      <p:ext uri="{BB962C8B-B14F-4D97-AF65-F5344CB8AC3E}">
        <p14:creationId xmlns:p14="http://schemas.microsoft.com/office/powerpoint/2010/main" val="4146694603"/>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0EF693B-51F0-4EBB-8079-C38A49DB420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6C040AF-31B2-4407-BA72-9E41B2A8E57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E4B8D78-2B81-4F90-83CA-8228219140D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65C377-97DA-41E9-95B8-5898B00E8B0D}" type="datetimeFigureOut">
              <a:rPr lang="fr-FR" smtClean="0"/>
              <a:t>06/07/2021</a:t>
            </a:fld>
            <a:endParaRPr lang="fr-FR"/>
          </a:p>
        </p:txBody>
      </p:sp>
      <p:sp>
        <p:nvSpPr>
          <p:cNvPr id="5" name="Espace réservé du pied de page 4">
            <a:extLst>
              <a:ext uri="{FF2B5EF4-FFF2-40B4-BE49-F238E27FC236}">
                <a16:creationId xmlns:a16="http://schemas.microsoft.com/office/drawing/2014/main" id="{AC5DEB73-19C2-47EA-BACB-44731D2F9E0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4BB4669-36B1-4706-9F33-6410F5AFEB4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D6EF55-B222-4F2F-A58F-713630C7211A}" type="slidenum">
              <a:rPr lang="fr-FR" smtClean="0"/>
              <a:t>‹N°›</a:t>
            </a:fld>
            <a:endParaRPr lang="fr-FR"/>
          </a:p>
        </p:txBody>
      </p:sp>
    </p:spTree>
    <p:extLst>
      <p:ext uri="{BB962C8B-B14F-4D97-AF65-F5344CB8AC3E}">
        <p14:creationId xmlns:p14="http://schemas.microsoft.com/office/powerpoint/2010/main" val="2737052132"/>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3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hyperlink" Target="https://www.un.org/fr/food-systems-summit" TargetMode="External"/><Relationship Id="rId5" Type="http://schemas.openxmlformats.org/officeDocument/2006/relationships/hyperlink" Target="https://summitdialogues.org/fr/" TargetMode="Externa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1.wdp"/><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9926A6-1725-4C51-BD7B-851057B15D48}"/>
              </a:ext>
            </a:extLst>
          </p:cNvPr>
          <p:cNvSpPr>
            <a:spLocks noGrp="1"/>
          </p:cNvSpPr>
          <p:nvPr>
            <p:ph type="ctrTitle"/>
          </p:nvPr>
        </p:nvSpPr>
        <p:spPr>
          <a:xfrm>
            <a:off x="413961" y="3044152"/>
            <a:ext cx="8316076" cy="985653"/>
          </a:xfrm>
        </p:spPr>
        <p:txBody>
          <a:bodyPr>
            <a:noAutofit/>
          </a:bodyPr>
          <a:lstStyle/>
          <a:p>
            <a:r>
              <a:rPr lang="fr-FR" sz="2800" b="1" i="1" dirty="0" smtClean="0">
                <a:solidFill>
                  <a:schemeClr val="accent2"/>
                </a:solidFill>
                <a:latin typeface="Calibri" panose="020F0502020204030204" pitchFamily="34" charset="0"/>
                <a:ea typeface="Calibri" panose="020F0502020204030204" pitchFamily="34" charset="0"/>
              </a:rPr>
              <a:t>Systèmes </a:t>
            </a:r>
            <a:r>
              <a:rPr lang="fr-FR" sz="2800" b="1" i="1" dirty="0">
                <a:solidFill>
                  <a:schemeClr val="accent2"/>
                </a:solidFill>
                <a:latin typeface="Calibri" panose="020F0502020204030204" pitchFamily="34" charset="0"/>
                <a:ea typeface="Calibri" panose="020F0502020204030204" pitchFamily="34" charset="0"/>
              </a:rPr>
              <a:t>alimentaires durables pour </a:t>
            </a:r>
            <a:r>
              <a:rPr lang="fr-FR" sz="2800" b="1" i="1" dirty="0" smtClean="0">
                <a:solidFill>
                  <a:schemeClr val="accent2"/>
                </a:solidFill>
                <a:latin typeface="Calibri" panose="020F0502020204030204" pitchFamily="34" charset="0"/>
                <a:ea typeface="Calibri" panose="020F0502020204030204" pitchFamily="34" charset="0"/>
              </a:rPr>
              <a:t>une meilleure sécurité nutritionnelle</a:t>
            </a:r>
            <a:endParaRPr lang="fr-FR" sz="2800" b="1" dirty="0">
              <a:solidFill>
                <a:schemeClr val="accent2"/>
              </a:solidFill>
            </a:endParaRPr>
          </a:p>
        </p:txBody>
      </p:sp>
      <p:pic>
        <p:nvPicPr>
          <p:cNvPr id="4" name="Image 3">
            <a:extLst>
              <a:ext uri="{FF2B5EF4-FFF2-40B4-BE49-F238E27FC236}">
                <a16:creationId xmlns:a16="http://schemas.microsoft.com/office/drawing/2014/main" id="{FDAAE4C7-A56E-4D17-9711-A4E02B367667}"/>
              </a:ext>
            </a:extLst>
          </p:cNvPr>
          <p:cNvPicPr/>
          <p:nvPr/>
        </p:nvPicPr>
        <p:blipFill>
          <a:blip r:embed="rId2" cstate="print">
            <a:extLst>
              <a:ext uri="{28A0092B-C50C-407E-A947-70E740481C1C}">
                <a14:useLocalDpi xmlns:a14="http://schemas.microsoft.com/office/drawing/2010/main" val="0"/>
              </a:ext>
            </a:extLst>
          </a:blip>
          <a:srcRect b="22002"/>
          <a:stretch>
            <a:fillRect/>
          </a:stretch>
        </p:blipFill>
        <p:spPr bwMode="auto">
          <a:xfrm>
            <a:off x="197514" y="188641"/>
            <a:ext cx="1566174" cy="1027058"/>
          </a:xfrm>
          <a:prstGeom prst="rect">
            <a:avLst/>
          </a:prstGeom>
          <a:noFill/>
        </p:spPr>
      </p:pic>
      <p:sp>
        <p:nvSpPr>
          <p:cNvPr id="6" name="Zone de texte 12">
            <a:extLst>
              <a:ext uri="{FF2B5EF4-FFF2-40B4-BE49-F238E27FC236}">
                <a16:creationId xmlns:a16="http://schemas.microsoft.com/office/drawing/2014/main" id="{0E7AFE45-ADB2-497A-83B9-8056F58F4580}"/>
              </a:ext>
            </a:extLst>
          </p:cNvPr>
          <p:cNvSpPr txBox="1"/>
          <p:nvPr/>
        </p:nvSpPr>
        <p:spPr>
          <a:xfrm>
            <a:off x="146554" y="1209875"/>
            <a:ext cx="1761150" cy="334816"/>
          </a:xfrm>
          <a:prstGeom prst="rect">
            <a:avLst/>
          </a:prstGeom>
          <a:solidFill>
            <a:schemeClr val="lt1"/>
          </a:solid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lnSpc>
                <a:spcPct val="107000"/>
              </a:lnSpc>
              <a:spcAft>
                <a:spcPts val="600"/>
              </a:spcAft>
            </a:pPr>
            <a:r>
              <a:rPr lang="fr-FR"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Fraternité-Travail-Progrès</a:t>
            </a:r>
            <a:endParaRPr lang="fr-FR" sz="1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Texte 9">
            <a:extLst>
              <a:ext uri="{FF2B5EF4-FFF2-40B4-BE49-F238E27FC236}">
                <a16:creationId xmlns:a16="http://schemas.microsoft.com/office/drawing/2014/main" id="{3D7B4D0F-EC65-4FD8-98D3-7F69FABADA6E}"/>
              </a:ext>
            </a:extLst>
          </p:cNvPr>
          <p:cNvSpPr txBox="1"/>
          <p:nvPr/>
        </p:nvSpPr>
        <p:spPr>
          <a:xfrm>
            <a:off x="345914" y="1608018"/>
            <a:ext cx="8271644" cy="707886"/>
          </a:xfrm>
          <a:prstGeom prst="rect">
            <a:avLst/>
          </a:prstGeom>
          <a:noFill/>
        </p:spPr>
        <p:txBody>
          <a:bodyPr wrap="square">
            <a:spAutoFit/>
          </a:bodyPr>
          <a:lstStyle/>
          <a:p>
            <a:pPr algn="ctr" defTabSz="685800"/>
            <a:r>
              <a:rPr lang="fr-FR" sz="2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CONFERENCE DU RESEAU NIGERIEN D’INFORMATION ET DE RECHERCHE EN SECURITE ALIMENTAIRE ET NUTRITIONNELLE (</a:t>
            </a:r>
            <a:r>
              <a:rPr lang="fr-FR" sz="2000" b="1" dirty="0" err="1">
                <a:solidFill>
                  <a:srgbClr val="00B0F0"/>
                </a:solidFill>
                <a:latin typeface="Calibri" panose="020F0502020204030204" pitchFamily="34" charset="0"/>
                <a:ea typeface="Calibri" panose="020F0502020204030204" pitchFamily="34" charset="0"/>
                <a:cs typeface="Times New Roman" panose="02020603050405020304" pitchFamily="18" charset="0"/>
              </a:rPr>
              <a:t>ReNFoRSAN</a:t>
            </a:r>
            <a:r>
              <a:rPr lang="fr-FR" sz="2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12" name="ZoneTexte 11">
            <a:extLst>
              <a:ext uri="{FF2B5EF4-FFF2-40B4-BE49-F238E27FC236}">
                <a16:creationId xmlns:a16="http://schemas.microsoft.com/office/drawing/2014/main" id="{4FAB1E2B-642E-4868-B1CD-78DDB91B7B29}"/>
              </a:ext>
            </a:extLst>
          </p:cNvPr>
          <p:cNvSpPr txBox="1"/>
          <p:nvPr/>
        </p:nvSpPr>
        <p:spPr>
          <a:xfrm>
            <a:off x="2195736" y="2554413"/>
            <a:ext cx="4572000" cy="461665"/>
          </a:xfrm>
          <a:prstGeom prst="rect">
            <a:avLst/>
          </a:prstGeom>
          <a:noFill/>
        </p:spPr>
        <p:txBody>
          <a:bodyPr wrap="square">
            <a:spAutoFit/>
          </a:bodyPr>
          <a:lstStyle/>
          <a:p>
            <a:pPr algn="ctr" defTabSz="685800"/>
            <a:r>
              <a:rPr lang="fr-FR" sz="2400" b="1" u="sng" dirty="0">
                <a:solidFill>
                  <a:srgbClr val="000000"/>
                </a:solidFill>
                <a:latin typeface="Calibri" panose="020F0502020204030204" pitchFamily="34" charset="0"/>
                <a:ea typeface="Calibri" panose="020F0502020204030204" pitchFamily="34" charset="0"/>
              </a:rPr>
              <a:t>T</a:t>
            </a:r>
            <a:r>
              <a:rPr lang="fr-FR" sz="2400" b="1" u="sng" dirty="0" smtClean="0">
                <a:solidFill>
                  <a:srgbClr val="000000"/>
                </a:solidFill>
                <a:latin typeface="Calibri" panose="020F0502020204030204" pitchFamily="34" charset="0"/>
                <a:ea typeface="Calibri" panose="020F0502020204030204" pitchFamily="34" charset="0"/>
              </a:rPr>
              <a:t>hème </a:t>
            </a:r>
            <a:r>
              <a:rPr lang="fr-FR" sz="2400" b="1" u="sng" dirty="0" smtClean="0">
                <a:solidFill>
                  <a:srgbClr val="000000"/>
                </a:solidFill>
                <a:latin typeface="Calibri" panose="020F0502020204030204" pitchFamily="34" charset="0"/>
                <a:ea typeface="Calibri" panose="020F0502020204030204" pitchFamily="34" charset="0"/>
              </a:rPr>
              <a:t>1</a:t>
            </a:r>
            <a:r>
              <a:rPr lang="fr-FR" sz="2400" b="1" dirty="0" smtClean="0">
                <a:solidFill>
                  <a:srgbClr val="000000"/>
                </a:solidFill>
                <a:latin typeface="Calibri" panose="020F0502020204030204" pitchFamily="34" charset="0"/>
                <a:ea typeface="Calibri" panose="020F0502020204030204" pitchFamily="34" charset="0"/>
              </a:rPr>
              <a:t>:</a:t>
            </a:r>
            <a:r>
              <a:rPr lang="fr-FR" sz="2400" b="1" u="sng" dirty="0" smtClean="0">
                <a:solidFill>
                  <a:srgbClr val="000000"/>
                </a:solidFill>
                <a:latin typeface="Calibri" panose="020F0502020204030204" pitchFamily="34" charset="0"/>
                <a:ea typeface="Calibri" panose="020F0502020204030204" pitchFamily="34" charset="0"/>
              </a:rPr>
              <a:t> </a:t>
            </a:r>
            <a:endParaRPr lang="fr-FR" sz="2400" dirty="0">
              <a:solidFill>
                <a:prstClr val="black"/>
              </a:solidFill>
              <a:latin typeface="Calibri" panose="020F0502020204030204"/>
            </a:endParaRPr>
          </a:p>
        </p:txBody>
      </p:sp>
      <p:sp>
        <p:nvSpPr>
          <p:cNvPr id="35" name="ZoneTexte 34">
            <a:extLst>
              <a:ext uri="{FF2B5EF4-FFF2-40B4-BE49-F238E27FC236}">
                <a16:creationId xmlns:a16="http://schemas.microsoft.com/office/drawing/2014/main" id="{9724504D-26B0-4E95-83AC-1F5C8486D1BD}"/>
              </a:ext>
            </a:extLst>
          </p:cNvPr>
          <p:cNvSpPr txBox="1"/>
          <p:nvPr/>
        </p:nvSpPr>
        <p:spPr>
          <a:xfrm>
            <a:off x="2142585" y="4308192"/>
            <a:ext cx="5381743" cy="1508105"/>
          </a:xfrm>
          <a:prstGeom prst="rect">
            <a:avLst/>
          </a:prstGeom>
          <a:noFill/>
        </p:spPr>
        <p:txBody>
          <a:bodyPr wrap="square">
            <a:spAutoFit/>
          </a:bodyPr>
          <a:lstStyle/>
          <a:p>
            <a:pPr algn="ctr" defTabSz="685800"/>
            <a:r>
              <a:rPr lang="fr-FR" sz="2000" b="1" dirty="0">
                <a:solidFill>
                  <a:srgbClr val="000000"/>
                </a:solidFill>
                <a:latin typeface="Calibri" panose="020F0502020204030204" pitchFamily="34" charset="0"/>
                <a:ea typeface="Calibri" panose="020F0502020204030204" pitchFamily="34" charset="0"/>
              </a:rPr>
              <a:t>Gervais Ntandou-Bouzitou (PhD)</a:t>
            </a:r>
          </a:p>
          <a:p>
            <a:pPr algn="ctr" defTabSz="685800"/>
            <a:r>
              <a:rPr lang="fr-FR" sz="1400" dirty="0" smtClean="0">
                <a:solidFill>
                  <a:srgbClr val="000000"/>
                </a:solidFill>
                <a:latin typeface="Calibri" panose="020F0502020204030204" pitchFamily="34" charset="0"/>
                <a:ea typeface="Calibri" panose="020F0502020204030204" pitchFamily="34" charset="0"/>
              </a:rPr>
              <a:t>Chargé de politiques, Nutrition et Systèmes Alimentaires</a:t>
            </a:r>
          </a:p>
          <a:p>
            <a:pPr algn="ctr" defTabSz="685800"/>
            <a:r>
              <a:rPr lang="fr-FR" sz="1400" dirty="0" smtClean="0">
                <a:solidFill>
                  <a:srgbClr val="000000"/>
                </a:solidFill>
                <a:latin typeface="Calibri" panose="020F0502020204030204" pitchFamily="34" charset="0"/>
                <a:ea typeface="Calibri" panose="020F0502020204030204" pitchFamily="34" charset="0"/>
              </a:rPr>
              <a:t>Assistant </a:t>
            </a:r>
            <a:r>
              <a:rPr lang="fr-FR" sz="1400" dirty="0" smtClean="0">
                <a:solidFill>
                  <a:srgbClr val="000000"/>
                </a:solidFill>
                <a:latin typeface="Calibri" panose="020F0502020204030204" pitchFamily="34" charset="0"/>
                <a:ea typeface="Calibri" panose="020F0502020204030204" pitchFamily="34" charset="0"/>
              </a:rPr>
              <a:t>Technique - Nutrition, HC3N</a:t>
            </a:r>
          </a:p>
          <a:p>
            <a:pPr algn="ctr" defTabSz="685800"/>
            <a:r>
              <a:rPr lang="fr-FR" sz="1400" dirty="0" smtClean="0">
                <a:solidFill>
                  <a:srgbClr val="000000"/>
                </a:solidFill>
                <a:latin typeface="Calibri" panose="020F0502020204030204" pitchFamily="34" charset="0"/>
                <a:ea typeface="Calibri" panose="020F0502020204030204" pitchFamily="34" charset="0"/>
              </a:rPr>
              <a:t>Programme FIRST </a:t>
            </a:r>
            <a:r>
              <a:rPr lang="fr-FR" sz="1400" dirty="0" smtClean="0">
                <a:solidFill>
                  <a:srgbClr val="000000"/>
                </a:solidFill>
                <a:latin typeface="Calibri" panose="020F0502020204030204" pitchFamily="34" charset="0"/>
                <a:ea typeface="Calibri" panose="020F0502020204030204" pitchFamily="34" charset="0"/>
              </a:rPr>
              <a:t>(FAO-UE) - Mécanisme d’Assistance aux Politiques</a:t>
            </a:r>
            <a:endParaRPr lang="fr-FR" sz="1400" dirty="0">
              <a:solidFill>
                <a:srgbClr val="000000"/>
              </a:solidFill>
              <a:latin typeface="Calibri" panose="020F0502020204030204" pitchFamily="34" charset="0"/>
              <a:ea typeface="Calibri" panose="020F0502020204030204" pitchFamily="34" charset="0"/>
            </a:endParaRPr>
          </a:p>
          <a:p>
            <a:pPr algn="ctr" defTabSz="685800"/>
            <a:endParaRPr lang="fr-FR" sz="1500" b="1" dirty="0">
              <a:solidFill>
                <a:srgbClr val="000000"/>
              </a:solidFill>
              <a:latin typeface="Calibri" panose="020F0502020204030204" pitchFamily="34" charset="0"/>
              <a:ea typeface="Calibri" panose="020F0502020204030204" pitchFamily="34" charset="0"/>
            </a:endParaRPr>
          </a:p>
          <a:p>
            <a:pPr algn="ctr" defTabSz="685800"/>
            <a:r>
              <a:rPr lang="fr-FR" sz="1500" b="1" dirty="0" smtClean="0">
                <a:solidFill>
                  <a:srgbClr val="00B050"/>
                </a:solidFill>
                <a:latin typeface="Calibri" panose="020F0502020204030204" pitchFamily="34" charset="0"/>
                <a:ea typeface="Calibri" panose="020F0502020204030204" pitchFamily="34" charset="0"/>
              </a:rPr>
              <a:t>Niamey, 09/07/2021</a:t>
            </a:r>
            <a:endParaRPr lang="fr-FR" sz="1500" dirty="0">
              <a:solidFill>
                <a:srgbClr val="00B050"/>
              </a:solidFill>
              <a:latin typeface="Calibri" panose="020F0502020204030204"/>
            </a:endParaRPr>
          </a:p>
        </p:txBody>
      </p:sp>
      <p:pic>
        <p:nvPicPr>
          <p:cNvPr id="59" name="Image 58">
            <a:extLst>
              <a:ext uri="{FF2B5EF4-FFF2-40B4-BE49-F238E27FC236}">
                <a16:creationId xmlns:a16="http://schemas.microsoft.com/office/drawing/2014/main" id="{BE1784B4-8DA3-4F12-BF6D-BED4928C738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34396" y="6026563"/>
            <a:ext cx="2880320" cy="615479"/>
          </a:xfrm>
          <a:prstGeom prst="rect">
            <a:avLst/>
          </a:prstGeom>
        </p:spPr>
      </p:pic>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3860" y="-27384"/>
            <a:ext cx="3173138" cy="1572075"/>
          </a:xfrm>
          <a:prstGeom prst="rect">
            <a:avLst/>
          </a:prstGeom>
        </p:spPr>
      </p:pic>
      <p:pic>
        <p:nvPicPr>
          <p:cNvPr id="1026" name="Image 3" descr="Description : Description : logo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0352" y="5992648"/>
            <a:ext cx="1201853" cy="78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
            <a:extLst>
              <a:ext uri="{FF2B5EF4-FFF2-40B4-BE49-F238E27FC236}">
                <a16:creationId xmlns:a16="http://schemas.microsoft.com/office/drawing/2014/main" id="{CC17B0B0-72F0-4E8D-9FBA-CBE518B22F35}"/>
              </a:ext>
            </a:extLst>
          </p:cNvPr>
          <p:cNvPicPr/>
          <p:nvPr/>
        </p:nvPicPr>
        <p:blipFill>
          <a:blip r:embed="rId6">
            <a:extLst>
              <a:ext uri="{28A0092B-C50C-407E-A947-70E740481C1C}">
                <a14:useLocalDpi xmlns:a14="http://schemas.microsoft.com/office/drawing/2010/main" val="0"/>
              </a:ext>
            </a:extLst>
          </a:blip>
          <a:stretch>
            <a:fillRect/>
          </a:stretch>
        </p:blipFill>
        <p:spPr>
          <a:xfrm>
            <a:off x="3414088" y="6009605"/>
            <a:ext cx="1136824" cy="748944"/>
          </a:xfrm>
          <a:prstGeom prst="rect">
            <a:avLst/>
          </a:prstGeom>
        </p:spPr>
      </p:pic>
      <p:pic>
        <p:nvPicPr>
          <p:cNvPr id="13" name="Image 12"/>
          <p:cNvPicPr/>
          <p:nvPr/>
        </p:nvPicPr>
        <p:blipFill>
          <a:blip r:embed="rId7">
            <a:extLst>
              <a:ext uri="{28A0092B-C50C-407E-A947-70E740481C1C}">
                <a14:useLocalDpi xmlns:a14="http://schemas.microsoft.com/office/drawing/2010/main" val="0"/>
              </a:ext>
            </a:extLst>
          </a:blip>
          <a:srcRect/>
          <a:stretch>
            <a:fillRect/>
          </a:stretch>
        </p:blipFill>
        <p:spPr bwMode="auto">
          <a:xfrm>
            <a:off x="3419872" y="215977"/>
            <a:ext cx="1800200" cy="1113654"/>
          </a:xfrm>
          <a:prstGeom prst="rect">
            <a:avLst/>
          </a:prstGeom>
          <a:noFill/>
          <a:ln>
            <a:noFill/>
          </a:ln>
        </p:spPr>
      </p:pic>
      <p:pic>
        <p:nvPicPr>
          <p:cNvPr id="14" name="Picture 9">
            <a:extLst>
              <a:ext uri="{FF2B5EF4-FFF2-40B4-BE49-F238E27FC236}">
                <a16:creationId xmlns:a16="http://schemas.microsoft.com/office/drawing/2014/main" id="{42FCB8BE-CA06-4316-A824-D9BD0561D2B3}"/>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5616009" y="5894230"/>
            <a:ext cx="1376294" cy="881277"/>
          </a:xfrm>
          <a:prstGeom prst="rect">
            <a:avLst/>
          </a:prstGeom>
          <a:noFill/>
          <a:ln>
            <a:noFill/>
          </a:ln>
        </p:spPr>
      </p:pic>
    </p:spTree>
    <p:extLst>
      <p:ext uri="{BB962C8B-B14F-4D97-AF65-F5344CB8AC3E}">
        <p14:creationId xmlns:p14="http://schemas.microsoft.com/office/powerpoint/2010/main" val="2540267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705AC3C-EEF8-477E-9118-6B49ACC60C1D}"/>
              </a:ext>
            </a:extLst>
          </p:cNvPr>
          <p:cNvPicPr>
            <a:picLocks noChangeAspect="1"/>
          </p:cNvPicPr>
          <p:nvPr/>
        </p:nvPicPr>
        <p:blipFill>
          <a:blip r:embed="rId3"/>
          <a:stretch>
            <a:fillRect/>
          </a:stretch>
        </p:blipFill>
        <p:spPr>
          <a:xfrm>
            <a:off x="2513894" y="2750945"/>
            <a:ext cx="4218346" cy="4062431"/>
          </a:xfrm>
          <a:prstGeom prst="rect">
            <a:avLst/>
          </a:prstGeom>
        </p:spPr>
      </p:pic>
      <p:sp>
        <p:nvSpPr>
          <p:cNvPr id="9" name="ZoneTexte 8">
            <a:extLst>
              <a:ext uri="{FF2B5EF4-FFF2-40B4-BE49-F238E27FC236}">
                <a16:creationId xmlns:a16="http://schemas.microsoft.com/office/drawing/2014/main" id="{B7FBB029-3ED1-487A-B3AC-965880950A68}"/>
              </a:ext>
            </a:extLst>
          </p:cNvPr>
          <p:cNvSpPr txBox="1"/>
          <p:nvPr/>
        </p:nvSpPr>
        <p:spPr>
          <a:xfrm>
            <a:off x="6498829" y="2906825"/>
            <a:ext cx="2460205" cy="1107996"/>
          </a:xfrm>
          <a:prstGeom prst="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2700000" scaled="1"/>
            <a:tileRect/>
          </a:gradFill>
        </p:spPr>
        <p:txBody>
          <a:bodyPr wrap="square" rtlCol="0">
            <a:spAutoFit/>
          </a:bodyPr>
          <a:lstStyle/>
          <a:p>
            <a:pPr defTabSz="685800"/>
            <a:r>
              <a:rPr lang="fr-FR" b="1" dirty="0">
                <a:solidFill>
                  <a:prstClr val="black"/>
                </a:solidFill>
                <a:latin typeface="Calibri"/>
              </a:rPr>
              <a:t>Production alimentaire</a:t>
            </a:r>
          </a:p>
          <a:p>
            <a:pPr defTabSz="685800"/>
            <a:r>
              <a:rPr lang="fr-FR" sz="1350" dirty="0">
                <a:solidFill>
                  <a:prstClr val="black"/>
                </a:solidFill>
                <a:latin typeface="Calibri"/>
              </a:rPr>
              <a:t>(</a:t>
            </a:r>
            <a:r>
              <a:rPr lang="fr-FR" sz="1600" dirty="0">
                <a:solidFill>
                  <a:prstClr val="black"/>
                </a:solidFill>
                <a:latin typeface="Calibri"/>
              </a:rPr>
              <a:t>production agro-</a:t>
            </a:r>
            <a:r>
              <a:rPr lang="fr-FR" sz="1600" dirty="0" err="1">
                <a:solidFill>
                  <a:prstClr val="black"/>
                </a:solidFill>
                <a:latin typeface="Calibri"/>
              </a:rPr>
              <a:t>sylvo</a:t>
            </a:r>
            <a:r>
              <a:rPr lang="fr-FR" sz="1600" dirty="0">
                <a:solidFill>
                  <a:prstClr val="black"/>
                </a:solidFill>
                <a:latin typeface="Calibri"/>
              </a:rPr>
              <a:t>-pastorales et halieutiques, PFNL</a:t>
            </a:r>
          </a:p>
        </p:txBody>
      </p:sp>
      <p:sp>
        <p:nvSpPr>
          <p:cNvPr id="11" name="ZoneTexte 10">
            <a:extLst>
              <a:ext uri="{FF2B5EF4-FFF2-40B4-BE49-F238E27FC236}">
                <a16:creationId xmlns:a16="http://schemas.microsoft.com/office/drawing/2014/main" id="{F91005F2-CC0E-4668-8057-B0F80E8969F9}"/>
              </a:ext>
            </a:extLst>
          </p:cNvPr>
          <p:cNvSpPr txBox="1"/>
          <p:nvPr/>
        </p:nvSpPr>
        <p:spPr>
          <a:xfrm>
            <a:off x="6569595" y="5315766"/>
            <a:ext cx="2394893" cy="1269578"/>
          </a:xfrm>
          <a:prstGeom prst="rect">
            <a:avLst/>
          </a:prstGeom>
          <a:gradFill flip="none" rotWithShape="1">
            <a:gsLst>
              <a:gs pos="0">
                <a:srgbClr val="FF33CC">
                  <a:tint val="66000"/>
                  <a:satMod val="160000"/>
                </a:srgbClr>
              </a:gs>
              <a:gs pos="50000">
                <a:srgbClr val="FF33CC">
                  <a:tint val="44500"/>
                  <a:satMod val="160000"/>
                </a:srgbClr>
              </a:gs>
              <a:gs pos="100000">
                <a:srgbClr val="FF33CC">
                  <a:tint val="23500"/>
                  <a:satMod val="160000"/>
                </a:srgbClr>
              </a:gs>
            </a:gsLst>
            <a:lin ang="5400000" scaled="1"/>
            <a:tileRect/>
          </a:gradFill>
        </p:spPr>
        <p:txBody>
          <a:bodyPr wrap="square" rtlCol="0">
            <a:spAutoFit/>
          </a:bodyPr>
          <a:lstStyle/>
          <a:p>
            <a:pPr defTabSz="685800"/>
            <a:r>
              <a:rPr lang="fr-FR" b="1" dirty="0">
                <a:solidFill>
                  <a:prstClr val="black"/>
                </a:solidFill>
                <a:latin typeface="Calibri"/>
              </a:rPr>
              <a:t>Traitement, stockage, transformation</a:t>
            </a:r>
          </a:p>
          <a:p>
            <a:pPr defTabSz="685800"/>
            <a:r>
              <a:rPr lang="fr-FR" sz="1350" dirty="0">
                <a:solidFill>
                  <a:prstClr val="black"/>
                </a:solidFill>
                <a:latin typeface="Calibri"/>
              </a:rPr>
              <a:t>(traitement post-récolte, emballage, conservation, stockage, transformation)</a:t>
            </a:r>
          </a:p>
        </p:txBody>
      </p:sp>
      <p:sp>
        <p:nvSpPr>
          <p:cNvPr id="12" name="ZoneTexte 11">
            <a:extLst>
              <a:ext uri="{FF2B5EF4-FFF2-40B4-BE49-F238E27FC236}">
                <a16:creationId xmlns:a16="http://schemas.microsoft.com/office/drawing/2014/main" id="{97E58AC4-89E7-4943-995F-14ACECF758F6}"/>
              </a:ext>
            </a:extLst>
          </p:cNvPr>
          <p:cNvSpPr txBox="1"/>
          <p:nvPr/>
        </p:nvSpPr>
        <p:spPr>
          <a:xfrm>
            <a:off x="672758" y="4966717"/>
            <a:ext cx="2157217" cy="1384995"/>
          </a:xfrm>
          <a:prstGeom prst="rect">
            <a:avLst/>
          </a:prstGeom>
          <a:blipFill>
            <a:blip r:embed="rId4"/>
            <a:tile tx="0" ty="0" sx="100000" sy="100000" flip="none" algn="tl"/>
          </a:blipFill>
        </p:spPr>
        <p:txBody>
          <a:bodyPr wrap="square" rtlCol="0">
            <a:spAutoFit/>
          </a:bodyPr>
          <a:lstStyle/>
          <a:p>
            <a:pPr defTabSz="685800"/>
            <a:r>
              <a:rPr lang="fr-FR" b="1" dirty="0">
                <a:solidFill>
                  <a:prstClr val="black"/>
                </a:solidFill>
                <a:latin typeface="Calibri"/>
              </a:rPr>
              <a:t>Commercialisation, transport, marketing</a:t>
            </a:r>
          </a:p>
          <a:p>
            <a:pPr defTabSz="685800"/>
            <a:r>
              <a:rPr lang="fr-FR" sz="1600" dirty="0">
                <a:solidFill>
                  <a:prstClr val="black"/>
                </a:solidFill>
                <a:latin typeface="Calibri"/>
              </a:rPr>
              <a:t>(vente, promotion des aliments/ produits alimentaires)</a:t>
            </a:r>
          </a:p>
        </p:txBody>
      </p:sp>
      <p:sp>
        <p:nvSpPr>
          <p:cNvPr id="14" name="ZoneTexte 13">
            <a:extLst>
              <a:ext uri="{FF2B5EF4-FFF2-40B4-BE49-F238E27FC236}">
                <a16:creationId xmlns:a16="http://schemas.microsoft.com/office/drawing/2014/main" id="{83913263-9804-496D-9E75-A8A324CEFB2E}"/>
              </a:ext>
            </a:extLst>
          </p:cNvPr>
          <p:cNvSpPr txBox="1"/>
          <p:nvPr/>
        </p:nvSpPr>
        <p:spPr>
          <a:xfrm>
            <a:off x="672758" y="3163783"/>
            <a:ext cx="2171050" cy="1354217"/>
          </a:xfrm>
          <a:prstGeom prst="rect">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2700000" scaled="1"/>
            <a:tileRect/>
          </a:gradFill>
        </p:spPr>
        <p:txBody>
          <a:bodyPr wrap="square" rtlCol="0">
            <a:spAutoFit/>
          </a:bodyPr>
          <a:lstStyle/>
          <a:p>
            <a:pPr defTabSz="685800"/>
            <a:r>
              <a:rPr lang="fr-FR" b="1" dirty="0">
                <a:solidFill>
                  <a:prstClr val="black"/>
                </a:solidFill>
                <a:latin typeface="Calibri"/>
              </a:rPr>
              <a:t>Consommation</a:t>
            </a:r>
          </a:p>
          <a:p>
            <a:pPr defTabSz="685800"/>
            <a:r>
              <a:rPr lang="fr-FR" sz="1600" dirty="0">
                <a:solidFill>
                  <a:prstClr val="black"/>
                </a:solidFill>
                <a:latin typeface="Calibri"/>
              </a:rPr>
              <a:t>(Demande, préparation, achat et préférences alimentaires du consommateur)</a:t>
            </a:r>
          </a:p>
        </p:txBody>
      </p:sp>
      <p:sp>
        <p:nvSpPr>
          <p:cNvPr id="10" name="ZoneTexte 9">
            <a:extLst>
              <a:ext uri="{FF2B5EF4-FFF2-40B4-BE49-F238E27FC236}">
                <a16:creationId xmlns:a16="http://schemas.microsoft.com/office/drawing/2014/main" id="{E2DC0B75-2F61-4023-A122-1C44D79EF9E4}"/>
              </a:ext>
            </a:extLst>
          </p:cNvPr>
          <p:cNvSpPr txBox="1"/>
          <p:nvPr/>
        </p:nvSpPr>
        <p:spPr>
          <a:xfrm>
            <a:off x="7072199" y="4313366"/>
            <a:ext cx="1663318" cy="692497"/>
          </a:xfrm>
          <a:prstGeom prst="rect">
            <a:avLst/>
          </a:prstGeom>
          <a:solidFill>
            <a:schemeClr val="bg1">
              <a:lumMod val="85000"/>
            </a:schemeClr>
          </a:solidFill>
          <a:ln w="38100">
            <a:solidFill>
              <a:schemeClr val="tx1"/>
            </a:solidFill>
            <a:prstDash val="dash"/>
          </a:ln>
        </p:spPr>
        <p:txBody>
          <a:bodyPr wrap="square" rtlCol="0">
            <a:spAutoFit/>
          </a:bodyPr>
          <a:lstStyle/>
          <a:p>
            <a:pPr defTabSz="685800"/>
            <a:r>
              <a:rPr lang="fr-FR" sz="1050" b="1" dirty="0">
                <a:solidFill>
                  <a:prstClr val="black"/>
                </a:solidFill>
                <a:latin typeface="Calibri"/>
              </a:rPr>
              <a:t>Thématiques transversales</a:t>
            </a:r>
          </a:p>
          <a:p>
            <a:pPr defTabSz="685800"/>
            <a:r>
              <a:rPr lang="fr-FR" sz="900" dirty="0">
                <a:solidFill>
                  <a:prstClr val="black"/>
                </a:solidFill>
                <a:latin typeface="Calibri"/>
              </a:rPr>
              <a:t>(Gouvernance, genre, équité, autonomisation des femmes)</a:t>
            </a:r>
          </a:p>
        </p:txBody>
      </p:sp>
      <p:sp>
        <p:nvSpPr>
          <p:cNvPr id="3" name="ZoneTexte 2">
            <a:extLst>
              <a:ext uri="{FF2B5EF4-FFF2-40B4-BE49-F238E27FC236}">
                <a16:creationId xmlns:a16="http://schemas.microsoft.com/office/drawing/2014/main" id="{E767A851-ADD8-4C45-ADD3-F2C2DB81DD9A}"/>
              </a:ext>
            </a:extLst>
          </p:cNvPr>
          <p:cNvSpPr txBox="1"/>
          <p:nvPr/>
        </p:nvSpPr>
        <p:spPr>
          <a:xfrm>
            <a:off x="2528634" y="6557918"/>
            <a:ext cx="1146748" cy="300082"/>
          </a:xfrm>
          <a:prstGeom prst="rect">
            <a:avLst/>
          </a:prstGeom>
          <a:solidFill>
            <a:schemeClr val="bg1"/>
          </a:solidFill>
        </p:spPr>
        <p:txBody>
          <a:bodyPr wrap="square" rtlCol="0">
            <a:spAutoFit/>
          </a:bodyPr>
          <a:lstStyle/>
          <a:p>
            <a:pPr defTabSz="685800"/>
            <a:r>
              <a:rPr lang="fr-FR" sz="1350" dirty="0">
                <a:solidFill>
                  <a:srgbClr val="FF0000"/>
                </a:solidFill>
                <a:latin typeface="Calibri"/>
              </a:rPr>
              <a:t>Source: FAO</a:t>
            </a:r>
          </a:p>
        </p:txBody>
      </p:sp>
      <p:sp>
        <p:nvSpPr>
          <p:cNvPr id="16" name="ZoneTexte 15">
            <a:extLst>
              <a:ext uri="{FF2B5EF4-FFF2-40B4-BE49-F238E27FC236}">
                <a16:creationId xmlns:a16="http://schemas.microsoft.com/office/drawing/2014/main" id="{BECC60D0-6189-4AA3-BC36-89E2E4E2F85D}"/>
              </a:ext>
            </a:extLst>
          </p:cNvPr>
          <p:cNvSpPr txBox="1"/>
          <p:nvPr/>
        </p:nvSpPr>
        <p:spPr>
          <a:xfrm>
            <a:off x="2895471" y="2126821"/>
            <a:ext cx="3339550" cy="461665"/>
          </a:xfrm>
          <a:prstGeom prst="rect">
            <a:avLst/>
          </a:prstGeom>
          <a:solidFill>
            <a:schemeClr val="accent1"/>
          </a:solidFill>
        </p:spPr>
        <p:txBody>
          <a:bodyPr wrap="square" rtlCol="0">
            <a:spAutoFit/>
          </a:bodyPr>
          <a:lstStyle/>
          <a:p>
            <a:pPr algn="ctr" defTabSz="685800"/>
            <a:r>
              <a:rPr lang="fr-FR" sz="2400" b="1" dirty="0">
                <a:solidFill>
                  <a:prstClr val="white"/>
                </a:solidFill>
                <a:latin typeface="Calibri"/>
              </a:rPr>
              <a:t>Système alimentaire</a:t>
            </a:r>
          </a:p>
        </p:txBody>
      </p:sp>
      <p:sp>
        <p:nvSpPr>
          <p:cNvPr id="18" name="Accolade ouvrante 17">
            <a:extLst>
              <a:ext uri="{FF2B5EF4-FFF2-40B4-BE49-F238E27FC236}">
                <a16:creationId xmlns:a16="http://schemas.microsoft.com/office/drawing/2014/main" id="{4D58EB99-0D8B-4BB7-9B42-60E8810517C1}"/>
              </a:ext>
            </a:extLst>
          </p:cNvPr>
          <p:cNvSpPr/>
          <p:nvPr/>
        </p:nvSpPr>
        <p:spPr>
          <a:xfrm rot="5400000">
            <a:off x="4672460" y="-1447094"/>
            <a:ext cx="364331" cy="8363739"/>
          </a:xfrm>
          <a:prstGeom prst="leftBrace">
            <a:avLst>
              <a:gd name="adj1" fmla="val 8333"/>
              <a:gd name="adj2" fmla="val 49785"/>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fr-FR" sz="1350" dirty="0">
              <a:solidFill>
                <a:prstClr val="black"/>
              </a:solidFill>
              <a:latin typeface="Calibri"/>
            </a:endParaRPr>
          </a:p>
        </p:txBody>
      </p:sp>
      <p:sp>
        <p:nvSpPr>
          <p:cNvPr id="13" name="Espace réservé du contenu 5"/>
          <p:cNvSpPr>
            <a:spLocks noGrp="1"/>
          </p:cNvSpPr>
          <p:nvPr>
            <p:ph idx="1"/>
          </p:nvPr>
        </p:nvSpPr>
        <p:spPr>
          <a:xfrm>
            <a:off x="978392" y="312757"/>
            <a:ext cx="2309387" cy="1388051"/>
          </a:xfrm>
          <a:ln w="28575">
            <a:solidFill>
              <a:srgbClr val="00B050"/>
            </a:solidFill>
          </a:ln>
        </p:spPr>
        <p:txBody>
          <a:bodyPr/>
          <a:lstStyle/>
          <a:p>
            <a:pPr marL="0" indent="0">
              <a:buNone/>
            </a:pPr>
            <a:r>
              <a:rPr lang="fr-FR" sz="1800" b="1" dirty="0">
                <a:solidFill>
                  <a:schemeClr val="accent6">
                    <a:lumMod val="75000"/>
                  </a:schemeClr>
                </a:solidFill>
              </a:rPr>
              <a:t>C</a:t>
            </a:r>
            <a:r>
              <a:rPr lang="fr-FR" sz="1800" b="1" dirty="0" smtClean="0">
                <a:solidFill>
                  <a:schemeClr val="accent6">
                    <a:lumMod val="75000"/>
                  </a:schemeClr>
                </a:solidFill>
              </a:rPr>
              <a:t>haine </a:t>
            </a:r>
            <a:r>
              <a:rPr lang="fr-FR" sz="1800" b="1" dirty="0">
                <a:solidFill>
                  <a:schemeClr val="accent6">
                    <a:lumMod val="75000"/>
                  </a:schemeClr>
                </a:solidFill>
              </a:rPr>
              <a:t>d’approvisionnement des aliments </a:t>
            </a:r>
            <a:endParaRPr lang="fr-FR" sz="1800" b="1" dirty="0" smtClean="0">
              <a:solidFill>
                <a:schemeClr val="accent6">
                  <a:lumMod val="75000"/>
                </a:schemeClr>
              </a:solidFill>
            </a:endParaRPr>
          </a:p>
          <a:p>
            <a:pPr marL="0" indent="0" defTabSz="685800" eaLnBrk="1" fontAlgn="auto" hangingPunct="1">
              <a:spcBef>
                <a:spcPts val="0"/>
              </a:spcBef>
              <a:spcAft>
                <a:spcPts val="0"/>
              </a:spcAft>
              <a:buNone/>
              <a:defRPr/>
            </a:pPr>
            <a:r>
              <a:rPr lang="fr-FR" sz="1600" kern="0" dirty="0" smtClean="0">
                <a:solidFill>
                  <a:prstClr val="black"/>
                </a:solidFill>
                <a:latin typeface="Calibri" panose="020F0502020204030204"/>
              </a:rPr>
              <a:t>(production </a:t>
            </a:r>
            <a:r>
              <a:rPr lang="fr-FR" sz="1600" kern="0" dirty="0">
                <a:solidFill>
                  <a:prstClr val="black"/>
                </a:solidFill>
                <a:latin typeface="Calibri" panose="020F0502020204030204"/>
              </a:rPr>
              <a:t>à la </a:t>
            </a:r>
            <a:r>
              <a:rPr lang="fr-FR" sz="1600" kern="0" dirty="0" smtClean="0">
                <a:solidFill>
                  <a:prstClr val="black"/>
                </a:solidFill>
                <a:latin typeface="Calibri" panose="020F0502020204030204"/>
              </a:rPr>
              <a:t>consommation</a:t>
            </a:r>
            <a:r>
              <a:rPr lang="fr-FR" sz="1600" kern="0" dirty="0">
                <a:solidFill>
                  <a:prstClr val="black"/>
                </a:solidFill>
                <a:latin typeface="Calibri" panose="020F0502020204030204"/>
              </a:rPr>
              <a:t>)</a:t>
            </a:r>
          </a:p>
        </p:txBody>
      </p:sp>
      <p:sp>
        <p:nvSpPr>
          <p:cNvPr id="15" name="Espace réservé du contenu 5"/>
          <p:cNvSpPr>
            <a:spLocks noGrp="1"/>
          </p:cNvSpPr>
          <p:nvPr>
            <p:ph idx="1"/>
          </p:nvPr>
        </p:nvSpPr>
        <p:spPr>
          <a:xfrm>
            <a:off x="3708236" y="312757"/>
            <a:ext cx="2448272" cy="1388051"/>
          </a:xfrm>
          <a:ln w="28575">
            <a:solidFill>
              <a:srgbClr val="00B050"/>
            </a:solidFill>
          </a:ln>
        </p:spPr>
        <p:txBody>
          <a:bodyPr/>
          <a:lstStyle/>
          <a:p>
            <a:pPr marL="0" indent="0">
              <a:buNone/>
            </a:pPr>
            <a:r>
              <a:rPr lang="fr-FR" sz="1800" b="1" dirty="0" smtClean="0">
                <a:solidFill>
                  <a:schemeClr val="accent6">
                    <a:lumMod val="75000"/>
                  </a:schemeClr>
                </a:solidFill>
              </a:rPr>
              <a:t>Environnements alimentaires </a:t>
            </a:r>
            <a:r>
              <a:rPr lang="fr-FR" sz="1600" kern="0" dirty="0">
                <a:solidFill>
                  <a:prstClr val="black"/>
                </a:solidFill>
                <a:latin typeface="Calibri" panose="020F0502020204030204"/>
              </a:rPr>
              <a:t>(</a:t>
            </a:r>
            <a:r>
              <a:rPr lang="fr-FR" sz="1600" kern="0" dirty="0">
                <a:solidFill>
                  <a:prstClr val="black"/>
                </a:solidFill>
                <a:latin typeface="Calibri" panose="020F0502020204030204"/>
              </a:rPr>
              <a:t>disponibilité </a:t>
            </a:r>
            <a:r>
              <a:rPr lang="fr-FR" sz="1600" kern="0" dirty="0">
                <a:solidFill>
                  <a:prstClr val="black"/>
                </a:solidFill>
                <a:latin typeface="Calibri" panose="020F0502020204030204"/>
              </a:rPr>
              <a:t>physique, </a:t>
            </a:r>
            <a:r>
              <a:rPr lang="fr-FR" sz="1600" kern="0" dirty="0" smtClean="0">
                <a:solidFill>
                  <a:prstClr val="black"/>
                </a:solidFill>
                <a:latin typeface="Calibri" panose="020F0502020204030204"/>
              </a:rPr>
              <a:t>accessibilité économique, marketing, prix, publicité) </a:t>
            </a:r>
            <a:endParaRPr lang="fr-FR" sz="1600" kern="0" dirty="0">
              <a:solidFill>
                <a:prstClr val="black"/>
              </a:solidFill>
              <a:latin typeface="Calibri" panose="020F0502020204030204"/>
            </a:endParaRPr>
          </a:p>
        </p:txBody>
      </p:sp>
      <p:sp>
        <p:nvSpPr>
          <p:cNvPr id="17" name="Espace réservé du contenu 5"/>
          <p:cNvSpPr>
            <a:spLocks noGrp="1"/>
          </p:cNvSpPr>
          <p:nvPr>
            <p:ph idx="1"/>
          </p:nvPr>
        </p:nvSpPr>
        <p:spPr>
          <a:xfrm>
            <a:off x="6723592" y="298579"/>
            <a:ext cx="2078025" cy="1388051"/>
          </a:xfrm>
          <a:ln w="28575">
            <a:solidFill>
              <a:srgbClr val="00B050"/>
            </a:solidFill>
          </a:ln>
        </p:spPr>
        <p:txBody>
          <a:bodyPr/>
          <a:lstStyle/>
          <a:p>
            <a:pPr marL="0" indent="0">
              <a:buNone/>
            </a:pPr>
            <a:r>
              <a:rPr lang="fr-FR" sz="1800" b="1" dirty="0" smtClean="0">
                <a:solidFill>
                  <a:schemeClr val="accent6">
                    <a:lumMod val="75000"/>
                  </a:schemeClr>
                </a:solidFill>
              </a:rPr>
              <a:t>Comportement des consommateurs</a:t>
            </a:r>
          </a:p>
          <a:p>
            <a:pPr marL="0" indent="0">
              <a:buNone/>
            </a:pPr>
            <a:r>
              <a:rPr lang="fr-FR" sz="1600" kern="0" dirty="0" smtClean="0">
                <a:solidFill>
                  <a:prstClr val="black"/>
                </a:solidFill>
                <a:latin typeface="Calibri" panose="020F0502020204030204"/>
              </a:rPr>
              <a:t>(Choix </a:t>
            </a:r>
            <a:r>
              <a:rPr lang="fr-FR" sz="1600" kern="0" dirty="0">
                <a:solidFill>
                  <a:prstClr val="black"/>
                </a:solidFill>
                <a:latin typeface="Calibri" panose="020F0502020204030204"/>
              </a:rPr>
              <a:t>des aliments, </a:t>
            </a:r>
            <a:r>
              <a:rPr lang="fr-FR" sz="1600" kern="0" dirty="0" smtClean="0">
                <a:solidFill>
                  <a:prstClr val="black"/>
                </a:solidFill>
                <a:latin typeface="Calibri" panose="020F0502020204030204"/>
              </a:rPr>
              <a:t>méthodes </a:t>
            </a:r>
            <a:r>
              <a:rPr lang="fr-FR" sz="1600" kern="0" dirty="0">
                <a:solidFill>
                  <a:prstClr val="black"/>
                </a:solidFill>
                <a:latin typeface="Calibri" panose="020F0502020204030204"/>
              </a:rPr>
              <a:t>culinaires, </a:t>
            </a:r>
            <a:r>
              <a:rPr lang="fr-FR" sz="1600" kern="0" dirty="0" smtClean="0">
                <a:solidFill>
                  <a:prstClr val="black"/>
                </a:solidFill>
                <a:latin typeface="Calibri" panose="020F0502020204030204"/>
              </a:rPr>
              <a:t>conservation)</a:t>
            </a:r>
            <a:endParaRPr lang="fr-FR" sz="1600" kern="0" dirty="0">
              <a:solidFill>
                <a:prstClr val="black"/>
              </a:solidFill>
              <a:latin typeface="Calibri" panose="020F0502020204030204"/>
            </a:endParaRPr>
          </a:p>
        </p:txBody>
      </p:sp>
      <p:sp>
        <p:nvSpPr>
          <p:cNvPr id="19" name="Espace réservé du contenu 5"/>
          <p:cNvSpPr>
            <a:spLocks noGrp="1"/>
          </p:cNvSpPr>
          <p:nvPr>
            <p:ph idx="1"/>
          </p:nvPr>
        </p:nvSpPr>
        <p:spPr>
          <a:xfrm rot="16200000">
            <a:off x="-2935266" y="3353837"/>
            <a:ext cx="6479646" cy="362973"/>
          </a:xfrm>
          <a:solidFill>
            <a:schemeClr val="accent3">
              <a:lumMod val="60000"/>
              <a:lumOff val="40000"/>
            </a:schemeClr>
          </a:solidFill>
          <a:ln w="28575">
            <a:solidFill>
              <a:srgbClr val="00B050"/>
            </a:solidFill>
          </a:ln>
        </p:spPr>
        <p:txBody>
          <a:bodyPr/>
          <a:lstStyle/>
          <a:p>
            <a:pPr marL="0" indent="0" algn="ctr" defTabSz="685800" eaLnBrk="1" fontAlgn="auto" hangingPunct="1">
              <a:spcBef>
                <a:spcPts val="0"/>
              </a:spcBef>
              <a:spcAft>
                <a:spcPts val="0"/>
              </a:spcAft>
              <a:buNone/>
              <a:defRPr/>
            </a:pPr>
            <a:r>
              <a:rPr lang="fr-FR" sz="1800" b="1" dirty="0" smtClean="0"/>
              <a:t>Acteurs et interrelations</a:t>
            </a:r>
            <a:endParaRPr lang="fr-FR" sz="1800" b="1" dirty="0"/>
          </a:p>
        </p:txBody>
      </p:sp>
      <p:sp>
        <p:nvSpPr>
          <p:cNvPr id="20" name="Accolade ouvrante 19">
            <a:extLst>
              <a:ext uri="{FF2B5EF4-FFF2-40B4-BE49-F238E27FC236}">
                <a16:creationId xmlns:a16="http://schemas.microsoft.com/office/drawing/2014/main" id="{4D58EB99-0D8B-4BB7-9B42-60E8810517C1}"/>
              </a:ext>
            </a:extLst>
          </p:cNvPr>
          <p:cNvSpPr/>
          <p:nvPr/>
        </p:nvSpPr>
        <p:spPr>
          <a:xfrm rot="16200000">
            <a:off x="4713870" y="-2152936"/>
            <a:ext cx="364331" cy="7992888"/>
          </a:xfrm>
          <a:prstGeom prst="leftBrace">
            <a:avLst>
              <a:gd name="adj1" fmla="val 8333"/>
              <a:gd name="adj2" fmla="val 49785"/>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fr-FR" sz="1350" dirty="0">
              <a:solidFill>
                <a:prstClr val="black"/>
              </a:solidFill>
              <a:latin typeface="Calibri"/>
            </a:endParaRPr>
          </a:p>
        </p:txBody>
      </p:sp>
      <p:sp>
        <p:nvSpPr>
          <p:cNvPr id="21" name="Espace réservé du contenu 5"/>
          <p:cNvSpPr>
            <a:spLocks noGrp="1"/>
          </p:cNvSpPr>
          <p:nvPr>
            <p:ph idx="1"/>
          </p:nvPr>
        </p:nvSpPr>
        <p:spPr>
          <a:xfrm>
            <a:off x="3333210" y="744533"/>
            <a:ext cx="329594" cy="406264"/>
          </a:xfrm>
          <a:ln w="28575">
            <a:noFill/>
          </a:ln>
        </p:spPr>
        <p:txBody>
          <a:bodyPr/>
          <a:lstStyle/>
          <a:p>
            <a:pPr marL="0" indent="0">
              <a:buNone/>
            </a:pPr>
            <a:r>
              <a:rPr lang="fr-FR" sz="3200" b="1" dirty="0" smtClean="0"/>
              <a:t>+</a:t>
            </a:r>
            <a:endParaRPr lang="fr-FR" sz="3200" kern="0" dirty="0">
              <a:latin typeface="Calibri" panose="020F0502020204030204"/>
            </a:endParaRPr>
          </a:p>
        </p:txBody>
      </p:sp>
      <p:sp>
        <p:nvSpPr>
          <p:cNvPr id="22" name="Espace réservé du contenu 5"/>
          <p:cNvSpPr>
            <a:spLocks noGrp="1"/>
          </p:cNvSpPr>
          <p:nvPr>
            <p:ph idx="1"/>
          </p:nvPr>
        </p:nvSpPr>
        <p:spPr>
          <a:xfrm>
            <a:off x="6275253" y="744533"/>
            <a:ext cx="329594" cy="406264"/>
          </a:xfrm>
          <a:ln w="28575">
            <a:noFill/>
          </a:ln>
        </p:spPr>
        <p:txBody>
          <a:bodyPr/>
          <a:lstStyle/>
          <a:p>
            <a:pPr marL="0" indent="0">
              <a:buNone/>
            </a:pPr>
            <a:r>
              <a:rPr lang="fr-FR" sz="3200" b="1" dirty="0" smtClean="0"/>
              <a:t>+</a:t>
            </a:r>
            <a:endParaRPr lang="fr-FR" sz="3200" kern="0" dirty="0">
              <a:latin typeface="Calibri" panose="020F0502020204030204"/>
            </a:endParaRPr>
          </a:p>
        </p:txBody>
      </p:sp>
    </p:spTree>
    <p:extLst>
      <p:ext uri="{BB962C8B-B14F-4D97-AF65-F5344CB8AC3E}">
        <p14:creationId xmlns:p14="http://schemas.microsoft.com/office/powerpoint/2010/main" val="1216013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438916" y="1475980"/>
            <a:ext cx="7805492" cy="3666821"/>
            <a:chOff x="300247" y="2792780"/>
            <a:chExt cx="8584557" cy="4001934"/>
          </a:xfrm>
        </p:grpSpPr>
        <p:pic>
          <p:nvPicPr>
            <p:cNvPr id="7" name="Google Shape;111;p22"/>
            <p:cNvPicPr preferRelativeResize="0"/>
            <p:nvPr/>
          </p:nvPicPr>
          <p:blipFill>
            <a:blip r:embed="rId2">
              <a:alphaModFix/>
            </a:blip>
            <a:stretch>
              <a:fillRect/>
            </a:stretch>
          </p:blipFill>
          <p:spPr>
            <a:xfrm>
              <a:off x="2124827" y="2792780"/>
              <a:ext cx="4536074" cy="4001934"/>
            </a:xfrm>
            <a:prstGeom prst="rect">
              <a:avLst/>
            </a:prstGeom>
            <a:noFill/>
            <a:ln>
              <a:noFill/>
            </a:ln>
          </p:spPr>
        </p:pic>
        <p:cxnSp>
          <p:nvCxnSpPr>
            <p:cNvPr id="8" name="Google Shape;113;p22"/>
            <p:cNvCxnSpPr/>
            <p:nvPr/>
          </p:nvCxnSpPr>
          <p:spPr>
            <a:xfrm rot="10800000" flipH="1">
              <a:off x="4899626" y="3138674"/>
              <a:ext cx="1023600" cy="2400"/>
            </a:xfrm>
            <a:prstGeom prst="straightConnector1">
              <a:avLst/>
            </a:prstGeom>
            <a:noFill/>
            <a:ln w="38100" cap="flat" cmpd="sng">
              <a:solidFill>
                <a:srgbClr val="3C78D8"/>
              </a:solidFill>
              <a:prstDash val="dot"/>
              <a:round/>
              <a:headEnd type="none" w="med" len="med"/>
              <a:tailEnd type="none" w="med" len="med"/>
            </a:ln>
          </p:spPr>
        </p:cxnSp>
        <p:cxnSp>
          <p:nvCxnSpPr>
            <p:cNvPr id="9" name="Google Shape;114;p22"/>
            <p:cNvCxnSpPr/>
            <p:nvPr/>
          </p:nvCxnSpPr>
          <p:spPr>
            <a:xfrm rot="10800000" flipH="1">
              <a:off x="2773526" y="6282913"/>
              <a:ext cx="1189200" cy="9001"/>
            </a:xfrm>
            <a:prstGeom prst="straightConnector1">
              <a:avLst/>
            </a:prstGeom>
            <a:noFill/>
            <a:ln w="38100" cap="flat" cmpd="sng">
              <a:solidFill>
                <a:srgbClr val="3C78D8"/>
              </a:solidFill>
              <a:prstDash val="dot"/>
              <a:round/>
              <a:headEnd type="none" w="med" len="med"/>
              <a:tailEnd type="none" w="med" len="med"/>
            </a:ln>
          </p:spPr>
        </p:cxnSp>
        <p:cxnSp>
          <p:nvCxnSpPr>
            <p:cNvPr id="10" name="Google Shape;115;p22"/>
            <p:cNvCxnSpPr/>
            <p:nvPr/>
          </p:nvCxnSpPr>
          <p:spPr>
            <a:xfrm rot="10800000" flipH="1">
              <a:off x="2055841" y="5327265"/>
              <a:ext cx="1098900" cy="18000"/>
            </a:xfrm>
            <a:prstGeom prst="straightConnector1">
              <a:avLst/>
            </a:prstGeom>
            <a:noFill/>
            <a:ln w="38100" cap="flat" cmpd="sng">
              <a:solidFill>
                <a:srgbClr val="3C78D8"/>
              </a:solidFill>
              <a:prstDash val="dot"/>
              <a:round/>
              <a:headEnd type="none" w="med" len="med"/>
              <a:tailEnd type="none" w="med" len="med"/>
            </a:ln>
          </p:spPr>
        </p:cxnSp>
        <p:cxnSp>
          <p:nvCxnSpPr>
            <p:cNvPr id="11" name="Google Shape;116;p22"/>
            <p:cNvCxnSpPr/>
            <p:nvPr/>
          </p:nvCxnSpPr>
          <p:spPr>
            <a:xfrm rot="10800000" flipH="1">
              <a:off x="1958627" y="3858607"/>
              <a:ext cx="1062000" cy="9600"/>
            </a:xfrm>
            <a:prstGeom prst="straightConnector1">
              <a:avLst/>
            </a:prstGeom>
            <a:noFill/>
            <a:ln w="38100" cap="flat" cmpd="sng">
              <a:solidFill>
                <a:srgbClr val="3C78D8"/>
              </a:solidFill>
              <a:prstDash val="dot"/>
              <a:round/>
              <a:headEnd type="none" w="med" len="med"/>
              <a:tailEnd type="none" w="med" len="med"/>
            </a:ln>
          </p:spPr>
        </p:cxnSp>
        <p:cxnSp>
          <p:nvCxnSpPr>
            <p:cNvPr id="12" name="Google Shape;119;p22"/>
            <p:cNvCxnSpPr/>
            <p:nvPr/>
          </p:nvCxnSpPr>
          <p:spPr>
            <a:xfrm>
              <a:off x="5521551" y="3666911"/>
              <a:ext cx="1792500" cy="900"/>
            </a:xfrm>
            <a:prstGeom prst="straightConnector1">
              <a:avLst/>
            </a:prstGeom>
            <a:noFill/>
            <a:ln w="38100" cap="flat" cmpd="sng">
              <a:solidFill>
                <a:srgbClr val="3C78D8"/>
              </a:solidFill>
              <a:prstDash val="dot"/>
              <a:round/>
              <a:headEnd type="none" w="med" len="med"/>
              <a:tailEnd type="none" w="med" len="med"/>
            </a:ln>
          </p:spPr>
        </p:cxnSp>
        <p:cxnSp>
          <p:nvCxnSpPr>
            <p:cNvPr id="13" name="Google Shape;123;p22"/>
            <p:cNvCxnSpPr/>
            <p:nvPr/>
          </p:nvCxnSpPr>
          <p:spPr>
            <a:xfrm>
              <a:off x="6079376" y="4483375"/>
              <a:ext cx="870601" cy="6601"/>
            </a:xfrm>
            <a:prstGeom prst="straightConnector1">
              <a:avLst/>
            </a:prstGeom>
            <a:noFill/>
            <a:ln w="38100" cap="flat" cmpd="sng">
              <a:solidFill>
                <a:srgbClr val="3C78D8"/>
              </a:solidFill>
              <a:prstDash val="dot"/>
              <a:round/>
              <a:headEnd type="none" w="med" len="med"/>
              <a:tailEnd type="none" w="med" len="med"/>
            </a:ln>
          </p:spPr>
        </p:cxnSp>
        <p:cxnSp>
          <p:nvCxnSpPr>
            <p:cNvPr id="14" name="Google Shape;124;p22"/>
            <p:cNvCxnSpPr/>
            <p:nvPr/>
          </p:nvCxnSpPr>
          <p:spPr>
            <a:xfrm rot="10800000" flipH="1">
              <a:off x="5823201" y="5817930"/>
              <a:ext cx="1189200" cy="9001"/>
            </a:xfrm>
            <a:prstGeom prst="straightConnector1">
              <a:avLst/>
            </a:prstGeom>
            <a:noFill/>
            <a:ln w="38100" cap="flat" cmpd="sng">
              <a:solidFill>
                <a:srgbClr val="3C78D8"/>
              </a:solidFill>
              <a:prstDash val="dot"/>
              <a:round/>
              <a:headEnd type="none" w="med" len="med"/>
              <a:tailEnd type="none" w="med" len="med"/>
            </a:ln>
          </p:spPr>
        </p:cxnSp>
        <p:sp>
          <p:nvSpPr>
            <p:cNvPr id="15" name="TextBox 1">
              <a:extLst>
                <a:ext uri="{FF2B5EF4-FFF2-40B4-BE49-F238E27FC236}">
                  <a16:creationId xmlns:a16="http://schemas.microsoft.com/office/drawing/2014/main" id="{C8430C16-CFAF-487B-BB4B-097BBE31E27F}"/>
                </a:ext>
              </a:extLst>
            </p:cNvPr>
            <p:cNvSpPr txBox="1"/>
            <p:nvPr/>
          </p:nvSpPr>
          <p:spPr>
            <a:xfrm>
              <a:off x="604780" y="3667353"/>
              <a:ext cx="1992670" cy="830997"/>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Réduction de la disponibilité alimentaire et du pouvoir d'achat</a:t>
              </a:r>
              <a:endParaRPr lang="en-GH" sz="1400" kern="0" spc="-100" dirty="0">
                <a:solidFill>
                  <a:srgbClr val="000000"/>
                </a:solidFill>
                <a:latin typeface="Noto Sans Symbols"/>
                <a:cs typeface="Arial"/>
                <a:sym typeface="Arial"/>
              </a:endParaRPr>
            </a:p>
          </p:txBody>
        </p:sp>
        <p:sp>
          <p:nvSpPr>
            <p:cNvPr id="16" name="TextBox 20">
              <a:extLst>
                <a:ext uri="{FF2B5EF4-FFF2-40B4-BE49-F238E27FC236}">
                  <a16:creationId xmlns:a16="http://schemas.microsoft.com/office/drawing/2014/main" id="{8DA20E19-B185-453D-8557-BB21AC2E0FC7}"/>
                </a:ext>
              </a:extLst>
            </p:cNvPr>
            <p:cNvSpPr txBox="1"/>
            <p:nvPr/>
          </p:nvSpPr>
          <p:spPr>
            <a:xfrm>
              <a:off x="300247" y="4959075"/>
              <a:ext cx="2039459" cy="584775"/>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Accès limité aux marchés</a:t>
              </a:r>
              <a:endParaRPr lang="en-GH" sz="1400" kern="0" spc="-100" dirty="0">
                <a:solidFill>
                  <a:srgbClr val="000000"/>
                </a:solidFill>
                <a:latin typeface="Noto Sans Symbols"/>
                <a:cs typeface="Arial"/>
                <a:sym typeface="Arial"/>
              </a:endParaRPr>
            </a:p>
          </p:txBody>
        </p:sp>
        <p:sp>
          <p:nvSpPr>
            <p:cNvPr id="17" name="TextBox 21">
              <a:extLst>
                <a:ext uri="{FF2B5EF4-FFF2-40B4-BE49-F238E27FC236}">
                  <a16:creationId xmlns:a16="http://schemas.microsoft.com/office/drawing/2014/main" id="{3C621912-1EDB-4D1D-AD55-D662C55F99D8}"/>
                </a:ext>
              </a:extLst>
            </p:cNvPr>
            <p:cNvSpPr txBox="1"/>
            <p:nvPr/>
          </p:nvSpPr>
          <p:spPr>
            <a:xfrm>
              <a:off x="323528" y="5826313"/>
              <a:ext cx="2273922" cy="830997"/>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Réduction de la disponibilité alimentaire et du pouvoir d'achat</a:t>
              </a:r>
              <a:endParaRPr lang="en-GH" sz="1400" kern="0" spc="-100" dirty="0">
                <a:solidFill>
                  <a:srgbClr val="000000"/>
                </a:solidFill>
                <a:latin typeface="Noto Sans Symbols"/>
                <a:cs typeface="Arial"/>
                <a:sym typeface="Arial"/>
              </a:endParaRPr>
            </a:p>
          </p:txBody>
        </p:sp>
        <p:sp>
          <p:nvSpPr>
            <p:cNvPr id="18" name="TextBox 22">
              <a:extLst>
                <a:ext uri="{FF2B5EF4-FFF2-40B4-BE49-F238E27FC236}">
                  <a16:creationId xmlns:a16="http://schemas.microsoft.com/office/drawing/2014/main" id="{43470CC5-F4C9-41F2-AC67-672554AA09DD}"/>
                </a:ext>
              </a:extLst>
            </p:cNvPr>
            <p:cNvSpPr txBox="1"/>
            <p:nvPr/>
          </p:nvSpPr>
          <p:spPr>
            <a:xfrm>
              <a:off x="6846233" y="5543849"/>
              <a:ext cx="2038571" cy="584775"/>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Diminution de l'offre de denrées périssables</a:t>
              </a:r>
              <a:endParaRPr lang="en-GH" sz="1400" kern="0" spc="-100" dirty="0">
                <a:solidFill>
                  <a:srgbClr val="000000"/>
                </a:solidFill>
                <a:latin typeface="Noto Sans Symbols"/>
                <a:cs typeface="Arial"/>
                <a:sym typeface="Arial"/>
              </a:endParaRPr>
            </a:p>
          </p:txBody>
        </p:sp>
        <p:sp>
          <p:nvSpPr>
            <p:cNvPr id="19" name="TextBox 23">
              <a:extLst>
                <a:ext uri="{FF2B5EF4-FFF2-40B4-BE49-F238E27FC236}">
                  <a16:creationId xmlns:a16="http://schemas.microsoft.com/office/drawing/2014/main" id="{29C0B064-38EC-43B1-BA86-9628C1FBFDC9}"/>
                </a:ext>
              </a:extLst>
            </p:cNvPr>
            <p:cNvSpPr txBox="1"/>
            <p:nvPr/>
          </p:nvSpPr>
          <p:spPr>
            <a:xfrm>
              <a:off x="6397751" y="4090908"/>
              <a:ext cx="2058574" cy="830997"/>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Déficit des travailleurs et augmentation des pertes après récolte</a:t>
              </a:r>
              <a:endParaRPr lang="en-GH" sz="1400" kern="0" spc="-100" dirty="0">
                <a:solidFill>
                  <a:srgbClr val="000000"/>
                </a:solidFill>
                <a:latin typeface="Noto Sans Symbols"/>
                <a:cs typeface="Arial"/>
                <a:sym typeface="Arial"/>
              </a:endParaRPr>
            </a:p>
          </p:txBody>
        </p:sp>
        <p:sp>
          <p:nvSpPr>
            <p:cNvPr id="20" name="TextBox 24">
              <a:extLst>
                <a:ext uri="{FF2B5EF4-FFF2-40B4-BE49-F238E27FC236}">
                  <a16:creationId xmlns:a16="http://schemas.microsoft.com/office/drawing/2014/main" id="{E1F3F172-69E5-4EED-AA2C-5213AD08B1DC}"/>
                </a:ext>
              </a:extLst>
            </p:cNvPr>
            <p:cNvSpPr txBox="1"/>
            <p:nvPr/>
          </p:nvSpPr>
          <p:spPr>
            <a:xfrm>
              <a:off x="6974306" y="3484411"/>
              <a:ext cx="1501882" cy="338554"/>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Salaires réduits</a:t>
              </a:r>
              <a:endParaRPr lang="en-GH" sz="1400" kern="0" spc="-100" dirty="0">
                <a:solidFill>
                  <a:srgbClr val="000000"/>
                </a:solidFill>
                <a:latin typeface="Noto Sans Symbols"/>
                <a:cs typeface="Arial"/>
                <a:sym typeface="Arial"/>
              </a:endParaRPr>
            </a:p>
          </p:txBody>
        </p:sp>
        <p:sp>
          <p:nvSpPr>
            <p:cNvPr id="21" name="TextBox 25">
              <a:extLst>
                <a:ext uri="{FF2B5EF4-FFF2-40B4-BE49-F238E27FC236}">
                  <a16:creationId xmlns:a16="http://schemas.microsoft.com/office/drawing/2014/main" id="{EF06BD45-81C2-40C8-972E-808E7FB7EF1D}"/>
                </a:ext>
              </a:extLst>
            </p:cNvPr>
            <p:cNvSpPr txBox="1"/>
            <p:nvPr/>
          </p:nvSpPr>
          <p:spPr>
            <a:xfrm>
              <a:off x="5872951" y="2814416"/>
              <a:ext cx="1795393" cy="584775"/>
            </a:xfrm>
            <a:prstGeom prst="rect">
              <a:avLst/>
            </a:prstGeom>
            <a:noFill/>
          </p:spPr>
          <p:txBody>
            <a:bodyPr wrap="square" rtlCol="0">
              <a:spAutoFit/>
            </a:bodyPr>
            <a:lstStyle/>
            <a:p>
              <a:pPr algn="ctr">
                <a:buClr>
                  <a:srgbClr val="000000"/>
                </a:buClr>
              </a:pPr>
              <a:r>
                <a:rPr lang="fr-FR" sz="1400" kern="0" spc="-100" dirty="0">
                  <a:solidFill>
                    <a:srgbClr val="000000"/>
                  </a:solidFill>
                  <a:latin typeface="Noto Sans Symbols"/>
                  <a:cs typeface="Arial"/>
                  <a:sym typeface="Arial"/>
                </a:rPr>
                <a:t>Pénurie d'intrants et accès à la terre</a:t>
              </a:r>
              <a:endParaRPr lang="en-GH" sz="1400" kern="0" spc="-100" dirty="0">
                <a:solidFill>
                  <a:srgbClr val="000000"/>
                </a:solidFill>
                <a:latin typeface="Noto Sans Symbols"/>
                <a:cs typeface="Arial"/>
                <a:sym typeface="Arial"/>
              </a:endParaRPr>
            </a:p>
          </p:txBody>
        </p:sp>
      </p:grpSp>
      <p:sp>
        <p:nvSpPr>
          <p:cNvPr id="22" name="ZoneTexte 21">
            <a:extLst>
              <a:ext uri="{FF2B5EF4-FFF2-40B4-BE49-F238E27FC236}">
                <a16:creationId xmlns:a16="http://schemas.microsoft.com/office/drawing/2014/main" id="{A58108BC-10D3-4FCF-A33B-108B8BC80BFA}"/>
              </a:ext>
            </a:extLst>
          </p:cNvPr>
          <p:cNvSpPr txBox="1"/>
          <p:nvPr/>
        </p:nvSpPr>
        <p:spPr>
          <a:xfrm>
            <a:off x="7591747" y="4735431"/>
            <a:ext cx="1146748"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fr-FR" sz="1350" b="0" i="0" u="none" strike="noStrike" kern="0" cap="none" spc="0" normalizeH="0" baseline="0" noProof="0" dirty="0" smtClean="0">
                <a:ln>
                  <a:noFill/>
                </a:ln>
                <a:solidFill>
                  <a:srgbClr val="FF0000"/>
                </a:solidFill>
                <a:effectLst/>
                <a:uLnTx/>
                <a:uFillTx/>
              </a:rPr>
              <a:t>Source: FAO</a:t>
            </a:r>
          </a:p>
        </p:txBody>
      </p:sp>
      <p:sp>
        <p:nvSpPr>
          <p:cNvPr id="23" name="Espace réservé du contenu 5"/>
          <p:cNvSpPr>
            <a:spLocks noGrp="1"/>
          </p:cNvSpPr>
          <p:nvPr>
            <p:ph idx="1"/>
          </p:nvPr>
        </p:nvSpPr>
        <p:spPr>
          <a:xfrm>
            <a:off x="698792" y="221981"/>
            <a:ext cx="2369884" cy="1171119"/>
          </a:xfrm>
          <a:ln w="28575">
            <a:solidFill>
              <a:srgbClr val="00B050"/>
            </a:solidFill>
          </a:ln>
        </p:spPr>
        <p:txBody>
          <a:bodyPr/>
          <a:lstStyle/>
          <a:p>
            <a:pPr marL="0" indent="0">
              <a:spcBef>
                <a:spcPts val="600"/>
              </a:spcBef>
              <a:spcAft>
                <a:spcPts val="600"/>
              </a:spcAft>
              <a:buNone/>
            </a:pPr>
            <a:r>
              <a:rPr lang="fr-FR" sz="1800" b="1" dirty="0" smtClean="0">
                <a:solidFill>
                  <a:srgbClr val="00B0F0"/>
                </a:solidFill>
              </a:rPr>
              <a:t>chocs </a:t>
            </a:r>
            <a:r>
              <a:rPr lang="fr-FR" sz="1800" b="1" dirty="0" smtClean="0"/>
              <a:t>climatiques</a:t>
            </a:r>
            <a:r>
              <a:rPr lang="fr-FR" sz="1800" b="1" dirty="0"/>
              <a:t>, sécuritaires, </a:t>
            </a:r>
            <a:r>
              <a:rPr lang="fr-FR" sz="1800" b="1" dirty="0" smtClean="0"/>
              <a:t>sanitaires</a:t>
            </a:r>
            <a:r>
              <a:rPr lang="fr-FR" sz="1800" b="1" dirty="0"/>
              <a:t>, </a:t>
            </a:r>
            <a:r>
              <a:rPr lang="fr-FR" sz="1800" b="1" dirty="0" smtClean="0"/>
              <a:t>démographiques, économiques…</a:t>
            </a:r>
            <a:endParaRPr lang="fr-FR" sz="1800" b="1" dirty="0">
              <a:solidFill>
                <a:schemeClr val="accent2"/>
              </a:solidFill>
            </a:endParaRPr>
          </a:p>
        </p:txBody>
      </p:sp>
      <p:sp>
        <p:nvSpPr>
          <p:cNvPr id="24" name="Espace réservé du contenu 5"/>
          <p:cNvSpPr txBox="1">
            <a:spLocks/>
          </p:cNvSpPr>
          <p:nvPr/>
        </p:nvSpPr>
        <p:spPr bwMode="auto">
          <a:xfrm>
            <a:off x="3525255" y="204612"/>
            <a:ext cx="1841587" cy="1164080"/>
          </a:xfrm>
          <a:prstGeom prst="rect">
            <a:avLst/>
          </a:prstGeom>
          <a:noFill/>
          <a:ln w="28575">
            <a:solidFill>
              <a:srgbClr val="00B050"/>
            </a:solidFill>
          </a:ln>
          <a:extLst>
            <a:ext uri="{909E8E84-426E-40DD-AFC4-6F175D3DCCD1}">
              <a14:hiddenFill xmlns:a14="http://schemas.microsoft.com/office/drawing/2010/main">
                <a:solidFill>
                  <a:srgbClr val="FFFFFF"/>
                </a:solidFill>
              </a14:hiddenFill>
            </a:ext>
          </a:extLst>
        </p:spPr>
        <p:txBody>
          <a:bodyPr vert="horz" wrap="square" lIns="96698" tIns="48349" rIns="96698" bIns="48349" numCol="1" anchor="t" anchorCtr="0" compatLnSpc="1">
            <a:prstTxWarp prst="textNoShape">
              <a:avLst/>
            </a:prstTxWarp>
          </a:bodyPr>
          <a:lstStyle>
            <a:lvl1pPr marL="258541" indent="-258541" algn="l" defTabSz="690577" rtl="0" eaLnBrk="0" fontAlgn="base" hangingPunct="0">
              <a:spcBef>
                <a:spcPct val="20000"/>
              </a:spcBef>
              <a:spcAft>
                <a:spcPct val="0"/>
              </a:spcAft>
              <a:buFont typeface="Arial" panose="020B0604020202020204" pitchFamily="34" charset="0"/>
              <a:buChar char="•"/>
              <a:defRPr sz="2429" kern="1200">
                <a:solidFill>
                  <a:schemeClr val="tx1"/>
                </a:solidFill>
                <a:latin typeface="+mn-lt"/>
                <a:ea typeface="+mn-ea"/>
                <a:cs typeface="+mn-cs"/>
              </a:defRPr>
            </a:lvl1pPr>
            <a:lvl2pPr marL="560172" indent="-215451" algn="l" defTabSz="690577" rtl="0" eaLnBrk="0" fontAlgn="base" hangingPunct="0">
              <a:spcBef>
                <a:spcPct val="20000"/>
              </a:spcBef>
              <a:spcAft>
                <a:spcPct val="0"/>
              </a:spcAft>
              <a:buFont typeface="Arial" panose="020B0604020202020204" pitchFamily="34" charset="0"/>
              <a:buChar char="–"/>
              <a:defRPr sz="2143" kern="1200">
                <a:solidFill>
                  <a:schemeClr val="tx1"/>
                </a:solidFill>
                <a:latin typeface="+mn-lt"/>
                <a:ea typeface="+mn-ea"/>
                <a:cs typeface="+mn-cs"/>
              </a:defRPr>
            </a:lvl2pPr>
            <a:lvl3pPr marL="862937" indent="-172361" algn="l" defTabSz="690577" rtl="0" eaLnBrk="0" fontAlgn="base" hangingPunct="0">
              <a:spcBef>
                <a:spcPct val="20000"/>
              </a:spcBef>
              <a:spcAft>
                <a:spcPct val="0"/>
              </a:spcAft>
              <a:buFont typeface="Arial" panose="020B0604020202020204" pitchFamily="34" charset="0"/>
              <a:buChar char="•"/>
              <a:defRPr sz="1786" kern="1200">
                <a:solidFill>
                  <a:schemeClr val="tx1"/>
                </a:solidFill>
                <a:latin typeface="+mn-lt"/>
                <a:ea typeface="+mn-ea"/>
                <a:cs typeface="+mn-cs"/>
              </a:defRPr>
            </a:lvl3pPr>
            <a:lvl4pPr marL="1207658" indent="-172361" algn="l" defTabSz="690577"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53513" indent="-172361" algn="l" defTabSz="690577"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99460"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44815"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90172"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35528"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spcBef>
                <a:spcPts val="600"/>
              </a:spcBef>
              <a:spcAft>
                <a:spcPts val="600"/>
              </a:spcAft>
              <a:buNone/>
            </a:pPr>
            <a:r>
              <a:rPr lang="fr-FR" sz="1800" b="1" dirty="0" smtClean="0">
                <a:solidFill>
                  <a:srgbClr val="00B0F0"/>
                </a:solidFill>
              </a:rPr>
              <a:t>Fragilisation des systèmes alimentaires</a:t>
            </a:r>
            <a:r>
              <a:rPr lang="fr-FR" sz="1800" b="1" dirty="0" smtClean="0">
                <a:solidFill>
                  <a:schemeClr val="accent2"/>
                </a:solidFill>
              </a:rPr>
              <a:t/>
            </a:r>
            <a:br>
              <a:rPr lang="fr-FR" sz="1800" b="1" dirty="0" smtClean="0">
                <a:solidFill>
                  <a:schemeClr val="accent2"/>
                </a:solidFill>
              </a:rPr>
            </a:br>
            <a:r>
              <a:rPr lang="fr-FR" sz="1800" b="1" dirty="0" smtClean="0">
                <a:solidFill>
                  <a:schemeClr val="accent2"/>
                </a:solidFill>
              </a:rPr>
              <a:t/>
            </a:r>
            <a:br>
              <a:rPr lang="fr-FR" sz="1800" b="1" dirty="0" smtClean="0">
                <a:solidFill>
                  <a:schemeClr val="accent2"/>
                </a:solidFill>
              </a:rPr>
            </a:br>
            <a:endParaRPr lang="fr-FR" sz="1800" b="1" dirty="0">
              <a:solidFill>
                <a:schemeClr val="accent2"/>
              </a:solidFill>
            </a:endParaRPr>
          </a:p>
        </p:txBody>
      </p:sp>
      <p:sp>
        <p:nvSpPr>
          <p:cNvPr id="25" name="Espace réservé du contenu 5"/>
          <p:cNvSpPr txBox="1">
            <a:spLocks/>
          </p:cNvSpPr>
          <p:nvPr/>
        </p:nvSpPr>
        <p:spPr bwMode="auto">
          <a:xfrm>
            <a:off x="5848465" y="198196"/>
            <a:ext cx="2323936" cy="1161563"/>
          </a:xfrm>
          <a:prstGeom prst="rect">
            <a:avLst/>
          </a:prstGeom>
          <a:noFill/>
          <a:ln w="28575">
            <a:solidFill>
              <a:srgbClr val="00B050"/>
            </a:solidFill>
          </a:ln>
          <a:extLst>
            <a:ext uri="{909E8E84-426E-40DD-AFC4-6F175D3DCCD1}">
              <a14:hiddenFill xmlns:a14="http://schemas.microsoft.com/office/drawing/2010/main">
                <a:solidFill>
                  <a:srgbClr val="FFFFFF"/>
                </a:solidFill>
              </a14:hiddenFill>
            </a:ext>
          </a:extLst>
        </p:spPr>
        <p:txBody>
          <a:bodyPr vert="horz" wrap="square" lIns="96698" tIns="48349" rIns="96698" bIns="48349" numCol="1" anchor="t" anchorCtr="0" compatLnSpc="1">
            <a:prstTxWarp prst="textNoShape">
              <a:avLst/>
            </a:prstTxWarp>
          </a:bodyPr>
          <a:lstStyle>
            <a:lvl1pPr marL="258541" indent="-258541" algn="l" defTabSz="690577" rtl="0" eaLnBrk="0" fontAlgn="base" hangingPunct="0">
              <a:spcBef>
                <a:spcPct val="20000"/>
              </a:spcBef>
              <a:spcAft>
                <a:spcPct val="0"/>
              </a:spcAft>
              <a:buFont typeface="Arial" panose="020B0604020202020204" pitchFamily="34" charset="0"/>
              <a:buChar char="•"/>
              <a:defRPr sz="2429" kern="1200">
                <a:solidFill>
                  <a:schemeClr val="tx1"/>
                </a:solidFill>
                <a:latin typeface="+mn-lt"/>
                <a:ea typeface="+mn-ea"/>
                <a:cs typeface="+mn-cs"/>
              </a:defRPr>
            </a:lvl1pPr>
            <a:lvl2pPr marL="560172" indent="-215451" algn="l" defTabSz="690577" rtl="0" eaLnBrk="0" fontAlgn="base" hangingPunct="0">
              <a:spcBef>
                <a:spcPct val="20000"/>
              </a:spcBef>
              <a:spcAft>
                <a:spcPct val="0"/>
              </a:spcAft>
              <a:buFont typeface="Arial" panose="020B0604020202020204" pitchFamily="34" charset="0"/>
              <a:buChar char="–"/>
              <a:defRPr sz="2143" kern="1200">
                <a:solidFill>
                  <a:schemeClr val="tx1"/>
                </a:solidFill>
                <a:latin typeface="+mn-lt"/>
                <a:ea typeface="+mn-ea"/>
                <a:cs typeface="+mn-cs"/>
              </a:defRPr>
            </a:lvl2pPr>
            <a:lvl3pPr marL="862937" indent="-172361" algn="l" defTabSz="690577" rtl="0" eaLnBrk="0" fontAlgn="base" hangingPunct="0">
              <a:spcBef>
                <a:spcPct val="20000"/>
              </a:spcBef>
              <a:spcAft>
                <a:spcPct val="0"/>
              </a:spcAft>
              <a:buFont typeface="Arial" panose="020B0604020202020204" pitchFamily="34" charset="0"/>
              <a:buChar char="•"/>
              <a:defRPr sz="1786" kern="1200">
                <a:solidFill>
                  <a:schemeClr val="tx1"/>
                </a:solidFill>
                <a:latin typeface="+mn-lt"/>
                <a:ea typeface="+mn-ea"/>
                <a:cs typeface="+mn-cs"/>
              </a:defRPr>
            </a:lvl3pPr>
            <a:lvl4pPr marL="1207658" indent="-172361" algn="l" defTabSz="690577"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53513" indent="-172361" algn="l" defTabSz="690577"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99460"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44815"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90172"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35528" indent="-172679" algn="l" defTabSz="69071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spcBef>
                <a:spcPts val="600"/>
              </a:spcBef>
              <a:spcAft>
                <a:spcPts val="600"/>
              </a:spcAft>
              <a:buNone/>
            </a:pPr>
            <a:r>
              <a:rPr lang="fr-FR" sz="1800" b="1" dirty="0" smtClean="0">
                <a:solidFill>
                  <a:srgbClr val="FF0000"/>
                </a:solidFill>
              </a:rPr>
              <a:t>perturbations dans les chaines d’approvisionnement alimentaires</a:t>
            </a:r>
            <a:endParaRPr lang="fr-FR" sz="1800" b="1" dirty="0">
              <a:solidFill>
                <a:schemeClr val="accent2"/>
              </a:solidFill>
            </a:endParaRPr>
          </a:p>
        </p:txBody>
      </p:sp>
      <p:sp>
        <p:nvSpPr>
          <p:cNvPr id="26" name="Titre 1">
            <a:extLst>
              <a:ext uri="{FF2B5EF4-FFF2-40B4-BE49-F238E27FC236}">
                <a16:creationId xmlns:a16="http://schemas.microsoft.com/office/drawing/2014/main" id="{800AD859-9ABF-4839-9112-B7A4E9264B56}"/>
              </a:ext>
            </a:extLst>
          </p:cNvPr>
          <p:cNvSpPr>
            <a:spLocks noGrp="1"/>
          </p:cNvSpPr>
          <p:nvPr>
            <p:ph type="title"/>
          </p:nvPr>
        </p:nvSpPr>
        <p:spPr>
          <a:xfrm>
            <a:off x="115109" y="5181522"/>
            <a:ext cx="8878632" cy="1389022"/>
          </a:xfrm>
          <a:noFill/>
          <a:ln w="28575">
            <a:solidFill>
              <a:srgbClr val="00B0F0"/>
            </a:solidFill>
          </a:ln>
        </p:spPr>
        <p:txBody>
          <a:bodyPr>
            <a:noAutofit/>
          </a:bodyPr>
          <a:lstStyle/>
          <a:p>
            <a:pPr algn="just"/>
            <a:r>
              <a:rPr lang="fr-FR" sz="1800" b="1" dirty="0" smtClean="0">
                <a:solidFill>
                  <a:schemeClr val="accent2"/>
                </a:solidFill>
                <a:latin typeface="+mn-lt"/>
              </a:rPr>
              <a:t>Identifier </a:t>
            </a:r>
            <a:r>
              <a:rPr lang="fr-FR" sz="1800" b="1" dirty="0">
                <a:solidFill>
                  <a:schemeClr val="accent2"/>
                </a:solidFill>
                <a:latin typeface="+mn-lt"/>
              </a:rPr>
              <a:t>et prioriser des actions à mener pour </a:t>
            </a:r>
            <a:r>
              <a:rPr lang="fr-FR" sz="1800" b="1" dirty="0" smtClean="0">
                <a:solidFill>
                  <a:schemeClr val="accent2"/>
                </a:solidFill>
                <a:latin typeface="+mn-lt"/>
              </a:rPr>
              <a:t>prévenir et atténuer </a:t>
            </a:r>
            <a:r>
              <a:rPr lang="fr-FR" sz="1800" b="1" dirty="0">
                <a:solidFill>
                  <a:schemeClr val="accent2"/>
                </a:solidFill>
                <a:latin typeface="+mn-lt"/>
              </a:rPr>
              <a:t>les impacts négatifs des chocs divers qui fragilisent les </a:t>
            </a:r>
            <a:r>
              <a:rPr lang="fr-FR" sz="1800" b="1" dirty="0" smtClean="0">
                <a:solidFill>
                  <a:schemeClr val="accent2"/>
                </a:solidFill>
                <a:latin typeface="+mn-lt"/>
              </a:rPr>
              <a:t>chaines d’approvisionnement </a:t>
            </a:r>
            <a:r>
              <a:rPr lang="fr-FR" sz="1800" b="1" dirty="0" smtClean="0">
                <a:solidFill>
                  <a:schemeClr val="accent2"/>
                </a:solidFill>
                <a:latin typeface="+mn-lt"/>
              </a:rPr>
              <a:t>et les environnements alimentaires </a:t>
            </a:r>
            <a:r>
              <a:rPr lang="fr-FR" sz="1800" b="1" dirty="0" smtClean="0">
                <a:solidFill>
                  <a:srgbClr val="00B0F0"/>
                </a:solidFill>
                <a:latin typeface="+mn-lt"/>
              </a:rPr>
              <a:t>permet </a:t>
            </a:r>
            <a:r>
              <a:rPr lang="fr-FR" sz="1800" b="1" dirty="0">
                <a:solidFill>
                  <a:srgbClr val="00B0F0"/>
                </a:solidFill>
                <a:latin typeface="+mn-lt"/>
              </a:rPr>
              <a:t>de </a:t>
            </a:r>
            <a:r>
              <a:rPr lang="fr-FR" sz="1800" b="1" dirty="0" smtClean="0">
                <a:solidFill>
                  <a:srgbClr val="008000"/>
                </a:solidFill>
                <a:latin typeface="+mn-lt"/>
              </a:rPr>
              <a:t>rendre plus durables et résilients les systèmes alimentaires,</a:t>
            </a:r>
            <a:r>
              <a:rPr lang="fr-FR" sz="1800" b="1" dirty="0" smtClean="0">
                <a:solidFill>
                  <a:srgbClr val="00B0F0"/>
                </a:solidFill>
                <a:latin typeface="+mn-lt"/>
              </a:rPr>
              <a:t> de préserver </a:t>
            </a:r>
            <a:r>
              <a:rPr lang="fr-FR" sz="1800" b="1" dirty="0">
                <a:solidFill>
                  <a:srgbClr val="00B0F0"/>
                </a:solidFill>
                <a:latin typeface="+mn-lt"/>
              </a:rPr>
              <a:t>la disponibilité et l’accès à des aliments sains et nutritifs et de protéger les revenus des producteurs</a:t>
            </a:r>
          </a:p>
        </p:txBody>
      </p:sp>
      <p:sp>
        <p:nvSpPr>
          <p:cNvPr id="27" name="Flèche droite 26"/>
          <p:cNvSpPr/>
          <p:nvPr/>
        </p:nvSpPr>
        <p:spPr>
          <a:xfrm>
            <a:off x="3148828" y="602375"/>
            <a:ext cx="271044" cy="284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droite 28"/>
          <p:cNvSpPr/>
          <p:nvPr/>
        </p:nvSpPr>
        <p:spPr>
          <a:xfrm>
            <a:off x="5437035" y="602375"/>
            <a:ext cx="271044" cy="2845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courbée vers la gauche 29"/>
          <p:cNvSpPr/>
          <p:nvPr/>
        </p:nvSpPr>
        <p:spPr>
          <a:xfrm>
            <a:off x="8239895" y="829194"/>
            <a:ext cx="581158" cy="2815830"/>
          </a:xfrm>
          <a:prstGeom prst="curved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1" name="ZoneTexte 30"/>
          <p:cNvSpPr txBox="1"/>
          <p:nvPr/>
        </p:nvSpPr>
        <p:spPr>
          <a:xfrm>
            <a:off x="8131530" y="1748685"/>
            <a:ext cx="948551" cy="646331"/>
          </a:xfrm>
          <a:prstGeom prst="rect">
            <a:avLst/>
          </a:prstGeom>
          <a:solidFill>
            <a:srgbClr val="FF0000"/>
          </a:solidFill>
        </p:spPr>
        <p:txBody>
          <a:bodyPr wrap="square" rtlCol="0">
            <a:spAutoFit/>
          </a:bodyPr>
          <a:lstStyle/>
          <a:p>
            <a:r>
              <a:rPr lang="fr-FR" dirty="0" smtClean="0"/>
              <a:t>Impacts négatifs</a:t>
            </a:r>
            <a:endParaRPr lang="fr-FR" dirty="0"/>
          </a:p>
        </p:txBody>
      </p:sp>
      <p:sp>
        <p:nvSpPr>
          <p:cNvPr id="32" name="Flèche courbée vers la droite 31"/>
          <p:cNvSpPr/>
          <p:nvPr/>
        </p:nvSpPr>
        <p:spPr>
          <a:xfrm>
            <a:off x="107504" y="1045121"/>
            <a:ext cx="501107" cy="2381696"/>
          </a:xfrm>
          <a:prstGeom prst="curv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3" name="ZoneTexte 32"/>
          <p:cNvSpPr txBox="1"/>
          <p:nvPr/>
        </p:nvSpPr>
        <p:spPr>
          <a:xfrm>
            <a:off x="77273" y="1608489"/>
            <a:ext cx="948551" cy="646331"/>
          </a:xfrm>
          <a:prstGeom prst="rect">
            <a:avLst/>
          </a:prstGeom>
          <a:solidFill>
            <a:srgbClr val="FF0000"/>
          </a:solidFill>
        </p:spPr>
        <p:txBody>
          <a:bodyPr wrap="square" rtlCol="0">
            <a:spAutoFit/>
          </a:bodyPr>
          <a:lstStyle/>
          <a:p>
            <a:r>
              <a:rPr lang="fr-FR" dirty="0" smtClean="0"/>
              <a:t>Impacts négatifs</a:t>
            </a:r>
            <a:endParaRPr lang="fr-FR" dirty="0"/>
          </a:p>
        </p:txBody>
      </p:sp>
    </p:spTree>
    <p:extLst>
      <p:ext uri="{BB962C8B-B14F-4D97-AF65-F5344CB8AC3E}">
        <p14:creationId xmlns:p14="http://schemas.microsoft.com/office/powerpoint/2010/main" val="32864822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260648"/>
            <a:ext cx="8047806" cy="648073"/>
          </a:xfrm>
        </p:spPr>
        <p:txBody>
          <a:bodyPr>
            <a:noAutofit/>
          </a:bodyPr>
          <a:lstStyle/>
          <a:p>
            <a:r>
              <a:rPr lang="fr-FR" sz="2800" b="1" dirty="0">
                <a:solidFill>
                  <a:srgbClr val="0070C0"/>
                </a:solidFill>
              </a:rPr>
              <a:t>Contribution de l’agriculture et des systèmes alimentaires à l’amélioration de la </a:t>
            </a:r>
            <a:r>
              <a:rPr lang="fr-FR" sz="2800" b="1" dirty="0" smtClean="0">
                <a:solidFill>
                  <a:srgbClr val="0070C0"/>
                </a:solidFill>
              </a:rPr>
              <a:t>nutrition</a:t>
            </a:r>
            <a:endParaRPr lang="fr-FR" sz="2800" dirty="0">
              <a:solidFill>
                <a:srgbClr val="0070C0"/>
              </a:solidFill>
            </a:endParaRPr>
          </a:p>
        </p:txBody>
      </p:sp>
      <p:sp>
        <p:nvSpPr>
          <p:cNvPr id="4" name="Espace réservé du numéro de diapositive 3"/>
          <p:cNvSpPr>
            <a:spLocks noGrp="1"/>
          </p:cNvSpPr>
          <p:nvPr>
            <p:ph type="sldNum" sz="quarter" idx="12"/>
          </p:nvPr>
        </p:nvSpPr>
        <p:spPr/>
        <p:txBody>
          <a:bodyPr/>
          <a:lstStyle/>
          <a:p>
            <a:fld id="{40486CF5-6268-4390-A4E7-9B9D73017B03}" type="slidenum">
              <a:rPr lang="en-US" smtClean="0"/>
              <a:t>4</a:t>
            </a:fld>
            <a:endParaRPr lang="en-US"/>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052736"/>
            <a:ext cx="7992888" cy="5668740"/>
          </a:xfrm>
          <a:prstGeom prst="rect">
            <a:avLst/>
          </a:prstGeom>
          <a:noFill/>
          <a:ln>
            <a:solidFill>
              <a:srgbClr val="C0C0C0"/>
            </a:solidFill>
          </a:ln>
        </p:spPr>
      </p:pic>
    </p:spTree>
    <p:extLst>
      <p:ext uri="{BB962C8B-B14F-4D97-AF65-F5344CB8AC3E}">
        <p14:creationId xmlns:p14="http://schemas.microsoft.com/office/powerpoint/2010/main" val="3366457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96" y="1124744"/>
            <a:ext cx="7047664" cy="5619478"/>
          </a:xfrm>
        </p:spPr>
        <p:txBody>
          <a:bodyPr>
            <a:noAutofit/>
          </a:bodyPr>
          <a:lstStyle/>
          <a:p>
            <a:pPr marL="465138" indent="-465138">
              <a:spcBef>
                <a:spcPts val="0"/>
              </a:spcBef>
              <a:buFont typeface="Wingdings" panose="05000000000000000000" pitchFamily="2" charset="2"/>
              <a:buChar char="v"/>
            </a:pPr>
            <a:r>
              <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rPr>
              <a:t>Promouvoir </a:t>
            </a:r>
            <a:r>
              <a:rPr lang="fr-CA" sz="2400" b="1" dirty="0">
                <a:solidFill>
                  <a:schemeClr val="tx1"/>
                </a:solidFill>
                <a:latin typeface="Calibri" panose="020F0502020204030204" pitchFamily="34" charset="0"/>
                <a:ea typeface="Calibri" panose="020F0502020204030204" pitchFamily="34" charset="0"/>
                <a:cs typeface="Calibri" panose="020F0502020204030204" pitchFamily="34" charset="0"/>
              </a:rPr>
              <a:t>les circuits alimentaires </a:t>
            </a:r>
            <a:r>
              <a:rPr lang="fr-CA" sz="24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directs </a:t>
            </a: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(entre </a:t>
            </a:r>
            <a:r>
              <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rPr>
              <a:t>les petits exploitants, les pécheurs, les </a:t>
            </a: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éleveurs, </a:t>
            </a:r>
            <a:r>
              <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rPr>
              <a:t>la production de produits frais de grande valeur et les </a:t>
            </a: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consommateurs), </a:t>
            </a:r>
            <a:r>
              <a:rPr lang="fr-CA" sz="24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les </a:t>
            </a:r>
            <a:r>
              <a:rPr lang="fr-CA" sz="2400" b="1" dirty="0">
                <a:solidFill>
                  <a:schemeClr val="tx1"/>
                </a:solidFill>
                <a:latin typeface="Calibri" panose="020F0502020204030204" pitchFamily="34" charset="0"/>
                <a:ea typeface="Calibri" panose="020F0502020204030204" pitchFamily="34" charset="0"/>
                <a:cs typeface="Calibri" panose="020F0502020204030204" pitchFamily="34" charset="0"/>
              </a:rPr>
              <a:t>chaînes d'approvisionnement alimentaire courtes et le renforcement des normes de salubrité des aliments</a:t>
            </a:r>
          </a:p>
          <a:p>
            <a:pPr marL="465138" indent="-465138">
              <a:spcBef>
                <a:spcPts val="0"/>
              </a:spcBef>
              <a:buFont typeface="Wingdings" panose="05000000000000000000" pitchFamily="2" charset="2"/>
              <a:buChar char="v"/>
            </a:pPr>
            <a:endPar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65138" indent="-465138">
              <a:spcBef>
                <a:spcPts val="0"/>
              </a:spcBef>
              <a:buFont typeface="Wingdings" panose="05000000000000000000" pitchFamily="2" charset="2"/>
              <a:buChar char="v"/>
            </a:pP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Promouvoir des initiatives qui permettent </a:t>
            </a:r>
            <a:r>
              <a:rPr lang="fr-CA" sz="24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l’accès a des repas cuisinés gratuits aux nécessiteux</a:t>
            </a: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en particulier les écoliers (</a:t>
            </a:r>
            <a:r>
              <a:rPr lang="fr-CA" sz="24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alimentation scolaire</a:t>
            </a: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465138" indent="-465138">
              <a:spcBef>
                <a:spcPts val="0"/>
              </a:spcBef>
              <a:buFont typeface="Wingdings" panose="05000000000000000000" pitchFamily="2" charset="2"/>
              <a:buChar char="v"/>
            </a:pPr>
            <a:endPar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65138" indent="-465138">
              <a:spcBef>
                <a:spcPts val="0"/>
              </a:spcBef>
              <a:buFont typeface="Wingdings" panose="05000000000000000000" pitchFamily="2" charset="2"/>
              <a:buChar char="v"/>
            </a:pP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Accorder </a:t>
            </a:r>
            <a:r>
              <a:rPr lang="fr-CA" sz="24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la priorité à l'accès et à la disponibilité d'aliments nutritifs </a:t>
            </a:r>
            <a:r>
              <a:rPr lang="fr-CA"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dans les zones </a:t>
            </a:r>
            <a:r>
              <a:rPr lang="fr-CA" sz="2400" b="1" dirty="0" smtClean="0">
                <a:solidFill>
                  <a:schemeClr val="tx1"/>
                </a:solidFill>
                <a:latin typeface="Calibri" panose="020F0502020204030204" pitchFamily="34" charset="0"/>
                <a:ea typeface="Calibri" panose="020F0502020204030204" pitchFamily="34" charset="0"/>
                <a:cs typeface="Calibri" panose="020F0502020204030204" pitchFamily="34" charset="0"/>
              </a:rPr>
              <a:t>à faible revenu.</a:t>
            </a:r>
          </a:p>
          <a:p>
            <a:pPr marL="465138" indent="-465138">
              <a:spcBef>
                <a:spcPts val="0"/>
              </a:spcBef>
              <a:buFont typeface="Wingdings" panose="05000000000000000000" pitchFamily="2" charset="2"/>
              <a:buChar char="v"/>
            </a:pPr>
            <a:endPar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65138" indent="-465138">
              <a:spcBef>
                <a:spcPts val="0"/>
              </a:spcBef>
              <a:buFont typeface="Wingdings" panose="05000000000000000000" pitchFamily="2" charset="2"/>
              <a:buChar char="v"/>
            </a:pPr>
            <a:r>
              <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rPr>
              <a:t>Explorer des approches inclusives pour </a:t>
            </a:r>
            <a:r>
              <a:rPr lang="fr-CA" sz="2400" b="1" dirty="0">
                <a:solidFill>
                  <a:schemeClr val="tx1"/>
                </a:solidFill>
                <a:latin typeface="Calibri" panose="020F0502020204030204" pitchFamily="34" charset="0"/>
                <a:ea typeface="Calibri" panose="020F0502020204030204" pitchFamily="34" charset="0"/>
                <a:cs typeface="Calibri" panose="020F0502020204030204" pitchFamily="34" charset="0"/>
              </a:rPr>
              <a:t>protéger la sécurité alimentaire et nutritionnelle</a:t>
            </a:r>
            <a:r>
              <a:rPr lang="fr-CA" sz="2400" dirty="0">
                <a:solidFill>
                  <a:schemeClr val="tx1"/>
                </a:solidFill>
                <a:latin typeface="Calibri" panose="020F0502020204030204" pitchFamily="34" charset="0"/>
                <a:ea typeface="Calibri" panose="020F0502020204030204" pitchFamily="34" charset="0"/>
                <a:cs typeface="Calibri" panose="020F0502020204030204" pitchFamily="34" charset="0"/>
              </a:rPr>
              <a:t>, les ressources et les moyens de subsistance</a:t>
            </a:r>
            <a:endParaRPr lang="fr-CA" sz="2400" dirty="0">
              <a:solidFill>
                <a:schemeClr val="tx1"/>
              </a:solidFill>
            </a:endParaRPr>
          </a:p>
        </p:txBody>
      </p:sp>
      <p:sp>
        <p:nvSpPr>
          <p:cNvPr id="8" name="Rectangle 7"/>
          <p:cNvSpPr/>
          <p:nvPr/>
        </p:nvSpPr>
        <p:spPr>
          <a:xfrm>
            <a:off x="59296" y="44625"/>
            <a:ext cx="9024899" cy="1014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Priorités politiques liées aux chaînes d'approvisionnement alimentaire</a:t>
            </a:r>
            <a:endParaRPr kumimoji="0" lang="en-GH"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DDE3E1F0-A63C-48D7-8BDD-63AC114AE5CC}"/>
              </a:ext>
            </a:extLst>
          </p:cNvPr>
          <p:cNvPicPr>
            <a:picLocks noChangeAspect="1"/>
          </p:cNvPicPr>
          <p:nvPr/>
        </p:nvPicPr>
        <p:blipFill>
          <a:blip r:embed="rId3"/>
          <a:stretch>
            <a:fillRect/>
          </a:stretch>
        </p:blipFill>
        <p:spPr>
          <a:xfrm>
            <a:off x="7092279" y="2780928"/>
            <a:ext cx="1991917" cy="2385762"/>
          </a:xfrm>
          <a:prstGeom prst="rect">
            <a:avLst/>
          </a:prstGeom>
        </p:spPr>
      </p:pic>
      <p:pic>
        <p:nvPicPr>
          <p:cNvPr id="2" name="Image 1">
            <a:extLst>
              <a:ext uri="{FF2B5EF4-FFF2-40B4-BE49-F238E27FC236}">
                <a16:creationId xmlns:a16="http://schemas.microsoft.com/office/drawing/2014/main" id="{9869A190-6C2D-4137-9A63-D4F50E1A3E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2355" y="5299914"/>
            <a:ext cx="1925744" cy="1444308"/>
          </a:xfrm>
          <a:prstGeom prst="rect">
            <a:avLst/>
          </a:prstGeom>
        </p:spPr>
      </p:pic>
      <p:pic>
        <p:nvPicPr>
          <p:cNvPr id="4" name="Image 3">
            <a:extLst>
              <a:ext uri="{FF2B5EF4-FFF2-40B4-BE49-F238E27FC236}">
                <a16:creationId xmlns:a16="http://schemas.microsoft.com/office/drawing/2014/main" id="{E4A65FF1-ACF8-4F4B-B284-C6F321DA54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6960" y="1197813"/>
            <a:ext cx="1937713" cy="1444308"/>
          </a:xfrm>
          <a:prstGeom prst="rect">
            <a:avLst/>
          </a:prstGeom>
        </p:spPr>
      </p:pic>
    </p:spTree>
    <p:extLst>
      <p:ext uri="{BB962C8B-B14F-4D97-AF65-F5344CB8AC3E}">
        <p14:creationId xmlns:p14="http://schemas.microsoft.com/office/powerpoint/2010/main" val="30325793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4140" y="1251652"/>
            <a:ext cx="6708339" cy="5526412"/>
          </a:xfrm>
        </p:spPr>
        <p:txBody>
          <a:bodyPr>
            <a:normAutofit/>
          </a:bodyPr>
          <a:lstStyle/>
          <a:p>
            <a:pPr marL="349250" lvl="0" indent="-349250" algn="just">
              <a:lnSpc>
                <a:spcPct val="100000"/>
              </a:lnSpc>
              <a:spcBef>
                <a:spcPts val="0"/>
              </a:spcBef>
              <a:buFont typeface="Wingdings" panose="05000000000000000000" pitchFamily="2" charset="2"/>
              <a:buChar char="v"/>
              <a:defRPr/>
            </a:pPr>
            <a:r>
              <a:rPr lang="fr-FR" sz="2200" dirty="0">
                <a:solidFill>
                  <a:schemeClr val="tx1"/>
                </a:solidFill>
                <a:ea typeface="Calibri" panose="020F0502020204030204" pitchFamily="34" charset="0"/>
                <a:cs typeface="Calibri" panose="020F0502020204030204" pitchFamily="34" charset="0"/>
              </a:rPr>
              <a:t>Maintenir </a:t>
            </a:r>
            <a:r>
              <a:rPr lang="fr-FR" sz="2200" b="1" dirty="0">
                <a:solidFill>
                  <a:schemeClr val="tx1"/>
                </a:solidFill>
                <a:ea typeface="Calibri" panose="020F0502020204030204" pitchFamily="34" charset="0"/>
                <a:cs typeface="Calibri" panose="020F0502020204030204" pitchFamily="34" charset="0"/>
              </a:rPr>
              <a:t>les marchés alimentaires traditionnels ouverts</a:t>
            </a:r>
            <a:r>
              <a:rPr lang="fr-FR" sz="2200" dirty="0">
                <a:solidFill>
                  <a:schemeClr val="tx1"/>
                </a:solidFill>
                <a:ea typeface="Calibri" panose="020F0502020204030204" pitchFamily="34" charset="0"/>
                <a:cs typeface="Calibri" panose="020F0502020204030204" pitchFamily="34" charset="0"/>
              </a:rPr>
              <a:t> </a:t>
            </a:r>
            <a:r>
              <a:rPr lang="fr-FR" sz="2200" dirty="0" smtClean="0">
                <a:solidFill>
                  <a:schemeClr val="tx1"/>
                </a:solidFill>
                <a:ea typeface="Calibri" panose="020F0502020204030204" pitchFamily="34" charset="0"/>
                <a:cs typeface="Calibri" panose="020F0502020204030204" pitchFamily="34" charset="0"/>
              </a:rPr>
              <a:t>(tout </a:t>
            </a:r>
            <a:r>
              <a:rPr lang="fr-FR" sz="2200" dirty="0">
                <a:solidFill>
                  <a:schemeClr val="tx1"/>
                </a:solidFill>
                <a:ea typeface="Calibri" panose="020F0502020204030204" pitchFamily="34" charset="0"/>
                <a:cs typeface="Calibri" panose="020F0502020204030204" pitchFamily="34" charset="0"/>
              </a:rPr>
              <a:t>en garantissant les mesures </a:t>
            </a:r>
            <a:r>
              <a:rPr lang="fr-FR" sz="2200" dirty="0" smtClean="0">
                <a:solidFill>
                  <a:schemeClr val="tx1"/>
                </a:solidFill>
                <a:ea typeface="Calibri" panose="020F0502020204030204" pitchFamily="34" charset="0"/>
                <a:cs typeface="Calibri" panose="020F0502020204030204" pitchFamily="34" charset="0"/>
              </a:rPr>
              <a:t>barrières </a:t>
            </a:r>
            <a:r>
              <a:rPr lang="fr-FR" sz="2200" dirty="0">
                <a:solidFill>
                  <a:schemeClr val="tx1"/>
                </a:solidFill>
                <a:ea typeface="Calibri" panose="020F0502020204030204" pitchFamily="34" charset="0"/>
                <a:cs typeface="Calibri" panose="020F0502020204030204" pitchFamily="34" charset="0"/>
              </a:rPr>
              <a:t>et de sécurité</a:t>
            </a:r>
          </a:p>
          <a:p>
            <a:pPr marL="349250" lvl="0" indent="-349250" algn="just">
              <a:lnSpc>
                <a:spcPct val="100000"/>
              </a:lnSpc>
              <a:spcBef>
                <a:spcPts val="0"/>
              </a:spcBef>
              <a:buFont typeface="Wingdings" panose="05000000000000000000" pitchFamily="2" charset="2"/>
              <a:buChar char="v"/>
              <a:defRPr/>
            </a:pPr>
            <a:endParaRPr lang="fr-FR" sz="2200" dirty="0">
              <a:solidFill>
                <a:schemeClr val="tx1"/>
              </a:solidFill>
              <a:ea typeface="Calibri" panose="020F0502020204030204" pitchFamily="34" charset="0"/>
              <a:cs typeface="Calibri" panose="020F0502020204030204" pitchFamily="34" charset="0"/>
            </a:endParaRPr>
          </a:p>
          <a:p>
            <a:pPr marL="349250" lvl="0" indent="-349250" algn="just">
              <a:lnSpc>
                <a:spcPct val="100000"/>
              </a:lnSpc>
              <a:spcBef>
                <a:spcPts val="0"/>
              </a:spcBef>
              <a:buFont typeface="Wingdings" panose="05000000000000000000" pitchFamily="2" charset="2"/>
              <a:buChar char="v"/>
              <a:defRPr/>
            </a:pPr>
            <a:r>
              <a:rPr lang="fr-FR" sz="2200" dirty="0">
                <a:solidFill>
                  <a:schemeClr val="tx1"/>
                </a:solidFill>
                <a:ea typeface="Calibri" panose="020F0502020204030204" pitchFamily="34" charset="0"/>
                <a:cs typeface="Calibri" panose="020F0502020204030204" pitchFamily="34" charset="0"/>
              </a:rPr>
              <a:t>Contrôler en permanence </a:t>
            </a:r>
            <a:r>
              <a:rPr lang="fr-FR" sz="2200" b="1" dirty="0">
                <a:solidFill>
                  <a:schemeClr val="tx1"/>
                </a:solidFill>
                <a:ea typeface="Calibri" panose="020F0502020204030204" pitchFamily="34" charset="0"/>
                <a:cs typeface="Calibri" panose="020F0502020204030204" pitchFamily="34" charset="0"/>
              </a:rPr>
              <a:t>les prix et la dynamique des denrées alimentaires sur le  marché </a:t>
            </a:r>
            <a:r>
              <a:rPr lang="fr-FR" sz="2200" dirty="0">
                <a:solidFill>
                  <a:schemeClr val="tx1"/>
                </a:solidFill>
                <a:ea typeface="Calibri" panose="020F0502020204030204" pitchFamily="34" charset="0"/>
                <a:cs typeface="Calibri" panose="020F0502020204030204" pitchFamily="34" charset="0"/>
              </a:rPr>
              <a:t>afin d'identifier les premières mesures politiques et programmatiques pour garantir l'accès à des aliments locaux, nutritifs et salubres</a:t>
            </a:r>
          </a:p>
          <a:p>
            <a:pPr marL="349250" lvl="0" indent="-349250" algn="just">
              <a:lnSpc>
                <a:spcPct val="100000"/>
              </a:lnSpc>
              <a:spcBef>
                <a:spcPts val="0"/>
              </a:spcBef>
              <a:buFont typeface="Wingdings" panose="05000000000000000000" pitchFamily="2" charset="2"/>
              <a:buChar char="v"/>
              <a:defRPr/>
            </a:pPr>
            <a:endParaRPr lang="fr-FR" sz="2200" dirty="0">
              <a:solidFill>
                <a:schemeClr val="tx1"/>
              </a:solidFill>
              <a:ea typeface="Calibri" panose="020F0502020204030204" pitchFamily="34" charset="0"/>
              <a:cs typeface="Calibri" panose="020F0502020204030204" pitchFamily="34" charset="0"/>
            </a:endParaRPr>
          </a:p>
          <a:p>
            <a:pPr marL="349250" lvl="0" indent="-349250" algn="just">
              <a:lnSpc>
                <a:spcPct val="100000"/>
              </a:lnSpc>
              <a:spcBef>
                <a:spcPts val="0"/>
              </a:spcBef>
              <a:buFont typeface="Wingdings" panose="05000000000000000000" pitchFamily="2" charset="2"/>
              <a:buChar char="v"/>
              <a:defRPr/>
            </a:pPr>
            <a:r>
              <a:rPr lang="fr-FR" sz="2200" dirty="0">
                <a:solidFill>
                  <a:schemeClr val="tx1"/>
                </a:solidFill>
                <a:ea typeface="Calibri" panose="020F0502020204030204" pitchFamily="34" charset="0"/>
                <a:cs typeface="Calibri" panose="020F0502020204030204" pitchFamily="34" charset="0"/>
              </a:rPr>
              <a:t>Initier ou étendre des </a:t>
            </a:r>
            <a:r>
              <a:rPr lang="fr-FR" sz="2200" b="1" dirty="0">
                <a:solidFill>
                  <a:schemeClr val="tx1"/>
                </a:solidFill>
                <a:ea typeface="Calibri" panose="020F0502020204030204" pitchFamily="34" charset="0"/>
                <a:cs typeface="Calibri" panose="020F0502020204030204" pitchFamily="34" charset="0"/>
              </a:rPr>
              <a:t>programmes d'assistance sociale pour soutenir les groupes vulnérables à la lumière des fluctuations de prix, des pertes de revenus et des besoins nutritionnels</a:t>
            </a:r>
            <a:r>
              <a:rPr lang="fr-FR" sz="2200" dirty="0">
                <a:solidFill>
                  <a:schemeClr val="tx1"/>
                </a:solidFill>
                <a:ea typeface="Calibri" panose="020F0502020204030204" pitchFamily="34" charset="0"/>
                <a:cs typeface="Calibri" panose="020F0502020204030204" pitchFamily="34" charset="0"/>
              </a:rPr>
              <a:t>; par exemple envisager des programmes de coupons alimentaires a base d’aliments frais et nutritifs.</a:t>
            </a:r>
            <a:endParaRPr lang="en-US" sz="2200" dirty="0">
              <a:solidFill>
                <a:schemeClr val="tx1"/>
              </a:solidFill>
            </a:endParaRPr>
          </a:p>
        </p:txBody>
      </p:sp>
      <p:sp>
        <p:nvSpPr>
          <p:cNvPr id="8" name="Rectangle 7"/>
          <p:cNvSpPr/>
          <p:nvPr/>
        </p:nvSpPr>
        <p:spPr>
          <a:xfrm>
            <a:off x="78853" y="44624"/>
            <a:ext cx="8957644" cy="10614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Light" panose="020F0302020204030204"/>
                <a:ea typeface="+mn-ea"/>
                <a:cs typeface="+mn-cs"/>
              </a:rPr>
              <a:t>Priorités liées aux environnements alimentaires</a:t>
            </a:r>
          </a:p>
        </p:txBody>
      </p:sp>
      <p:pic>
        <p:nvPicPr>
          <p:cNvPr id="2" name="Picture 1">
            <a:extLst>
              <a:ext uri="{FF2B5EF4-FFF2-40B4-BE49-F238E27FC236}">
                <a16:creationId xmlns:a16="http://schemas.microsoft.com/office/drawing/2014/main" id="{DC254592-CFCF-4F4A-8C08-36DC3D0A63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343" y="1281758"/>
            <a:ext cx="2184140" cy="16381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9">
            <a:extLst>
              <a:ext uri="{FF2B5EF4-FFF2-40B4-BE49-F238E27FC236}">
                <a16:creationId xmlns:a16="http://schemas.microsoft.com/office/drawing/2014/main" id="{745665C1-7C68-42A4-9184-BD1166EBB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07" y="3254158"/>
            <a:ext cx="2255838" cy="1690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Image 4">
            <a:extLst>
              <a:ext uri="{FF2B5EF4-FFF2-40B4-BE49-F238E27FC236}">
                <a16:creationId xmlns:a16="http://schemas.microsoft.com/office/drawing/2014/main" id="{F8ED055C-DB8F-4216-8D30-A2EA1CB6FD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52" y="5155735"/>
            <a:ext cx="2226193" cy="1419297"/>
          </a:xfrm>
          <a:prstGeom prst="rect">
            <a:avLst/>
          </a:prstGeom>
        </p:spPr>
      </p:pic>
    </p:spTree>
    <p:extLst>
      <p:ext uri="{BB962C8B-B14F-4D97-AF65-F5344CB8AC3E}">
        <p14:creationId xmlns:p14="http://schemas.microsoft.com/office/powerpoint/2010/main" val="1583956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7193" y="1340768"/>
            <a:ext cx="6995287" cy="5472608"/>
          </a:xfrm>
        </p:spPr>
        <p:txBody>
          <a:bodyPr>
            <a:noAutofit/>
          </a:bodyPr>
          <a:lstStyle/>
          <a:p>
            <a:pPr marL="349250" indent="-349250" algn="just">
              <a:spcBef>
                <a:spcPts val="0"/>
              </a:spcBef>
              <a:buFont typeface="Wingdings" panose="05000000000000000000" pitchFamily="2" charset="2"/>
              <a:buChar char="v"/>
            </a:pPr>
            <a:r>
              <a:rPr lang="fr-FR" sz="2000" dirty="0">
                <a:solidFill>
                  <a:srgbClr val="000000"/>
                </a:solidFill>
                <a:ea typeface="Calibri" panose="020F0502020204030204" pitchFamily="34" charset="0"/>
                <a:cs typeface="Calibri" panose="020F0502020204030204" pitchFamily="34" charset="0"/>
              </a:rPr>
              <a:t>«</a:t>
            </a:r>
            <a:r>
              <a:rPr lang="fr-FR" sz="2000" b="1" dirty="0">
                <a:solidFill>
                  <a:srgbClr val="000000"/>
                </a:solidFill>
                <a:ea typeface="Calibri" panose="020F0502020204030204" pitchFamily="34" charset="0"/>
                <a:cs typeface="Calibri" panose="020F0502020204030204" pitchFamily="34" charset="0"/>
              </a:rPr>
              <a:t>Ne pas nuire </a:t>
            </a:r>
            <a:r>
              <a:rPr lang="fr-FR" sz="2000" dirty="0">
                <a:solidFill>
                  <a:srgbClr val="000000"/>
                </a:solidFill>
                <a:ea typeface="Calibri" panose="020F0502020204030204" pitchFamily="34" charset="0"/>
                <a:cs typeface="Calibri" panose="020F0502020204030204" pitchFamily="34" charset="0"/>
              </a:rPr>
              <a:t>» - « </a:t>
            </a:r>
            <a:r>
              <a:rPr lang="fr-FR" sz="2000" b="1" dirty="0">
                <a:solidFill>
                  <a:srgbClr val="000000"/>
                </a:solidFill>
                <a:ea typeface="Calibri" panose="020F0502020204030204" pitchFamily="34" charset="0"/>
                <a:cs typeface="Calibri" panose="020F0502020204030204" pitchFamily="34" charset="0"/>
              </a:rPr>
              <a:t>ne laisser personne de côté</a:t>
            </a:r>
            <a:r>
              <a:rPr lang="fr-FR" sz="2000" dirty="0">
                <a:solidFill>
                  <a:srgbClr val="000000"/>
                </a:solidFill>
                <a:ea typeface="Calibri" panose="020F0502020204030204" pitchFamily="34" charset="0"/>
                <a:cs typeface="Calibri" panose="020F0502020204030204" pitchFamily="34" charset="0"/>
              </a:rPr>
              <a:t>»- plaider pour que les comités nationaux de réponse au COVID-19 prennent en considération et atténuent les </a:t>
            </a:r>
            <a:r>
              <a:rPr lang="fr-FR" sz="2000" b="1" dirty="0">
                <a:solidFill>
                  <a:srgbClr val="000000"/>
                </a:solidFill>
                <a:ea typeface="Calibri" panose="020F0502020204030204" pitchFamily="34" charset="0"/>
                <a:cs typeface="Calibri" panose="020F0502020204030204" pitchFamily="34" charset="0"/>
              </a:rPr>
              <a:t>impacts potentiels des mesures sur </a:t>
            </a:r>
            <a:r>
              <a:rPr lang="fr-FR" sz="2000" b="1" dirty="0" smtClean="0">
                <a:solidFill>
                  <a:srgbClr val="000000"/>
                </a:solidFill>
                <a:ea typeface="Calibri" panose="020F0502020204030204" pitchFamily="34" charset="0"/>
                <a:cs typeface="Calibri" panose="020F0502020204030204" pitchFamily="34" charset="0"/>
              </a:rPr>
              <a:t>la </a:t>
            </a:r>
            <a:r>
              <a:rPr lang="fr-FR" sz="2000" b="1" dirty="0">
                <a:solidFill>
                  <a:srgbClr val="000000"/>
                </a:solidFill>
                <a:ea typeface="Calibri" panose="020F0502020204030204" pitchFamily="34" charset="0"/>
                <a:cs typeface="Calibri" panose="020F0502020204030204" pitchFamily="34" charset="0"/>
              </a:rPr>
              <a:t>SAN</a:t>
            </a:r>
          </a:p>
          <a:p>
            <a:pPr marL="349250" indent="-349250" algn="just">
              <a:spcBef>
                <a:spcPts val="0"/>
              </a:spcBef>
              <a:buFont typeface="Wingdings" panose="05000000000000000000" pitchFamily="2" charset="2"/>
              <a:buChar char="v"/>
            </a:pPr>
            <a:endParaRPr lang="fr-FR" sz="2000" dirty="0">
              <a:solidFill>
                <a:srgbClr val="000000"/>
              </a:solidFill>
              <a:ea typeface="Calibri" panose="020F0502020204030204" pitchFamily="34" charset="0"/>
              <a:cs typeface="Calibri" panose="020F0502020204030204" pitchFamily="34" charset="0"/>
            </a:endParaRPr>
          </a:p>
          <a:p>
            <a:pPr marL="349250" indent="-349250" algn="just">
              <a:spcBef>
                <a:spcPts val="0"/>
              </a:spcBef>
              <a:buFont typeface="Wingdings" panose="05000000000000000000" pitchFamily="2" charset="2"/>
              <a:buChar char="v"/>
            </a:pPr>
            <a:r>
              <a:rPr lang="fr-FR" sz="2000" dirty="0">
                <a:solidFill>
                  <a:srgbClr val="000000"/>
                </a:solidFill>
                <a:ea typeface="Calibri" panose="020F0502020204030204" pitchFamily="34" charset="0"/>
                <a:cs typeface="Calibri" panose="020F0502020204030204" pitchFamily="34" charset="0"/>
              </a:rPr>
              <a:t>Encourager la </a:t>
            </a:r>
            <a:r>
              <a:rPr lang="fr-FR" sz="2000" b="1" dirty="0">
                <a:solidFill>
                  <a:srgbClr val="000000"/>
                </a:solidFill>
                <a:ea typeface="Calibri" panose="020F0502020204030204" pitchFamily="34" charset="0"/>
                <a:cs typeface="Calibri" panose="020F0502020204030204" pitchFamily="34" charset="0"/>
              </a:rPr>
              <a:t>production familiale pour augmenter la production et la consommation d'aliments nutritifs</a:t>
            </a:r>
          </a:p>
          <a:p>
            <a:pPr marL="0" indent="0" algn="just">
              <a:spcBef>
                <a:spcPts val="0"/>
              </a:spcBef>
              <a:buNone/>
            </a:pPr>
            <a:endParaRPr lang="fr-FR" sz="2000" dirty="0">
              <a:solidFill>
                <a:srgbClr val="000000"/>
              </a:solidFill>
              <a:ea typeface="Calibri" panose="020F0502020204030204" pitchFamily="34" charset="0"/>
              <a:cs typeface="Calibri" panose="020F0502020204030204" pitchFamily="34" charset="0"/>
            </a:endParaRPr>
          </a:p>
          <a:p>
            <a:pPr marL="349250" indent="-349250" algn="just">
              <a:spcBef>
                <a:spcPts val="0"/>
              </a:spcBef>
              <a:buFont typeface="Wingdings" panose="05000000000000000000" pitchFamily="2" charset="2"/>
              <a:buChar char="v"/>
            </a:pPr>
            <a:r>
              <a:rPr lang="fr-FR" sz="2000" dirty="0">
                <a:solidFill>
                  <a:srgbClr val="000000"/>
                </a:solidFill>
                <a:ea typeface="Calibri" panose="020F0502020204030204" pitchFamily="34" charset="0"/>
                <a:cs typeface="Calibri" panose="020F0502020204030204" pitchFamily="34" charset="0"/>
              </a:rPr>
              <a:t>Encourager </a:t>
            </a:r>
            <a:r>
              <a:rPr lang="fr-FR" sz="2000" b="1" dirty="0">
                <a:solidFill>
                  <a:srgbClr val="000000"/>
                </a:solidFill>
                <a:ea typeface="Calibri" panose="020F0502020204030204" pitchFamily="34" charset="0"/>
                <a:cs typeface="Calibri" panose="020F0502020204030204" pitchFamily="34" charset="0"/>
              </a:rPr>
              <a:t>la fourniture d'aliments diversifiés et riches en </a:t>
            </a:r>
            <a:r>
              <a:rPr lang="fr-FR" sz="2000" b="1" dirty="0">
                <a:solidFill>
                  <a:schemeClr val="tx1"/>
                </a:solidFill>
                <a:ea typeface="Calibri" panose="020F0502020204030204" pitchFamily="34" charset="0"/>
                <a:cs typeface="Calibri" panose="020F0502020204030204" pitchFamily="34" charset="0"/>
              </a:rPr>
              <a:t>micronutriments</a:t>
            </a:r>
            <a:r>
              <a:rPr lang="fr-FR" sz="2000" b="1" dirty="0">
                <a:solidFill>
                  <a:srgbClr val="000000"/>
                </a:solidFill>
                <a:ea typeface="Calibri" panose="020F0502020204030204" pitchFamily="34" charset="0"/>
                <a:cs typeface="Calibri" panose="020F0502020204030204" pitchFamily="34" charset="0"/>
              </a:rPr>
              <a:t> </a:t>
            </a:r>
            <a:r>
              <a:rPr lang="fr-FR" sz="2000" dirty="0">
                <a:solidFill>
                  <a:srgbClr val="000000"/>
                </a:solidFill>
                <a:ea typeface="Calibri" panose="020F0502020204030204" pitchFamily="34" charset="0"/>
                <a:cs typeface="Calibri" panose="020F0502020204030204" pitchFamily="34" charset="0"/>
              </a:rPr>
              <a:t>aux enfants d'âge scolaire touchés par la fermeture des écoles.</a:t>
            </a:r>
          </a:p>
          <a:p>
            <a:pPr marL="0" indent="0" algn="just">
              <a:spcBef>
                <a:spcPts val="0"/>
              </a:spcBef>
              <a:buNone/>
            </a:pPr>
            <a:endParaRPr lang="fr-FR" sz="2000" dirty="0">
              <a:solidFill>
                <a:srgbClr val="000000"/>
              </a:solidFill>
              <a:ea typeface="Calibri" panose="020F0502020204030204" pitchFamily="34" charset="0"/>
              <a:cs typeface="Calibri" panose="020F0502020204030204" pitchFamily="34" charset="0"/>
            </a:endParaRPr>
          </a:p>
          <a:p>
            <a:pPr marL="349250" indent="-349250" algn="just">
              <a:spcBef>
                <a:spcPts val="0"/>
              </a:spcBef>
              <a:buFont typeface="Wingdings" panose="05000000000000000000" pitchFamily="2" charset="2"/>
              <a:buChar char="v"/>
            </a:pPr>
            <a:r>
              <a:rPr lang="fr-FR" sz="2000" dirty="0">
                <a:solidFill>
                  <a:srgbClr val="000000"/>
                </a:solidFill>
                <a:ea typeface="Calibri" panose="020F0502020204030204" pitchFamily="34" charset="0"/>
                <a:cs typeface="Calibri" panose="020F0502020204030204" pitchFamily="34" charset="0"/>
              </a:rPr>
              <a:t>Soutenir </a:t>
            </a:r>
            <a:r>
              <a:rPr lang="fr-FR" sz="2000" b="1" dirty="0">
                <a:solidFill>
                  <a:srgbClr val="000000"/>
                </a:solidFill>
                <a:ea typeface="Calibri" panose="020F0502020204030204" pitchFamily="34" charset="0"/>
                <a:cs typeface="Calibri" panose="020F0502020204030204" pitchFamily="34" charset="0"/>
              </a:rPr>
              <a:t>l'inclusion de messages nutritionnels et d'éducation nutritionnelle culturellement appropriés</a:t>
            </a:r>
            <a:r>
              <a:rPr lang="fr-FR" sz="2000" dirty="0">
                <a:solidFill>
                  <a:srgbClr val="000000"/>
                </a:solidFill>
                <a:ea typeface="Calibri" panose="020F0502020204030204" pitchFamily="34" charset="0"/>
                <a:cs typeface="Calibri" panose="020F0502020204030204" pitchFamily="34" charset="0"/>
              </a:rPr>
              <a:t>, par exemple une alimentation saine, des techniques de cuisson saines, des technologies d'économie d'énergie et mettre l'accent sur la sécurité alimentaire et la réduction du gaspillage alimentaire conformément aux derniers conseils nutritionnels</a:t>
            </a:r>
            <a:endParaRPr lang="en-GB" sz="2000" dirty="0"/>
          </a:p>
        </p:txBody>
      </p:sp>
      <p:sp>
        <p:nvSpPr>
          <p:cNvPr id="8" name="Rectangle 7"/>
          <p:cNvSpPr/>
          <p:nvPr/>
        </p:nvSpPr>
        <p:spPr>
          <a:xfrm>
            <a:off x="1" y="44624"/>
            <a:ext cx="9036496" cy="10614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Priorités liées aux consommateurs et à une alimentation saine</a:t>
            </a:r>
            <a:endParaRPr kumimoji="0" lang="en-GH"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2"/>
          <p:cNvPicPr>
            <a:picLocks noChangeAspect="1" noChangeArrowheads="1"/>
          </p:cNvPicPr>
          <p:nvPr/>
        </p:nvPicPr>
        <p:blipFill>
          <a:blip r:embed="rId3" cstate="print"/>
          <a:srcRect/>
          <a:stretch>
            <a:fillRect/>
          </a:stretch>
        </p:blipFill>
        <p:spPr bwMode="auto">
          <a:xfrm>
            <a:off x="0" y="2098594"/>
            <a:ext cx="1547663" cy="1468540"/>
          </a:xfrm>
          <a:prstGeom prst="rect">
            <a:avLst/>
          </a:prstGeom>
          <a:noFill/>
          <a:ln w="9525">
            <a:noFill/>
            <a:miter lim="800000"/>
            <a:headEnd/>
            <a:tailEnd/>
          </a:ln>
        </p:spPr>
      </p:pic>
      <p:pic>
        <p:nvPicPr>
          <p:cNvPr id="1026" name="Picture 2" descr="COVID-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17" y="1195807"/>
            <a:ext cx="1569981" cy="7930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5" descr="D:\fichier photo nad\GROUPES_ALIMENTAIRES_PHOTOS_30-11-12\oeuf(10)\koklo zin-oeuf de poule bicyclette (4).JPG">
            <a:extLst>
              <a:ext uri="{FF2B5EF4-FFF2-40B4-BE49-F238E27FC236}">
                <a16:creationId xmlns:a16="http://schemas.microsoft.com/office/drawing/2014/main" id="{1B597737-ABD7-47AF-B050-891E29EB83DD}"/>
              </a:ext>
            </a:extLst>
          </p:cNvPr>
          <p:cNvPicPr>
            <a:picLocks noChangeAspect="1" noChangeArrowheads="1"/>
          </p:cNvPicPr>
          <p:nvPr/>
        </p:nvPicPr>
        <p:blipFill>
          <a:blip r:embed="rId5" cstate="print"/>
          <a:srcRect l="7854" r="18248"/>
          <a:stretch>
            <a:fillRect/>
          </a:stretch>
        </p:blipFill>
        <p:spPr bwMode="auto">
          <a:xfrm>
            <a:off x="27511" y="3719885"/>
            <a:ext cx="1520152" cy="1464786"/>
          </a:xfrm>
          <a:prstGeom prst="rect">
            <a:avLst/>
          </a:prstGeom>
          <a:noFill/>
          <a:ln w="9525">
            <a:noFill/>
            <a:miter lim="800000"/>
            <a:headEnd/>
            <a:tailEnd/>
          </a:ln>
        </p:spPr>
      </p:pic>
      <p:pic>
        <p:nvPicPr>
          <p:cNvPr id="4" name="Picture 282" descr="D:\fichier photo nad\GROUPES_ALIMENTAIRES_PHOTOS_30-11-12\poisson-fruit de mer-mollusque\poisson\apkavi mou-tilapia frais(2).JPG">
            <a:extLst>
              <a:ext uri="{FF2B5EF4-FFF2-40B4-BE49-F238E27FC236}">
                <a16:creationId xmlns:a16="http://schemas.microsoft.com/office/drawing/2014/main" id="{B5696411-C807-4C58-BBE7-A56B0A9EB356}"/>
              </a:ext>
            </a:extLst>
          </p:cNvPr>
          <p:cNvPicPr>
            <a:picLocks noChangeAspect="1" noChangeArrowheads="1"/>
          </p:cNvPicPr>
          <p:nvPr/>
        </p:nvPicPr>
        <p:blipFill>
          <a:blip r:embed="rId6" cstate="print"/>
          <a:srcRect l="25133" t="5008" r="14564"/>
          <a:stretch>
            <a:fillRect/>
          </a:stretch>
        </p:blipFill>
        <p:spPr bwMode="auto">
          <a:xfrm>
            <a:off x="50546" y="5337422"/>
            <a:ext cx="1497118" cy="1366875"/>
          </a:xfrm>
          <a:prstGeom prst="rect">
            <a:avLst/>
          </a:prstGeom>
          <a:noFill/>
          <a:ln w="9525">
            <a:noFill/>
            <a:miter lim="800000"/>
            <a:headEnd/>
            <a:tailEnd/>
          </a:ln>
        </p:spPr>
      </p:pic>
    </p:spTree>
    <p:extLst>
      <p:ext uri="{BB962C8B-B14F-4D97-AF65-F5344CB8AC3E}">
        <p14:creationId xmlns:p14="http://schemas.microsoft.com/office/powerpoint/2010/main" val="32369568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556792"/>
            <a:ext cx="8064895" cy="4560988"/>
          </a:xfrm>
        </p:spPr>
        <p:txBody>
          <a:bodyPr>
            <a:normAutofit fontScale="92500" lnSpcReduction="20000"/>
          </a:bodyPr>
          <a:lstStyle/>
          <a:p>
            <a:pPr marL="398463" lvl="0" indent="-398463" algn="just">
              <a:lnSpc>
                <a:spcPct val="100000"/>
              </a:lnSpc>
              <a:spcBef>
                <a:spcPts val="0"/>
              </a:spcBef>
              <a:buFont typeface="Wingdings" panose="05000000000000000000" pitchFamily="2" charset="2"/>
              <a:buChar char="v"/>
              <a:defRPr/>
            </a:pPr>
            <a:r>
              <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rPr>
              <a:t>Placer la nutrition plus haut dans l'agenda des politiques et des investissements.</a:t>
            </a:r>
          </a:p>
          <a:p>
            <a:pPr marL="398463" lvl="0" indent="-398463" algn="just">
              <a:lnSpc>
                <a:spcPct val="100000"/>
              </a:lnSpc>
              <a:spcBef>
                <a:spcPts val="0"/>
              </a:spcBef>
              <a:buFont typeface="Wingdings" panose="05000000000000000000" pitchFamily="2" charset="2"/>
              <a:buChar char="v"/>
              <a:defRPr/>
            </a:pPr>
            <a:endPar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98463" lvl="0" indent="-398463" algn="just">
              <a:lnSpc>
                <a:spcPct val="100000"/>
              </a:lnSpc>
              <a:spcBef>
                <a:spcPts val="0"/>
              </a:spcBef>
              <a:buFont typeface="Wingdings" panose="05000000000000000000" pitchFamily="2" charset="2"/>
              <a:buChar char="v"/>
              <a:defRPr/>
            </a:pPr>
            <a:r>
              <a:rPr lang="fr-FR" sz="2800" b="1" dirty="0">
                <a:solidFill>
                  <a:srgbClr val="0070C0"/>
                </a:solidFill>
                <a:latin typeface="Calibri" panose="020F0502020204030204" pitchFamily="34" charset="0"/>
                <a:ea typeface="Calibri" panose="020F0502020204030204" pitchFamily="34" charset="0"/>
                <a:cs typeface="Calibri" panose="020F0502020204030204" pitchFamily="34" charset="0"/>
              </a:rPr>
              <a:t>Faciliter une réponse multisectorielle pour lutter contre </a:t>
            </a:r>
            <a:r>
              <a:rPr lang="fr-FR" sz="2800" b="1" dirty="0" smtClean="0">
                <a:solidFill>
                  <a:srgbClr val="0070C0"/>
                </a:solidFill>
                <a:latin typeface="Calibri" panose="020F0502020204030204" pitchFamily="34" charset="0"/>
                <a:ea typeface="Calibri" panose="020F0502020204030204" pitchFamily="34" charset="0"/>
                <a:cs typeface="Calibri" panose="020F0502020204030204" pitchFamily="34" charset="0"/>
              </a:rPr>
              <a:t>l’insécurité alimentaire et la </a:t>
            </a:r>
            <a:r>
              <a:rPr lang="fr-FR" sz="2800" b="1" dirty="0">
                <a:solidFill>
                  <a:srgbClr val="0070C0"/>
                </a:solidFill>
                <a:latin typeface="Calibri" panose="020F0502020204030204" pitchFamily="34" charset="0"/>
                <a:ea typeface="Calibri" panose="020F0502020204030204" pitchFamily="34" charset="0"/>
                <a:cs typeface="Calibri" panose="020F0502020204030204" pitchFamily="34" charset="0"/>
              </a:rPr>
              <a:t>malnutrition.</a:t>
            </a:r>
          </a:p>
          <a:p>
            <a:pPr marL="0" lvl="0" indent="0" algn="just">
              <a:lnSpc>
                <a:spcPct val="100000"/>
              </a:lnSpc>
              <a:spcBef>
                <a:spcPts val="0"/>
              </a:spcBef>
              <a:buNone/>
              <a:defRPr/>
            </a:pPr>
            <a:endPar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98463" lvl="0" indent="-398463" algn="just">
              <a:lnSpc>
                <a:spcPct val="100000"/>
              </a:lnSpc>
              <a:spcBef>
                <a:spcPts val="0"/>
              </a:spcBef>
              <a:buFont typeface="Wingdings" panose="05000000000000000000" pitchFamily="2" charset="2"/>
              <a:buChar char="v"/>
              <a:defRPr/>
            </a:pPr>
            <a:r>
              <a:rPr lang="fr-FR" sz="2800" dirty="0">
                <a:solidFill>
                  <a:srgbClr val="008000"/>
                </a:solidFill>
                <a:latin typeface="Calibri" panose="020F0502020204030204" pitchFamily="34" charset="0"/>
                <a:ea typeface="Calibri" panose="020F0502020204030204" pitchFamily="34" charset="0"/>
                <a:cs typeface="Calibri" panose="020F0502020204030204" pitchFamily="34" charset="0"/>
              </a:rPr>
              <a:t>Utilisez les données et les informations pour informer la conception et la mise en œuvre des </a:t>
            </a:r>
            <a:r>
              <a:rPr lang="fr-FR" sz="2800" dirty="0" smtClean="0">
                <a:solidFill>
                  <a:srgbClr val="008000"/>
                </a:solidFill>
                <a:latin typeface="Calibri" panose="020F0502020204030204" pitchFamily="34" charset="0"/>
                <a:ea typeface="Calibri" panose="020F0502020204030204" pitchFamily="34" charset="0"/>
                <a:cs typeface="Calibri" panose="020F0502020204030204" pitchFamily="34" charset="0"/>
              </a:rPr>
              <a:t>politiques</a:t>
            </a:r>
          </a:p>
          <a:p>
            <a:pPr marL="0" lvl="0" indent="0" algn="just">
              <a:lnSpc>
                <a:spcPct val="100000"/>
              </a:lnSpc>
              <a:spcBef>
                <a:spcPts val="0"/>
              </a:spcBef>
              <a:buNone/>
              <a:defRPr/>
            </a:pPr>
            <a:endParaRPr lang="fr-FR"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98463" lvl="0" indent="-398463" algn="just">
              <a:lnSpc>
                <a:spcPct val="100000"/>
              </a:lnSpc>
              <a:spcBef>
                <a:spcPts val="0"/>
              </a:spcBef>
              <a:buFont typeface="Wingdings" panose="05000000000000000000" pitchFamily="2" charset="2"/>
              <a:buChar char="v"/>
              <a:defRPr/>
            </a:pPr>
            <a:r>
              <a:rPr lang="fr-FR" sz="2800" dirty="0">
                <a:solidFill>
                  <a:schemeClr val="tx1"/>
                </a:solidFill>
                <a:latin typeface="Calibri" panose="020F0502020204030204" pitchFamily="34" charset="0"/>
                <a:ea typeface="Calibri" panose="020F0502020204030204" pitchFamily="34" charset="0"/>
                <a:cs typeface="Calibri" panose="020F0502020204030204" pitchFamily="34" charset="0"/>
              </a:rPr>
              <a:t>Appliquer les règlementations et normes alimentaires existantes adaptées au contexte et en édicter au </a:t>
            </a:r>
            <a:r>
              <a:rPr lang="fr-FR" sz="28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besoin</a:t>
            </a:r>
          </a:p>
          <a:p>
            <a:pPr marL="0" lvl="0" indent="0" algn="just">
              <a:lnSpc>
                <a:spcPct val="100000"/>
              </a:lnSpc>
              <a:spcBef>
                <a:spcPts val="0"/>
              </a:spcBef>
              <a:buNone/>
              <a:defRPr/>
            </a:pPr>
            <a:endParaRPr lang="fr-FR" sz="28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98463" lvl="0" indent="-398463" algn="just">
              <a:lnSpc>
                <a:spcPct val="100000"/>
              </a:lnSpc>
              <a:spcBef>
                <a:spcPts val="0"/>
              </a:spcBef>
              <a:buFont typeface="Wingdings" panose="05000000000000000000" pitchFamily="2" charset="2"/>
              <a:buChar char="v"/>
              <a:defRPr/>
            </a:pPr>
            <a:r>
              <a:rPr lang="fr-FR" b="1" dirty="0" smtClean="0">
                <a:solidFill>
                  <a:srgbClr val="0070C0"/>
                </a:solidFill>
                <a:latin typeface="Calibri" panose="020F0502020204030204" pitchFamily="34" charset="0"/>
                <a:ea typeface="Calibri" panose="020F0502020204030204" pitchFamily="34" charset="0"/>
                <a:cs typeface="Calibri" panose="020F0502020204030204" pitchFamily="34" charset="0"/>
              </a:rPr>
              <a:t>Utiliser les cadres de dialogue et de coordination de la réponse multisectorielle</a:t>
            </a:r>
            <a:endParaRPr lang="en-GH"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580512" y="250482"/>
            <a:ext cx="8280919" cy="10614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Créer</a:t>
            </a:r>
            <a:r>
              <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un </a:t>
            </a:r>
            <a:r>
              <a:rPr kumimoji="0" lang="en-GB" sz="2800" b="1"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environnement</a:t>
            </a:r>
            <a:r>
              <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2800" b="1" i="0" u="none" strike="noStrike" kern="1200" cap="none" spc="0" normalizeH="0" baseline="0" noProof="0" dirty="0" err="1"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favorable</a:t>
            </a:r>
            <a:r>
              <a:rPr kumimoji="0" lang="en-GB" sz="2800" b="1"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aux </a:t>
            </a:r>
            <a:r>
              <a:rPr kumimoji="0" lang="en-GB" sz="2800" b="1" i="0" u="none" strike="noStrike" kern="1200" cap="none" spc="0" normalizeH="0" baseline="0" noProof="0" dirty="0" err="1"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systèmes</a:t>
            </a:r>
            <a:r>
              <a:rPr kumimoji="0" lang="en-GB" sz="2800" b="1" i="0" u="none" strike="noStrike" kern="1200" cap="none" spc="0" normalizeH="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2800" b="1" i="0" u="none" strike="noStrike" kern="1200" cap="none" spc="0" normalizeH="0" baseline="0" noProof="0" dirty="0" err="1"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alimentaires</a:t>
            </a:r>
            <a:r>
              <a:rPr kumimoji="0" lang="en-GB" sz="2800" b="1"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durables </a:t>
            </a:r>
            <a:r>
              <a:rPr kumimoji="0" lang="en-GB" sz="2800" b="1" i="0" u="none" strike="noStrike" kern="1200" cap="none" spc="0" normalizeH="0" baseline="0" noProof="0" dirty="0" err="1"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sensibles</a:t>
            </a:r>
            <a:r>
              <a:rPr kumimoji="0" lang="en-GB" sz="2800" b="1"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à la nutrition</a:t>
            </a:r>
            <a:endParaRPr kumimoji="0" lang="en-GH"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1822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p:cNvGrpSpPr/>
          <p:nvPr/>
        </p:nvGrpSpPr>
        <p:grpSpPr>
          <a:xfrm>
            <a:off x="166253" y="1771334"/>
            <a:ext cx="8870943" cy="4898026"/>
            <a:chOff x="201587" y="2025726"/>
            <a:chExt cx="8514460" cy="4607216"/>
          </a:xfrm>
        </p:grpSpPr>
        <p:grpSp>
          <p:nvGrpSpPr>
            <p:cNvPr id="24" name="Groupe 39"/>
            <p:cNvGrpSpPr>
              <a:grpSpLocks/>
            </p:cNvGrpSpPr>
            <p:nvPr/>
          </p:nvGrpSpPr>
          <p:grpSpPr bwMode="auto">
            <a:xfrm>
              <a:off x="3020394" y="2345792"/>
              <a:ext cx="3319479" cy="3371914"/>
              <a:chOff x="3020376" y="1620290"/>
              <a:chExt cx="3319936" cy="3511132"/>
            </a:xfrm>
          </p:grpSpPr>
          <p:graphicFrame>
            <p:nvGraphicFramePr>
              <p:cNvPr id="44" name="Diagramme 43"/>
              <p:cNvGraphicFramePr/>
              <p:nvPr>
                <p:extLst>
                  <p:ext uri="{D42A27DB-BD31-4B8C-83A1-F6EECF244321}">
                    <p14:modId xmlns:p14="http://schemas.microsoft.com/office/powerpoint/2010/main" val="1591444312"/>
                  </p:ext>
                </p:extLst>
              </p:nvPr>
            </p:nvGraphicFramePr>
            <p:xfrm>
              <a:off x="3020376" y="1620290"/>
              <a:ext cx="3174688" cy="3511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 name="Flèche droite rayée 44"/>
              <p:cNvSpPr/>
              <p:nvPr/>
            </p:nvSpPr>
            <p:spPr>
              <a:xfrm rot="3470558">
                <a:off x="3744360" y="2573854"/>
                <a:ext cx="277711" cy="33818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Flèche droite rayée 45"/>
              <p:cNvSpPr/>
              <p:nvPr/>
            </p:nvSpPr>
            <p:spPr>
              <a:xfrm rot="8062699">
                <a:off x="6003044" y="2667691"/>
                <a:ext cx="254474" cy="42006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Flèche droite rayée 46"/>
              <p:cNvSpPr/>
              <p:nvPr/>
            </p:nvSpPr>
            <p:spPr>
              <a:xfrm rot="19446955">
                <a:off x="3696996" y="4132577"/>
                <a:ext cx="316690" cy="34789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Flèche droite rayée 47"/>
              <p:cNvSpPr/>
              <p:nvPr/>
            </p:nvSpPr>
            <p:spPr>
              <a:xfrm rot="13440586" flipV="1">
                <a:off x="5870477" y="4053566"/>
                <a:ext cx="323252" cy="37366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5" name="Groupe 24"/>
            <p:cNvGrpSpPr/>
            <p:nvPr/>
          </p:nvGrpSpPr>
          <p:grpSpPr>
            <a:xfrm>
              <a:off x="201587" y="2025726"/>
              <a:ext cx="8514460" cy="4607216"/>
              <a:chOff x="201587" y="2025726"/>
              <a:chExt cx="8514460" cy="4607216"/>
            </a:xfrm>
          </p:grpSpPr>
          <p:grpSp>
            <p:nvGrpSpPr>
              <p:cNvPr id="26" name="Groupe 28"/>
              <p:cNvGrpSpPr>
                <a:grpSpLocks/>
              </p:cNvGrpSpPr>
              <p:nvPr/>
            </p:nvGrpSpPr>
            <p:grpSpPr bwMode="auto">
              <a:xfrm>
                <a:off x="1234236" y="2707728"/>
                <a:ext cx="7356010" cy="1335659"/>
                <a:chOff x="1724185" y="1710766"/>
                <a:chExt cx="6018594" cy="1335668"/>
              </a:xfrm>
            </p:grpSpPr>
            <p:sp>
              <p:nvSpPr>
                <p:cNvPr id="42" name="Rectangle à coins arrondis 41"/>
                <p:cNvSpPr/>
                <p:nvPr/>
              </p:nvSpPr>
              <p:spPr>
                <a:xfrm>
                  <a:off x="5891872" y="1774586"/>
                  <a:ext cx="1850907" cy="1271848"/>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sng" strike="noStrike" kern="1200" cap="none" spc="0" normalizeH="0" baseline="0" noProof="0" dirty="0">
                      <a:ln>
                        <a:noFill/>
                      </a:ln>
                      <a:solidFill>
                        <a:srgbClr val="FFFF00"/>
                      </a:solidFill>
                      <a:effectLst/>
                      <a:uLnTx/>
                      <a:uFillTx/>
                      <a:latin typeface="Calibri"/>
                      <a:ea typeface="+mn-ea"/>
                      <a:cs typeface="+mn-cs"/>
                    </a:rPr>
                    <a:t>Axe 2</a:t>
                  </a:r>
                  <a:r>
                    <a:rPr kumimoji="0" lang="fr-FR" sz="1400" b="1" i="0" u="none" strike="noStrike" kern="1200" cap="none" spc="0" normalizeH="0" baseline="0" noProof="0" dirty="0">
                      <a:ln>
                        <a:noFill/>
                      </a:ln>
                      <a:solidFill>
                        <a:srgbClr val="FFFF00"/>
                      </a:solidFill>
                      <a:effectLst/>
                      <a:uLnTx/>
                      <a:uFillTx/>
                      <a:latin typeface="Calibri"/>
                      <a:ea typeface="+mn-ea"/>
                      <a:cs typeface="+mn-cs"/>
                    </a:rPr>
                    <a:t> : </a:t>
                  </a:r>
                  <a:r>
                    <a:rPr kumimoji="0" lang="fr-FR" sz="1400" b="1" i="0" u="none" strike="noStrike" kern="1200" cap="none" spc="0" normalizeH="0" baseline="0" noProof="0" dirty="0">
                      <a:ln>
                        <a:noFill/>
                      </a:ln>
                      <a:solidFill>
                        <a:prstClr val="white"/>
                      </a:solidFill>
                      <a:effectLst/>
                      <a:uLnTx/>
                      <a:uFillTx/>
                      <a:latin typeface="Calibri"/>
                      <a:ea typeface="+mn-ea"/>
                      <a:cs typeface="+mn-cs"/>
                    </a:rPr>
                    <a:t>Approvisionnement régulier des marchés ruraux et urbains en produits agricoles et agroalimentaires</a:t>
                  </a:r>
                </a:p>
              </p:txBody>
            </p:sp>
            <p:sp>
              <p:nvSpPr>
                <p:cNvPr id="43" name="Rectangle à coins arrondis 42"/>
                <p:cNvSpPr/>
                <p:nvPr/>
              </p:nvSpPr>
              <p:spPr>
                <a:xfrm>
                  <a:off x="1724185" y="1710766"/>
                  <a:ext cx="2006057" cy="1035487"/>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sng" strike="noStrike" kern="1200" cap="none" spc="0" normalizeH="0" baseline="0" noProof="0" dirty="0">
                      <a:ln>
                        <a:noFill/>
                      </a:ln>
                      <a:solidFill>
                        <a:srgbClr val="FFFF00"/>
                      </a:solidFill>
                      <a:effectLst/>
                      <a:uLnTx/>
                      <a:uFillTx/>
                      <a:latin typeface="Calibri"/>
                      <a:ea typeface="+mn-ea"/>
                      <a:cs typeface="+mn-cs"/>
                    </a:rPr>
                    <a:t>Axe 1</a:t>
                  </a:r>
                  <a:r>
                    <a:rPr kumimoji="0" lang="fr-FR" sz="1400" b="1" i="0" u="none" strike="noStrike" kern="1200" cap="none" spc="0" normalizeH="0" baseline="0" noProof="0" dirty="0">
                      <a:ln>
                        <a:noFill/>
                      </a:ln>
                      <a:solidFill>
                        <a:srgbClr val="FFFF00"/>
                      </a:solidFill>
                      <a:effectLst/>
                      <a:uLnTx/>
                      <a:uFillTx/>
                      <a:latin typeface="Calibri"/>
                      <a:ea typeface="+mn-ea"/>
                      <a:cs typeface="+mn-cs"/>
                    </a:rPr>
                    <a:t> : </a:t>
                  </a:r>
                  <a:endParaRPr kumimoji="0" lang="fr-FR" sz="1400" b="1" i="0" u="none" strike="noStrike" kern="1200" cap="none" spc="0" normalizeH="0" baseline="0" noProof="0" dirty="0" smtClean="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smtClean="0">
                      <a:ln>
                        <a:noFill/>
                      </a:ln>
                      <a:solidFill>
                        <a:prstClr val="white"/>
                      </a:solidFill>
                      <a:effectLst/>
                      <a:uLnTx/>
                      <a:uFillTx/>
                      <a:latin typeface="Calibri"/>
                      <a:ea typeface="+mn-ea"/>
                      <a:cs typeface="+mn-cs"/>
                    </a:rPr>
                    <a:t>Accroissement  </a:t>
                  </a:r>
                  <a:r>
                    <a:rPr kumimoji="0" lang="fr-FR" sz="1400" b="1" i="0" u="none" strike="noStrike" kern="1200" cap="none" spc="0" normalizeH="0" baseline="0" noProof="0" dirty="0">
                      <a:ln>
                        <a:noFill/>
                      </a:ln>
                      <a:solidFill>
                        <a:prstClr val="white"/>
                      </a:solidFill>
                      <a:effectLst/>
                      <a:uLnTx/>
                      <a:uFillTx/>
                      <a:latin typeface="Calibri"/>
                      <a:ea typeface="+mn-ea"/>
                      <a:cs typeface="+mn-cs"/>
                    </a:rPr>
                    <a:t>et diversification des productions agro-</a:t>
                  </a:r>
                  <a:r>
                    <a:rPr kumimoji="0" lang="fr-FR" sz="1400" b="1" i="0" u="none" strike="noStrike" kern="1200" cap="none" spc="0" normalizeH="0" baseline="0" noProof="0" dirty="0" err="1">
                      <a:ln>
                        <a:noFill/>
                      </a:ln>
                      <a:solidFill>
                        <a:prstClr val="white"/>
                      </a:solidFill>
                      <a:effectLst/>
                      <a:uLnTx/>
                      <a:uFillTx/>
                      <a:latin typeface="Calibri"/>
                      <a:ea typeface="+mn-ea"/>
                      <a:cs typeface="+mn-cs"/>
                    </a:rPr>
                    <a:t>sylvo</a:t>
                  </a:r>
                  <a:r>
                    <a:rPr kumimoji="0" lang="fr-FR" sz="1400" b="1" i="0" u="none" strike="noStrike" kern="1200" cap="none" spc="0" normalizeH="0" baseline="0" noProof="0" dirty="0">
                      <a:ln>
                        <a:noFill/>
                      </a:ln>
                      <a:solidFill>
                        <a:prstClr val="white"/>
                      </a:solidFill>
                      <a:effectLst/>
                      <a:uLnTx/>
                      <a:uFillTx/>
                      <a:latin typeface="Calibri"/>
                      <a:ea typeface="+mn-ea"/>
                      <a:cs typeface="+mn-cs"/>
                    </a:rPr>
                    <a:t>-pastorales et halieutiques</a:t>
                  </a:r>
                </a:p>
              </p:txBody>
            </p:sp>
          </p:grpSp>
          <p:grpSp>
            <p:nvGrpSpPr>
              <p:cNvPr id="27" name="Groupe 35"/>
              <p:cNvGrpSpPr>
                <a:grpSpLocks/>
              </p:cNvGrpSpPr>
              <p:nvPr/>
            </p:nvGrpSpPr>
            <p:grpSpPr bwMode="auto">
              <a:xfrm>
                <a:off x="1215110" y="5983510"/>
                <a:ext cx="7500937" cy="649432"/>
                <a:chOff x="1215086" y="5715017"/>
                <a:chExt cx="7500990" cy="649418"/>
              </a:xfrm>
            </p:grpSpPr>
            <p:sp>
              <p:nvSpPr>
                <p:cNvPr id="40" name="Rectangle à coins arrondis 39"/>
                <p:cNvSpPr/>
                <p:nvPr/>
              </p:nvSpPr>
              <p:spPr>
                <a:xfrm>
                  <a:off x="1215086" y="5950105"/>
                  <a:ext cx="7500990" cy="414330"/>
                </a:xfrm>
                <a:prstGeom prst="roundRect">
                  <a:avLst/>
                </a:prstGeom>
                <a:solidFill>
                  <a:schemeClr val="accent4">
                    <a:lumMod val="50000"/>
                  </a:schemeClr>
                </a:solidFill>
                <a:effectLst>
                  <a:glow rad="228600">
                    <a:schemeClr val="accent4">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a:ea typeface="+mn-ea"/>
                      <a:cs typeface="Calibri" pitchFamily="34" charset="0"/>
                    </a:rPr>
                    <a:t>Faire face efficacement aux situations d’urgence et de catastrophe</a:t>
                  </a:r>
                  <a:endParaRPr kumimoji="0" lang="fr-FR" sz="1600" b="0" i="0" u="none" strike="noStrike" kern="1200" cap="none" spc="0" normalizeH="0" baseline="0" noProof="0" dirty="0">
                    <a:ln>
                      <a:noFill/>
                    </a:ln>
                    <a:solidFill>
                      <a:prstClr val="white"/>
                    </a:solidFill>
                    <a:effectLst/>
                    <a:uLnTx/>
                    <a:uFillTx/>
                    <a:latin typeface="Calibri"/>
                    <a:ea typeface="+mn-ea"/>
                    <a:cs typeface="Calibri" pitchFamily="34" charset="0"/>
                  </a:endParaRPr>
                </a:p>
              </p:txBody>
            </p:sp>
            <p:sp>
              <p:nvSpPr>
                <p:cNvPr id="41" name="Flèche droite 40"/>
                <p:cNvSpPr/>
                <p:nvPr/>
              </p:nvSpPr>
              <p:spPr>
                <a:xfrm rot="5400000" flipV="1">
                  <a:off x="3109328" y="5748929"/>
                  <a:ext cx="179919" cy="112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8" name="Groupe 36"/>
              <p:cNvGrpSpPr>
                <a:grpSpLocks/>
              </p:cNvGrpSpPr>
              <p:nvPr/>
            </p:nvGrpSpPr>
            <p:grpSpPr bwMode="auto">
              <a:xfrm>
                <a:off x="201587" y="3131584"/>
                <a:ext cx="1036208" cy="3329847"/>
                <a:chOff x="206235" y="2544201"/>
                <a:chExt cx="655217" cy="3329869"/>
              </a:xfrm>
            </p:grpSpPr>
            <p:sp>
              <p:nvSpPr>
                <p:cNvPr id="36" name="Rectangle à coins arrondis 35"/>
                <p:cNvSpPr/>
                <p:nvPr/>
              </p:nvSpPr>
              <p:spPr>
                <a:xfrm rot="16200000">
                  <a:off x="-1210287" y="3960723"/>
                  <a:ext cx="3329869" cy="496826"/>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FFFF00"/>
                      </a:solidFill>
                      <a:effectLst/>
                      <a:uLnTx/>
                      <a:uFillTx/>
                      <a:latin typeface="Calibri"/>
                      <a:ea typeface="+mn-ea"/>
                      <a:cs typeface="+mn-cs"/>
                    </a:rPr>
                    <a:t>Axe 5</a:t>
                  </a:r>
                  <a:r>
                    <a:rPr kumimoji="0" lang="fr-FR" sz="1800" b="1" i="0" u="none" strike="noStrike" kern="1200" cap="none" spc="0" normalizeH="0" baseline="0" noProof="0" dirty="0">
                      <a:ln>
                        <a:noFill/>
                      </a:ln>
                      <a:solidFill>
                        <a:srgbClr val="FFFF00"/>
                      </a:solidFill>
                      <a:effectLst/>
                      <a:uLnTx/>
                      <a:uFillTx/>
                      <a:latin typeface="Calibri"/>
                      <a:ea typeface="+mn-ea"/>
                      <a:cs typeface="+mn-cs"/>
                    </a:rPr>
                    <a:t> : </a:t>
                  </a:r>
                  <a:r>
                    <a:rPr kumimoji="0" lang="fr-FR" sz="1800" b="1" i="0" u="none" strike="noStrike" kern="1200" cap="none" spc="0" normalizeH="0" baseline="0" noProof="0" dirty="0">
                      <a:ln>
                        <a:noFill/>
                      </a:ln>
                      <a:solidFill>
                        <a:prstClr val="white"/>
                      </a:solidFill>
                      <a:effectLst/>
                      <a:uLnTx/>
                      <a:uFillTx/>
                      <a:latin typeface="Calibri"/>
                      <a:ea typeface="+mn-ea"/>
                      <a:cs typeface="+mn-cs"/>
                    </a:rPr>
                    <a:t>Création d’un environnement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favorable</a:t>
                  </a:r>
                </a:p>
              </p:txBody>
            </p:sp>
            <p:sp>
              <p:nvSpPr>
                <p:cNvPr id="37" name="Flèche droite 36"/>
                <p:cNvSpPr/>
                <p:nvPr/>
              </p:nvSpPr>
              <p:spPr>
                <a:xfrm>
                  <a:off x="712052" y="2772487"/>
                  <a:ext cx="149400" cy="2784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e 32"/>
              <p:cNvGrpSpPr>
                <a:grpSpLocks/>
              </p:cNvGrpSpPr>
              <p:nvPr/>
            </p:nvGrpSpPr>
            <p:grpSpPr bwMode="auto">
              <a:xfrm>
                <a:off x="329096" y="2025726"/>
                <a:ext cx="8318383" cy="667992"/>
                <a:chOff x="302078" y="933583"/>
                <a:chExt cx="8318442" cy="668068"/>
              </a:xfrm>
            </p:grpSpPr>
            <p:sp>
              <p:nvSpPr>
                <p:cNvPr id="33" name="Flèche droite 32"/>
                <p:cNvSpPr/>
                <p:nvPr/>
              </p:nvSpPr>
              <p:spPr>
                <a:xfrm rot="16200000">
                  <a:off x="2212918" y="1385427"/>
                  <a:ext cx="261966" cy="1381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à coins arrondis 33"/>
                <p:cNvSpPr/>
                <p:nvPr/>
              </p:nvSpPr>
              <p:spPr>
                <a:xfrm>
                  <a:off x="302078" y="933583"/>
                  <a:ext cx="8318442" cy="340097"/>
                </a:xfrm>
                <a:prstGeom prst="roundRect">
                  <a:avLst/>
                </a:prstGeom>
                <a:solidFill>
                  <a:schemeClr val="accent5">
                    <a:lumMod val="75000"/>
                  </a:schemeClr>
                </a:solidFill>
                <a:effectLst>
                  <a:glow rad="139700">
                    <a:schemeClr val="accent2">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a:ea typeface="+mn-ea"/>
                      <a:cs typeface="Calibri" pitchFamily="34" charset="0"/>
                    </a:rPr>
                    <a:t>Accroitre la résilience à long terme des populations nigériennes et assurer la croissance agricole</a:t>
                  </a:r>
                  <a:endParaRPr kumimoji="0" lang="fr-FR" sz="1600" b="0" i="0" u="none" strike="noStrike" kern="1200" cap="none" spc="0" normalizeH="0" baseline="0" noProof="0" dirty="0">
                    <a:ln>
                      <a:noFill/>
                    </a:ln>
                    <a:solidFill>
                      <a:prstClr val="white"/>
                    </a:solidFill>
                    <a:effectLst/>
                    <a:uLnTx/>
                    <a:uFillTx/>
                    <a:latin typeface="Calibri"/>
                    <a:ea typeface="+mn-ea"/>
                    <a:cs typeface="Calibri" pitchFamily="34" charset="0"/>
                  </a:endParaRPr>
                </a:p>
              </p:txBody>
            </p:sp>
            <p:sp>
              <p:nvSpPr>
                <p:cNvPr id="35" name="Flèche droite 34"/>
                <p:cNvSpPr/>
                <p:nvPr/>
              </p:nvSpPr>
              <p:spPr>
                <a:xfrm rot="16200000">
                  <a:off x="7172189" y="1399230"/>
                  <a:ext cx="261966"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0" name="Groupe 38"/>
              <p:cNvGrpSpPr>
                <a:grpSpLocks/>
              </p:cNvGrpSpPr>
              <p:nvPr/>
            </p:nvGrpSpPr>
            <p:grpSpPr bwMode="auto">
              <a:xfrm>
                <a:off x="1328651" y="4883650"/>
                <a:ext cx="7114817" cy="1046615"/>
                <a:chOff x="1885847" y="4569335"/>
                <a:chExt cx="5600192" cy="1046623"/>
              </a:xfrm>
            </p:grpSpPr>
            <p:sp>
              <p:nvSpPr>
                <p:cNvPr id="31" name="Rectangle à coins arrondis 30"/>
                <p:cNvSpPr/>
                <p:nvPr/>
              </p:nvSpPr>
              <p:spPr>
                <a:xfrm>
                  <a:off x="5822853" y="4641500"/>
                  <a:ext cx="1663186" cy="974458"/>
                </a:xfrm>
                <a:prstGeom prst="roundRect">
                  <a:avLst/>
                </a:prstGeom>
                <a:ln w="76200">
                  <a:solidFill>
                    <a:srgbClr val="FF0000"/>
                  </a:solidFill>
                </a:ln>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sng" strike="noStrike" kern="1200" cap="none" spc="0" normalizeH="0" baseline="0" noProof="0" dirty="0">
                      <a:ln>
                        <a:noFill/>
                      </a:ln>
                      <a:solidFill>
                        <a:srgbClr val="FFFF00"/>
                      </a:solidFill>
                      <a:effectLst/>
                      <a:uLnTx/>
                      <a:uFillTx/>
                      <a:latin typeface="Calibri"/>
                      <a:ea typeface="+mn-ea"/>
                      <a:cs typeface="+mn-cs"/>
                    </a:rPr>
                    <a:t>Axe 4 </a:t>
                  </a:r>
                  <a:r>
                    <a:rPr kumimoji="0" lang="fr-FR" sz="1400" b="1" i="0" u="none" strike="noStrike" kern="1200" cap="none" spc="0" normalizeH="0" baseline="0" noProof="0" dirty="0">
                      <a:ln>
                        <a:noFill/>
                      </a:ln>
                      <a:solidFill>
                        <a:srgbClr val="FFFF00"/>
                      </a:solidFill>
                      <a:effectLst/>
                      <a:uLnTx/>
                      <a:uFillTx/>
                      <a:latin typeface="Calibri"/>
                      <a:ea typeface="+mn-ea"/>
                      <a:cs typeface="+mn-cs"/>
                    </a:rPr>
                    <a:t>: </a:t>
                  </a:r>
                  <a:endParaRPr kumimoji="0" lang="fr-FR" sz="1400" b="1" i="0" u="none" strike="noStrike" kern="1200" cap="none" spc="0" normalizeH="0" baseline="0" noProof="0" dirty="0" smtClean="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smtClean="0">
                      <a:ln>
                        <a:noFill/>
                      </a:ln>
                      <a:solidFill>
                        <a:prstClr val="white"/>
                      </a:solidFill>
                      <a:effectLst/>
                      <a:uLnTx/>
                      <a:uFillTx/>
                      <a:latin typeface="Calibri"/>
                      <a:ea typeface="+mn-ea"/>
                      <a:cs typeface="+mn-cs"/>
                    </a:rPr>
                    <a:t>Amélioration </a:t>
                  </a:r>
                  <a:r>
                    <a:rPr kumimoji="0" lang="fr-FR" sz="1400" b="1" i="0" u="none" strike="noStrike" kern="1200" cap="none" spc="0" normalizeH="0" baseline="0" noProof="0" dirty="0">
                      <a:ln>
                        <a:noFill/>
                      </a:ln>
                      <a:solidFill>
                        <a:prstClr val="white"/>
                      </a:solidFill>
                      <a:effectLst/>
                      <a:uLnTx/>
                      <a:uFillTx/>
                      <a:latin typeface="Calibri"/>
                      <a:ea typeface="+mn-ea"/>
                      <a:cs typeface="+mn-cs"/>
                    </a:rPr>
                    <a:t>de l’état nutritionnel des nigériens</a:t>
                  </a:r>
                </a:p>
              </p:txBody>
            </p:sp>
            <p:sp>
              <p:nvSpPr>
                <p:cNvPr id="32" name="Rectangle à coins arrondis 31"/>
                <p:cNvSpPr/>
                <p:nvPr/>
              </p:nvSpPr>
              <p:spPr>
                <a:xfrm>
                  <a:off x="1885847" y="4569335"/>
                  <a:ext cx="1876410" cy="1045681"/>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sng" strike="noStrike" kern="1200" cap="none" spc="0" normalizeH="0" baseline="0" noProof="0" dirty="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sng" strike="noStrike" kern="1200" cap="none" spc="0" normalizeH="0" baseline="0" noProof="0" dirty="0">
                      <a:ln>
                        <a:noFill/>
                      </a:ln>
                      <a:solidFill>
                        <a:srgbClr val="FFFF00"/>
                      </a:solidFill>
                      <a:effectLst/>
                      <a:uLnTx/>
                      <a:uFillTx/>
                      <a:latin typeface="Calibri"/>
                      <a:ea typeface="+mn-ea"/>
                      <a:cs typeface="+mn-cs"/>
                    </a:rPr>
                    <a:t>Axe 3</a:t>
                  </a:r>
                  <a:r>
                    <a:rPr kumimoji="0" lang="fr-FR" sz="1400" b="1" i="0" u="none" strike="noStrike" kern="1200" cap="none" spc="0" normalizeH="0" baseline="0" noProof="0" dirty="0">
                      <a:ln>
                        <a:noFill/>
                      </a:ln>
                      <a:solidFill>
                        <a:srgbClr val="FFFF00"/>
                      </a:solidFill>
                      <a:effectLst/>
                      <a:uLnTx/>
                      <a:uFillTx/>
                      <a:latin typeface="Calibri"/>
                      <a:ea typeface="+mn-ea"/>
                      <a:cs typeface="+mn-cs"/>
                    </a:rPr>
                    <a:t> : </a:t>
                  </a:r>
                  <a:endParaRPr kumimoji="0" lang="fr-FR" sz="1400" b="1" i="0" u="none" strike="noStrike" kern="1200" cap="none" spc="0" normalizeH="0" baseline="0" noProof="0" dirty="0" smtClean="0">
                    <a:ln>
                      <a:noFill/>
                    </a:ln>
                    <a:solidFill>
                      <a:srgbClr val="FFFF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smtClean="0">
                      <a:ln>
                        <a:noFill/>
                      </a:ln>
                      <a:solidFill>
                        <a:prstClr val="white"/>
                      </a:solidFill>
                      <a:effectLst/>
                      <a:uLnTx/>
                      <a:uFillTx/>
                      <a:latin typeface="Calibri"/>
                      <a:ea typeface="+mn-ea"/>
                      <a:cs typeface="+mn-cs"/>
                    </a:rPr>
                    <a:t>Amélioration </a:t>
                  </a:r>
                  <a:r>
                    <a:rPr kumimoji="0" lang="fr-FR" sz="1400" b="1" i="0" u="none" strike="noStrike" kern="1200" cap="none" spc="0" normalizeH="0" baseline="0" noProof="0" dirty="0">
                      <a:ln>
                        <a:noFill/>
                      </a:ln>
                      <a:solidFill>
                        <a:prstClr val="white"/>
                      </a:solidFill>
                      <a:effectLst/>
                      <a:uLnTx/>
                      <a:uFillTx/>
                      <a:latin typeface="Calibri"/>
                      <a:ea typeface="+mn-ea"/>
                      <a:cs typeface="+mn-cs"/>
                    </a:rPr>
                    <a:t>de la résilience des populations face aux changements climatiques, crises et catastrophes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prstClr val="white"/>
                    </a:solidFill>
                    <a:effectLst/>
                    <a:uLnTx/>
                    <a:uFillTx/>
                    <a:latin typeface="Calibri"/>
                    <a:ea typeface="+mn-ea"/>
                    <a:cs typeface="+mn-cs"/>
                  </a:endParaRPr>
                </a:p>
              </p:txBody>
            </p:sp>
          </p:grpSp>
        </p:grpSp>
      </p:grpSp>
      <p:sp>
        <p:nvSpPr>
          <p:cNvPr id="2" name="Titre 1"/>
          <p:cNvSpPr>
            <a:spLocks noGrp="1"/>
          </p:cNvSpPr>
          <p:nvPr>
            <p:ph type="title"/>
          </p:nvPr>
        </p:nvSpPr>
        <p:spPr>
          <a:xfrm>
            <a:off x="179512" y="125759"/>
            <a:ext cx="8765168" cy="1384664"/>
          </a:xfrm>
          <a:ln w="28575">
            <a:solidFill>
              <a:schemeClr val="accent6">
                <a:lumMod val="75000"/>
              </a:schemeClr>
            </a:solidFill>
          </a:ln>
        </p:spPr>
        <p:txBody>
          <a:bodyPr>
            <a:noAutofit/>
          </a:bodyPr>
          <a:lstStyle/>
          <a:p>
            <a:pPr marL="571500" lvl="0" indent="-571500">
              <a:defRPr/>
            </a:pPr>
            <a:r>
              <a:rPr lang="fr-FR" sz="2800" b="1" dirty="0" smtClean="0">
                <a:solidFill>
                  <a:schemeClr val="accent6"/>
                </a:solidFill>
                <a:latin typeface="+mn-lt"/>
                <a:cs typeface="Calibri" pitchFamily="34" charset="0"/>
              </a:rPr>
              <a:t>L’Initiative 3N « </a:t>
            </a:r>
            <a:r>
              <a:rPr lang="fr-FR" sz="2800" b="1" i="1" dirty="0" smtClean="0">
                <a:solidFill>
                  <a:schemeClr val="accent6"/>
                </a:solidFill>
                <a:latin typeface="+mn-lt"/>
                <a:cs typeface="Calibri" pitchFamily="34" charset="0"/>
              </a:rPr>
              <a:t>Les Nigériens Nourrissent les Nigériens</a:t>
            </a:r>
            <a:r>
              <a:rPr lang="fr-FR" sz="2800" b="1" dirty="0" smtClean="0">
                <a:solidFill>
                  <a:schemeClr val="accent6"/>
                </a:solidFill>
                <a:latin typeface="+mn-lt"/>
                <a:cs typeface="Calibri" pitchFamily="34" charset="0"/>
              </a:rPr>
              <a:t> »</a:t>
            </a:r>
            <a:br>
              <a:rPr lang="fr-FR" sz="2800" b="1" dirty="0" smtClean="0">
                <a:solidFill>
                  <a:schemeClr val="accent6"/>
                </a:solidFill>
                <a:latin typeface="+mn-lt"/>
                <a:cs typeface="Calibri" pitchFamily="34" charset="0"/>
              </a:rPr>
            </a:br>
            <a:r>
              <a:rPr lang="fr-FR" sz="2000" b="1" dirty="0" smtClean="0">
                <a:solidFill>
                  <a:srgbClr val="0070C0"/>
                </a:solidFill>
                <a:latin typeface="+mn-lt"/>
                <a:cs typeface="Calibri" pitchFamily="34" charset="0"/>
              </a:rPr>
              <a:t>offre u</a:t>
            </a:r>
            <a:r>
              <a:rPr lang="fr-FR" sz="2000" b="1" dirty="0" smtClean="0">
                <a:solidFill>
                  <a:srgbClr val="0070C0"/>
                </a:solidFill>
                <a:latin typeface="+mn-lt"/>
                <a:cs typeface="Arial" panose="020B0604020202020204" pitchFamily="34" charset="0"/>
              </a:rPr>
              <a:t>n  </a:t>
            </a:r>
            <a:r>
              <a:rPr lang="fr-FR" sz="2000" b="1" dirty="0">
                <a:solidFill>
                  <a:srgbClr val="0070C0"/>
                </a:solidFill>
                <a:latin typeface="+mn-lt"/>
                <a:cs typeface="Arial" panose="020B0604020202020204" pitchFamily="34" charset="0"/>
              </a:rPr>
              <a:t>Cadre stratégique holistique </a:t>
            </a:r>
            <a:r>
              <a:rPr lang="fr-FR" sz="2000" b="1" dirty="0" smtClean="0">
                <a:solidFill>
                  <a:srgbClr val="0070C0"/>
                </a:solidFill>
                <a:latin typeface="+mn-lt"/>
                <a:cs typeface="Arial" panose="020B0604020202020204" pitchFamily="34" charset="0"/>
              </a:rPr>
              <a:t>et cohérent pour la gouvernance et la coordination </a:t>
            </a:r>
            <a:r>
              <a:rPr lang="fr-FR" sz="2000" b="1" dirty="0">
                <a:solidFill>
                  <a:srgbClr val="0070C0"/>
                </a:solidFill>
                <a:latin typeface="+mn-lt"/>
                <a:cs typeface="Arial" panose="020B0604020202020204" pitchFamily="34" charset="0"/>
              </a:rPr>
              <a:t>multisectorielle de la sécurité alimentaire, nutritionnelle et </a:t>
            </a:r>
            <a:r>
              <a:rPr lang="fr-FR" sz="2000" b="1" dirty="0" smtClean="0">
                <a:solidFill>
                  <a:srgbClr val="0070C0"/>
                </a:solidFill>
                <a:latin typeface="+mn-lt"/>
                <a:cs typeface="Arial" panose="020B0604020202020204" pitchFamily="34" charset="0"/>
              </a:rPr>
              <a:t>le développement </a:t>
            </a:r>
            <a:r>
              <a:rPr lang="fr-FR" sz="2000" b="1" dirty="0">
                <a:solidFill>
                  <a:srgbClr val="0070C0"/>
                </a:solidFill>
                <a:latin typeface="+mn-lt"/>
                <a:cs typeface="Arial" panose="020B0604020202020204" pitchFamily="34" charset="0"/>
              </a:rPr>
              <a:t>agricole durable</a:t>
            </a:r>
            <a:r>
              <a:rPr lang="fr-FR" sz="2000" b="1" dirty="0">
                <a:solidFill>
                  <a:srgbClr val="0070C0"/>
                </a:solidFill>
                <a:latin typeface="+mn-lt"/>
                <a:cs typeface="Calibri" pitchFamily="34" charset="0"/>
              </a:rPr>
              <a:t> </a:t>
            </a:r>
          </a:p>
        </p:txBody>
      </p:sp>
      <p:sp>
        <p:nvSpPr>
          <p:cNvPr id="51" name="Flèche droite 50"/>
          <p:cNvSpPr/>
          <p:nvPr/>
        </p:nvSpPr>
        <p:spPr bwMode="auto">
          <a:xfrm rot="5400000" flipV="1">
            <a:off x="7669510" y="6016178"/>
            <a:ext cx="191280" cy="1167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62101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3653D-6D22-4587-9DF6-690F7507171E}"/>
              </a:ext>
            </a:extLst>
          </p:cNvPr>
          <p:cNvSpPr>
            <a:spLocks noGrp="1"/>
          </p:cNvSpPr>
          <p:nvPr>
            <p:ph type="title"/>
          </p:nvPr>
        </p:nvSpPr>
        <p:spPr>
          <a:xfrm>
            <a:off x="439153" y="1571042"/>
            <a:ext cx="8230197" cy="375743"/>
          </a:xfrm>
        </p:spPr>
        <p:txBody>
          <a:bodyPr rtlCol="0">
            <a:noAutofit/>
          </a:bodyPr>
          <a:lstStyle/>
          <a:p>
            <a:pPr eaLnBrk="1" fontAlgn="auto" hangingPunct="1">
              <a:spcAft>
                <a:spcPts val="0"/>
              </a:spcAft>
              <a:defRPr/>
            </a:pPr>
            <a:r>
              <a:rPr lang="en-US" sz="1800" b="1" dirty="0">
                <a:solidFill>
                  <a:srgbClr val="020EFC"/>
                </a:solidFill>
              </a:rPr>
              <a:t>CADRE CONCEPTUEL DE LA POLITIQUE NATIONALE DE SECURITE NUTRITIONNELLE</a:t>
            </a:r>
          </a:p>
        </p:txBody>
      </p:sp>
      <p:sp>
        <p:nvSpPr>
          <p:cNvPr id="5" name="Espace réservé du contenu 4"/>
          <p:cNvSpPr>
            <a:spLocks noGrp="1"/>
          </p:cNvSpPr>
          <p:nvPr>
            <p:ph idx="1"/>
          </p:nvPr>
        </p:nvSpPr>
        <p:spPr>
          <a:xfrm>
            <a:off x="439153" y="382801"/>
            <a:ext cx="8478183" cy="1111664"/>
          </a:xfrm>
          <a:ln w="28575">
            <a:solidFill>
              <a:schemeClr val="accent6">
                <a:lumMod val="75000"/>
              </a:schemeClr>
            </a:solidFill>
          </a:ln>
        </p:spPr>
        <p:txBody>
          <a:bodyPr/>
          <a:lstStyle/>
          <a:p>
            <a:pPr marL="0" indent="0" algn="ctr">
              <a:buNone/>
              <a:defRPr/>
            </a:pPr>
            <a:r>
              <a:rPr lang="fr-FR" sz="2300" b="1" dirty="0">
                <a:solidFill>
                  <a:schemeClr val="accent6"/>
                </a:solidFill>
                <a:cs typeface="Calibri" pitchFamily="34" charset="0"/>
              </a:rPr>
              <a:t>La Politique Nationale de Sécurité </a:t>
            </a:r>
            <a:r>
              <a:rPr lang="fr-FR" sz="2300" b="1" dirty="0" smtClean="0">
                <a:solidFill>
                  <a:schemeClr val="accent6"/>
                </a:solidFill>
                <a:cs typeface="Calibri" pitchFamily="34" charset="0"/>
              </a:rPr>
              <a:t>Nutritionnelle (PNSN) 2017-2025 </a:t>
            </a:r>
            <a:r>
              <a:rPr lang="fr-FR" sz="2200" b="1" dirty="0" smtClean="0">
                <a:solidFill>
                  <a:srgbClr val="00B0F0"/>
                </a:solidFill>
                <a:cs typeface="Calibri" pitchFamily="34" charset="0"/>
              </a:rPr>
              <a:t>permet </a:t>
            </a:r>
            <a:r>
              <a:rPr lang="fr-FR" sz="2200" b="1" dirty="0">
                <a:solidFill>
                  <a:srgbClr val="00B0F0"/>
                </a:solidFill>
                <a:cs typeface="Calibri" pitchFamily="34" charset="0"/>
              </a:rPr>
              <a:t>de promouvoir les </a:t>
            </a:r>
            <a:r>
              <a:rPr lang="fr-FR" sz="2200" b="1" dirty="0" smtClean="0">
                <a:solidFill>
                  <a:srgbClr val="00B0F0"/>
                </a:solidFill>
                <a:cs typeface="Calibri" pitchFamily="34" charset="0"/>
              </a:rPr>
              <a:t>actions </a:t>
            </a:r>
            <a:r>
              <a:rPr lang="fr-FR" sz="2200" b="1" dirty="0">
                <a:solidFill>
                  <a:srgbClr val="00B0F0"/>
                </a:solidFill>
                <a:cs typeface="Calibri" pitchFamily="34" charset="0"/>
              </a:rPr>
              <a:t>multisectorielles et multi-acteurs en faveur de la </a:t>
            </a:r>
            <a:r>
              <a:rPr lang="fr-FR" sz="2200" b="1" dirty="0" smtClean="0">
                <a:solidFill>
                  <a:srgbClr val="00B0F0"/>
                </a:solidFill>
                <a:cs typeface="Calibri" pitchFamily="34" charset="0"/>
              </a:rPr>
              <a:t>nutrition et des systèmes alimentaires  </a:t>
            </a:r>
            <a:endParaRPr lang="fr-FR" sz="2200" b="1" dirty="0">
              <a:solidFill>
                <a:srgbClr val="00B0F0"/>
              </a:solidFill>
              <a:cs typeface="Calibri" pitchFamily="34" charset="0"/>
            </a:endParaRPr>
          </a:p>
        </p:txBody>
      </p:sp>
      <p:grpSp>
        <p:nvGrpSpPr>
          <p:cNvPr id="3" name="Groupe 2">
            <a:extLst>
              <a:ext uri="{FF2B5EF4-FFF2-40B4-BE49-F238E27FC236}">
                <a16:creationId xmlns:a16="http://schemas.microsoft.com/office/drawing/2014/main" id="{2BF61600-2B18-426F-A233-A62CB01401BA}"/>
              </a:ext>
            </a:extLst>
          </p:cNvPr>
          <p:cNvGrpSpPr/>
          <p:nvPr/>
        </p:nvGrpSpPr>
        <p:grpSpPr>
          <a:xfrm>
            <a:off x="72008" y="2060848"/>
            <a:ext cx="8964488" cy="4608512"/>
            <a:chOff x="107146" y="786508"/>
            <a:chExt cx="11952651" cy="5956259"/>
          </a:xfrm>
        </p:grpSpPr>
        <p:sp>
          <p:nvSpPr>
            <p:cNvPr id="6" name="Rectangle : coins arrondis 5">
              <a:extLst>
                <a:ext uri="{FF2B5EF4-FFF2-40B4-BE49-F238E27FC236}">
                  <a16:creationId xmlns:a16="http://schemas.microsoft.com/office/drawing/2014/main" id="{6C643940-7A55-4DE0-A157-98B19FFBA27C}"/>
                </a:ext>
              </a:extLst>
            </p:cNvPr>
            <p:cNvSpPr/>
            <p:nvPr/>
          </p:nvSpPr>
          <p:spPr>
            <a:xfrm>
              <a:off x="1836770" y="5683421"/>
              <a:ext cx="8766202" cy="1059346"/>
            </a:xfrm>
            <a:prstGeom prst="round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11" name="ZoneTexte 10">
              <a:extLst>
                <a:ext uri="{FF2B5EF4-FFF2-40B4-BE49-F238E27FC236}">
                  <a16:creationId xmlns:a16="http://schemas.microsoft.com/office/drawing/2014/main" id="{70FACAB9-ABB2-4239-9F5B-7E6D915555BF}"/>
                </a:ext>
              </a:extLst>
            </p:cNvPr>
            <p:cNvSpPr txBox="1"/>
            <p:nvPr/>
          </p:nvSpPr>
          <p:spPr>
            <a:xfrm>
              <a:off x="107146" y="3451753"/>
              <a:ext cx="11952651" cy="1929257"/>
            </a:xfrm>
            <a:prstGeom prst="rect">
              <a:avLst/>
            </a:prstGeom>
            <a:solidFill>
              <a:srgbClr val="FFFF66"/>
            </a:solidFill>
            <a:ln>
              <a:solidFill>
                <a:schemeClr val="accent1">
                  <a:lumMod val="75000"/>
                </a:schemeClr>
              </a:solidFill>
            </a:ln>
          </p:spPr>
          <p:txBody>
            <a:bodyPr wrap="square" rtlCol="0">
              <a:spAutoFit/>
            </a:bodyPr>
            <a:lstStyle/>
            <a:p>
              <a:pPr defTabSz="685800">
                <a:defRPr/>
              </a:pPr>
              <a:endParaRPr lang="fr-FR" sz="1300" dirty="0" smtClean="0">
                <a:solidFill>
                  <a:prstClr val="black"/>
                </a:solidFill>
                <a:latin typeface="Calibri"/>
              </a:endParaRPr>
            </a:p>
            <a:p>
              <a:pPr defTabSz="685800">
                <a:defRPr/>
              </a:pPr>
              <a:endParaRPr lang="fr-FR" sz="1300" dirty="0">
                <a:solidFill>
                  <a:prstClr val="black"/>
                </a:solidFill>
                <a:latin typeface="Calibri"/>
              </a:endParaRPr>
            </a:p>
            <a:p>
              <a:pPr defTabSz="685800">
                <a:defRPr/>
              </a:pPr>
              <a:endParaRPr lang="fr-FR" sz="1300" dirty="0" smtClean="0">
                <a:solidFill>
                  <a:prstClr val="black"/>
                </a:solidFill>
                <a:latin typeface="Calibri"/>
              </a:endParaRPr>
            </a:p>
            <a:p>
              <a:pPr defTabSz="685800">
                <a:defRPr/>
              </a:pPr>
              <a:endParaRPr lang="fr-FR" sz="1300" dirty="0">
                <a:solidFill>
                  <a:prstClr val="black"/>
                </a:solidFill>
                <a:latin typeface="Calibri"/>
              </a:endParaRPr>
            </a:p>
            <a:p>
              <a:pPr defTabSz="685800">
                <a:defRPr/>
              </a:pPr>
              <a:endParaRPr lang="fr-FR" sz="1300" dirty="0" smtClean="0">
                <a:solidFill>
                  <a:prstClr val="black"/>
                </a:solidFill>
                <a:latin typeface="Calibri"/>
              </a:endParaRPr>
            </a:p>
            <a:p>
              <a:pPr defTabSz="685800">
                <a:defRPr/>
              </a:pPr>
              <a:endParaRPr lang="fr-FR" sz="1300" dirty="0">
                <a:solidFill>
                  <a:prstClr val="black"/>
                </a:solidFill>
                <a:latin typeface="Calibri"/>
              </a:endParaRPr>
            </a:p>
            <a:p>
              <a:pPr defTabSz="685800">
                <a:defRPr/>
              </a:pPr>
              <a:endParaRPr lang="fr-FR" sz="1300" dirty="0">
                <a:solidFill>
                  <a:prstClr val="black"/>
                </a:solidFill>
                <a:latin typeface="Calibri"/>
              </a:endParaRPr>
            </a:p>
          </p:txBody>
        </p:sp>
        <p:sp>
          <p:nvSpPr>
            <p:cNvPr id="4" name="Rounded Rectangle 3">
              <a:extLst>
                <a:ext uri="{FF2B5EF4-FFF2-40B4-BE49-F238E27FC236}">
                  <a16:creationId xmlns:a16="http://schemas.microsoft.com/office/drawing/2014/main" id="{C4EC261A-3AD6-4036-B1D1-D7101B72F69E}"/>
                </a:ext>
              </a:extLst>
            </p:cNvPr>
            <p:cNvSpPr/>
            <p:nvPr/>
          </p:nvSpPr>
          <p:spPr>
            <a:xfrm>
              <a:off x="2817727" y="1951875"/>
              <a:ext cx="5807658" cy="497678"/>
            </a:xfrm>
            <a:prstGeom prst="roundRect">
              <a:avLst/>
            </a:prstGeom>
            <a:solidFill>
              <a:srgbClr val="99F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200" b="1" dirty="0" err="1">
                  <a:solidFill>
                    <a:prstClr val="black"/>
                  </a:solidFill>
                  <a:latin typeface="Calibri"/>
                </a:rPr>
                <a:t>Amélioration</a:t>
              </a:r>
              <a:r>
                <a:rPr lang="en-US" sz="1200" b="1" dirty="0">
                  <a:solidFill>
                    <a:prstClr val="black"/>
                  </a:solidFill>
                  <a:latin typeface="Calibri"/>
                </a:rPr>
                <a:t> de </a:t>
              </a:r>
              <a:r>
                <a:rPr lang="en-US" sz="1200" b="1" dirty="0" err="1">
                  <a:solidFill>
                    <a:prstClr val="black"/>
                  </a:solidFill>
                  <a:latin typeface="Calibri"/>
                </a:rPr>
                <a:t>l’état</a:t>
              </a:r>
              <a:r>
                <a:rPr lang="en-US" sz="1200" b="1" dirty="0">
                  <a:solidFill>
                    <a:prstClr val="black"/>
                  </a:solidFill>
                  <a:latin typeface="Calibri"/>
                </a:rPr>
                <a:t> </a:t>
              </a:r>
              <a:r>
                <a:rPr lang="en-US" sz="1200" b="1" dirty="0" err="1">
                  <a:solidFill>
                    <a:prstClr val="black"/>
                  </a:solidFill>
                  <a:latin typeface="Calibri"/>
                </a:rPr>
                <a:t>nutritionnel</a:t>
              </a:r>
              <a:r>
                <a:rPr lang="en-US" sz="1200" b="1" dirty="0">
                  <a:solidFill>
                    <a:prstClr val="black"/>
                  </a:solidFill>
                  <a:latin typeface="Calibri"/>
                </a:rPr>
                <a:t> et de santé</a:t>
              </a:r>
            </a:p>
          </p:txBody>
        </p:sp>
        <p:sp>
          <p:nvSpPr>
            <p:cNvPr id="41" name="Rounded Rectangle 40">
              <a:extLst>
                <a:ext uri="{FF2B5EF4-FFF2-40B4-BE49-F238E27FC236}">
                  <a16:creationId xmlns:a16="http://schemas.microsoft.com/office/drawing/2014/main" id="{143205C8-78EB-479A-A011-DCD22A602A1F}"/>
                </a:ext>
              </a:extLst>
            </p:cNvPr>
            <p:cNvSpPr/>
            <p:nvPr/>
          </p:nvSpPr>
          <p:spPr>
            <a:xfrm>
              <a:off x="6863018" y="5887252"/>
              <a:ext cx="3524734" cy="728150"/>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200" b="1" dirty="0">
                  <a:solidFill>
                    <a:prstClr val="white"/>
                  </a:solidFill>
                  <a:latin typeface="Calibri"/>
                </a:rPr>
                <a:t>E8:</a:t>
              </a:r>
            </a:p>
            <a:p>
              <a:pPr algn="ctr" defTabSz="690577" eaLnBrk="0" hangingPunct="0">
                <a:defRPr/>
              </a:pPr>
              <a:r>
                <a:rPr lang="en-US" sz="1200" b="1" dirty="0">
                  <a:solidFill>
                    <a:prstClr val="white"/>
                  </a:solidFill>
                  <a:latin typeface="Calibri"/>
                </a:rPr>
                <a:t> Communication et plaidoyer  pour la nutrition</a:t>
              </a:r>
            </a:p>
          </p:txBody>
        </p:sp>
        <p:sp>
          <p:nvSpPr>
            <p:cNvPr id="43" name="Rounded Rectangle 42">
              <a:extLst>
                <a:ext uri="{FF2B5EF4-FFF2-40B4-BE49-F238E27FC236}">
                  <a16:creationId xmlns:a16="http://schemas.microsoft.com/office/drawing/2014/main" id="{D01F29F4-1C2B-4F90-88C6-F6393464D36D}"/>
                </a:ext>
              </a:extLst>
            </p:cNvPr>
            <p:cNvSpPr/>
            <p:nvPr/>
          </p:nvSpPr>
          <p:spPr>
            <a:xfrm>
              <a:off x="2967033" y="1077276"/>
              <a:ext cx="5355332" cy="52024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200" b="1" dirty="0">
                  <a:solidFill>
                    <a:prstClr val="black"/>
                  </a:solidFill>
                  <a:latin typeface="Calibri"/>
                </a:rPr>
                <a:t>Développement humain et </a:t>
              </a:r>
              <a:r>
                <a:rPr lang="en-US" sz="1200" b="1" dirty="0" err="1">
                  <a:solidFill>
                    <a:prstClr val="black"/>
                  </a:solidFill>
                  <a:latin typeface="Calibri"/>
                </a:rPr>
                <a:t>Croissance</a:t>
              </a:r>
              <a:r>
                <a:rPr lang="en-US" sz="1200" b="1" dirty="0">
                  <a:solidFill>
                    <a:prstClr val="black"/>
                  </a:solidFill>
                  <a:latin typeface="Calibri"/>
                </a:rPr>
                <a:t> </a:t>
              </a:r>
              <a:r>
                <a:rPr lang="en-US" sz="1200" b="1" dirty="0" err="1">
                  <a:solidFill>
                    <a:prstClr val="black"/>
                  </a:solidFill>
                  <a:latin typeface="Calibri"/>
                </a:rPr>
                <a:t>économique</a:t>
              </a:r>
              <a:endParaRPr lang="en-US" sz="1200" b="1" dirty="0">
                <a:solidFill>
                  <a:prstClr val="black"/>
                </a:solidFill>
                <a:latin typeface="Calibri"/>
              </a:endParaRPr>
            </a:p>
          </p:txBody>
        </p:sp>
        <p:sp>
          <p:nvSpPr>
            <p:cNvPr id="20" name="Rounded Rectangle 19">
              <a:extLst>
                <a:ext uri="{FF2B5EF4-FFF2-40B4-BE49-F238E27FC236}">
                  <a16:creationId xmlns:a16="http://schemas.microsoft.com/office/drawing/2014/main" id="{0E987B2C-30E7-4E60-8018-CD42A24EF312}"/>
                </a:ext>
              </a:extLst>
            </p:cNvPr>
            <p:cNvSpPr/>
            <p:nvPr/>
          </p:nvSpPr>
          <p:spPr>
            <a:xfrm>
              <a:off x="2255130" y="5807240"/>
              <a:ext cx="3745709" cy="802242"/>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200" b="1" dirty="0">
                  <a:solidFill>
                    <a:prstClr val="white"/>
                  </a:solidFill>
                  <a:latin typeface="Calibri"/>
                </a:rPr>
                <a:t>E1:</a:t>
              </a:r>
            </a:p>
            <a:p>
              <a:pPr algn="ctr" defTabSz="690577" eaLnBrk="0" hangingPunct="0">
                <a:defRPr/>
              </a:pPr>
              <a:r>
                <a:rPr lang="en-US" sz="1200" b="1" dirty="0">
                  <a:solidFill>
                    <a:prstClr val="white"/>
                  </a:solidFill>
                  <a:latin typeface="Calibri"/>
                </a:rPr>
                <a:t> </a:t>
              </a:r>
              <a:r>
                <a:rPr lang="en-US" sz="1200" b="1" dirty="0" err="1">
                  <a:solidFill>
                    <a:prstClr val="white"/>
                  </a:solidFill>
                  <a:latin typeface="Calibri"/>
                </a:rPr>
                <a:t>Gouvernance</a:t>
              </a:r>
              <a:r>
                <a:rPr lang="en-US" sz="1200" b="1" dirty="0">
                  <a:solidFill>
                    <a:prstClr val="white"/>
                  </a:solidFill>
                  <a:latin typeface="Calibri"/>
                </a:rPr>
                <a:t>, </a:t>
              </a:r>
              <a:r>
                <a:rPr lang="en-US" sz="1200" b="1" dirty="0" err="1">
                  <a:solidFill>
                    <a:prstClr val="white"/>
                  </a:solidFill>
                  <a:latin typeface="Calibri"/>
                </a:rPr>
                <a:t>analyse</a:t>
              </a:r>
              <a:r>
                <a:rPr lang="en-US" sz="1200" b="1" dirty="0">
                  <a:solidFill>
                    <a:prstClr val="white"/>
                  </a:solidFill>
                  <a:latin typeface="Calibri"/>
                </a:rPr>
                <a:t> de politiques  et coordination </a:t>
              </a:r>
              <a:r>
                <a:rPr lang="en-US" sz="1200" b="1" dirty="0" err="1">
                  <a:solidFill>
                    <a:prstClr val="white"/>
                  </a:solidFill>
                  <a:latin typeface="Calibri"/>
                </a:rPr>
                <a:t>multisectorielle</a:t>
              </a:r>
              <a:endParaRPr lang="en-US" sz="1200" b="1" dirty="0">
                <a:solidFill>
                  <a:prstClr val="white"/>
                </a:solidFill>
                <a:latin typeface="Calibri"/>
              </a:endParaRPr>
            </a:p>
          </p:txBody>
        </p:sp>
        <p:sp>
          <p:nvSpPr>
            <p:cNvPr id="17" name="Rounded Rectangle 3">
              <a:extLst>
                <a:ext uri="{FF2B5EF4-FFF2-40B4-BE49-F238E27FC236}">
                  <a16:creationId xmlns:a16="http://schemas.microsoft.com/office/drawing/2014/main" id="{C4EC261A-3AD6-4036-B1D1-D7101B72F69E}"/>
                </a:ext>
              </a:extLst>
            </p:cNvPr>
            <p:cNvSpPr/>
            <p:nvPr/>
          </p:nvSpPr>
          <p:spPr>
            <a:xfrm>
              <a:off x="2533199" y="2777905"/>
              <a:ext cx="6351494" cy="520534"/>
            </a:xfrm>
            <a:prstGeom prst="round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200" b="1" dirty="0" err="1">
                  <a:solidFill>
                    <a:prstClr val="black"/>
                  </a:solidFill>
                  <a:latin typeface="Calibri"/>
                </a:rPr>
                <a:t>Sécurité</a:t>
              </a:r>
              <a:r>
                <a:rPr lang="en-US" sz="1200" b="1" dirty="0">
                  <a:solidFill>
                    <a:prstClr val="black"/>
                  </a:solidFill>
                  <a:latin typeface="Calibri"/>
                </a:rPr>
                <a:t> </a:t>
              </a:r>
              <a:r>
                <a:rPr lang="en-US" sz="1200" b="1" dirty="0" err="1">
                  <a:solidFill>
                    <a:prstClr val="black"/>
                  </a:solidFill>
                  <a:latin typeface="Calibri"/>
                </a:rPr>
                <a:t>alimentaire</a:t>
              </a:r>
              <a:r>
                <a:rPr lang="en-US" sz="1200" b="1" dirty="0">
                  <a:solidFill>
                    <a:prstClr val="black"/>
                  </a:solidFill>
                  <a:latin typeface="Calibri"/>
                </a:rPr>
                <a:t> et </a:t>
              </a:r>
              <a:r>
                <a:rPr lang="en-US" sz="1200" b="1" dirty="0" err="1">
                  <a:solidFill>
                    <a:prstClr val="black"/>
                  </a:solidFill>
                  <a:latin typeface="Calibri"/>
                </a:rPr>
                <a:t>nutritionnelle</a:t>
              </a:r>
              <a:endParaRPr lang="en-US" sz="1200" b="1" dirty="0">
                <a:solidFill>
                  <a:prstClr val="black"/>
                </a:solidFill>
                <a:latin typeface="Calibri"/>
              </a:endParaRPr>
            </a:p>
          </p:txBody>
        </p:sp>
        <p:sp>
          <p:nvSpPr>
            <p:cNvPr id="7" name="Rounded Rectangle 6">
              <a:extLst>
                <a:ext uri="{FF2B5EF4-FFF2-40B4-BE49-F238E27FC236}">
                  <a16:creationId xmlns:a16="http://schemas.microsoft.com/office/drawing/2014/main" id="{21434AB2-28EB-4B06-ACAB-C5139F1EC088}"/>
                </a:ext>
              </a:extLst>
            </p:cNvPr>
            <p:cNvSpPr/>
            <p:nvPr/>
          </p:nvSpPr>
          <p:spPr>
            <a:xfrm>
              <a:off x="359887" y="3690837"/>
              <a:ext cx="1881188" cy="145595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E2: </a:t>
              </a:r>
            </a:p>
            <a:p>
              <a:pPr algn="ctr" defTabSz="690577" eaLnBrk="0" hangingPunct="0">
                <a:defRPr/>
              </a:pPr>
              <a:r>
                <a:rPr lang="en-US" sz="1300" b="1" dirty="0">
                  <a:solidFill>
                    <a:prstClr val="white"/>
                  </a:solidFill>
                  <a:latin typeface="Calibri"/>
                </a:rPr>
                <a:t>Interventions </a:t>
              </a:r>
              <a:r>
                <a:rPr lang="en-US" sz="1300" b="1" dirty="0" err="1">
                  <a:solidFill>
                    <a:prstClr val="white"/>
                  </a:solidFill>
                  <a:latin typeface="Calibri"/>
                </a:rPr>
                <a:t>nutritionnelles</a:t>
              </a:r>
              <a:endParaRPr lang="en-US" sz="1300" b="1" dirty="0">
                <a:solidFill>
                  <a:prstClr val="white"/>
                </a:solidFill>
                <a:latin typeface="Calibri"/>
              </a:endParaRPr>
            </a:p>
            <a:p>
              <a:pPr algn="ctr" defTabSz="690577" eaLnBrk="0" hangingPunct="0">
                <a:defRPr/>
              </a:pPr>
              <a:r>
                <a:rPr lang="en-US" sz="1300" b="1" dirty="0" err="1">
                  <a:solidFill>
                    <a:prstClr val="white"/>
                  </a:solidFill>
                  <a:latin typeface="Calibri"/>
                </a:rPr>
                <a:t>dans</a:t>
              </a:r>
              <a:r>
                <a:rPr lang="en-US" sz="1300" b="1" dirty="0">
                  <a:solidFill>
                    <a:prstClr val="white"/>
                  </a:solidFill>
                  <a:latin typeface="Calibri"/>
                </a:rPr>
                <a:t> le </a:t>
              </a:r>
              <a:r>
                <a:rPr lang="en-US" sz="1300" b="1" dirty="0" err="1">
                  <a:solidFill>
                    <a:prstClr val="white"/>
                  </a:solidFill>
                  <a:latin typeface="Calibri"/>
                </a:rPr>
                <a:t>secteur</a:t>
              </a:r>
              <a:r>
                <a:rPr lang="en-US" sz="1300" b="1" dirty="0">
                  <a:solidFill>
                    <a:prstClr val="white"/>
                  </a:solidFill>
                  <a:latin typeface="Calibri"/>
                </a:rPr>
                <a:t> de la santé</a:t>
              </a:r>
            </a:p>
          </p:txBody>
        </p:sp>
        <p:sp>
          <p:nvSpPr>
            <p:cNvPr id="8" name="Rounded Rectangle 7">
              <a:extLst>
                <a:ext uri="{FF2B5EF4-FFF2-40B4-BE49-F238E27FC236}">
                  <a16:creationId xmlns:a16="http://schemas.microsoft.com/office/drawing/2014/main" id="{CC43EB12-1318-40D5-B883-0C94B8321BDA}"/>
                </a:ext>
              </a:extLst>
            </p:cNvPr>
            <p:cNvSpPr/>
            <p:nvPr/>
          </p:nvSpPr>
          <p:spPr>
            <a:xfrm>
              <a:off x="2370370" y="3712330"/>
              <a:ext cx="2355521" cy="1490215"/>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E3:</a:t>
              </a:r>
            </a:p>
            <a:p>
              <a:pPr algn="ctr" defTabSz="690577" eaLnBrk="0" hangingPunct="0">
                <a:defRPr/>
              </a:pPr>
              <a:r>
                <a:rPr lang="en-US" sz="1300" b="1" dirty="0">
                  <a:solidFill>
                    <a:prstClr val="white"/>
                  </a:solidFill>
                  <a:latin typeface="Calibri"/>
                </a:rPr>
                <a:t> Agriculture &amp; </a:t>
              </a:r>
              <a:r>
                <a:rPr lang="en-US" sz="1300" b="1" dirty="0" err="1">
                  <a:solidFill>
                    <a:prstClr val="white"/>
                  </a:solidFill>
                  <a:latin typeface="Calibri"/>
                </a:rPr>
                <a:t>systèmes</a:t>
              </a:r>
              <a:r>
                <a:rPr lang="en-US" sz="1300" b="1" dirty="0">
                  <a:solidFill>
                    <a:prstClr val="white"/>
                  </a:solidFill>
                  <a:latin typeface="Calibri"/>
                </a:rPr>
                <a:t> </a:t>
              </a:r>
              <a:r>
                <a:rPr lang="en-US" sz="1300" b="1" dirty="0" err="1">
                  <a:solidFill>
                    <a:prstClr val="white"/>
                  </a:solidFill>
                  <a:latin typeface="Calibri"/>
                </a:rPr>
                <a:t>alimentaires</a:t>
              </a:r>
              <a:r>
                <a:rPr lang="en-US" sz="1300" b="1" dirty="0">
                  <a:solidFill>
                    <a:prstClr val="white"/>
                  </a:solidFill>
                  <a:latin typeface="Calibri"/>
                </a:rPr>
                <a:t> </a:t>
              </a:r>
              <a:r>
                <a:rPr lang="en-US" sz="1300" b="1" dirty="0" err="1">
                  <a:solidFill>
                    <a:prstClr val="white"/>
                  </a:solidFill>
                  <a:latin typeface="Calibri"/>
                </a:rPr>
                <a:t>sensibles</a:t>
              </a:r>
              <a:r>
                <a:rPr lang="en-US" sz="1300" b="1" dirty="0">
                  <a:solidFill>
                    <a:prstClr val="white"/>
                  </a:solidFill>
                  <a:latin typeface="Calibri"/>
                </a:rPr>
                <a:t> à la nutrition</a:t>
              </a:r>
            </a:p>
          </p:txBody>
        </p:sp>
        <p:sp>
          <p:nvSpPr>
            <p:cNvPr id="9" name="Rounded Rectangle 8">
              <a:extLst>
                <a:ext uri="{FF2B5EF4-FFF2-40B4-BE49-F238E27FC236}">
                  <a16:creationId xmlns:a16="http://schemas.microsoft.com/office/drawing/2014/main" id="{B1C9E71E-C7A8-43CE-A397-CBF182C67A44}"/>
                </a:ext>
              </a:extLst>
            </p:cNvPr>
            <p:cNvSpPr/>
            <p:nvPr/>
          </p:nvSpPr>
          <p:spPr>
            <a:xfrm rot="10800000" flipV="1">
              <a:off x="6743328" y="3677552"/>
              <a:ext cx="1556355" cy="1554844"/>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E5: </a:t>
              </a:r>
            </a:p>
            <a:p>
              <a:pPr algn="ctr" defTabSz="690577" eaLnBrk="0" hangingPunct="0">
                <a:defRPr/>
              </a:pPr>
              <a:r>
                <a:rPr lang="en-US" sz="1300" b="1" dirty="0">
                  <a:solidFill>
                    <a:prstClr val="white"/>
                  </a:solidFill>
                  <a:latin typeface="Calibri"/>
                </a:rPr>
                <a:t>Nutrition </a:t>
              </a:r>
            </a:p>
            <a:p>
              <a:pPr algn="ctr" defTabSz="690577" eaLnBrk="0" hangingPunct="0">
                <a:defRPr/>
              </a:pPr>
              <a:r>
                <a:rPr lang="en-US" sz="1300" b="1" dirty="0">
                  <a:solidFill>
                    <a:prstClr val="white"/>
                  </a:solidFill>
                  <a:latin typeface="Calibri"/>
                </a:rPr>
                <a:t>&amp; Protection </a:t>
              </a:r>
              <a:r>
                <a:rPr lang="en-US" sz="1300" b="1" dirty="0" err="1">
                  <a:solidFill>
                    <a:prstClr val="white"/>
                  </a:solidFill>
                  <a:latin typeface="Calibri"/>
                </a:rPr>
                <a:t>Sociale</a:t>
              </a:r>
              <a:endParaRPr lang="en-US" sz="1300" b="1" dirty="0">
                <a:solidFill>
                  <a:prstClr val="white"/>
                </a:solidFill>
                <a:latin typeface="Calibri"/>
              </a:endParaRPr>
            </a:p>
          </p:txBody>
        </p:sp>
        <p:sp>
          <p:nvSpPr>
            <p:cNvPr id="47" name="Rounded Rectangle 46">
              <a:extLst>
                <a:ext uri="{FF2B5EF4-FFF2-40B4-BE49-F238E27FC236}">
                  <a16:creationId xmlns:a16="http://schemas.microsoft.com/office/drawing/2014/main" id="{643243A4-9EE6-47BE-A447-8242BA151D3F}"/>
                </a:ext>
              </a:extLst>
            </p:cNvPr>
            <p:cNvSpPr/>
            <p:nvPr/>
          </p:nvSpPr>
          <p:spPr>
            <a:xfrm>
              <a:off x="4855187" y="3690837"/>
              <a:ext cx="1828013" cy="1527246"/>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E4:</a:t>
              </a:r>
            </a:p>
            <a:p>
              <a:pPr algn="ctr" defTabSz="690577" eaLnBrk="0" hangingPunct="0">
                <a:defRPr/>
              </a:pPr>
              <a:r>
                <a:rPr lang="en-US" sz="1300" b="1" dirty="0" err="1">
                  <a:solidFill>
                    <a:prstClr val="white"/>
                  </a:solidFill>
                  <a:latin typeface="Calibri"/>
                </a:rPr>
                <a:t>Eau</a:t>
              </a:r>
              <a:r>
                <a:rPr lang="en-US" sz="1300" b="1" dirty="0">
                  <a:solidFill>
                    <a:prstClr val="white"/>
                  </a:solidFill>
                  <a:latin typeface="Calibri"/>
                </a:rPr>
                <a:t>, Hygiene et </a:t>
              </a:r>
              <a:r>
                <a:rPr lang="en-US" sz="1300" b="1" dirty="0" err="1">
                  <a:solidFill>
                    <a:prstClr val="white"/>
                  </a:solidFill>
                  <a:latin typeface="Calibri"/>
                </a:rPr>
                <a:t>Assainissement</a:t>
              </a:r>
              <a:r>
                <a:rPr lang="en-US" sz="1300" b="1" dirty="0">
                  <a:solidFill>
                    <a:prstClr val="white"/>
                  </a:solidFill>
                  <a:latin typeface="Calibri"/>
                </a:rPr>
                <a:t> </a:t>
              </a:r>
              <a:r>
                <a:rPr lang="en-US" sz="1300" b="1" dirty="0" err="1">
                  <a:solidFill>
                    <a:prstClr val="white"/>
                  </a:solidFill>
                  <a:latin typeface="Calibri"/>
                </a:rPr>
                <a:t>sensibles</a:t>
              </a:r>
              <a:r>
                <a:rPr lang="en-US" sz="1300" b="1" dirty="0">
                  <a:solidFill>
                    <a:prstClr val="white"/>
                  </a:solidFill>
                  <a:latin typeface="Calibri"/>
                </a:rPr>
                <a:t> à la nutrition</a:t>
              </a:r>
              <a:endParaRPr lang="en-US" sz="1300" b="1" i="1" dirty="0">
                <a:solidFill>
                  <a:prstClr val="white"/>
                </a:solidFill>
                <a:latin typeface="Calibri"/>
              </a:endParaRPr>
            </a:p>
          </p:txBody>
        </p:sp>
        <p:sp>
          <p:nvSpPr>
            <p:cNvPr id="21" name="Rounded Rectangle 20">
              <a:extLst>
                <a:ext uri="{FF2B5EF4-FFF2-40B4-BE49-F238E27FC236}">
                  <a16:creationId xmlns:a16="http://schemas.microsoft.com/office/drawing/2014/main" id="{C1D83FA0-0FA5-457F-9E4C-B672AC2DFCDD}"/>
                </a:ext>
              </a:extLst>
            </p:cNvPr>
            <p:cNvSpPr/>
            <p:nvPr/>
          </p:nvSpPr>
          <p:spPr>
            <a:xfrm rot="10800000" flipV="1">
              <a:off x="8438908" y="3690837"/>
              <a:ext cx="1676571" cy="1554844"/>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E6:</a:t>
              </a:r>
            </a:p>
            <a:p>
              <a:pPr algn="ctr" defTabSz="690577" eaLnBrk="0" hangingPunct="0">
                <a:defRPr/>
              </a:pPr>
              <a:r>
                <a:rPr lang="en-US" sz="1300" b="1" dirty="0">
                  <a:solidFill>
                    <a:prstClr val="white"/>
                  </a:solidFill>
                  <a:latin typeface="Calibri"/>
                </a:rPr>
                <a:t>Nutrition </a:t>
              </a:r>
            </a:p>
            <a:p>
              <a:pPr algn="ctr" defTabSz="690577" eaLnBrk="0" hangingPunct="0">
                <a:defRPr/>
              </a:pPr>
              <a:r>
                <a:rPr lang="en-US" sz="1300" b="1" dirty="0">
                  <a:solidFill>
                    <a:prstClr val="white"/>
                  </a:solidFill>
                  <a:latin typeface="Calibri"/>
                </a:rPr>
                <a:t>&amp; Education</a:t>
              </a:r>
              <a:endParaRPr lang="en-US" sz="1300" b="1" i="1" dirty="0">
                <a:solidFill>
                  <a:prstClr val="white"/>
                </a:solidFill>
                <a:latin typeface="Calibri"/>
              </a:endParaRPr>
            </a:p>
          </p:txBody>
        </p:sp>
        <p:sp>
          <p:nvSpPr>
            <p:cNvPr id="22" name="Rounded Rectangle 21">
              <a:extLst>
                <a:ext uri="{FF2B5EF4-FFF2-40B4-BE49-F238E27FC236}">
                  <a16:creationId xmlns:a16="http://schemas.microsoft.com/office/drawing/2014/main" id="{74D84FFA-A7A6-4200-B628-25860364EDE7}"/>
                </a:ext>
              </a:extLst>
            </p:cNvPr>
            <p:cNvSpPr/>
            <p:nvPr/>
          </p:nvSpPr>
          <p:spPr>
            <a:xfrm rot="10800000" flipV="1">
              <a:off x="10254702" y="3712330"/>
              <a:ext cx="1693699" cy="149021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E7: </a:t>
              </a:r>
            </a:p>
            <a:p>
              <a:pPr algn="ctr" defTabSz="690577" eaLnBrk="0" hangingPunct="0">
                <a:defRPr/>
              </a:pPr>
              <a:r>
                <a:rPr lang="en-US" sz="1300" b="1" dirty="0" err="1">
                  <a:solidFill>
                    <a:prstClr val="white"/>
                  </a:solidFill>
                  <a:latin typeface="Calibri"/>
                </a:rPr>
                <a:t>Nutrrition</a:t>
              </a:r>
              <a:r>
                <a:rPr lang="en-US" sz="1300" b="1" dirty="0">
                  <a:solidFill>
                    <a:prstClr val="white"/>
                  </a:solidFill>
                  <a:latin typeface="Calibri"/>
                </a:rPr>
                <a:t> </a:t>
              </a:r>
            </a:p>
            <a:p>
              <a:pPr algn="ctr" defTabSz="690577" eaLnBrk="0" hangingPunct="0">
                <a:defRPr/>
              </a:pPr>
              <a:r>
                <a:rPr lang="en-US" sz="1300" b="1" dirty="0">
                  <a:solidFill>
                    <a:prstClr val="white"/>
                  </a:solidFill>
                  <a:latin typeface="Calibri"/>
                </a:rPr>
                <a:t>&amp;</a:t>
              </a:r>
            </a:p>
            <a:p>
              <a:pPr algn="ctr" defTabSz="690577" eaLnBrk="0" hangingPunct="0">
                <a:defRPr/>
              </a:pPr>
              <a:r>
                <a:rPr lang="en-US" sz="1300" b="1" dirty="0">
                  <a:solidFill>
                    <a:prstClr val="white"/>
                  </a:solidFill>
                  <a:latin typeface="Calibri"/>
                </a:rPr>
                <a:t> maladies non </a:t>
              </a:r>
              <a:r>
                <a:rPr lang="en-US" sz="1300" b="1" dirty="0" err="1">
                  <a:solidFill>
                    <a:prstClr val="white"/>
                  </a:solidFill>
                  <a:latin typeface="Calibri"/>
                </a:rPr>
                <a:t>transmissibles</a:t>
              </a:r>
              <a:endParaRPr lang="en-US" sz="1300" b="1" i="1" dirty="0">
                <a:solidFill>
                  <a:prstClr val="white"/>
                </a:solidFill>
                <a:latin typeface="Calibri"/>
              </a:endParaRPr>
            </a:p>
          </p:txBody>
        </p:sp>
        <p:cxnSp>
          <p:nvCxnSpPr>
            <p:cNvPr id="32" name="Connecteur droit 31">
              <a:extLst>
                <a:ext uri="{FF2B5EF4-FFF2-40B4-BE49-F238E27FC236}">
                  <a16:creationId xmlns:a16="http://schemas.microsoft.com/office/drawing/2014/main" id="{5C940FD2-85AE-409F-BB44-F35770951C32}"/>
                </a:ext>
              </a:extLst>
            </p:cNvPr>
            <p:cNvCxnSpPr>
              <a:cxnSpLocks/>
            </p:cNvCxnSpPr>
            <p:nvPr/>
          </p:nvCxnSpPr>
          <p:spPr>
            <a:xfrm>
              <a:off x="2110596" y="4457191"/>
              <a:ext cx="268356"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E76F5DEF-F083-473C-A578-BDE6B5F9AAE7}"/>
                </a:ext>
              </a:extLst>
            </p:cNvPr>
            <p:cNvCxnSpPr>
              <a:cxnSpLocks/>
            </p:cNvCxnSpPr>
            <p:nvPr/>
          </p:nvCxnSpPr>
          <p:spPr>
            <a:xfrm>
              <a:off x="4686651" y="4457192"/>
              <a:ext cx="268356"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Connecteur droit 48">
              <a:extLst>
                <a:ext uri="{FF2B5EF4-FFF2-40B4-BE49-F238E27FC236}">
                  <a16:creationId xmlns:a16="http://schemas.microsoft.com/office/drawing/2014/main" id="{BDD17800-2B48-4897-8868-DC67990DCA3A}"/>
                </a:ext>
              </a:extLst>
            </p:cNvPr>
            <p:cNvCxnSpPr>
              <a:cxnSpLocks/>
            </p:cNvCxnSpPr>
            <p:nvPr/>
          </p:nvCxnSpPr>
          <p:spPr>
            <a:xfrm>
              <a:off x="6480832" y="4457191"/>
              <a:ext cx="268356"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C179BDA3-F88E-418C-9D32-4E373E4E7453}"/>
                </a:ext>
              </a:extLst>
            </p:cNvPr>
            <p:cNvCxnSpPr>
              <a:cxnSpLocks/>
            </p:cNvCxnSpPr>
            <p:nvPr/>
          </p:nvCxnSpPr>
          <p:spPr>
            <a:xfrm>
              <a:off x="8191732" y="4457191"/>
              <a:ext cx="268356"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201CC1CC-AD4C-4C0C-8EDD-EB806B5B6EC3}"/>
                </a:ext>
              </a:extLst>
            </p:cNvPr>
            <p:cNvCxnSpPr>
              <a:cxnSpLocks/>
            </p:cNvCxnSpPr>
            <p:nvPr/>
          </p:nvCxnSpPr>
          <p:spPr>
            <a:xfrm>
              <a:off x="9990897" y="4457191"/>
              <a:ext cx="268356"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365A8456-A358-4C81-A663-0D930A5DBDCF}"/>
                </a:ext>
              </a:extLst>
            </p:cNvPr>
            <p:cNvCxnSpPr>
              <a:cxnSpLocks/>
            </p:cNvCxnSpPr>
            <p:nvPr/>
          </p:nvCxnSpPr>
          <p:spPr>
            <a:xfrm flipH="1">
              <a:off x="6000839" y="6264579"/>
              <a:ext cx="862179"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Flèche : haut 9">
              <a:extLst>
                <a:ext uri="{FF2B5EF4-FFF2-40B4-BE49-F238E27FC236}">
                  <a16:creationId xmlns:a16="http://schemas.microsoft.com/office/drawing/2014/main" id="{873358FB-B692-49F7-8864-29130A55C6B1}"/>
                </a:ext>
              </a:extLst>
            </p:cNvPr>
            <p:cNvSpPr/>
            <p:nvPr/>
          </p:nvSpPr>
          <p:spPr>
            <a:xfrm>
              <a:off x="8460088" y="5454228"/>
              <a:ext cx="539595" cy="20902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33" name="Flèche : haut 32">
              <a:extLst>
                <a:ext uri="{FF2B5EF4-FFF2-40B4-BE49-F238E27FC236}">
                  <a16:creationId xmlns:a16="http://schemas.microsoft.com/office/drawing/2014/main" id="{829ACDCC-2BCA-4949-9CB9-B3106EC03F31}"/>
                </a:ext>
              </a:extLst>
            </p:cNvPr>
            <p:cNvSpPr/>
            <p:nvPr/>
          </p:nvSpPr>
          <p:spPr>
            <a:xfrm>
              <a:off x="3984523" y="5449944"/>
              <a:ext cx="539595" cy="20902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34" name="Flèche : haut 33">
              <a:extLst>
                <a:ext uri="{FF2B5EF4-FFF2-40B4-BE49-F238E27FC236}">
                  <a16:creationId xmlns:a16="http://schemas.microsoft.com/office/drawing/2014/main" id="{C24FCD84-3C53-4135-91F5-5796AB86BF65}"/>
                </a:ext>
              </a:extLst>
            </p:cNvPr>
            <p:cNvSpPr/>
            <p:nvPr/>
          </p:nvSpPr>
          <p:spPr>
            <a:xfrm>
              <a:off x="2967032" y="3321339"/>
              <a:ext cx="546221" cy="2344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35" name="Flèche : haut 34">
              <a:extLst>
                <a:ext uri="{FF2B5EF4-FFF2-40B4-BE49-F238E27FC236}">
                  <a16:creationId xmlns:a16="http://schemas.microsoft.com/office/drawing/2014/main" id="{E1FC3967-1B4F-4FA0-A366-142FC543867C}"/>
                </a:ext>
              </a:extLst>
            </p:cNvPr>
            <p:cNvSpPr/>
            <p:nvPr/>
          </p:nvSpPr>
          <p:spPr>
            <a:xfrm>
              <a:off x="7645511" y="3321776"/>
              <a:ext cx="546221" cy="2344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40" name="Flèche : haut 39">
              <a:extLst>
                <a:ext uri="{FF2B5EF4-FFF2-40B4-BE49-F238E27FC236}">
                  <a16:creationId xmlns:a16="http://schemas.microsoft.com/office/drawing/2014/main" id="{AFE71537-59F4-464F-A1E7-63DCDF8346B0}"/>
                </a:ext>
              </a:extLst>
            </p:cNvPr>
            <p:cNvSpPr/>
            <p:nvPr/>
          </p:nvSpPr>
          <p:spPr>
            <a:xfrm>
              <a:off x="5375697" y="2480499"/>
              <a:ext cx="466117" cy="310658"/>
            </a:xfrm>
            <a:prstGeom prst="upArrow">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42" name="Flèche : haut 41">
              <a:extLst>
                <a:ext uri="{FF2B5EF4-FFF2-40B4-BE49-F238E27FC236}">
                  <a16:creationId xmlns:a16="http://schemas.microsoft.com/office/drawing/2014/main" id="{675EF72A-1BB4-4672-AA12-DAB4B5A69B9B}"/>
                </a:ext>
              </a:extLst>
            </p:cNvPr>
            <p:cNvSpPr/>
            <p:nvPr/>
          </p:nvSpPr>
          <p:spPr>
            <a:xfrm>
              <a:off x="5375698" y="1620639"/>
              <a:ext cx="466116" cy="317984"/>
            </a:xfrm>
            <a:prstGeom prst="upArrow">
              <a:avLst/>
            </a:prstGeom>
            <a:solidFill>
              <a:srgbClr val="99F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white"/>
                </a:solidFill>
                <a:latin typeface="Calibri"/>
              </a:endParaRPr>
            </a:p>
          </p:txBody>
        </p:sp>
        <p:sp>
          <p:nvSpPr>
            <p:cNvPr id="54" name="Curved Right Arrow 43">
              <a:extLst>
                <a:ext uri="{FF2B5EF4-FFF2-40B4-BE49-F238E27FC236}">
                  <a16:creationId xmlns:a16="http://schemas.microsoft.com/office/drawing/2014/main" id="{6EF9C3E8-6524-42DF-8B42-5C1E3191BE39}"/>
                </a:ext>
              </a:extLst>
            </p:cNvPr>
            <p:cNvSpPr/>
            <p:nvPr/>
          </p:nvSpPr>
          <p:spPr>
            <a:xfrm>
              <a:off x="1717029" y="1247600"/>
              <a:ext cx="1034438" cy="1076636"/>
            </a:xfrm>
            <a:prstGeom prst="curv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fontAlgn="base" hangingPunct="0">
                <a:spcBef>
                  <a:spcPct val="0"/>
                </a:spcBef>
                <a:spcAft>
                  <a:spcPct val="0"/>
                </a:spcAft>
                <a:defRPr/>
              </a:pPr>
              <a:endParaRPr lang="en-US" sz="1200">
                <a:solidFill>
                  <a:prstClr val="black"/>
                </a:solidFill>
                <a:latin typeface="Calibri"/>
              </a:endParaRPr>
            </a:p>
          </p:txBody>
        </p:sp>
        <p:sp>
          <p:nvSpPr>
            <p:cNvPr id="24" name="Rectangle 23">
              <a:extLst>
                <a:ext uri="{FF2B5EF4-FFF2-40B4-BE49-F238E27FC236}">
                  <a16:creationId xmlns:a16="http://schemas.microsoft.com/office/drawing/2014/main" id="{CE4F53E2-169B-474E-9047-522EF0DC2B11}"/>
                </a:ext>
              </a:extLst>
            </p:cNvPr>
            <p:cNvSpPr/>
            <p:nvPr/>
          </p:nvSpPr>
          <p:spPr>
            <a:xfrm>
              <a:off x="9598220" y="786508"/>
              <a:ext cx="2350181" cy="2498680"/>
            </a:xfrm>
            <a:prstGeom prst="rect">
              <a:avLst/>
            </a:prstGeom>
            <a:solidFill>
              <a:srgbClr val="9933FF"/>
            </a:solid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350" b="1" dirty="0">
                  <a:solidFill>
                    <a:prstClr val="white"/>
                  </a:solidFill>
                  <a:latin typeface="Calibri"/>
                </a:rPr>
                <a:t>ODD, Malabo, PDDAA,</a:t>
              </a:r>
            </a:p>
            <a:p>
              <a:pPr algn="ctr" defTabSz="685800">
                <a:defRPr/>
              </a:pPr>
              <a:r>
                <a:rPr lang="fr-FR" sz="1350" b="1" dirty="0">
                  <a:solidFill>
                    <a:prstClr val="white"/>
                  </a:solidFill>
                  <a:latin typeface="Calibri"/>
                </a:rPr>
                <a:t>Faim Zéro…</a:t>
              </a:r>
            </a:p>
            <a:p>
              <a:pPr algn="ctr" defTabSz="685800">
                <a:defRPr/>
              </a:pPr>
              <a:endParaRPr lang="fr-FR" sz="1350" b="1" dirty="0">
                <a:solidFill>
                  <a:prstClr val="white"/>
                </a:solidFill>
                <a:latin typeface="Calibri"/>
              </a:endParaRPr>
            </a:p>
            <a:p>
              <a:pPr algn="ctr" defTabSz="685800">
                <a:defRPr/>
              </a:pPr>
              <a:r>
                <a:rPr lang="fr-FR" sz="1350" b="1" dirty="0">
                  <a:solidFill>
                    <a:prstClr val="white"/>
                  </a:solidFill>
                  <a:latin typeface="Calibri"/>
                </a:rPr>
                <a:t>PDES 2017-2021 </a:t>
              </a:r>
            </a:p>
            <a:p>
              <a:pPr algn="ctr" defTabSz="685800">
                <a:defRPr/>
              </a:pPr>
              <a:r>
                <a:rPr lang="fr-FR" sz="1350" b="1" dirty="0">
                  <a:solidFill>
                    <a:prstClr val="white"/>
                  </a:solidFill>
                  <a:latin typeface="Calibri"/>
                </a:rPr>
                <a:t> (Axes 2, 3 et 5)</a:t>
              </a:r>
            </a:p>
            <a:p>
              <a:pPr algn="ctr" defTabSz="685800">
                <a:defRPr/>
              </a:pPr>
              <a:endParaRPr lang="fr-FR" sz="1350" dirty="0">
                <a:solidFill>
                  <a:prstClr val="white"/>
                </a:solidFill>
                <a:latin typeface="Calibri"/>
              </a:endParaRPr>
            </a:p>
            <a:p>
              <a:pPr algn="ctr" defTabSz="685800">
                <a:defRPr/>
              </a:pPr>
              <a:r>
                <a:rPr lang="fr-FR" sz="1350" b="1" dirty="0">
                  <a:solidFill>
                    <a:prstClr val="white"/>
                  </a:solidFill>
                  <a:latin typeface="Calibri"/>
                </a:rPr>
                <a:t>PA/I3N 2016-2020</a:t>
              </a:r>
            </a:p>
            <a:p>
              <a:pPr algn="ctr" defTabSz="685800">
                <a:defRPr/>
              </a:pPr>
              <a:r>
                <a:rPr lang="fr-FR" sz="1350" b="1" dirty="0">
                  <a:solidFill>
                    <a:prstClr val="white"/>
                  </a:solidFill>
                  <a:latin typeface="Calibri"/>
                </a:rPr>
                <a:t>(Axe 4)</a:t>
              </a:r>
            </a:p>
          </p:txBody>
        </p:sp>
        <p:sp>
          <p:nvSpPr>
            <p:cNvPr id="25" name="Accolade fermante 24">
              <a:extLst>
                <a:ext uri="{FF2B5EF4-FFF2-40B4-BE49-F238E27FC236}">
                  <a16:creationId xmlns:a16="http://schemas.microsoft.com/office/drawing/2014/main" id="{5659D81F-B96A-4C83-A1B7-09DBB5D6BD78}"/>
                </a:ext>
              </a:extLst>
            </p:cNvPr>
            <p:cNvSpPr/>
            <p:nvPr/>
          </p:nvSpPr>
          <p:spPr>
            <a:xfrm>
              <a:off x="8994707" y="1130284"/>
              <a:ext cx="478768" cy="2207911"/>
            </a:xfrm>
            <a:prstGeom prst="rightBrace">
              <a:avLst>
                <a:gd name="adj1" fmla="val 27912"/>
                <a:gd name="adj2" fmla="val 50574"/>
              </a:avLst>
            </a:prstGeom>
            <a:ln w="571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fr-FR" sz="1350">
                <a:solidFill>
                  <a:prstClr val="black"/>
                </a:solidFill>
                <a:latin typeface="Calibri"/>
              </a:endParaRPr>
            </a:p>
          </p:txBody>
        </p:sp>
        <p:sp>
          <p:nvSpPr>
            <p:cNvPr id="36" name="Curved Right Arrow 43">
              <a:extLst>
                <a:ext uri="{FF2B5EF4-FFF2-40B4-BE49-F238E27FC236}">
                  <a16:creationId xmlns:a16="http://schemas.microsoft.com/office/drawing/2014/main" id="{401E572E-3982-47B4-8359-613254F2350E}"/>
                </a:ext>
              </a:extLst>
            </p:cNvPr>
            <p:cNvSpPr/>
            <p:nvPr/>
          </p:nvSpPr>
          <p:spPr>
            <a:xfrm>
              <a:off x="1413967" y="2257955"/>
              <a:ext cx="1034438" cy="1076636"/>
            </a:xfrm>
            <a:prstGeom prst="curv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fontAlgn="base" hangingPunct="0">
                <a:spcBef>
                  <a:spcPct val="0"/>
                </a:spcBef>
                <a:spcAft>
                  <a:spcPct val="0"/>
                </a:spcAft>
                <a:defRPr/>
              </a:pPr>
              <a:endParaRPr lang="en-US" sz="1200">
                <a:solidFill>
                  <a:prstClr val="black"/>
                </a:solidFill>
                <a:latin typeface="Calibri"/>
              </a:endParaRPr>
            </a:p>
          </p:txBody>
        </p:sp>
        <p:sp>
          <p:nvSpPr>
            <p:cNvPr id="55" name="Rounded Rectangle 6">
              <a:extLst>
                <a:ext uri="{FF2B5EF4-FFF2-40B4-BE49-F238E27FC236}">
                  <a16:creationId xmlns:a16="http://schemas.microsoft.com/office/drawing/2014/main" id="{21434AB2-28EB-4B06-ACAB-C5139F1EC088}"/>
                </a:ext>
              </a:extLst>
            </p:cNvPr>
            <p:cNvSpPr/>
            <p:nvPr/>
          </p:nvSpPr>
          <p:spPr>
            <a:xfrm>
              <a:off x="250485" y="3690317"/>
              <a:ext cx="1881188" cy="151254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E2: </a:t>
              </a:r>
            </a:p>
            <a:p>
              <a:pPr algn="ctr" defTabSz="690577" eaLnBrk="0" hangingPunct="0">
                <a:defRPr/>
              </a:pPr>
              <a:r>
                <a:rPr lang="en-US" sz="1300" b="1" dirty="0">
                  <a:solidFill>
                    <a:prstClr val="white"/>
                  </a:solidFill>
                  <a:latin typeface="Calibri"/>
                </a:rPr>
                <a:t>Interventions </a:t>
              </a:r>
              <a:r>
                <a:rPr lang="en-US" sz="1300" b="1" dirty="0" err="1">
                  <a:solidFill>
                    <a:prstClr val="white"/>
                  </a:solidFill>
                  <a:latin typeface="Calibri"/>
                </a:rPr>
                <a:t>nutritionnelles</a:t>
              </a:r>
              <a:endParaRPr lang="en-US" sz="1300" b="1" dirty="0">
                <a:solidFill>
                  <a:prstClr val="white"/>
                </a:solidFill>
                <a:latin typeface="Calibri"/>
              </a:endParaRPr>
            </a:p>
            <a:p>
              <a:pPr algn="ctr" defTabSz="690577" eaLnBrk="0" hangingPunct="0">
                <a:defRPr/>
              </a:pPr>
              <a:r>
                <a:rPr lang="en-US" sz="1300" b="1" dirty="0" err="1">
                  <a:solidFill>
                    <a:prstClr val="white"/>
                  </a:solidFill>
                  <a:latin typeface="Calibri"/>
                </a:rPr>
                <a:t>dans</a:t>
              </a:r>
              <a:r>
                <a:rPr lang="en-US" sz="1300" b="1" dirty="0">
                  <a:solidFill>
                    <a:prstClr val="white"/>
                  </a:solidFill>
                  <a:latin typeface="Calibri"/>
                </a:rPr>
                <a:t> le </a:t>
              </a:r>
              <a:r>
                <a:rPr lang="en-US" sz="1300" b="1" dirty="0" err="1">
                  <a:solidFill>
                    <a:prstClr val="white"/>
                  </a:solidFill>
                  <a:latin typeface="Calibri"/>
                </a:rPr>
                <a:t>secteur</a:t>
              </a:r>
              <a:r>
                <a:rPr lang="en-US" sz="1300" b="1" dirty="0">
                  <a:solidFill>
                    <a:prstClr val="white"/>
                  </a:solidFill>
                  <a:latin typeface="Calibri"/>
                </a:rPr>
                <a:t> de la santé</a:t>
              </a:r>
            </a:p>
          </p:txBody>
        </p:sp>
        <p:sp>
          <p:nvSpPr>
            <p:cNvPr id="56" name="Rounded Rectangle 7">
              <a:extLst>
                <a:ext uri="{FF2B5EF4-FFF2-40B4-BE49-F238E27FC236}">
                  <a16:creationId xmlns:a16="http://schemas.microsoft.com/office/drawing/2014/main" id="{CC43EB12-1318-40D5-B883-0C94B8321BDA}"/>
                </a:ext>
              </a:extLst>
            </p:cNvPr>
            <p:cNvSpPr/>
            <p:nvPr/>
          </p:nvSpPr>
          <p:spPr>
            <a:xfrm>
              <a:off x="2411583" y="3711810"/>
              <a:ext cx="2355521" cy="1548135"/>
            </a:xfrm>
            <a:prstGeom prst="roundRect">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white"/>
                  </a:solidFill>
                  <a:latin typeface="Calibri"/>
                </a:rPr>
                <a:t>E3:</a:t>
              </a:r>
            </a:p>
            <a:p>
              <a:pPr algn="ctr" defTabSz="690577" eaLnBrk="0" hangingPunct="0">
                <a:defRPr/>
              </a:pPr>
              <a:r>
                <a:rPr lang="en-US" sz="1300" b="1" dirty="0">
                  <a:solidFill>
                    <a:prstClr val="white"/>
                  </a:solidFill>
                  <a:latin typeface="Calibri"/>
                </a:rPr>
                <a:t> Agriculture &amp; </a:t>
              </a:r>
              <a:r>
                <a:rPr lang="en-US" sz="1300" b="1" dirty="0" err="1">
                  <a:solidFill>
                    <a:prstClr val="white"/>
                  </a:solidFill>
                  <a:latin typeface="Calibri"/>
                </a:rPr>
                <a:t>systèmes</a:t>
              </a:r>
              <a:r>
                <a:rPr lang="en-US" sz="1300" b="1" dirty="0">
                  <a:solidFill>
                    <a:prstClr val="white"/>
                  </a:solidFill>
                  <a:latin typeface="Calibri"/>
                </a:rPr>
                <a:t> </a:t>
              </a:r>
              <a:r>
                <a:rPr lang="en-US" sz="1300" b="1" dirty="0" err="1">
                  <a:solidFill>
                    <a:prstClr val="white"/>
                  </a:solidFill>
                  <a:latin typeface="Calibri"/>
                </a:rPr>
                <a:t>alimentaires</a:t>
              </a:r>
              <a:r>
                <a:rPr lang="en-US" sz="1300" b="1" dirty="0">
                  <a:solidFill>
                    <a:prstClr val="white"/>
                  </a:solidFill>
                  <a:latin typeface="Calibri"/>
                </a:rPr>
                <a:t> </a:t>
              </a:r>
              <a:r>
                <a:rPr lang="en-US" sz="1300" b="1" dirty="0" err="1">
                  <a:solidFill>
                    <a:prstClr val="white"/>
                  </a:solidFill>
                  <a:latin typeface="Calibri"/>
                </a:rPr>
                <a:t>sensibles</a:t>
              </a:r>
              <a:r>
                <a:rPr lang="en-US" sz="1300" b="1" dirty="0">
                  <a:solidFill>
                    <a:prstClr val="white"/>
                  </a:solidFill>
                  <a:latin typeface="Calibri"/>
                </a:rPr>
                <a:t> à la nutrition</a:t>
              </a:r>
            </a:p>
          </p:txBody>
        </p:sp>
        <p:sp>
          <p:nvSpPr>
            <p:cNvPr id="57" name="Rounded Rectangle 3">
              <a:extLst>
                <a:ext uri="{FF2B5EF4-FFF2-40B4-BE49-F238E27FC236}">
                  <a16:creationId xmlns:a16="http://schemas.microsoft.com/office/drawing/2014/main" id="{C4EC261A-3AD6-4036-B1D1-D7101B72F69E}"/>
                </a:ext>
              </a:extLst>
            </p:cNvPr>
            <p:cNvSpPr/>
            <p:nvPr/>
          </p:nvSpPr>
          <p:spPr>
            <a:xfrm>
              <a:off x="2892001" y="1955547"/>
              <a:ext cx="5807657" cy="497678"/>
            </a:xfrm>
            <a:prstGeom prst="roundRect">
              <a:avLst/>
            </a:prstGeom>
            <a:solidFill>
              <a:srgbClr val="99F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err="1">
                  <a:solidFill>
                    <a:prstClr val="black"/>
                  </a:solidFill>
                  <a:latin typeface="Calibri"/>
                </a:rPr>
                <a:t>Amélioration</a:t>
              </a:r>
              <a:r>
                <a:rPr lang="en-US" sz="1300" b="1" dirty="0">
                  <a:solidFill>
                    <a:prstClr val="black"/>
                  </a:solidFill>
                  <a:latin typeface="Calibri"/>
                </a:rPr>
                <a:t> de </a:t>
              </a:r>
              <a:r>
                <a:rPr lang="en-US" sz="1300" b="1" dirty="0" err="1">
                  <a:solidFill>
                    <a:prstClr val="black"/>
                  </a:solidFill>
                  <a:latin typeface="Calibri"/>
                </a:rPr>
                <a:t>l’état</a:t>
              </a:r>
              <a:r>
                <a:rPr lang="en-US" sz="1300" b="1" dirty="0">
                  <a:solidFill>
                    <a:prstClr val="black"/>
                  </a:solidFill>
                  <a:latin typeface="Calibri"/>
                </a:rPr>
                <a:t> </a:t>
              </a:r>
              <a:r>
                <a:rPr lang="en-US" sz="1300" b="1" dirty="0" err="1">
                  <a:solidFill>
                    <a:prstClr val="black"/>
                  </a:solidFill>
                  <a:latin typeface="Calibri"/>
                </a:rPr>
                <a:t>nutritionnel</a:t>
              </a:r>
              <a:r>
                <a:rPr lang="en-US" sz="1300" b="1" dirty="0">
                  <a:solidFill>
                    <a:prstClr val="black"/>
                  </a:solidFill>
                  <a:latin typeface="Calibri"/>
                </a:rPr>
                <a:t> et de santé</a:t>
              </a:r>
            </a:p>
          </p:txBody>
        </p:sp>
        <p:sp>
          <p:nvSpPr>
            <p:cNvPr id="58" name="Rounded Rectangle 42">
              <a:extLst>
                <a:ext uri="{FF2B5EF4-FFF2-40B4-BE49-F238E27FC236}">
                  <a16:creationId xmlns:a16="http://schemas.microsoft.com/office/drawing/2014/main" id="{D01F29F4-1C2B-4F90-88C6-F6393464D36D}"/>
                </a:ext>
              </a:extLst>
            </p:cNvPr>
            <p:cNvSpPr/>
            <p:nvPr/>
          </p:nvSpPr>
          <p:spPr>
            <a:xfrm>
              <a:off x="3041306" y="1080948"/>
              <a:ext cx="5355332" cy="52024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a:solidFill>
                    <a:prstClr val="black"/>
                  </a:solidFill>
                  <a:latin typeface="Calibri"/>
                </a:rPr>
                <a:t>Développement humain et </a:t>
              </a:r>
              <a:r>
                <a:rPr lang="en-US" sz="1300" b="1" dirty="0" err="1">
                  <a:solidFill>
                    <a:prstClr val="black"/>
                  </a:solidFill>
                  <a:latin typeface="Calibri"/>
                </a:rPr>
                <a:t>Croissance</a:t>
              </a:r>
              <a:r>
                <a:rPr lang="en-US" sz="1300" b="1" dirty="0">
                  <a:solidFill>
                    <a:prstClr val="black"/>
                  </a:solidFill>
                  <a:latin typeface="Calibri"/>
                </a:rPr>
                <a:t> </a:t>
              </a:r>
              <a:r>
                <a:rPr lang="en-US" sz="1300" b="1" dirty="0" err="1">
                  <a:solidFill>
                    <a:prstClr val="black"/>
                  </a:solidFill>
                  <a:latin typeface="Calibri"/>
                </a:rPr>
                <a:t>économique</a:t>
              </a:r>
              <a:endParaRPr lang="en-US" sz="1300" b="1" dirty="0">
                <a:solidFill>
                  <a:prstClr val="black"/>
                </a:solidFill>
                <a:latin typeface="Calibri"/>
              </a:endParaRPr>
            </a:p>
          </p:txBody>
        </p:sp>
        <p:sp>
          <p:nvSpPr>
            <p:cNvPr id="59" name="Rounded Rectangle 3">
              <a:extLst>
                <a:ext uri="{FF2B5EF4-FFF2-40B4-BE49-F238E27FC236}">
                  <a16:creationId xmlns:a16="http://schemas.microsoft.com/office/drawing/2014/main" id="{C4EC261A-3AD6-4036-B1D1-D7101B72F69E}"/>
                </a:ext>
              </a:extLst>
            </p:cNvPr>
            <p:cNvSpPr/>
            <p:nvPr/>
          </p:nvSpPr>
          <p:spPr>
            <a:xfrm>
              <a:off x="2607473" y="2781576"/>
              <a:ext cx="6351494" cy="520534"/>
            </a:xfrm>
            <a:prstGeom prst="roundRect">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577" eaLnBrk="0" hangingPunct="0">
                <a:defRPr/>
              </a:pPr>
              <a:r>
                <a:rPr lang="en-US" sz="1300" b="1" dirty="0" err="1">
                  <a:solidFill>
                    <a:prstClr val="black"/>
                  </a:solidFill>
                  <a:latin typeface="Calibri"/>
                </a:rPr>
                <a:t>Sécurité</a:t>
              </a:r>
              <a:r>
                <a:rPr lang="en-US" sz="1300" b="1" dirty="0">
                  <a:solidFill>
                    <a:prstClr val="black"/>
                  </a:solidFill>
                  <a:latin typeface="Calibri"/>
                </a:rPr>
                <a:t> </a:t>
              </a:r>
              <a:r>
                <a:rPr lang="en-US" sz="1300" b="1" dirty="0" err="1">
                  <a:solidFill>
                    <a:prstClr val="black"/>
                  </a:solidFill>
                  <a:latin typeface="Calibri"/>
                </a:rPr>
                <a:t>alimentaire</a:t>
              </a:r>
              <a:r>
                <a:rPr lang="en-US" sz="1300" b="1" dirty="0">
                  <a:solidFill>
                    <a:prstClr val="black"/>
                  </a:solidFill>
                  <a:latin typeface="Calibri"/>
                </a:rPr>
                <a:t> et </a:t>
              </a:r>
              <a:r>
                <a:rPr lang="en-US" sz="1300" b="1" dirty="0" err="1">
                  <a:solidFill>
                    <a:prstClr val="black"/>
                  </a:solidFill>
                  <a:latin typeface="Calibri"/>
                </a:rPr>
                <a:t>nutritionnelle</a:t>
              </a:r>
              <a:endParaRPr lang="en-US" sz="1300" b="1" dirty="0">
                <a:solidFill>
                  <a:prstClr val="black"/>
                </a:solidFill>
                <a:latin typeface="Calibri"/>
              </a:endParaRPr>
            </a:p>
          </p:txBody>
        </p:sp>
      </p:grpSp>
    </p:spTree>
    <p:extLst>
      <p:ext uri="{BB962C8B-B14F-4D97-AF65-F5344CB8AC3E}">
        <p14:creationId xmlns:p14="http://schemas.microsoft.com/office/powerpoint/2010/main" val="1082257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6"/>
            <a:ext cx="7886700" cy="1281111"/>
          </a:xfrm>
          <a:ln w="28575">
            <a:solidFill>
              <a:srgbClr val="0070C0"/>
            </a:solidFill>
          </a:ln>
        </p:spPr>
        <p:txBody>
          <a:bodyPr>
            <a:noAutofit/>
          </a:bodyPr>
          <a:lstStyle/>
          <a:p>
            <a:r>
              <a:rPr lang="fr-FR" sz="2800" b="1" dirty="0" smtClean="0">
                <a:solidFill>
                  <a:srgbClr val="0070C0"/>
                </a:solidFill>
                <a:latin typeface="+mn-lt"/>
                <a:cs typeface="Calibri" pitchFamily="34" charset="0"/>
              </a:rPr>
              <a:t>Le système </a:t>
            </a:r>
            <a:r>
              <a:rPr lang="fr-FR" sz="2800" b="1" dirty="0">
                <a:solidFill>
                  <a:srgbClr val="0070C0"/>
                </a:solidFill>
                <a:latin typeface="+mn-lt"/>
                <a:cs typeface="Calibri" pitchFamily="34" charset="0"/>
              </a:rPr>
              <a:t>éducatif a un rôle important pour assurer des systèmes alimentaires </a:t>
            </a:r>
            <a:r>
              <a:rPr lang="fr-FR" sz="2800" b="1" dirty="0" smtClean="0">
                <a:solidFill>
                  <a:srgbClr val="0070C0"/>
                </a:solidFill>
                <a:latin typeface="+mn-lt"/>
                <a:cs typeface="Calibri" pitchFamily="34" charset="0"/>
              </a:rPr>
              <a:t>durables sensibles à la nutrition</a:t>
            </a:r>
            <a:endParaRPr lang="fr-FR" sz="2800" b="1" dirty="0">
              <a:solidFill>
                <a:srgbClr val="0070C0"/>
              </a:solidFill>
              <a:latin typeface="+mn-lt"/>
              <a:cs typeface="Calibri" pitchFamily="34" charset="0"/>
            </a:endParaRPr>
          </a:p>
        </p:txBody>
      </p:sp>
      <p:sp>
        <p:nvSpPr>
          <p:cNvPr id="3" name="Espace réservé du contenu 2"/>
          <p:cNvSpPr>
            <a:spLocks noGrp="1"/>
          </p:cNvSpPr>
          <p:nvPr>
            <p:ph idx="1"/>
          </p:nvPr>
        </p:nvSpPr>
        <p:spPr>
          <a:xfrm>
            <a:off x="467544" y="1772816"/>
            <a:ext cx="8136904" cy="4824536"/>
          </a:xfrm>
        </p:spPr>
        <p:txBody>
          <a:bodyPr anchor="ctr">
            <a:noAutofit/>
          </a:bodyPr>
          <a:lstStyle/>
          <a:p>
            <a:pPr>
              <a:lnSpc>
                <a:spcPct val="100000"/>
              </a:lnSpc>
              <a:spcBef>
                <a:spcPts val="0"/>
              </a:spcBef>
              <a:spcAft>
                <a:spcPts val="800"/>
              </a:spcAft>
            </a:pPr>
            <a:r>
              <a:rPr lang="fr-FR" sz="2100" b="1" dirty="0" smtClean="0"/>
              <a:t>Scolarisation/formation </a:t>
            </a:r>
            <a:r>
              <a:rPr lang="fr-FR" sz="2100" dirty="0" smtClean="0"/>
              <a:t>de qualité pour tous, en particulier des filles</a:t>
            </a:r>
          </a:p>
          <a:p>
            <a:pPr>
              <a:lnSpc>
                <a:spcPct val="100000"/>
              </a:lnSpc>
              <a:spcBef>
                <a:spcPts val="0"/>
              </a:spcBef>
              <a:spcAft>
                <a:spcPts val="800"/>
              </a:spcAft>
            </a:pPr>
            <a:r>
              <a:rPr lang="fr-FR" sz="2100" b="1" dirty="0" smtClean="0"/>
              <a:t>Formation des professionnels </a:t>
            </a:r>
            <a:r>
              <a:rPr lang="fr-FR" sz="2100" dirty="0" smtClean="0"/>
              <a:t>(agronomes, nutritionnistes, médecins, économistes, anthropologues, sociologues, etc.)</a:t>
            </a:r>
          </a:p>
          <a:p>
            <a:pPr>
              <a:lnSpc>
                <a:spcPct val="100000"/>
              </a:lnSpc>
              <a:spcBef>
                <a:spcPts val="0"/>
              </a:spcBef>
              <a:spcAft>
                <a:spcPts val="800"/>
              </a:spcAft>
            </a:pPr>
            <a:r>
              <a:rPr lang="fr-FR" sz="2100" b="1" dirty="0" smtClean="0"/>
              <a:t>Intégration des enseignements sur la nutrition et les systèmes alimentaires durables </a:t>
            </a:r>
            <a:r>
              <a:rPr lang="fr-FR" sz="2100" dirty="0" smtClean="0"/>
              <a:t>dans les curricula scolaires et académiques</a:t>
            </a:r>
          </a:p>
          <a:p>
            <a:pPr>
              <a:lnSpc>
                <a:spcPct val="100000"/>
              </a:lnSpc>
              <a:spcBef>
                <a:spcPts val="0"/>
              </a:spcBef>
              <a:spcAft>
                <a:spcPts val="800"/>
              </a:spcAft>
            </a:pPr>
            <a:r>
              <a:rPr lang="fr-FR" sz="2100" b="1" dirty="0" smtClean="0"/>
              <a:t>Utilisation de l’</a:t>
            </a:r>
            <a:r>
              <a:rPr lang="fr-FR" sz="2100" b="1" dirty="0"/>
              <a:t>é</a:t>
            </a:r>
            <a:r>
              <a:rPr lang="fr-FR" sz="2100" b="1" dirty="0" smtClean="0"/>
              <a:t>cole comme plateforme de services </a:t>
            </a:r>
            <a:r>
              <a:rPr lang="fr-FR" sz="2100" dirty="0" smtClean="0"/>
              <a:t>et promotion des systèmes alimentaires sensibles à la nutrition (cantines scolaires, jardin scolaire, troupeaux scolaire, santé scolaire, WASH)</a:t>
            </a:r>
          </a:p>
          <a:p>
            <a:pPr>
              <a:lnSpc>
                <a:spcPct val="100000"/>
              </a:lnSpc>
              <a:spcBef>
                <a:spcPts val="0"/>
              </a:spcBef>
              <a:spcAft>
                <a:spcPts val="800"/>
              </a:spcAft>
            </a:pPr>
            <a:r>
              <a:rPr lang="fr-FR" sz="2100" b="1" dirty="0" smtClean="0"/>
              <a:t>Recherche, innovations, vulgarisation, appui-conseils </a:t>
            </a:r>
            <a:r>
              <a:rPr lang="fr-FR" sz="2100" dirty="0" smtClean="0"/>
              <a:t>sur les systèmes alimentaires sensibles à la nutrition</a:t>
            </a:r>
          </a:p>
          <a:p>
            <a:pPr>
              <a:lnSpc>
                <a:spcPct val="100000"/>
              </a:lnSpc>
              <a:spcBef>
                <a:spcPts val="0"/>
              </a:spcBef>
              <a:spcAft>
                <a:spcPts val="800"/>
              </a:spcAft>
            </a:pPr>
            <a:r>
              <a:rPr lang="fr-FR" sz="2100" b="1" dirty="0" smtClean="0">
                <a:solidFill>
                  <a:srgbClr val="FF0000"/>
                </a:solidFill>
              </a:rPr>
              <a:t>Contribution aux échanges/concertations pour le Sommet 2021 sur les systèmes alimentaires</a:t>
            </a:r>
            <a:endParaRPr lang="fr-FR" sz="2100" b="1" dirty="0">
              <a:solidFill>
                <a:srgbClr val="FF0000"/>
              </a:solidFill>
            </a:endParaRPr>
          </a:p>
        </p:txBody>
      </p:sp>
      <p:sp>
        <p:nvSpPr>
          <p:cNvPr id="4" name="Espace réservé du numéro de diapositive 3"/>
          <p:cNvSpPr>
            <a:spLocks noGrp="1"/>
          </p:cNvSpPr>
          <p:nvPr>
            <p:ph type="sldNum" sz="quarter" idx="12"/>
          </p:nvPr>
        </p:nvSpPr>
        <p:spPr/>
        <p:txBody>
          <a:bodyPr/>
          <a:lstStyle/>
          <a:p>
            <a:fld id="{40486CF5-6268-4390-A4E7-9B9D73017B03}" type="slidenum">
              <a:rPr lang="en-US" smtClean="0"/>
              <a:t>11</a:t>
            </a:fld>
            <a:endParaRPr lang="en-US"/>
          </a:p>
        </p:txBody>
      </p:sp>
    </p:spTree>
    <p:extLst>
      <p:ext uri="{BB962C8B-B14F-4D97-AF65-F5344CB8AC3E}">
        <p14:creationId xmlns:p14="http://schemas.microsoft.com/office/powerpoint/2010/main" val="3256899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131094"/>
            <a:ext cx="7886700" cy="579908"/>
          </a:xfrm>
        </p:spPr>
        <p:txBody>
          <a:bodyPr>
            <a:normAutofit/>
          </a:bodyPr>
          <a:lstStyle/>
          <a:p>
            <a:r>
              <a:rPr lang="fr-FR" sz="3000" b="1" kern="0" dirty="0">
                <a:solidFill>
                  <a:srgbClr val="00B050"/>
                </a:solidFill>
                <a:latin typeface="+mn-lt"/>
                <a:ea typeface="Roboto" panose="02000000000000000000" pitchFamily="2" charset="0"/>
                <a:cs typeface="Arial"/>
                <a:sym typeface="Montserrat"/>
              </a:rPr>
              <a:t>Le Sommet sur les systèmes alimentaires </a:t>
            </a:r>
            <a:r>
              <a:rPr lang="fr-FR" sz="3000" b="1" kern="0" dirty="0">
                <a:solidFill>
                  <a:srgbClr val="00B050"/>
                </a:solidFill>
                <a:latin typeface="+mn-lt"/>
                <a:ea typeface="Roboto" panose="02000000000000000000" pitchFamily="2" charset="0"/>
                <a:cs typeface="Arial"/>
                <a:sym typeface="Montserrat"/>
              </a:rPr>
              <a:t>2021</a:t>
            </a:r>
            <a:endParaRPr lang="fr-FR" sz="3000" dirty="0">
              <a:solidFill>
                <a:srgbClr val="00B050"/>
              </a:solidFill>
              <a:latin typeface="+mn-lt"/>
            </a:endParaRPr>
          </a:p>
        </p:txBody>
      </p:sp>
      <p:sp>
        <p:nvSpPr>
          <p:cNvPr id="3" name="Espace réservé du contenu 2"/>
          <p:cNvSpPr>
            <a:spLocks noGrp="1"/>
          </p:cNvSpPr>
          <p:nvPr>
            <p:ph idx="1"/>
          </p:nvPr>
        </p:nvSpPr>
        <p:spPr>
          <a:xfrm>
            <a:off x="512600" y="1878871"/>
            <a:ext cx="8118800" cy="3084269"/>
          </a:xfrm>
        </p:spPr>
        <p:txBody>
          <a:bodyPr>
            <a:normAutofit fontScale="77500" lnSpcReduction="20000"/>
          </a:bodyPr>
          <a:lstStyle/>
          <a:p>
            <a:pPr marL="457189" indent="-457189" defTabSz="914378">
              <a:buClr>
                <a:srgbClr val="00689D"/>
              </a:buClr>
              <a:buSzPts val="1100"/>
              <a:buFont typeface="Arial" panose="05000000000000000000" pitchFamily="2" charset="2"/>
              <a:buChar char="•"/>
            </a:pPr>
            <a:r>
              <a:rPr lang="fr-FR" kern="0" dirty="0" smtClean="0">
                <a:solidFill>
                  <a:srgbClr val="00689D"/>
                </a:solidFill>
                <a:ea typeface="Roboto" panose="02000000000000000000" pitchFamily="2" charset="0"/>
                <a:cs typeface="Calibri"/>
                <a:sym typeface="Montserrat"/>
              </a:rPr>
              <a:t>Sera organisé sous l’égide du Secrétaire Général de l’ONU</a:t>
            </a:r>
          </a:p>
          <a:p>
            <a:pPr marL="457189" indent="-457189" defTabSz="914378">
              <a:buClr>
                <a:srgbClr val="00689D"/>
              </a:buClr>
              <a:buSzPts val="1100"/>
              <a:buFont typeface="Arial" panose="05000000000000000000" pitchFamily="2" charset="2"/>
              <a:buChar char="•"/>
            </a:pPr>
            <a:r>
              <a:rPr lang="fr-FR" kern="0" dirty="0" smtClean="0">
                <a:solidFill>
                  <a:srgbClr val="00689D"/>
                </a:solidFill>
                <a:ea typeface="Roboto" panose="02000000000000000000" pitchFamily="2" charset="0"/>
                <a:cs typeface="Calibri"/>
                <a:sym typeface="Montserrat"/>
              </a:rPr>
              <a:t>Contribuera </a:t>
            </a:r>
            <a:r>
              <a:rPr lang="fr-FR" kern="0" dirty="0">
                <a:solidFill>
                  <a:srgbClr val="00689D"/>
                </a:solidFill>
                <a:ea typeface="Roboto" panose="02000000000000000000" pitchFamily="2" charset="0"/>
                <a:cs typeface="Calibri"/>
                <a:sym typeface="Montserrat"/>
              </a:rPr>
              <a:t>à transformer les modes de production et de consommation des aliments ; </a:t>
            </a:r>
          </a:p>
          <a:p>
            <a:pPr marL="457189" indent="-457189" defTabSz="914378">
              <a:buClr>
                <a:srgbClr val="00689D"/>
              </a:buClr>
              <a:buSzPts val="1100"/>
              <a:buFont typeface="Arial" panose="05000000000000000000" pitchFamily="2" charset="2"/>
              <a:buChar char="•"/>
            </a:pPr>
            <a:r>
              <a:rPr lang="fr-FR" kern="0" dirty="0">
                <a:solidFill>
                  <a:srgbClr val="00689D"/>
                </a:solidFill>
                <a:ea typeface="Roboto" panose="02000000000000000000" pitchFamily="2" charset="0"/>
                <a:cs typeface="Arial"/>
                <a:sym typeface="Montserrat"/>
              </a:rPr>
              <a:t>Permettra de rendre les systèmes alimentaires plus durables et équitables ;</a:t>
            </a:r>
          </a:p>
          <a:p>
            <a:pPr marL="457189" indent="-457189" defTabSz="914378">
              <a:buClr>
                <a:srgbClr val="00689D"/>
              </a:buClr>
              <a:buSzPts val="1100"/>
              <a:buFont typeface="Arial" panose="05000000000000000000" pitchFamily="2" charset="2"/>
              <a:buChar char="•"/>
            </a:pPr>
            <a:r>
              <a:rPr lang="fr-FR" kern="0" dirty="0">
                <a:solidFill>
                  <a:srgbClr val="00689D"/>
                </a:solidFill>
                <a:ea typeface="Roboto" panose="02000000000000000000" pitchFamily="2" charset="0"/>
                <a:cs typeface="Arial"/>
                <a:sym typeface="Montserrat"/>
              </a:rPr>
              <a:t>Permettra de réaliser des progrès en vue d’atteindre les 17 Objectifs de Développement </a:t>
            </a:r>
            <a:r>
              <a:rPr lang="fr-FR" kern="0" dirty="0" smtClean="0">
                <a:solidFill>
                  <a:srgbClr val="00689D"/>
                </a:solidFill>
                <a:ea typeface="Roboto" panose="02000000000000000000" pitchFamily="2" charset="0"/>
                <a:cs typeface="Arial"/>
                <a:sym typeface="Montserrat"/>
              </a:rPr>
              <a:t>Durable</a:t>
            </a:r>
          </a:p>
          <a:p>
            <a:pPr marL="457189" indent="-457189" defTabSz="914378">
              <a:buClr>
                <a:srgbClr val="00689D"/>
              </a:buClr>
              <a:buSzPts val="1100"/>
              <a:buFont typeface="Arial" panose="05000000000000000000" pitchFamily="2" charset="2"/>
              <a:buChar char="•"/>
            </a:pPr>
            <a:r>
              <a:rPr lang="fr-FR" kern="0" dirty="0" smtClean="0">
                <a:solidFill>
                  <a:srgbClr val="00689D"/>
                </a:solidFill>
                <a:ea typeface="Roboto" panose="02000000000000000000" pitchFamily="2" charset="0"/>
                <a:cs typeface="Arial"/>
                <a:sym typeface="Montserrat"/>
              </a:rPr>
              <a:t>Encourage chaque Etat membre de l’ONU à se préparer pour participer en menant des </a:t>
            </a:r>
            <a:r>
              <a:rPr lang="fr-FR" b="1" kern="0" dirty="0" smtClean="0">
                <a:solidFill>
                  <a:srgbClr val="FF0000"/>
                </a:solidFill>
                <a:ea typeface="Roboto" panose="02000000000000000000" pitchFamily="2" charset="0"/>
                <a:cs typeface="Arial"/>
                <a:sym typeface="Montserrat"/>
              </a:rPr>
              <a:t>concertations des acteurs </a:t>
            </a:r>
            <a:r>
              <a:rPr lang="fr-FR" kern="0" dirty="0" smtClean="0">
                <a:solidFill>
                  <a:srgbClr val="00689D"/>
                </a:solidFill>
                <a:ea typeface="Roboto" panose="02000000000000000000" pitchFamily="2" charset="0"/>
                <a:cs typeface="Arial"/>
                <a:sym typeface="Montserrat"/>
              </a:rPr>
              <a:t>(parties prenantes)</a:t>
            </a:r>
            <a:endParaRPr lang="fr-FR" dirty="0"/>
          </a:p>
        </p:txBody>
      </p:sp>
      <p:sp>
        <p:nvSpPr>
          <p:cNvPr id="4" name="Google Shape;184;p25">
            <a:extLst>
              <a:ext uri="{FF2B5EF4-FFF2-40B4-BE49-F238E27FC236}">
                <a16:creationId xmlns:a16="http://schemas.microsoft.com/office/drawing/2014/main" id="{766A14E8-A8AB-4298-9A4F-B126EB3321AB}"/>
              </a:ext>
            </a:extLst>
          </p:cNvPr>
          <p:cNvSpPr/>
          <p:nvPr/>
        </p:nvSpPr>
        <p:spPr>
          <a:xfrm>
            <a:off x="1320" y="5299210"/>
            <a:ext cx="9142680" cy="98612"/>
          </a:xfrm>
          <a:prstGeom prst="rect">
            <a:avLst/>
          </a:prstGeom>
          <a:gradFill flip="none" rotWithShape="1">
            <a:gsLst>
              <a:gs pos="0">
                <a:schemeClr val="accent3"/>
              </a:gs>
              <a:gs pos="50000">
                <a:schemeClr val="accent3"/>
              </a:gs>
              <a:gs pos="100000">
                <a:schemeClr val="bg2"/>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defTabSz="914378">
              <a:buClr>
                <a:srgbClr val="000000"/>
              </a:buClr>
              <a:defRPr/>
            </a:pPr>
            <a:endParaRPr sz="1400" kern="0">
              <a:solidFill>
                <a:srgbClr val="000000"/>
              </a:solidFill>
              <a:latin typeface="Calibri" panose="020F0502020204030204"/>
              <a:cs typeface="Arial"/>
              <a:sym typeface="Arial"/>
            </a:endParaRPr>
          </a:p>
        </p:txBody>
      </p:sp>
      <p:pic>
        <p:nvPicPr>
          <p:cNvPr id="5" name="Picture 21" descr="A picture containing ax&#10;&#10;Description automatically generated">
            <a:extLst>
              <a:ext uri="{FF2B5EF4-FFF2-40B4-BE49-F238E27FC236}">
                <a16:creationId xmlns:a16="http://schemas.microsoft.com/office/drawing/2014/main" id="{C307317F-91F6-4C89-AB6E-C288B3F5DE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29744" y="5588197"/>
            <a:ext cx="255346" cy="207584"/>
          </a:xfrm>
          <a:prstGeom prst="rect">
            <a:avLst/>
          </a:prstGeom>
        </p:spPr>
      </p:pic>
      <p:sp>
        <p:nvSpPr>
          <p:cNvPr id="6" name="TextBox 8">
            <a:extLst>
              <a:ext uri="{FF2B5EF4-FFF2-40B4-BE49-F238E27FC236}">
                <a16:creationId xmlns:a16="http://schemas.microsoft.com/office/drawing/2014/main" id="{5CCF34BF-20ED-42DA-8F20-14F6A459C285}"/>
              </a:ext>
            </a:extLst>
          </p:cNvPr>
          <p:cNvSpPr txBox="1"/>
          <p:nvPr/>
        </p:nvSpPr>
        <p:spPr>
          <a:xfrm>
            <a:off x="7508354" y="5565949"/>
            <a:ext cx="1634117" cy="338554"/>
          </a:xfrm>
          <a:prstGeom prst="rect">
            <a:avLst/>
          </a:prstGeom>
          <a:noFill/>
        </p:spPr>
        <p:txBody>
          <a:bodyPr wrap="square" rtlCol="0">
            <a:spAutoFit/>
          </a:bodyPr>
          <a:lstStyle/>
          <a:p>
            <a:pPr defTabSz="914378">
              <a:buClr>
                <a:srgbClr val="000000"/>
              </a:buClr>
              <a:defRPr/>
            </a:pPr>
            <a:r>
              <a:rPr lang="en-US" sz="1600" kern="0">
                <a:solidFill>
                  <a:srgbClr val="4C9F38"/>
                </a:solidFill>
                <a:latin typeface="Calibri" panose="020F0502020204030204"/>
                <a:cs typeface="Arial"/>
                <a:sym typeface="Arial"/>
              </a:rPr>
              <a:t>@foodsystems</a:t>
            </a:r>
          </a:p>
        </p:txBody>
      </p:sp>
      <p:sp>
        <p:nvSpPr>
          <p:cNvPr id="7" name="TextBox 9">
            <a:extLst>
              <a:ext uri="{FF2B5EF4-FFF2-40B4-BE49-F238E27FC236}">
                <a16:creationId xmlns:a16="http://schemas.microsoft.com/office/drawing/2014/main" id="{5A7FEFF8-B3CE-4E59-80F4-072FF0A13D0B}"/>
              </a:ext>
            </a:extLst>
          </p:cNvPr>
          <p:cNvSpPr txBox="1"/>
          <p:nvPr/>
        </p:nvSpPr>
        <p:spPr>
          <a:xfrm>
            <a:off x="5730283" y="5565691"/>
            <a:ext cx="2258750" cy="338554"/>
          </a:xfrm>
          <a:prstGeom prst="rect">
            <a:avLst/>
          </a:prstGeom>
          <a:noFill/>
        </p:spPr>
        <p:txBody>
          <a:bodyPr wrap="square" rtlCol="0">
            <a:spAutoFit/>
          </a:bodyPr>
          <a:lstStyle/>
          <a:p>
            <a:pPr defTabSz="914378">
              <a:buClr>
                <a:srgbClr val="000000"/>
              </a:buClr>
              <a:defRPr/>
            </a:pPr>
            <a:r>
              <a:rPr lang="en-US" sz="1600" kern="0" dirty="0">
                <a:solidFill>
                  <a:srgbClr val="4C9F38"/>
                </a:solidFill>
                <a:latin typeface="Calibri" panose="020F0502020204030204"/>
                <a:cs typeface="Arial"/>
                <a:sym typeface="Arial"/>
              </a:rPr>
              <a:t>#</a:t>
            </a:r>
            <a:r>
              <a:rPr lang="en-US" sz="1600" kern="0" dirty="0" err="1">
                <a:solidFill>
                  <a:srgbClr val="4C9F38"/>
                </a:solidFill>
                <a:latin typeface="Calibri" panose="020F0502020204030204"/>
                <a:cs typeface="Arial"/>
                <a:sym typeface="Arial"/>
              </a:rPr>
              <a:t>SummitDialogues</a:t>
            </a:r>
            <a:endParaRPr lang="en-US" sz="1600" kern="0" dirty="0">
              <a:solidFill>
                <a:srgbClr val="4C9F38"/>
              </a:solidFill>
              <a:latin typeface="Calibri" panose="020F0502020204030204"/>
              <a:cs typeface="Arial"/>
              <a:sym typeface="Arial"/>
            </a:endParaRPr>
          </a:p>
        </p:txBody>
      </p:sp>
      <p:pic>
        <p:nvPicPr>
          <p:cNvPr id="8" name="Picture 10" descr="A picture containing text&#10;&#10;Description automatically generated">
            <a:extLst>
              <a:ext uri="{FF2B5EF4-FFF2-40B4-BE49-F238E27FC236}">
                <a16:creationId xmlns:a16="http://schemas.microsoft.com/office/drawing/2014/main" id="{FA1A9CF1-81BA-194C-9831-13068C6CD1EC}"/>
              </a:ext>
            </a:extLst>
          </p:cNvPr>
          <p:cNvPicPr>
            <a:picLocks noChangeAspect="1"/>
          </p:cNvPicPr>
          <p:nvPr/>
        </p:nvPicPr>
        <p:blipFill>
          <a:blip r:embed="rId3"/>
          <a:stretch>
            <a:fillRect/>
          </a:stretch>
        </p:blipFill>
        <p:spPr>
          <a:xfrm>
            <a:off x="210456" y="5363354"/>
            <a:ext cx="1112158" cy="550379"/>
          </a:xfrm>
          <a:prstGeom prst="rect">
            <a:avLst/>
          </a:prstGeom>
        </p:spPr>
      </p:pic>
    </p:spTree>
    <p:extLst>
      <p:ext uri="{BB962C8B-B14F-4D97-AF65-F5344CB8AC3E}">
        <p14:creationId xmlns:p14="http://schemas.microsoft.com/office/powerpoint/2010/main" val="1947047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D4FBC9-31E3-4163-B481-6A46C4C1FBA4}"/>
              </a:ext>
            </a:extLst>
          </p:cNvPr>
          <p:cNvSpPr txBox="1"/>
          <p:nvPr/>
        </p:nvSpPr>
        <p:spPr>
          <a:xfrm>
            <a:off x="1583509" y="1347627"/>
            <a:ext cx="7468691" cy="5539978"/>
          </a:xfrm>
          <a:prstGeom prst="rect">
            <a:avLst/>
          </a:prstGeom>
          <a:noFill/>
        </p:spPr>
        <p:txBody>
          <a:bodyPr wrap="square" rtlCol="0">
            <a:spAutoFit/>
          </a:bodyPr>
          <a:lstStyle/>
          <a:p>
            <a:pPr marL="166688" indent="-166688" defTabSz="685800"/>
            <a:r>
              <a:rPr lang="en-GB" b="1" dirty="0">
                <a:solidFill>
                  <a:srgbClr val="00B0F0"/>
                </a:solidFill>
                <a:latin typeface="Calibri" panose="020F0502020204030204"/>
              </a:rPr>
              <a:t>1. </a:t>
            </a:r>
            <a:r>
              <a:rPr lang="fr-FR" b="1" dirty="0">
                <a:solidFill>
                  <a:srgbClr val="00B0F0"/>
                </a:solidFill>
                <a:latin typeface="Calibri" panose="020F0502020204030204"/>
              </a:rPr>
              <a:t>Garantir l’accès de tous à des aliments sains et nutritifs</a:t>
            </a:r>
          </a:p>
          <a:p>
            <a:pPr marL="214313" indent="-214313" defTabSz="685800">
              <a:buFont typeface="Courier New" panose="02070309020205020404" pitchFamily="49" charset="0"/>
              <a:buChar char="o"/>
            </a:pPr>
            <a:r>
              <a:rPr lang="fr-FR" sz="1400" b="1" dirty="0">
                <a:solidFill>
                  <a:prstClr val="black"/>
                </a:solidFill>
                <a:latin typeface="Calibri" panose="020F0502020204030204"/>
              </a:rPr>
              <a:t>Atteindre la faim zéro</a:t>
            </a:r>
            <a:r>
              <a:rPr lang="fr-FR" sz="1400" dirty="0">
                <a:solidFill>
                  <a:prstClr val="black"/>
                </a:solidFill>
                <a:latin typeface="Calibri" panose="020F0502020204030204"/>
              </a:rPr>
              <a:t>. </a:t>
            </a:r>
          </a:p>
          <a:p>
            <a:pPr marL="214313" indent="-214313" defTabSz="685800">
              <a:buFont typeface="Courier New" panose="02070309020205020404" pitchFamily="49" charset="0"/>
              <a:buChar char="o"/>
            </a:pPr>
            <a:r>
              <a:rPr lang="fr-FR" sz="1400" b="1" dirty="0">
                <a:solidFill>
                  <a:prstClr val="black"/>
                </a:solidFill>
                <a:latin typeface="Calibri" panose="020F0502020204030204"/>
              </a:rPr>
              <a:t>Améliorer l'accès </a:t>
            </a:r>
            <a:r>
              <a:rPr lang="fr-FR" sz="1400" dirty="0">
                <a:solidFill>
                  <a:prstClr val="black"/>
                </a:solidFill>
                <a:latin typeface="Calibri" panose="020F0502020204030204"/>
              </a:rPr>
              <a:t>à des aliments nutritifs et abordables </a:t>
            </a:r>
          </a:p>
          <a:p>
            <a:pPr marL="214313" indent="-214313" defTabSz="685800">
              <a:buFont typeface="Courier New" panose="02070309020205020404" pitchFamily="49" charset="0"/>
              <a:buChar char="o"/>
            </a:pPr>
            <a:r>
              <a:rPr lang="fr-FR" sz="1400" dirty="0">
                <a:solidFill>
                  <a:prstClr val="black"/>
                </a:solidFill>
                <a:latin typeface="Calibri" panose="020F0502020204030204"/>
              </a:rPr>
              <a:t>Améliorer la sécurité sanitaire des aliments</a:t>
            </a:r>
          </a:p>
          <a:p>
            <a:pPr defTabSz="685800"/>
            <a:endParaRPr lang="en-GB" sz="1200" b="1" dirty="0">
              <a:solidFill>
                <a:prstClr val="black"/>
              </a:solidFill>
              <a:latin typeface="Calibri" panose="020F0502020204030204"/>
              <a:ea typeface="Roboto" panose="02000000000000000000" pitchFamily="2" charset="0"/>
            </a:endParaRPr>
          </a:p>
          <a:p>
            <a:pPr marL="166688" indent="-166688" defTabSz="685800"/>
            <a:r>
              <a:rPr lang="en-GB" b="1" dirty="0">
                <a:solidFill>
                  <a:srgbClr val="00B0F0"/>
                </a:solidFill>
                <a:latin typeface="Calibri" panose="020F0502020204030204"/>
              </a:rPr>
              <a:t>2. </a:t>
            </a:r>
            <a:r>
              <a:rPr lang="fr-FR" b="1" dirty="0">
                <a:solidFill>
                  <a:srgbClr val="00B0F0"/>
                </a:solidFill>
                <a:latin typeface="Calibri" panose="020F0502020204030204"/>
              </a:rPr>
              <a:t>Passer à des modes de consommation durables</a:t>
            </a:r>
            <a:endParaRPr lang="en-GB" b="1" dirty="0">
              <a:solidFill>
                <a:srgbClr val="00B0F0"/>
              </a:solidFill>
              <a:latin typeface="Calibri" panose="020F0502020204030204"/>
            </a:endParaRPr>
          </a:p>
          <a:p>
            <a:pPr marL="214313" indent="-214313" defTabSz="685800">
              <a:buFont typeface="Courier New" panose="02070309020205020404" pitchFamily="49" charset="0"/>
              <a:buChar char="o"/>
            </a:pPr>
            <a:r>
              <a:rPr lang="fr-FR" sz="1400" b="1" dirty="0">
                <a:solidFill>
                  <a:prstClr val="black"/>
                </a:solidFill>
                <a:latin typeface="Calibri" panose="020F0502020204030204"/>
                <a:ea typeface="Roboto" panose="02000000000000000000" pitchFamily="2" charset="0"/>
              </a:rPr>
              <a:t>Créer des environnements alimentaires </a:t>
            </a:r>
            <a:r>
              <a:rPr lang="fr-FR" sz="1400" dirty="0">
                <a:solidFill>
                  <a:prstClr val="black"/>
                </a:solidFill>
                <a:latin typeface="Calibri" panose="020F0502020204030204"/>
                <a:ea typeface="Roboto" panose="02000000000000000000" pitchFamily="2" charset="0"/>
              </a:rPr>
              <a:t>favorables </a:t>
            </a:r>
          </a:p>
          <a:p>
            <a:pPr marL="214313" indent="-214313" defTabSz="685800">
              <a:buFont typeface="Courier New" panose="02070309020205020404" pitchFamily="49" charset="0"/>
              <a:buChar char="o"/>
            </a:pPr>
            <a:r>
              <a:rPr lang="fr-FR" sz="1400" b="1" dirty="0">
                <a:solidFill>
                  <a:prstClr val="black"/>
                </a:solidFill>
                <a:latin typeface="Calibri" panose="020F0502020204030204"/>
                <a:ea typeface="Roboto" panose="02000000000000000000" pitchFamily="2" charset="0"/>
              </a:rPr>
              <a:t>Modifier</a:t>
            </a:r>
            <a:r>
              <a:rPr lang="fr-FR" sz="1400" dirty="0">
                <a:solidFill>
                  <a:prstClr val="black"/>
                </a:solidFill>
                <a:latin typeface="Calibri" panose="020F0502020204030204"/>
                <a:ea typeface="Roboto" panose="02000000000000000000" pitchFamily="2" charset="0"/>
              </a:rPr>
              <a:t> la demande alimentaire </a:t>
            </a:r>
          </a:p>
          <a:p>
            <a:pPr marL="214313" indent="-214313" defTabSz="685800">
              <a:buFont typeface="Courier New" panose="02070309020205020404" pitchFamily="49" charset="0"/>
              <a:buChar char="o"/>
            </a:pPr>
            <a:r>
              <a:rPr lang="fr-FR" sz="1400" b="1" dirty="0">
                <a:solidFill>
                  <a:prstClr val="black"/>
                </a:solidFill>
                <a:latin typeface="Calibri" panose="020F0502020204030204"/>
                <a:ea typeface="Roboto" panose="02000000000000000000" pitchFamily="2" charset="0"/>
              </a:rPr>
              <a:t>Réduire de moitié </a:t>
            </a:r>
            <a:r>
              <a:rPr lang="fr-FR" sz="1400" dirty="0">
                <a:solidFill>
                  <a:prstClr val="black"/>
                </a:solidFill>
                <a:latin typeface="Calibri" panose="020F0502020204030204"/>
                <a:ea typeface="Roboto" panose="02000000000000000000" pitchFamily="2" charset="0"/>
              </a:rPr>
              <a:t>le gaspillage alimentaire</a:t>
            </a:r>
          </a:p>
          <a:p>
            <a:pPr defTabSz="685800"/>
            <a:endParaRPr lang="en-GB" sz="1200" b="1" dirty="0">
              <a:solidFill>
                <a:prstClr val="black"/>
              </a:solidFill>
              <a:latin typeface="Calibri" panose="020F0502020204030204"/>
              <a:ea typeface="Roboto" panose="02000000000000000000" pitchFamily="2" charset="0"/>
            </a:endParaRPr>
          </a:p>
          <a:p>
            <a:pPr marL="166688" indent="-166688" defTabSz="685800"/>
            <a:r>
              <a:rPr lang="en-GB" b="1" dirty="0">
                <a:solidFill>
                  <a:srgbClr val="00B0F0"/>
                </a:solidFill>
                <a:latin typeface="Calibri" panose="020F0502020204030204"/>
              </a:rPr>
              <a:t>3. </a:t>
            </a:r>
            <a:r>
              <a:rPr lang="fr-FR" b="1" dirty="0">
                <a:solidFill>
                  <a:srgbClr val="00B0F0"/>
                </a:solidFill>
                <a:latin typeface="Calibri" panose="020F0502020204030204"/>
              </a:rPr>
              <a:t>Stimuler une production respectueuse de la nature</a:t>
            </a:r>
            <a:endParaRPr lang="en-GB" b="1" dirty="0">
              <a:solidFill>
                <a:srgbClr val="00B0F0"/>
              </a:solidFill>
              <a:latin typeface="Calibri" panose="020F0502020204030204"/>
            </a:endParaRPr>
          </a:p>
          <a:p>
            <a:pPr marL="214313" indent="-214313" defTabSz="685800">
              <a:buFont typeface="Courier New" panose="02070309020205020404" pitchFamily="49" charset="0"/>
              <a:buChar char="o"/>
            </a:pPr>
            <a:r>
              <a:rPr lang="fr-FR" sz="1400" b="1" dirty="0">
                <a:solidFill>
                  <a:prstClr val="black"/>
                </a:solidFill>
                <a:latin typeface="Calibri" panose="020F0502020204030204"/>
              </a:rPr>
              <a:t>Protéger</a:t>
            </a:r>
            <a:r>
              <a:rPr lang="fr-FR" sz="1400" dirty="0">
                <a:solidFill>
                  <a:prstClr val="black"/>
                </a:solidFill>
                <a:latin typeface="Calibri" panose="020F0502020204030204"/>
              </a:rPr>
              <a:t> les écosystèmes naturels </a:t>
            </a:r>
          </a:p>
          <a:p>
            <a:pPr marL="214313" indent="-214313" defTabSz="685800">
              <a:buFont typeface="Courier New" panose="02070309020205020404" pitchFamily="49" charset="0"/>
              <a:buChar char="o"/>
            </a:pPr>
            <a:r>
              <a:rPr lang="fr-FR" sz="1400" b="1" dirty="0">
                <a:solidFill>
                  <a:prstClr val="black"/>
                </a:solidFill>
                <a:latin typeface="Calibri" panose="020F0502020204030204"/>
              </a:rPr>
              <a:t>Gérer durablement </a:t>
            </a:r>
            <a:r>
              <a:rPr lang="fr-FR" sz="1400" dirty="0">
                <a:solidFill>
                  <a:prstClr val="black"/>
                </a:solidFill>
                <a:latin typeface="Calibri" panose="020F0502020204030204"/>
              </a:rPr>
              <a:t>les systèmes de production alimentaire existants</a:t>
            </a:r>
          </a:p>
          <a:p>
            <a:pPr marL="214313" indent="-214313" defTabSz="685800">
              <a:buFont typeface="Courier New" panose="02070309020205020404" pitchFamily="49" charset="0"/>
              <a:buChar char="o"/>
            </a:pPr>
            <a:r>
              <a:rPr lang="fr-FR" sz="1400" b="1" dirty="0">
                <a:solidFill>
                  <a:prstClr val="black"/>
                </a:solidFill>
                <a:latin typeface="Calibri" panose="020F0502020204030204"/>
              </a:rPr>
              <a:t>Restaurer et réhabiliter </a:t>
            </a:r>
            <a:r>
              <a:rPr lang="fr-FR" sz="1400" dirty="0">
                <a:solidFill>
                  <a:prstClr val="black"/>
                </a:solidFill>
                <a:latin typeface="Calibri" panose="020F0502020204030204"/>
              </a:rPr>
              <a:t>les écosystèmes dégradés et la fonction du sol</a:t>
            </a:r>
          </a:p>
          <a:p>
            <a:pPr defTabSz="685800"/>
            <a:endParaRPr lang="en-GB" sz="1200" b="1" dirty="0">
              <a:solidFill>
                <a:prstClr val="black"/>
              </a:solidFill>
              <a:latin typeface="Calibri" panose="020F0502020204030204"/>
              <a:ea typeface="Roboto" panose="02000000000000000000" pitchFamily="2" charset="0"/>
            </a:endParaRPr>
          </a:p>
          <a:p>
            <a:pPr marL="166688" indent="-166688" defTabSz="685800"/>
            <a:r>
              <a:rPr lang="en-GB" b="1" dirty="0">
                <a:solidFill>
                  <a:srgbClr val="00B0F0"/>
                </a:solidFill>
                <a:latin typeface="Calibri" panose="020F0502020204030204"/>
              </a:rPr>
              <a:t>4. </a:t>
            </a:r>
            <a:r>
              <a:rPr lang="fr-FR" b="1" dirty="0">
                <a:solidFill>
                  <a:srgbClr val="00B0F0"/>
                </a:solidFill>
                <a:latin typeface="Calibri" panose="020F0502020204030204"/>
              </a:rPr>
              <a:t>Promouvoir des moyens de subsistance équitables</a:t>
            </a:r>
            <a:endParaRPr lang="en-GB" b="1" dirty="0">
              <a:solidFill>
                <a:srgbClr val="00B0F0"/>
              </a:solidFill>
              <a:latin typeface="Calibri" panose="020F0502020204030204"/>
            </a:endParaRPr>
          </a:p>
          <a:p>
            <a:pPr marL="214313" indent="-214313" defTabSz="685800">
              <a:buFont typeface="Courier New" panose="02070309020205020404" pitchFamily="49" charset="0"/>
              <a:buChar char="o"/>
            </a:pPr>
            <a:r>
              <a:rPr lang="fr-FR" sz="1200" dirty="0">
                <a:solidFill>
                  <a:prstClr val="black"/>
                </a:solidFill>
                <a:latin typeface="Calibri" panose="020F0502020204030204"/>
              </a:rPr>
              <a:t>Renforcement de la coopération</a:t>
            </a:r>
          </a:p>
          <a:p>
            <a:pPr marL="214313" indent="-214313" defTabSz="685800">
              <a:buFont typeface="Courier New" panose="02070309020205020404" pitchFamily="49" charset="0"/>
              <a:buChar char="o"/>
            </a:pPr>
            <a:r>
              <a:rPr lang="fr-FR" sz="1200" dirty="0">
                <a:solidFill>
                  <a:prstClr val="black"/>
                </a:solidFill>
                <a:latin typeface="Calibri" panose="020F0502020204030204"/>
              </a:rPr>
              <a:t>Politiques d'inclusion</a:t>
            </a:r>
          </a:p>
          <a:p>
            <a:pPr marL="214313" indent="-214313" defTabSz="685800">
              <a:buFont typeface="Courier New" panose="02070309020205020404" pitchFamily="49" charset="0"/>
              <a:buChar char="o"/>
            </a:pPr>
            <a:r>
              <a:rPr lang="fr-FR" sz="1200" dirty="0">
                <a:solidFill>
                  <a:prstClr val="black"/>
                </a:solidFill>
                <a:latin typeface="Calibri" panose="020F0502020204030204"/>
              </a:rPr>
              <a:t>Bien-être et accès multidimensionnels</a:t>
            </a:r>
          </a:p>
          <a:p>
            <a:pPr defTabSz="685800"/>
            <a:endParaRPr lang="en-GB" sz="1200" b="1" dirty="0">
              <a:solidFill>
                <a:prstClr val="black"/>
              </a:solidFill>
              <a:latin typeface="Calibri" panose="020F0502020204030204"/>
              <a:ea typeface="Roboto" panose="02000000000000000000" pitchFamily="2" charset="0"/>
            </a:endParaRPr>
          </a:p>
          <a:p>
            <a:pPr marL="166688" indent="-166688" defTabSz="685800"/>
            <a:r>
              <a:rPr lang="en-GB" b="1" dirty="0">
                <a:solidFill>
                  <a:srgbClr val="00B0F0"/>
                </a:solidFill>
                <a:latin typeface="Calibri" panose="020F0502020204030204"/>
                <a:ea typeface="Roboto" panose="02000000000000000000" pitchFamily="2" charset="0"/>
              </a:rPr>
              <a:t>5. </a:t>
            </a:r>
            <a:r>
              <a:rPr lang="fr-FR" b="1" dirty="0">
                <a:solidFill>
                  <a:srgbClr val="00B0F0"/>
                </a:solidFill>
                <a:latin typeface="Calibri" panose="020F0502020204030204"/>
              </a:rPr>
              <a:t>Renforcer la résilience face aux vulnérabilités, aux chocs et au stress</a:t>
            </a:r>
            <a:endParaRPr lang="en-GB" b="1" dirty="0">
              <a:solidFill>
                <a:srgbClr val="00B0F0"/>
              </a:solidFill>
              <a:latin typeface="Calibri" panose="020F0502020204030204"/>
              <a:ea typeface="Roboto" panose="02000000000000000000" pitchFamily="2" charset="0"/>
            </a:endParaRPr>
          </a:p>
          <a:p>
            <a:pPr marL="214313" indent="-214313" defTabSz="685800">
              <a:buFont typeface="Courier New" panose="02070309020205020404" pitchFamily="49" charset="0"/>
              <a:buChar char="o"/>
            </a:pPr>
            <a:r>
              <a:rPr lang="en-GB" sz="1400" dirty="0" err="1">
                <a:solidFill>
                  <a:prstClr val="black"/>
                </a:solidFill>
                <a:latin typeface="Calibri" panose="020F0502020204030204"/>
                <a:ea typeface="Calibri" panose="020F0502020204030204" pitchFamily="34" charset="0"/>
              </a:rPr>
              <a:t>Résilience</a:t>
            </a:r>
            <a:r>
              <a:rPr lang="en-GB" sz="1400" dirty="0">
                <a:solidFill>
                  <a:prstClr val="black"/>
                </a:solidFill>
                <a:latin typeface="Calibri" panose="020F0502020204030204"/>
                <a:ea typeface="Calibri" panose="020F0502020204030204" pitchFamily="34" charset="0"/>
              </a:rPr>
              <a:t> </a:t>
            </a:r>
            <a:r>
              <a:rPr lang="en-GB" sz="1400" b="1" dirty="0" err="1">
                <a:solidFill>
                  <a:prstClr val="black"/>
                </a:solidFill>
                <a:latin typeface="Calibri" panose="020F0502020204030204"/>
                <a:ea typeface="Calibri" panose="020F0502020204030204" pitchFamily="34" charset="0"/>
              </a:rPr>
              <a:t>économique</a:t>
            </a:r>
            <a:r>
              <a:rPr lang="en-GB" sz="1400" dirty="0">
                <a:solidFill>
                  <a:prstClr val="black"/>
                </a:solidFill>
                <a:latin typeface="Calibri" panose="020F0502020204030204"/>
                <a:ea typeface="Calibri" panose="020F0502020204030204" pitchFamily="34" charset="0"/>
              </a:rPr>
              <a:t>       </a:t>
            </a:r>
          </a:p>
          <a:p>
            <a:pPr marL="214313" indent="-214313" defTabSz="685800">
              <a:buFont typeface="Courier New" panose="02070309020205020404" pitchFamily="49" charset="0"/>
              <a:buChar char="o"/>
            </a:pPr>
            <a:r>
              <a:rPr lang="en-GB" sz="1400" dirty="0" err="1">
                <a:solidFill>
                  <a:prstClr val="black"/>
                </a:solidFill>
                <a:latin typeface="Calibri" panose="020F0502020204030204"/>
                <a:ea typeface="Calibri" panose="020F0502020204030204" pitchFamily="34" charset="0"/>
              </a:rPr>
              <a:t>Résilience</a:t>
            </a:r>
            <a:r>
              <a:rPr lang="en-GB" sz="1400" dirty="0">
                <a:solidFill>
                  <a:prstClr val="black"/>
                </a:solidFill>
                <a:latin typeface="Calibri" panose="020F0502020204030204"/>
                <a:ea typeface="Calibri" panose="020F0502020204030204" pitchFamily="34" charset="0"/>
              </a:rPr>
              <a:t> </a:t>
            </a:r>
            <a:r>
              <a:rPr lang="en-GB" sz="1400" b="1" dirty="0" err="1">
                <a:solidFill>
                  <a:prstClr val="black"/>
                </a:solidFill>
                <a:latin typeface="Calibri" panose="020F0502020204030204"/>
                <a:ea typeface="Calibri" panose="020F0502020204030204" pitchFamily="34" charset="0"/>
              </a:rPr>
              <a:t>Sociale</a:t>
            </a:r>
            <a:endParaRPr lang="en-GB" sz="1400" dirty="0">
              <a:solidFill>
                <a:prstClr val="black"/>
              </a:solidFill>
              <a:latin typeface="Calibri" panose="020F0502020204030204"/>
              <a:ea typeface="Calibri" panose="020F0502020204030204" pitchFamily="34" charset="0"/>
            </a:endParaRPr>
          </a:p>
          <a:p>
            <a:pPr marL="214313" indent="-214313" defTabSz="685800">
              <a:buFont typeface="Courier New" panose="02070309020205020404" pitchFamily="49" charset="0"/>
              <a:buChar char="o"/>
            </a:pPr>
            <a:r>
              <a:rPr lang="en-GB" sz="1400" dirty="0" err="1">
                <a:solidFill>
                  <a:prstClr val="black"/>
                </a:solidFill>
                <a:latin typeface="Calibri" panose="020F0502020204030204"/>
                <a:ea typeface="Calibri" panose="020F0502020204030204" pitchFamily="34" charset="0"/>
              </a:rPr>
              <a:t>Résilience</a:t>
            </a:r>
            <a:r>
              <a:rPr lang="en-GB" sz="1400" dirty="0">
                <a:solidFill>
                  <a:prstClr val="black"/>
                </a:solidFill>
                <a:latin typeface="Calibri" panose="020F0502020204030204"/>
                <a:ea typeface="Calibri" panose="020F0502020204030204" pitchFamily="34" charset="0"/>
              </a:rPr>
              <a:t> </a:t>
            </a:r>
            <a:r>
              <a:rPr lang="en-GB" sz="1400" b="1" dirty="0" err="1">
                <a:solidFill>
                  <a:prstClr val="black"/>
                </a:solidFill>
                <a:latin typeface="Calibri" panose="020F0502020204030204"/>
                <a:ea typeface="Calibri" panose="020F0502020204030204" pitchFamily="34" charset="0"/>
              </a:rPr>
              <a:t>Environmentale</a:t>
            </a:r>
            <a:r>
              <a:rPr lang="en-GB" sz="1400" dirty="0">
                <a:solidFill>
                  <a:prstClr val="black"/>
                </a:solidFill>
                <a:latin typeface="Calibri" panose="020F0502020204030204"/>
                <a:ea typeface="Calibri" panose="020F0502020204030204" pitchFamily="34" charset="0"/>
              </a:rPr>
              <a:t>    </a:t>
            </a:r>
            <a:endParaRPr lang="en-GB" sz="1400" b="1" dirty="0">
              <a:solidFill>
                <a:prstClr val="black"/>
              </a:solidFill>
              <a:latin typeface="Roboto" panose="02000000000000000000" pitchFamily="2" charset="0"/>
              <a:ea typeface="Roboto" panose="02000000000000000000" pitchFamily="2" charset="0"/>
            </a:endParaRPr>
          </a:p>
          <a:p>
            <a:pPr defTabSz="685800"/>
            <a:endParaRPr lang="en-GB" sz="1200" b="1" dirty="0">
              <a:solidFill>
                <a:prstClr val="black"/>
              </a:solidFill>
              <a:latin typeface="Roboto" panose="02000000000000000000" pitchFamily="2" charset="0"/>
              <a:ea typeface="Roboto" panose="02000000000000000000" pitchFamily="2" charset="0"/>
            </a:endParaRPr>
          </a:p>
        </p:txBody>
      </p:sp>
      <p:pic>
        <p:nvPicPr>
          <p:cNvPr id="6" name="Picture 2" descr="fruit bowl illustration">
            <a:extLst>
              <a:ext uri="{FF2B5EF4-FFF2-40B4-BE49-F238E27FC236}">
                <a16:creationId xmlns:a16="http://schemas.microsoft.com/office/drawing/2014/main" id="{F2C76B8B-7C8E-49AC-B0DB-E16A4F6832F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8978" y="1282986"/>
            <a:ext cx="657491" cy="5510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pple tree illustration">
            <a:extLst>
              <a:ext uri="{FF2B5EF4-FFF2-40B4-BE49-F238E27FC236}">
                <a16:creationId xmlns:a16="http://schemas.microsoft.com/office/drawing/2014/main" id="{3A13924C-0C8D-4825-A7AF-C968EC3DB1D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8753" y="2329990"/>
            <a:ext cx="657491" cy="5869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Mountain illustration">
            <a:extLst>
              <a:ext uri="{FF2B5EF4-FFF2-40B4-BE49-F238E27FC236}">
                <a16:creationId xmlns:a16="http://schemas.microsoft.com/office/drawing/2014/main" id="{0BE952E3-FFD8-40AE-B6F9-C4C456D6136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8876" y="3311398"/>
            <a:ext cx="647334" cy="6124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Motorbike with packages illustration">
            <a:extLst>
              <a:ext uri="{FF2B5EF4-FFF2-40B4-BE49-F238E27FC236}">
                <a16:creationId xmlns:a16="http://schemas.microsoft.com/office/drawing/2014/main" id="{FBE2AD6F-49EB-461B-A63D-85C339AB665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8752" y="4255156"/>
            <a:ext cx="657491" cy="6904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Fish in the sea illustration">
            <a:extLst>
              <a:ext uri="{FF2B5EF4-FFF2-40B4-BE49-F238E27FC236}">
                <a16:creationId xmlns:a16="http://schemas.microsoft.com/office/drawing/2014/main" id="{E67F5DDA-27FE-401F-8156-86D8FCCE924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65916" y="5237336"/>
            <a:ext cx="649266" cy="58695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3">
            <a:extLst>
              <a:ext uri="{FF2B5EF4-FFF2-40B4-BE49-F238E27FC236}">
                <a16:creationId xmlns:a16="http://schemas.microsoft.com/office/drawing/2014/main" id="{57C0DE97-4C11-4206-98CA-BBEB632A8512}"/>
              </a:ext>
            </a:extLst>
          </p:cNvPr>
          <p:cNvSpPr txBox="1"/>
          <p:nvPr/>
        </p:nvSpPr>
        <p:spPr>
          <a:xfrm>
            <a:off x="528978" y="249135"/>
            <a:ext cx="8215604" cy="646331"/>
          </a:xfrm>
          <a:prstGeom prst="rect">
            <a:avLst/>
          </a:prstGeom>
          <a:noFill/>
        </p:spPr>
        <p:txBody>
          <a:bodyPr wrap="square" lIns="91440" tIns="45720" rIns="91440" bIns="45720" rtlCol="0" anchor="t">
            <a:spAutoFit/>
          </a:bodyPr>
          <a:lstStyle/>
          <a:p>
            <a:pPr algn="ctr" defTabSz="914378">
              <a:buClr>
                <a:srgbClr val="000000"/>
              </a:buClr>
              <a:defRPr/>
            </a:pPr>
            <a:r>
              <a:rPr lang="fr-FR" b="1" kern="0" dirty="0">
                <a:solidFill>
                  <a:srgbClr val="00B050"/>
                </a:solidFill>
                <a:latin typeface="Calibri" panose="020F0502020204030204"/>
                <a:ea typeface="Roboto" panose="02000000000000000000" pitchFamily="2" charset="0"/>
                <a:cs typeface="Arial"/>
                <a:sym typeface="Arial"/>
              </a:rPr>
              <a:t>Les </a:t>
            </a:r>
            <a:r>
              <a:rPr lang="fr-FR" b="1" kern="0" dirty="0">
                <a:solidFill>
                  <a:srgbClr val="FF0000"/>
                </a:solidFill>
                <a:latin typeface="Calibri" panose="020F0502020204030204"/>
                <a:ea typeface="Roboto" panose="02000000000000000000" pitchFamily="2" charset="0"/>
                <a:cs typeface="Arial"/>
                <a:sym typeface="Arial"/>
              </a:rPr>
              <a:t>concertations des parties prenantes </a:t>
            </a:r>
            <a:r>
              <a:rPr lang="fr-FR" b="1" kern="0" dirty="0">
                <a:solidFill>
                  <a:srgbClr val="00B050"/>
                </a:solidFill>
                <a:latin typeface="Calibri" panose="020F0502020204030204"/>
                <a:ea typeface="Roboto" panose="02000000000000000000" pitchFamily="2" charset="0"/>
                <a:cs typeface="Arial"/>
                <a:sym typeface="Arial"/>
              </a:rPr>
              <a:t>permettent de discuter </a:t>
            </a:r>
            <a:r>
              <a:rPr lang="fr-FR" b="1" kern="0" dirty="0">
                <a:solidFill>
                  <a:srgbClr val="00B050"/>
                </a:solidFill>
                <a:latin typeface="Calibri" panose="020F0502020204030204"/>
                <a:ea typeface="Roboto" panose="02000000000000000000" pitchFamily="2" charset="0"/>
                <a:cs typeface="Montserrat"/>
                <a:sym typeface="Montserrat"/>
              </a:rPr>
              <a:t>autour des cinq </a:t>
            </a:r>
            <a:r>
              <a:rPr lang="fr-FR" b="1" kern="0" dirty="0">
                <a:solidFill>
                  <a:srgbClr val="00B050"/>
                </a:solidFill>
                <a:latin typeface="Calibri" panose="020F0502020204030204"/>
                <a:ea typeface="Roboto" panose="02000000000000000000" pitchFamily="2" charset="0"/>
                <a:cs typeface="Montserrat"/>
                <a:sym typeface="Montserrat"/>
              </a:rPr>
              <a:t>(5) </a:t>
            </a:r>
            <a:r>
              <a:rPr lang="fr-FR" b="1" kern="0" dirty="0">
                <a:solidFill>
                  <a:srgbClr val="00B050"/>
                </a:solidFill>
                <a:latin typeface="Calibri" panose="020F0502020204030204"/>
                <a:ea typeface="Roboto" panose="02000000000000000000" pitchFamily="2" charset="0"/>
                <a:cs typeface="Montserrat"/>
                <a:sym typeface="Montserrat"/>
              </a:rPr>
              <a:t>objectifs ou pistes d’action du Sommet </a:t>
            </a:r>
            <a:r>
              <a:rPr lang="fr-FR" b="1" kern="0" dirty="0">
                <a:solidFill>
                  <a:srgbClr val="00B050"/>
                </a:solidFill>
                <a:latin typeface="Calibri" panose="020F0502020204030204"/>
                <a:ea typeface="Roboto" panose="02000000000000000000" pitchFamily="2" charset="0"/>
                <a:cs typeface="Montserrat"/>
                <a:sym typeface="Montserrat"/>
              </a:rPr>
              <a:t>2021 sur </a:t>
            </a:r>
            <a:r>
              <a:rPr lang="fr-FR" b="1" kern="0" dirty="0">
                <a:solidFill>
                  <a:srgbClr val="00B050"/>
                </a:solidFill>
                <a:latin typeface="Calibri" panose="020F0502020204030204"/>
                <a:ea typeface="Roboto" panose="02000000000000000000" pitchFamily="2" charset="0"/>
                <a:cs typeface="Montserrat"/>
                <a:sym typeface="Montserrat"/>
              </a:rPr>
              <a:t>les systèmes </a:t>
            </a:r>
            <a:r>
              <a:rPr lang="fr-FR" b="1" kern="0" dirty="0">
                <a:solidFill>
                  <a:srgbClr val="00B050"/>
                </a:solidFill>
                <a:latin typeface="Calibri" panose="020F0502020204030204"/>
                <a:ea typeface="Roboto" panose="02000000000000000000" pitchFamily="2" charset="0"/>
                <a:cs typeface="Montserrat"/>
                <a:sym typeface="Montserrat"/>
              </a:rPr>
              <a:t>alimentaires:</a:t>
            </a:r>
            <a:endParaRPr lang="fr-FR" b="1" kern="0" dirty="0">
              <a:solidFill>
                <a:srgbClr val="00B050"/>
              </a:solidFill>
              <a:latin typeface="Calibri" panose="020F0502020204030204"/>
              <a:ea typeface="Roboto" panose="02000000000000000000" pitchFamily="2" charset="0"/>
              <a:cs typeface="Arial"/>
              <a:sym typeface="Arial"/>
            </a:endParaRPr>
          </a:p>
        </p:txBody>
      </p:sp>
    </p:spTree>
    <p:extLst>
      <p:ext uri="{BB962C8B-B14F-4D97-AF65-F5344CB8AC3E}">
        <p14:creationId xmlns:p14="http://schemas.microsoft.com/office/powerpoint/2010/main" val="18167851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1"/>
          <p:cNvSpPr txBox="1"/>
          <p:nvPr/>
        </p:nvSpPr>
        <p:spPr>
          <a:xfrm>
            <a:off x="792150" y="3446495"/>
            <a:ext cx="7559700" cy="802174"/>
          </a:xfrm>
          <a:prstGeom prst="rect">
            <a:avLst/>
          </a:prstGeom>
          <a:noFill/>
          <a:ln>
            <a:noFill/>
          </a:ln>
        </p:spPr>
        <p:txBody>
          <a:bodyPr spcFirstLastPara="1" wrap="square" lIns="41900" tIns="20950" rIns="41900" bIns="20950" anchor="t" anchorCtr="0">
            <a:noAutofit/>
          </a:bodyPr>
          <a:lstStyle/>
          <a:p>
            <a:pPr marL="457189" defTabSz="914378">
              <a:lnSpc>
                <a:spcPct val="110000"/>
              </a:lnSpc>
              <a:spcBef>
                <a:spcPts val="1400"/>
              </a:spcBef>
              <a:buClr>
                <a:srgbClr val="000000"/>
              </a:buClr>
              <a:defRPr/>
            </a:pPr>
            <a:endParaRPr kern="0">
              <a:solidFill>
                <a:srgbClr val="000000"/>
              </a:solidFill>
              <a:latin typeface="Montserrat"/>
              <a:ea typeface="Montserrat"/>
              <a:cs typeface="Montserrat"/>
              <a:sym typeface="Montserrat"/>
            </a:endParaRPr>
          </a:p>
          <a:p>
            <a:pPr defTabSz="914378">
              <a:lnSpc>
                <a:spcPct val="110000"/>
              </a:lnSpc>
              <a:spcBef>
                <a:spcPts val="1400"/>
              </a:spcBef>
              <a:buClr>
                <a:srgbClr val="00689D"/>
              </a:buClr>
              <a:buSzPts val="1100"/>
              <a:defRPr/>
            </a:pPr>
            <a:endParaRPr sz="1000" kern="0">
              <a:solidFill>
                <a:srgbClr val="000000"/>
              </a:solidFill>
              <a:latin typeface="Montserrat"/>
              <a:ea typeface="Montserrat"/>
              <a:cs typeface="Montserrat"/>
              <a:sym typeface="Montserrat"/>
            </a:endParaRPr>
          </a:p>
          <a:p>
            <a:pPr defTabSz="914378">
              <a:lnSpc>
                <a:spcPct val="110000"/>
              </a:lnSpc>
              <a:spcBef>
                <a:spcPts val="1400"/>
              </a:spcBef>
              <a:spcAft>
                <a:spcPts val="1400"/>
              </a:spcAft>
              <a:buClr>
                <a:srgbClr val="000000"/>
              </a:buClr>
              <a:buSzPts val="200"/>
              <a:defRPr/>
            </a:pPr>
            <a:endParaRPr sz="1000" kern="0">
              <a:solidFill>
                <a:srgbClr val="000000"/>
              </a:solidFill>
              <a:latin typeface="Montserrat"/>
              <a:ea typeface="Montserrat"/>
              <a:cs typeface="Montserrat"/>
              <a:sym typeface="Montserrat"/>
            </a:endParaRPr>
          </a:p>
        </p:txBody>
      </p:sp>
      <p:sp>
        <p:nvSpPr>
          <p:cNvPr id="59" name="Google Shape;59;p11"/>
          <p:cNvSpPr txBox="1"/>
          <p:nvPr/>
        </p:nvSpPr>
        <p:spPr>
          <a:xfrm>
            <a:off x="9412263" y="1882672"/>
            <a:ext cx="92400" cy="225900"/>
          </a:xfrm>
          <a:prstGeom prst="rect">
            <a:avLst/>
          </a:prstGeom>
          <a:noFill/>
          <a:ln>
            <a:noFill/>
          </a:ln>
        </p:spPr>
        <p:txBody>
          <a:bodyPr spcFirstLastPara="1" wrap="square" lIns="41900" tIns="20950" rIns="41900" bIns="20950" anchor="t" anchorCtr="0">
            <a:noAutofit/>
          </a:bodyPr>
          <a:lstStyle/>
          <a:p>
            <a:pPr defTabSz="914378">
              <a:buClr>
                <a:srgbClr val="000000"/>
              </a:buClr>
              <a:buSzPts val="1200"/>
              <a:defRPr/>
            </a:pPr>
            <a:endParaRPr sz="1200" kern="0">
              <a:solidFill>
                <a:srgbClr val="000000"/>
              </a:solidFill>
              <a:latin typeface="Montserrat"/>
              <a:ea typeface="Montserrat"/>
              <a:cs typeface="Montserrat"/>
              <a:sym typeface="Montserrat"/>
            </a:endParaRPr>
          </a:p>
        </p:txBody>
      </p:sp>
      <p:sp>
        <p:nvSpPr>
          <p:cNvPr id="61" name="Google Shape;61;p11"/>
          <p:cNvSpPr txBox="1">
            <a:spLocks noGrp="1"/>
          </p:cNvSpPr>
          <p:nvPr>
            <p:ph type="sldNum" sz="quarter" idx="12"/>
          </p:nvPr>
        </p:nvSpPr>
        <p:spPr>
          <a:xfrm>
            <a:off x="8556784" y="5607101"/>
            <a:ext cx="548700" cy="393600"/>
          </a:xfrm>
          <a:prstGeom prst="rect">
            <a:avLst/>
          </a:prstGeom>
        </p:spPr>
        <p:txBody>
          <a:bodyPr spcFirstLastPara="1" vert="horz" wrap="square" lIns="41900" tIns="20950" rIns="41900" bIns="20950" rtlCol="0" anchor="ctr" anchorCtr="0">
            <a:noAutofit/>
          </a:bodyPr>
          <a:lstStyle/>
          <a:p>
            <a:pPr defTabSz="914378">
              <a:buClr>
                <a:srgbClr val="000000"/>
              </a:buClr>
              <a:buSzPts val="1100"/>
              <a:defRPr/>
            </a:pPr>
            <a:fld id="{00000000-1234-1234-1234-123412341234}" type="slidenum">
              <a:rPr lang="en" sz="900" kern="0">
                <a:solidFill>
                  <a:srgbClr val="FFFFFF">
                    <a:tint val="75000"/>
                  </a:srgbClr>
                </a:solidFill>
                <a:latin typeface="Arial"/>
                <a:cs typeface="Arial"/>
                <a:sym typeface="Arial"/>
              </a:rPr>
              <a:pPr defTabSz="914378">
                <a:buClr>
                  <a:srgbClr val="000000"/>
                </a:buClr>
                <a:buSzPts val="1100"/>
                <a:defRPr/>
              </a:pPr>
              <a:t>14</a:t>
            </a:fld>
            <a:endParaRPr lang="en" sz="900" kern="0">
              <a:solidFill>
                <a:srgbClr val="FFFFFF">
                  <a:tint val="75000"/>
                </a:srgbClr>
              </a:solidFill>
              <a:latin typeface="Arial"/>
              <a:cs typeface="Arial"/>
              <a:sym typeface="Arial"/>
            </a:endParaRPr>
          </a:p>
        </p:txBody>
      </p:sp>
      <p:pic>
        <p:nvPicPr>
          <p:cNvPr id="18" name="Picture 17" descr="A picture containing ax&#10;&#10;Description automatically generated">
            <a:extLst>
              <a:ext uri="{FF2B5EF4-FFF2-40B4-BE49-F238E27FC236}">
                <a16:creationId xmlns:a16="http://schemas.microsoft.com/office/drawing/2014/main" id="{42C761D4-F0ED-469C-836C-6DEF3F9B62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4767" y="5605516"/>
            <a:ext cx="255346" cy="207584"/>
          </a:xfrm>
          <a:prstGeom prst="rect">
            <a:avLst/>
          </a:prstGeom>
        </p:spPr>
      </p:pic>
      <p:sp>
        <p:nvSpPr>
          <p:cNvPr id="4" name="TextBox 3">
            <a:extLst>
              <a:ext uri="{FF2B5EF4-FFF2-40B4-BE49-F238E27FC236}">
                <a16:creationId xmlns:a16="http://schemas.microsoft.com/office/drawing/2014/main" id="{62643EC2-8CBE-44DC-9B27-29ADAED6C899}"/>
              </a:ext>
            </a:extLst>
          </p:cNvPr>
          <p:cNvSpPr txBox="1"/>
          <p:nvPr/>
        </p:nvSpPr>
        <p:spPr>
          <a:xfrm>
            <a:off x="422953" y="5077372"/>
            <a:ext cx="829809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8">
              <a:buClr>
                <a:srgbClr val="000000"/>
              </a:buClr>
              <a:defRPr/>
            </a:pPr>
            <a:r>
              <a:rPr lang="fr-FR" sz="1350" kern="0" dirty="0">
                <a:solidFill>
                  <a:srgbClr val="000000"/>
                </a:solidFill>
                <a:latin typeface="Arial"/>
                <a:cs typeface="Arial"/>
                <a:sym typeface="Arial"/>
              </a:rPr>
              <a:t>Site web des </a:t>
            </a:r>
            <a:r>
              <a:rPr lang="fr-FR" sz="1350" kern="0" dirty="0">
                <a:solidFill>
                  <a:srgbClr val="000000"/>
                </a:solidFill>
                <a:latin typeface="Arial"/>
                <a:cs typeface="Arial"/>
                <a:sym typeface="Arial"/>
              </a:rPr>
              <a:t>Concertations </a:t>
            </a:r>
            <a:r>
              <a:rPr lang="fr-FR" sz="1350" kern="0" dirty="0">
                <a:solidFill>
                  <a:srgbClr val="000000"/>
                </a:solidFill>
                <a:latin typeface="Arial"/>
                <a:cs typeface="Arial"/>
                <a:sym typeface="Arial"/>
              </a:rPr>
              <a:t>pour le Sommet sur les systèmes alimentaires: </a:t>
            </a:r>
            <a:r>
              <a:rPr lang="fr-FR" sz="1350" kern="0" dirty="0">
                <a:solidFill>
                  <a:srgbClr val="000000"/>
                </a:solidFill>
                <a:latin typeface="Arial"/>
                <a:cs typeface="Arial"/>
                <a:sym typeface="Arial"/>
                <a:hlinkClick r:id="rId5"/>
              </a:rPr>
              <a:t>https://summitdialogues.org/fr/</a:t>
            </a:r>
            <a:r>
              <a:rPr lang="fr-FR" sz="1350" kern="0" dirty="0">
                <a:solidFill>
                  <a:srgbClr val="000000"/>
                </a:solidFill>
                <a:latin typeface="Arial"/>
                <a:cs typeface="Arial"/>
                <a:sym typeface="Arial"/>
              </a:rPr>
              <a:t>   </a:t>
            </a:r>
          </a:p>
          <a:p>
            <a:pPr defTabSz="914378">
              <a:buClr>
                <a:srgbClr val="000000"/>
              </a:buClr>
              <a:defRPr/>
            </a:pPr>
            <a:endParaRPr lang="fr-FR" sz="1350" kern="0" dirty="0">
              <a:solidFill>
                <a:srgbClr val="000000"/>
              </a:solidFill>
              <a:latin typeface="Arial"/>
              <a:cs typeface="Arial"/>
              <a:sym typeface="Arial"/>
            </a:endParaRPr>
          </a:p>
          <a:p>
            <a:pPr defTabSz="914378">
              <a:buClr>
                <a:srgbClr val="000000"/>
              </a:buClr>
              <a:defRPr/>
            </a:pPr>
            <a:r>
              <a:rPr lang="fr-FR" sz="1350" kern="0" dirty="0">
                <a:solidFill>
                  <a:srgbClr val="000000"/>
                </a:solidFill>
                <a:latin typeface="Arial"/>
                <a:cs typeface="Arial"/>
                <a:sym typeface="Arial"/>
              </a:rPr>
              <a:t>Site web du </a:t>
            </a:r>
            <a:r>
              <a:rPr lang="fr-FR" sz="1350" kern="0" dirty="0">
                <a:solidFill>
                  <a:srgbClr val="000000"/>
                </a:solidFill>
                <a:latin typeface="Arial"/>
                <a:cs typeface="Arial"/>
                <a:sym typeface="Arial"/>
              </a:rPr>
              <a:t>sommet : </a:t>
            </a:r>
            <a:r>
              <a:rPr lang="fr-FR" sz="1350" kern="0" dirty="0">
                <a:solidFill>
                  <a:srgbClr val="000000"/>
                </a:solidFill>
                <a:latin typeface="Arial"/>
                <a:cs typeface="Arial"/>
                <a:sym typeface="Arial"/>
                <a:hlinkClick r:id="rId6"/>
              </a:rPr>
              <a:t>https://www.un.org/fr/food-systems-summit</a:t>
            </a:r>
            <a:r>
              <a:rPr lang="fr-FR" sz="1350" kern="0" dirty="0">
                <a:solidFill>
                  <a:srgbClr val="000000"/>
                </a:solidFill>
                <a:latin typeface="Arial"/>
                <a:cs typeface="Arial"/>
                <a:sym typeface="Arial"/>
              </a:rPr>
              <a:t> </a:t>
            </a:r>
          </a:p>
          <a:p>
            <a:pPr defTabSz="914378">
              <a:buClr>
                <a:srgbClr val="000000"/>
              </a:buClr>
              <a:defRPr/>
            </a:pPr>
            <a:endParaRPr lang="fr-FR" sz="1350" kern="0" dirty="0">
              <a:solidFill>
                <a:srgbClr val="000000"/>
              </a:solidFill>
              <a:latin typeface="Arial"/>
              <a:cs typeface="Arial"/>
              <a:sym typeface="Arial"/>
            </a:endParaRPr>
          </a:p>
        </p:txBody>
      </p:sp>
      <p:pic>
        <p:nvPicPr>
          <p:cNvPr id="3" name="Image 2"/>
          <p:cNvPicPr>
            <a:picLocks noChangeAspect="1"/>
          </p:cNvPicPr>
          <p:nvPr/>
        </p:nvPicPr>
        <p:blipFill>
          <a:blip r:embed="rId7"/>
          <a:stretch>
            <a:fillRect/>
          </a:stretch>
        </p:blipFill>
        <p:spPr>
          <a:xfrm>
            <a:off x="333921" y="939237"/>
            <a:ext cx="7083916" cy="3984703"/>
          </a:xfrm>
          <a:prstGeom prst="rect">
            <a:avLst/>
          </a:prstGeom>
        </p:spPr>
      </p:pic>
      <p:sp>
        <p:nvSpPr>
          <p:cNvPr id="5" name="ZoneTexte 4"/>
          <p:cNvSpPr txBox="1"/>
          <p:nvPr/>
        </p:nvSpPr>
        <p:spPr>
          <a:xfrm>
            <a:off x="7626992" y="1325130"/>
            <a:ext cx="1449716" cy="2585323"/>
          </a:xfrm>
          <a:prstGeom prst="rect">
            <a:avLst/>
          </a:prstGeom>
          <a:noFill/>
          <a:ln w="38100">
            <a:solidFill>
              <a:srgbClr val="00B050"/>
            </a:solidFill>
          </a:ln>
        </p:spPr>
        <p:txBody>
          <a:bodyPr wrap="square" rtlCol="0">
            <a:spAutoFit/>
          </a:bodyPr>
          <a:lstStyle/>
          <a:p>
            <a:pPr algn="ctr" defTabSz="685800">
              <a:defRPr/>
            </a:pPr>
            <a:r>
              <a:rPr lang="fr-FR" dirty="0">
                <a:solidFill>
                  <a:srgbClr val="00B050"/>
                </a:solidFill>
                <a:latin typeface="Calibri" panose="020F0502020204030204"/>
              </a:rPr>
              <a:t>Pour plus d’infos sur les concertations et le sommet, visitez les sites web ci-dessous</a:t>
            </a:r>
            <a:endParaRPr lang="fr-FR" dirty="0">
              <a:solidFill>
                <a:srgbClr val="00B050"/>
              </a:solidFill>
              <a:latin typeface="Calibri" panose="020F0502020204030204"/>
            </a:endParaRPr>
          </a:p>
        </p:txBody>
      </p:sp>
      <p:sp>
        <p:nvSpPr>
          <p:cNvPr id="6" name="Flèche vers le bas 5"/>
          <p:cNvSpPr/>
          <p:nvPr/>
        </p:nvSpPr>
        <p:spPr>
          <a:xfrm>
            <a:off x="8143065" y="4226931"/>
            <a:ext cx="195944" cy="5318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srgbClr val="FFFFFF"/>
              </a:solidFill>
              <a:latin typeface="Calibri" panose="020F0502020204030204"/>
            </a:endParaRPr>
          </a:p>
        </p:txBody>
      </p:sp>
    </p:spTree>
    <p:custDataLst>
      <p:tags r:id="rId1"/>
    </p:custDataLst>
    <p:extLst>
      <p:ext uri="{BB962C8B-B14F-4D97-AF65-F5344CB8AC3E}">
        <p14:creationId xmlns:p14="http://schemas.microsoft.com/office/powerpoint/2010/main" val="18513306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Minimum Dietary Diversity Indicator for Women (MDD-W): The Status and the Opportunities"/>
          <p:cNvPicPr>
            <a:picLocks noChangeAspect="1" noChangeArrowheads="1"/>
          </p:cNvPicPr>
          <p:nvPr/>
        </p:nvPicPr>
        <p:blipFill rotWithShape="1">
          <a:blip r:embed="rId3">
            <a:extLst>
              <a:ext uri="{28A0092B-C50C-407E-A947-70E740481C1C}">
                <a14:useLocalDpi xmlns:a14="http://schemas.microsoft.com/office/drawing/2010/main" val="0"/>
              </a:ext>
            </a:extLst>
          </a:blip>
          <a:srcRect l="4392" r="23953" b="21037"/>
          <a:stretch/>
        </p:blipFill>
        <p:spPr bwMode="auto">
          <a:xfrm>
            <a:off x="-35169" y="634181"/>
            <a:ext cx="9179169" cy="62941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4624" y="3110273"/>
            <a:ext cx="8079581" cy="1658198"/>
          </a:xfrm>
          <a:solidFill>
            <a:srgbClr val="FFFFFF">
              <a:alpha val="89804"/>
            </a:srgbClr>
          </a:solidFill>
        </p:spPr>
        <p:style>
          <a:lnRef idx="2">
            <a:schemeClr val="accent1"/>
          </a:lnRef>
          <a:fillRef idx="1">
            <a:schemeClr val="lt1"/>
          </a:fillRef>
          <a:effectRef idx="0">
            <a:schemeClr val="accent1"/>
          </a:effectRef>
          <a:fontRef idx="minor">
            <a:schemeClr val="dk1"/>
          </a:fontRef>
        </p:style>
        <p:txBody>
          <a:bodyPr>
            <a:normAutofit/>
          </a:bodyPr>
          <a:lstStyle/>
          <a:p>
            <a:pPr algn="ctr"/>
            <a:r>
              <a:rPr lang="en-US" sz="5400" b="1" dirty="0">
                <a:solidFill>
                  <a:srgbClr val="0F6FC6"/>
                </a:solidFill>
              </a:rPr>
              <a:t>Merci !</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2E2426-534C-4D29-B5D1-CC67CA62317F}" type="slidenum">
              <a:rPr kumimoji="0" lang="en-US" sz="9000" b="0" i="0" u="none" strike="noStrike" kern="1200" cap="none" spc="0" normalizeH="0" baseline="0" noProof="0" smtClean="0">
                <a:ln>
                  <a:noFill/>
                </a:ln>
                <a:solidFill>
                  <a:srgbClr val="0F6FC6">
                    <a:alpha val="20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0" b="0" i="0" u="none" strike="noStrike" kern="1200" cap="none" spc="0" normalizeH="0" baseline="0" noProof="0">
              <a:ln>
                <a:noFill/>
              </a:ln>
              <a:solidFill>
                <a:srgbClr val="0F6FC6">
                  <a:alpha val="20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8974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6902" y="1916832"/>
            <a:ext cx="8230197" cy="4608512"/>
          </a:xfrm>
        </p:spPr>
        <p:txBody>
          <a:bodyPr/>
          <a:lstStyle/>
          <a:p>
            <a:r>
              <a:rPr lang="fr-FR" dirty="0" smtClean="0"/>
              <a:t>Création d’un environnement favorable</a:t>
            </a:r>
          </a:p>
          <a:p>
            <a:r>
              <a:rPr lang="fr-FR" dirty="0" smtClean="0"/>
              <a:t>Mobilisation des ressources humaines suffisantes et de qualité</a:t>
            </a:r>
          </a:p>
          <a:p>
            <a:r>
              <a:rPr lang="fr-FR" dirty="0" smtClean="0"/>
              <a:t>Investissements importants en agriculture et systèmes alimentaires</a:t>
            </a:r>
          </a:p>
          <a:p>
            <a:r>
              <a:rPr lang="fr-FR" dirty="0" smtClean="0"/>
              <a:t>Investissements structurants (infrastructures, marchés, magasins de stockage, etc.)</a:t>
            </a:r>
          </a:p>
          <a:p>
            <a:r>
              <a:rPr lang="fr-FR" dirty="0" smtClean="0"/>
              <a:t>Choix des chaines de valeur de produits à promouvoir</a:t>
            </a:r>
          </a:p>
          <a:p>
            <a:r>
              <a:rPr lang="fr-FR" dirty="0" smtClean="0"/>
              <a:t>Diversification de la production, sécurité sanitaire</a:t>
            </a:r>
          </a:p>
          <a:p>
            <a:r>
              <a:rPr lang="fr-FR" dirty="0" smtClean="0"/>
              <a:t>Amélioration des Schémas d'aménagement </a:t>
            </a:r>
            <a:r>
              <a:rPr lang="fr-FR" dirty="0"/>
              <a:t>foncier et d'Aménagement du territoire</a:t>
            </a:r>
            <a:r>
              <a:rPr lang="fr-FR" dirty="0" smtClean="0"/>
              <a:t> </a:t>
            </a:r>
          </a:p>
          <a:p>
            <a:endParaRPr lang="fr-FR" dirty="0"/>
          </a:p>
        </p:txBody>
      </p:sp>
      <p:sp>
        <p:nvSpPr>
          <p:cNvPr id="4" name="Titre 1">
            <a:extLst>
              <a:ext uri="{FF2B5EF4-FFF2-40B4-BE49-F238E27FC236}">
                <a16:creationId xmlns:a16="http://schemas.microsoft.com/office/drawing/2014/main" id="{800AD859-9ABF-4839-9112-B7A4E9264B56}"/>
              </a:ext>
            </a:extLst>
          </p:cNvPr>
          <p:cNvSpPr>
            <a:spLocks noGrp="1"/>
          </p:cNvSpPr>
          <p:nvPr>
            <p:ph type="title"/>
          </p:nvPr>
        </p:nvSpPr>
        <p:spPr>
          <a:xfrm>
            <a:off x="456902" y="258727"/>
            <a:ext cx="8230197" cy="1495147"/>
          </a:xfrm>
          <a:noFill/>
          <a:ln w="28575">
            <a:solidFill>
              <a:srgbClr val="00B0F0"/>
            </a:solidFill>
          </a:ln>
        </p:spPr>
        <p:txBody>
          <a:bodyPr>
            <a:noAutofit/>
          </a:bodyPr>
          <a:lstStyle/>
          <a:p>
            <a:pPr algn="just"/>
            <a:r>
              <a:rPr lang="fr-FR" sz="2200" b="1" dirty="0" smtClean="0">
                <a:solidFill>
                  <a:srgbClr val="00B0F0"/>
                </a:solidFill>
                <a:latin typeface="+mn-lt"/>
              </a:rPr>
              <a:t>L’identification et l’utilisation optimale des moteurs, leviers et accélérateurs est importante pour façonner ou moduler les systèmes alimentaires et les rendre plus durables, résilients, protecteurs de l’environnement et sensibles à la nutrition</a:t>
            </a:r>
            <a:endParaRPr lang="fr-FR" sz="2200" b="1" dirty="0">
              <a:solidFill>
                <a:srgbClr val="00B0F0"/>
              </a:solidFill>
              <a:latin typeface="+mn-lt"/>
            </a:endParaRPr>
          </a:p>
        </p:txBody>
      </p:sp>
    </p:spTree>
    <p:extLst>
      <p:ext uri="{BB962C8B-B14F-4D97-AF65-F5344CB8AC3E}">
        <p14:creationId xmlns:p14="http://schemas.microsoft.com/office/powerpoint/2010/main" val="36570346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6457950" y="6448251"/>
            <a:ext cx="2057400" cy="365125"/>
          </a:xfrm>
        </p:spPr>
        <p:txBody>
          <a:bodyPr/>
          <a:lstStyle/>
          <a:p>
            <a:fld id="{40486CF5-6268-4390-A4E7-9B9D73017B03}" type="slidenum">
              <a:rPr lang="en-US" smtClean="0"/>
              <a:t>17</a:t>
            </a:fld>
            <a:endParaRPr lang="en-US"/>
          </a:p>
        </p:txBody>
      </p:sp>
      <p:sp>
        <p:nvSpPr>
          <p:cNvPr id="5" name="Text Placeholder 2"/>
          <p:cNvSpPr txBox="1">
            <a:spLocks/>
          </p:cNvSpPr>
          <p:nvPr/>
        </p:nvSpPr>
        <p:spPr>
          <a:xfrm>
            <a:off x="3017" y="6528453"/>
            <a:ext cx="9144000" cy="251454"/>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mtClean="0">
                <a:solidFill>
                  <a:schemeClr val="tx1"/>
                </a:solidFill>
              </a:rPr>
              <a:t>Adapted from UN HLPE Report on Food Systems and Nutrition 2017 </a:t>
            </a:r>
            <a:endParaRPr lang="en-US" dirty="0">
              <a:solidFill>
                <a:schemeClr val="tx1"/>
              </a:solidFill>
            </a:endParaRPr>
          </a:p>
        </p:txBody>
      </p:sp>
      <p:sp>
        <p:nvSpPr>
          <p:cNvPr id="6" name="Down Arrow Callout 75"/>
          <p:cNvSpPr/>
          <p:nvPr/>
        </p:nvSpPr>
        <p:spPr>
          <a:xfrm>
            <a:off x="107505" y="2176637"/>
            <a:ext cx="1266338" cy="419877"/>
          </a:xfrm>
          <a:prstGeom prst="downArrowCallout">
            <a:avLst>
              <a:gd name="adj1" fmla="val 54630"/>
              <a:gd name="adj2" fmla="val 29629"/>
              <a:gd name="adj3" fmla="val 18056"/>
              <a:gd name="adj4" fmla="val 81944"/>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BIOPHYSIQUE</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Down Arrow Callout 76"/>
          <p:cNvSpPr/>
          <p:nvPr/>
        </p:nvSpPr>
        <p:spPr>
          <a:xfrm>
            <a:off x="1373842" y="2176640"/>
            <a:ext cx="1386037" cy="419877"/>
          </a:xfrm>
          <a:prstGeom prst="downArrowCallout">
            <a:avLst>
              <a:gd name="adj1" fmla="val 54630"/>
              <a:gd name="adj2" fmla="val 29629"/>
              <a:gd name="adj3" fmla="val 18056"/>
              <a:gd name="adj4" fmla="val 81944"/>
            </a:avLst>
          </a:prstGeom>
          <a:solidFill>
            <a:srgbClr val="FF0066"/>
          </a:solidFill>
          <a:ln w="63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ENVIRONNEMENTAL</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 name="Down Arrow Callout 77"/>
          <p:cNvSpPr/>
          <p:nvPr/>
        </p:nvSpPr>
        <p:spPr>
          <a:xfrm>
            <a:off x="2640182" y="2176639"/>
            <a:ext cx="1266338" cy="419877"/>
          </a:xfrm>
          <a:prstGeom prst="downArrowCallout">
            <a:avLst>
              <a:gd name="adj1" fmla="val 54630"/>
              <a:gd name="adj2" fmla="val 29629"/>
              <a:gd name="adj3" fmla="val 18056"/>
              <a:gd name="adj4" fmla="val 81944"/>
            </a:avLst>
          </a:prstGeom>
          <a:solidFill>
            <a:srgbClr val="FF3399"/>
          </a:solidFill>
          <a:ln w="63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INNOVATION, </a:t>
            </a:r>
            <a:r>
              <a:rPr kumimoji="0" lang="en-GB" sz="1100" b="0" i="0" u="sng" strike="noStrike" kern="0" cap="none" spc="0" normalizeH="0" baseline="0" noProof="0" dirty="0">
                <a:ln>
                  <a:noFill/>
                </a:ln>
                <a:solidFill>
                  <a:prstClr val="black"/>
                </a:solidFill>
                <a:effectLst/>
                <a:uLnTx/>
                <a:uFillTx/>
                <a:latin typeface="Calibri" panose="020F0502020204030204"/>
                <a:ea typeface="+mn-ea"/>
                <a:cs typeface="+mn-cs"/>
              </a:rPr>
              <a:t>TECHNOLOGIQE</a:t>
            </a:r>
            <a:endParaRPr kumimoji="0" lang="en-US" sz="1100" b="0" i="0" u="sng"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 name="Down Arrow Callout 78"/>
          <p:cNvSpPr/>
          <p:nvPr/>
        </p:nvSpPr>
        <p:spPr>
          <a:xfrm>
            <a:off x="3906520" y="2176638"/>
            <a:ext cx="1266338" cy="419877"/>
          </a:xfrm>
          <a:prstGeom prst="downArrowCallout">
            <a:avLst>
              <a:gd name="adj1" fmla="val 54630"/>
              <a:gd name="adj2" fmla="val 29629"/>
              <a:gd name="adj3" fmla="val 18056"/>
              <a:gd name="adj4" fmla="val 81944"/>
            </a:avLst>
          </a:prstGeom>
          <a:solidFill>
            <a:srgbClr val="ED7D31"/>
          </a:solidFill>
          <a:ln w="63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INFRASTRUCTURE</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 name="Down Arrow Callout 79"/>
          <p:cNvSpPr/>
          <p:nvPr/>
        </p:nvSpPr>
        <p:spPr>
          <a:xfrm>
            <a:off x="5172858" y="2176638"/>
            <a:ext cx="1266338" cy="419877"/>
          </a:xfrm>
          <a:prstGeom prst="downArrowCallout">
            <a:avLst>
              <a:gd name="adj1" fmla="val 54630"/>
              <a:gd name="adj2" fmla="val 29629"/>
              <a:gd name="adj3" fmla="val 18056"/>
              <a:gd name="adj4" fmla="val 81944"/>
            </a:avLst>
          </a:prstGeom>
          <a:solidFill>
            <a:srgbClr val="FBE905"/>
          </a:solidFill>
          <a:ln w="6350" cap="flat" cmpd="sng" algn="ctr">
            <a:noFill/>
            <a:prstDash val="solid"/>
            <a:miter lim="800000"/>
          </a:ln>
          <a:effectLst/>
        </p:spPr>
        <p:txBody>
          <a:bodyPr lIns="0" r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POLITQUE ET ECONOMIQUE </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 name="Down Arrow Callout 80"/>
          <p:cNvSpPr/>
          <p:nvPr/>
        </p:nvSpPr>
        <p:spPr>
          <a:xfrm>
            <a:off x="6439196" y="2176638"/>
            <a:ext cx="1266338" cy="419877"/>
          </a:xfrm>
          <a:prstGeom prst="downArrowCallout">
            <a:avLst>
              <a:gd name="adj1" fmla="val 54630"/>
              <a:gd name="adj2" fmla="val 29629"/>
              <a:gd name="adj3" fmla="val 18056"/>
              <a:gd name="adj4" fmla="val 81944"/>
            </a:avLst>
          </a:prstGeom>
          <a:solidFill>
            <a:srgbClr val="00B050"/>
          </a:solidFill>
          <a:ln w="63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SOCIO-CULTURAL</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 name="Down Arrow Callout 81"/>
          <p:cNvSpPr/>
          <p:nvPr/>
        </p:nvSpPr>
        <p:spPr>
          <a:xfrm>
            <a:off x="7705535" y="2176637"/>
            <a:ext cx="1266338" cy="419877"/>
          </a:xfrm>
          <a:prstGeom prst="downArrowCallout">
            <a:avLst>
              <a:gd name="adj1" fmla="val 54630"/>
              <a:gd name="adj2" fmla="val 29629"/>
              <a:gd name="adj3" fmla="val 18056"/>
              <a:gd name="adj4" fmla="val 81944"/>
            </a:avLst>
          </a:prstGeom>
          <a:solidFill>
            <a:srgbClr val="00B0F0"/>
          </a:solidFill>
          <a:ln w="63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DEMOGRAPHIQUE</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p:cNvSpPr/>
          <p:nvPr/>
        </p:nvSpPr>
        <p:spPr>
          <a:xfrm>
            <a:off x="107504" y="1924709"/>
            <a:ext cx="8864368" cy="244928"/>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white"/>
                </a:solidFill>
                <a:effectLst/>
                <a:uLnTx/>
                <a:uFillTx/>
                <a:latin typeface="Calibri" panose="020F0502020204030204"/>
                <a:ea typeface="+mn-ea"/>
                <a:cs typeface="+mn-cs"/>
              </a:rPr>
              <a:t>FACTEURS EXTERNES</a:t>
            </a:r>
            <a:endPar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Rounded Rectangle 83"/>
          <p:cNvSpPr/>
          <p:nvPr/>
        </p:nvSpPr>
        <p:spPr>
          <a:xfrm>
            <a:off x="650494" y="3777537"/>
            <a:ext cx="1532554" cy="2098342"/>
          </a:xfrm>
          <a:prstGeom prst="roundRect">
            <a:avLst/>
          </a:prstGeom>
          <a:solidFill>
            <a:sysClr val="window" lastClr="FFFFFF">
              <a:lumMod val="85000"/>
            </a:sysClr>
          </a:solidFill>
          <a:ln w="12700" cap="flat" cmpd="sng" algn="ctr">
            <a:solidFill>
              <a:srgbClr val="70AD47"/>
            </a:solidFill>
            <a:prstDash val="solid"/>
            <a:miter lim="800000"/>
          </a:ln>
          <a:effectLst/>
        </p:spPr>
        <p:txBody>
          <a:bodyPr rtlCol="0" anchor="ct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Systèmes de production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Stockage et distribution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kern="0" dirty="0">
                <a:solidFill>
                  <a:prstClr val="black"/>
                </a:solidFill>
                <a:latin typeface="Calibri" panose="020F0502020204030204"/>
              </a:rPr>
              <a:t>Transport</a:t>
            </a:r>
            <a:endPar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Transformation et emballage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Vente au détail et marketing</a:t>
            </a:r>
          </a:p>
        </p:txBody>
      </p:sp>
      <p:sp>
        <p:nvSpPr>
          <p:cNvPr id="15" name="Rounded Rectangle 84"/>
          <p:cNvSpPr/>
          <p:nvPr/>
        </p:nvSpPr>
        <p:spPr>
          <a:xfrm>
            <a:off x="344016" y="3048709"/>
            <a:ext cx="1858729" cy="803831"/>
          </a:xfrm>
          <a:prstGeom prst="roundRect">
            <a:avLst/>
          </a:prstGeom>
          <a:solidFill>
            <a:sysClr val="window" lastClr="FFFFFF"/>
          </a:solidFill>
          <a:ln w="12700" cap="flat" cmpd="sng" algn="ctr">
            <a:solidFill>
              <a:srgbClr val="70AD47"/>
            </a:solidFill>
            <a:prstDash val="solid"/>
            <a:miter lim="800000"/>
          </a:ln>
          <a:effectLst/>
        </p:spPr>
        <p:txBody>
          <a:bodyPr rtlCol="0" anchor="ct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	          CHAINES D’APPROVISOINNEMENT ALIMENTAIRE</a:t>
            </a:r>
            <a:endPar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16" name="Picture 85"/>
          <p:cNvPicPr>
            <a:picLocks noChangeAspect="1"/>
          </p:cNvPicPr>
          <p:nvPr/>
        </p:nvPicPr>
        <p:blipFill rotWithShape="1">
          <a:blip r:embed="rId3">
            <a:duotone>
              <a:srgbClr val="70AD47">
                <a:shade val="45000"/>
                <a:satMod val="135000"/>
              </a:srgbClr>
              <a:prstClr val="white"/>
            </a:duotone>
          </a:blip>
          <a:srcRect l="4387" t="12278" r="5802" b="7852"/>
          <a:stretch/>
        </p:blipFill>
        <p:spPr>
          <a:xfrm>
            <a:off x="485039" y="2857948"/>
            <a:ext cx="650810" cy="377890"/>
          </a:xfrm>
          <a:prstGeom prst="rect">
            <a:avLst/>
          </a:prstGeom>
        </p:spPr>
      </p:pic>
      <p:sp>
        <p:nvSpPr>
          <p:cNvPr id="17" name="Rounded Rectangle 86"/>
          <p:cNvSpPr/>
          <p:nvPr/>
        </p:nvSpPr>
        <p:spPr>
          <a:xfrm>
            <a:off x="2759880" y="3804012"/>
            <a:ext cx="1621564" cy="2044332"/>
          </a:xfrm>
          <a:prstGeom prst="roundRect">
            <a:avLst/>
          </a:prstGeom>
          <a:solidFill>
            <a:sysClr val="window" lastClr="FFFFFF">
              <a:lumMod val="85000"/>
            </a:sysClr>
          </a:solidFill>
          <a:ln w="12700" cap="flat" cmpd="sng" algn="ctr">
            <a:solidFill>
              <a:srgbClr val="FFC000"/>
            </a:solid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49213" marR="0" lvl="0" indent="-492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smtClean="0">
                <a:ln>
                  <a:noFill/>
                </a:ln>
                <a:solidFill>
                  <a:prstClr val="black"/>
                </a:solidFill>
                <a:effectLst/>
                <a:uLnTx/>
                <a:uFillTx/>
                <a:latin typeface="Calibri" panose="020F0502020204030204"/>
                <a:ea typeface="+mn-ea"/>
                <a:cs typeface="+mn-cs"/>
              </a:rPr>
              <a:t> Disponibilité </a:t>
            </a: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et accessibilité physique (proximité) </a:t>
            </a:r>
          </a:p>
          <a:p>
            <a:pPr marL="49213" marR="0" lvl="0" indent="-492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smtClean="0">
                <a:ln>
                  <a:noFill/>
                </a:ln>
                <a:solidFill>
                  <a:prstClr val="black"/>
                </a:solidFill>
                <a:effectLst/>
                <a:uLnTx/>
                <a:uFillTx/>
                <a:latin typeface="Calibri" panose="020F0502020204030204"/>
                <a:ea typeface="+mn-ea"/>
                <a:cs typeface="+mn-cs"/>
              </a:rPr>
              <a:t> Accessibilité </a:t>
            </a: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économique  (abordable) </a:t>
            </a:r>
          </a:p>
          <a:p>
            <a:pPr marL="49213" marR="0" lvl="0" indent="-492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smtClean="0">
                <a:ln>
                  <a:noFill/>
                </a:ln>
                <a:solidFill>
                  <a:prstClr val="black"/>
                </a:solidFill>
                <a:effectLst/>
                <a:uLnTx/>
                <a:uFillTx/>
                <a:latin typeface="Calibri" panose="020F0502020204030204"/>
                <a:ea typeface="+mn-ea"/>
                <a:cs typeface="+mn-cs"/>
              </a:rPr>
              <a:t> Promotion</a:t>
            </a: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 publicité et étiquetage  </a:t>
            </a:r>
          </a:p>
          <a:p>
            <a:pPr marL="49213" marR="0" lvl="0" indent="-492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smtClean="0">
                <a:ln>
                  <a:noFill/>
                </a:ln>
                <a:solidFill>
                  <a:prstClr val="black"/>
                </a:solidFill>
                <a:effectLst/>
                <a:uLnTx/>
                <a:uFillTx/>
                <a:latin typeface="Calibri" panose="020F0502020204030204"/>
                <a:ea typeface="+mn-ea"/>
                <a:cs typeface="+mn-cs"/>
              </a:rPr>
              <a:t> Qualité </a:t>
            </a: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et salubrité </a:t>
            </a:r>
          </a:p>
        </p:txBody>
      </p:sp>
      <p:sp>
        <p:nvSpPr>
          <p:cNvPr id="18" name="Rounded Rectangle 87"/>
          <p:cNvSpPr/>
          <p:nvPr/>
        </p:nvSpPr>
        <p:spPr>
          <a:xfrm>
            <a:off x="4849570" y="3817595"/>
            <a:ext cx="1532554" cy="2044175"/>
          </a:xfrm>
          <a:prstGeom prst="roundRect">
            <a:avLst/>
          </a:prstGeom>
          <a:solidFill>
            <a:sysClr val="window" lastClr="FFFFFF">
              <a:lumMod val="85000"/>
            </a:sysClr>
          </a:solidFill>
          <a:ln w="12700" cap="flat" cmpd="sng" algn="ctr">
            <a:solidFill>
              <a:srgbClr val="4472C4"/>
            </a:solidFill>
            <a:prstDash val="solid"/>
            <a:miter lim="800000"/>
          </a:ln>
          <a:effectLst/>
        </p:spPr>
        <p:txBody>
          <a:bodyPr rtlCol="0" anchor="ctr"/>
          <a:lstStyle/>
          <a:p>
            <a:pPr lvl="0" defTabSz="685800">
              <a:defRPr/>
            </a:pPr>
            <a:r>
              <a:rPr lang="en-GB" sz="1100" kern="0" dirty="0" err="1">
                <a:solidFill>
                  <a:prstClr val="black"/>
                </a:solidFill>
                <a:latin typeface="Calibri" panose="020F0502020204030204"/>
              </a:rPr>
              <a:t>Choisir</a:t>
            </a:r>
            <a:r>
              <a:rPr lang="en-GB" sz="1100" kern="0" dirty="0">
                <a:solidFill>
                  <a:prstClr val="black"/>
                </a:solidFill>
                <a:latin typeface="Calibri" panose="020F0502020204030204"/>
              </a:rPr>
              <a:t>  </a:t>
            </a:r>
            <a:r>
              <a:rPr lang="en-GB" sz="1100" kern="0" dirty="0" err="1">
                <a:solidFill>
                  <a:prstClr val="black"/>
                </a:solidFill>
                <a:latin typeface="Calibri" panose="020F0502020204030204"/>
              </a:rPr>
              <a:t>ou</a:t>
            </a:r>
            <a:r>
              <a:rPr lang="en-GB" sz="1100" kern="0" dirty="0">
                <a:solidFill>
                  <a:prstClr val="black"/>
                </a:solidFill>
                <a:latin typeface="Calibri" panose="020F0502020204030204"/>
              </a:rPr>
              <a:t> et </a:t>
            </a:r>
            <a:r>
              <a:rPr lang="en-GB" sz="1100" kern="0" dirty="0" err="1">
                <a:solidFill>
                  <a:prstClr val="black"/>
                </a:solidFill>
                <a:latin typeface="Calibri" panose="020F0502020204030204"/>
              </a:rPr>
              <a:t>quel</a:t>
            </a:r>
            <a:r>
              <a:rPr lang="en-GB" sz="1100" kern="0" dirty="0">
                <a:solidFill>
                  <a:prstClr val="black"/>
                </a:solidFill>
                <a:latin typeface="Calibri" panose="020F0502020204030204"/>
              </a:rPr>
              <a:t> aliment </a:t>
            </a:r>
            <a:r>
              <a:rPr lang="fr-FR" sz="1100" kern="0" dirty="0" smtClean="0">
                <a:solidFill>
                  <a:prstClr val="black"/>
                </a:solidFill>
                <a:latin typeface="Calibri" panose="020F0502020204030204"/>
              </a:rPr>
              <a:t>acheter</a:t>
            </a:r>
            <a:r>
              <a:rPr lang="en-GB" sz="1100" kern="0" dirty="0" smtClean="0">
                <a:solidFill>
                  <a:prstClr val="black"/>
                </a:solidFill>
                <a:latin typeface="Calibri" panose="020F0502020204030204"/>
              </a:rPr>
              <a:t>, </a:t>
            </a:r>
            <a:r>
              <a:rPr lang="en-GB" sz="1100" kern="0" dirty="0">
                <a:solidFill>
                  <a:prstClr val="black"/>
                </a:solidFill>
                <a:latin typeface="Calibri" panose="020F0502020204030204"/>
              </a:rPr>
              <a:t>comment le preparer , le stocker et le </a:t>
            </a:r>
            <a:r>
              <a:rPr lang="en-GB" sz="1100" kern="0" dirty="0" err="1">
                <a:solidFill>
                  <a:prstClr val="black"/>
                </a:solidFill>
                <a:latin typeface="Calibri" panose="020F0502020204030204"/>
              </a:rPr>
              <a:t>consommer</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 name="Rounded Rectangle 88"/>
          <p:cNvSpPr/>
          <p:nvPr/>
        </p:nvSpPr>
        <p:spPr>
          <a:xfrm>
            <a:off x="6939258" y="3160559"/>
            <a:ext cx="1532554" cy="1714874"/>
          </a:xfrm>
          <a:prstGeom prst="roundRect">
            <a:avLst/>
          </a:prstGeom>
          <a:solidFill>
            <a:sysClr val="window" lastClr="FFFFFF">
              <a:lumMod val="85000"/>
            </a:sysClr>
          </a:solidFill>
          <a:ln w="12700" cap="flat" cmpd="sng" algn="ctr">
            <a:solidFill>
              <a:srgbClr val="ED7D31"/>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9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Quantité</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Qualité</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Diversité</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100" b="0" i="0" u="none" strike="noStrike" kern="0" cap="none" spc="0" normalizeH="0" baseline="0" noProof="0" dirty="0">
                <a:ln>
                  <a:noFill/>
                </a:ln>
                <a:solidFill>
                  <a:prstClr val="black"/>
                </a:solidFill>
                <a:effectLst/>
                <a:uLnTx/>
                <a:uFillTx/>
                <a:latin typeface="Calibri" panose="020F0502020204030204"/>
                <a:ea typeface="+mn-ea"/>
                <a:cs typeface="+mn-cs"/>
              </a:rPr>
              <a:t>Salubrité</a:t>
            </a:r>
          </a:p>
        </p:txBody>
      </p:sp>
      <p:sp>
        <p:nvSpPr>
          <p:cNvPr id="20" name="Rounded Rectangle 89"/>
          <p:cNvSpPr/>
          <p:nvPr/>
        </p:nvSpPr>
        <p:spPr>
          <a:xfrm>
            <a:off x="2759880" y="3160559"/>
            <a:ext cx="1532554" cy="727787"/>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 ENVIRONNEMENTS ALIMENTAIRES</a:t>
            </a:r>
            <a:endPar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 name="Rounded Rectangle 90"/>
          <p:cNvSpPr/>
          <p:nvPr/>
        </p:nvSpPr>
        <p:spPr>
          <a:xfrm>
            <a:off x="4849569" y="3160559"/>
            <a:ext cx="1532554" cy="727787"/>
          </a:xfrm>
          <a:prstGeom prst="roundRect">
            <a:avLst/>
          </a:prstGeom>
          <a:solidFill>
            <a:sysClr val="window" lastClr="FFFFFF"/>
          </a:solidFill>
          <a:ln w="12700" cap="flat" cmpd="sng" algn="ctr">
            <a:solidFill>
              <a:srgbClr val="4472C4"/>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COMPORTEMENTS DES CONSOMMATEURS </a:t>
            </a:r>
            <a:endPar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 name="Rounded Rectangle 91"/>
          <p:cNvSpPr/>
          <p:nvPr/>
        </p:nvSpPr>
        <p:spPr>
          <a:xfrm>
            <a:off x="6939257" y="3160559"/>
            <a:ext cx="1532554" cy="727787"/>
          </a:xfrm>
          <a:prstGeom prst="roundRect">
            <a:avLst/>
          </a:prstGeom>
          <a:solidFill>
            <a:sysClr val="window" lastClr="FFFFFF"/>
          </a:solidFill>
          <a:ln w="12700" cap="flat" cmpd="sng" algn="ctr">
            <a:solidFill>
              <a:srgbClr val="ED7D31"/>
            </a:solidFill>
            <a:prstDash val="solid"/>
            <a:miter lim="800000"/>
          </a:ln>
          <a:effectLst/>
        </p:spPr>
        <p:txBody>
          <a:bodyPr rtlCol="0"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REGIMES</a:t>
            </a:r>
            <a:endPar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p:cNvSpPr/>
          <p:nvPr/>
        </p:nvSpPr>
        <p:spPr>
          <a:xfrm>
            <a:off x="6732240" y="5273370"/>
            <a:ext cx="1268609" cy="574974"/>
          </a:xfrm>
          <a:prstGeom prst="rect">
            <a:avLst/>
          </a:prstGeom>
          <a:solidFill>
            <a:srgbClr val="ED7D31"/>
          </a:solidFill>
          <a:ln w="12700" cap="flat" cmpd="sng" algn="ctr">
            <a:solidFill>
              <a:srgbClr val="ED7D31"/>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all" spc="0" normalizeH="0" baseline="0" noProof="0" dirty="0">
                <a:ln>
                  <a:noFill/>
                </a:ln>
                <a:solidFill>
                  <a:prstClr val="black"/>
                </a:solidFill>
                <a:effectLst/>
                <a:uLnTx/>
                <a:uFillTx/>
                <a:latin typeface="Calibri" panose="020F0502020204030204"/>
                <a:ea typeface="+mn-ea"/>
                <a:cs typeface="+mn-cs"/>
              </a:rPr>
              <a:t>IMPACTS NUTRITIONNELS ET SANITAIRES </a:t>
            </a:r>
            <a:endParaRPr kumimoji="0" lang="en-US" sz="1200" b="0" i="0" u="none" strike="noStrike" kern="0" cap="all" spc="0" normalizeH="0" baseline="0" noProof="0" dirty="0">
              <a:ln>
                <a:noFill/>
              </a:ln>
              <a:solidFill>
                <a:prstClr val="black"/>
              </a:solidFill>
              <a:effectLst/>
              <a:uLnTx/>
              <a:uFillTx/>
              <a:latin typeface="Calibri" panose="020F0502020204030204"/>
              <a:ea typeface="+mn-ea"/>
              <a:cs typeface="+mn-cs"/>
            </a:endParaRPr>
          </a:p>
        </p:txBody>
      </p:sp>
      <p:sp>
        <p:nvSpPr>
          <p:cNvPr id="24" name="Rectangle 23"/>
          <p:cNvSpPr/>
          <p:nvPr/>
        </p:nvSpPr>
        <p:spPr>
          <a:xfrm>
            <a:off x="7266064" y="5987732"/>
            <a:ext cx="1205749" cy="557504"/>
          </a:xfrm>
          <a:prstGeom prst="rect">
            <a:avLst/>
          </a:prstGeom>
          <a:solidFill>
            <a:sysClr val="window" lastClr="FFFFFF"/>
          </a:solidFill>
          <a:ln w="12700" cap="flat" cmpd="sng" algn="ctr">
            <a:solidFill>
              <a:srgbClr val="FFC000"/>
            </a:solidFill>
            <a:prstDash val="solid"/>
            <a:miter lim="800000"/>
          </a:ln>
          <a:effectLst/>
        </p:spPr>
        <p:txBody>
          <a:bodyPr lIns="34290" rIns="0"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CA" sz="1200" b="0" i="0" u="none" strike="noStrike" kern="0" cap="all" spc="0" normalizeH="0" baseline="0" noProof="0" dirty="0">
                <a:ln>
                  <a:noFill/>
                </a:ln>
                <a:solidFill>
                  <a:prstClr val="black"/>
                </a:solidFill>
                <a:effectLst/>
                <a:uLnTx/>
                <a:uFillTx/>
                <a:latin typeface="Calibri" panose="020F0502020204030204"/>
                <a:ea typeface="+mn-ea"/>
                <a:cs typeface="+mn-cs"/>
              </a:rPr>
              <a:t>AUTRES impacts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CA" sz="900" b="0" i="1" u="none" strike="noStrike" kern="0" cap="none" spc="0" normalizeH="0" baseline="0" noProof="0" dirty="0">
                <a:ln>
                  <a:noFill/>
                </a:ln>
                <a:solidFill>
                  <a:prstClr val="black"/>
                </a:solidFill>
                <a:effectLst/>
                <a:uLnTx/>
                <a:uFillTx/>
                <a:latin typeface="Calibri" panose="020F0502020204030204"/>
                <a:ea typeface="+mn-ea"/>
                <a:cs typeface="+mn-cs"/>
              </a:rPr>
              <a:t>Social, économique, Environnemental</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CA" sz="900" b="0" i="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5" name="Rounded Rectangle 94"/>
          <p:cNvSpPr/>
          <p:nvPr/>
        </p:nvSpPr>
        <p:spPr>
          <a:xfrm>
            <a:off x="1135848" y="6068781"/>
            <a:ext cx="5092335" cy="283815"/>
          </a:xfrm>
          <a:prstGeom prst="roundRect">
            <a:avLst/>
          </a:prstGeom>
          <a:solidFill>
            <a:srgbClr val="4472C4"/>
          </a:solidFill>
          <a:ln w="12700" cap="flat" cmpd="sng" algn="ctr">
            <a:solidFill>
              <a:srgbClr val="5B9BD5"/>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0" cap="all" spc="0" normalizeH="0" baseline="0" noProof="0" dirty="0">
                <a:ln>
                  <a:noFill/>
                </a:ln>
                <a:solidFill>
                  <a:prstClr val="black"/>
                </a:solidFill>
                <a:effectLst/>
                <a:uLnTx/>
                <a:uFillTx/>
                <a:latin typeface="Calibri" panose="020F0502020204030204"/>
                <a:ea typeface="+mn-ea"/>
                <a:cs typeface="+mn-cs"/>
              </a:rPr>
              <a:t>ACTIONS AUX NIVEAUX </a:t>
            </a:r>
            <a:r>
              <a:rPr kumimoji="0" lang="en-GB" sz="1200" b="0" i="0" u="none" strike="noStrike" kern="0" cap="all" spc="0" normalizeH="0" baseline="0" noProof="0" dirty="0" err="1">
                <a:ln>
                  <a:noFill/>
                </a:ln>
                <a:solidFill>
                  <a:prstClr val="black"/>
                </a:solidFill>
                <a:effectLst/>
                <a:uLnTx/>
                <a:uFillTx/>
                <a:latin typeface="Calibri" panose="020F0502020204030204"/>
                <a:ea typeface="+mn-ea"/>
                <a:cs typeface="+mn-cs"/>
              </a:rPr>
              <a:t>PolitiQue</a:t>
            </a:r>
            <a:r>
              <a:rPr kumimoji="0" lang="en-GB" sz="1200" b="0" i="0" u="none" strike="noStrike" kern="0" cap="all" spc="0" normalizeH="0" baseline="0" noProof="0" dirty="0">
                <a:ln>
                  <a:noFill/>
                </a:ln>
                <a:solidFill>
                  <a:prstClr val="black"/>
                </a:solidFill>
                <a:effectLst/>
                <a:uLnTx/>
                <a:uFillTx/>
                <a:latin typeface="Calibri" panose="020F0502020204030204"/>
                <a:ea typeface="+mn-ea"/>
                <a:cs typeface="+mn-cs"/>
              </a:rPr>
              <a:t>, </a:t>
            </a:r>
            <a:r>
              <a:rPr kumimoji="0" lang="en-GB" sz="1200" b="0" i="0" u="none" strike="noStrike" kern="0" cap="all" spc="0" normalizeH="0" baseline="0" noProof="0" dirty="0" err="1">
                <a:ln>
                  <a:noFill/>
                </a:ln>
                <a:solidFill>
                  <a:prstClr val="black"/>
                </a:solidFill>
                <a:effectLst/>
                <a:uLnTx/>
                <a:uFillTx/>
                <a:latin typeface="Calibri" panose="020F0502020204030204"/>
                <a:ea typeface="+mn-ea"/>
                <a:cs typeface="+mn-cs"/>
              </a:rPr>
              <a:t>programmatique</a:t>
            </a:r>
            <a:r>
              <a:rPr kumimoji="0" lang="en-GB" sz="1200" b="0" i="0" u="none" strike="noStrike" kern="0" cap="all" spc="0" normalizeH="0" baseline="0" noProof="0" dirty="0">
                <a:ln>
                  <a:noFill/>
                </a:ln>
                <a:solidFill>
                  <a:prstClr val="black"/>
                </a:solidFill>
                <a:effectLst/>
                <a:uLnTx/>
                <a:uFillTx/>
                <a:latin typeface="Calibri" panose="020F0502020204030204"/>
                <a:ea typeface="+mn-ea"/>
                <a:cs typeface="+mn-cs"/>
              </a:rPr>
              <a:t> ET INSTITUTIONNEL</a:t>
            </a:r>
            <a:endParaRPr kumimoji="0" lang="en-US" sz="1200" b="0" i="0" u="none" strike="noStrike" kern="0" cap="all" spc="0" normalizeH="0" baseline="0" noProof="0" dirty="0">
              <a:ln>
                <a:noFill/>
              </a:ln>
              <a:solidFill>
                <a:prstClr val="black"/>
              </a:solidFill>
              <a:effectLst/>
              <a:uLnTx/>
              <a:uFillTx/>
              <a:latin typeface="Calibri" panose="020F0502020204030204"/>
              <a:ea typeface="+mn-ea"/>
              <a:cs typeface="+mn-cs"/>
            </a:endParaRPr>
          </a:p>
        </p:txBody>
      </p:sp>
      <p:cxnSp>
        <p:nvCxnSpPr>
          <p:cNvPr id="26" name="Elbow Connector 95"/>
          <p:cNvCxnSpPr/>
          <p:nvPr/>
        </p:nvCxnSpPr>
        <p:spPr>
          <a:xfrm rot="10800000">
            <a:off x="1436469" y="3160560"/>
            <a:ext cx="3933146" cy="9525"/>
          </a:xfrm>
          <a:prstGeom prst="bentConnector4">
            <a:avLst>
              <a:gd name="adj1" fmla="val -129"/>
              <a:gd name="adj2" fmla="val 2928575"/>
            </a:avLst>
          </a:prstGeom>
          <a:noFill/>
          <a:ln w="6350" cap="flat" cmpd="sng" algn="ctr">
            <a:solidFill>
              <a:sysClr val="windowText" lastClr="000000"/>
            </a:solidFill>
            <a:prstDash val="solid"/>
            <a:miter lim="800000"/>
            <a:tailEnd type="triangle"/>
          </a:ln>
          <a:effectLst/>
        </p:spPr>
      </p:cxnSp>
      <p:cxnSp>
        <p:nvCxnSpPr>
          <p:cNvPr id="27" name="Elbow Connector 96"/>
          <p:cNvCxnSpPr>
            <a:endCxn id="20" idx="0"/>
          </p:cNvCxnSpPr>
          <p:nvPr/>
        </p:nvCxnSpPr>
        <p:spPr>
          <a:xfrm rot="10800000">
            <a:off x="3526160" y="3160559"/>
            <a:ext cx="1704565" cy="4762"/>
          </a:xfrm>
          <a:prstGeom prst="bentConnector4">
            <a:avLst>
              <a:gd name="adj1" fmla="val -804"/>
              <a:gd name="adj2" fmla="val 3700567"/>
            </a:avLst>
          </a:prstGeom>
          <a:noFill/>
          <a:ln w="6350" cap="flat" cmpd="sng" algn="ctr">
            <a:solidFill>
              <a:sysClr val="windowText" lastClr="000000"/>
            </a:solidFill>
            <a:prstDash val="solid"/>
            <a:miter lim="800000"/>
            <a:tailEnd type="triangle"/>
          </a:ln>
          <a:effectLst/>
        </p:spPr>
      </p:cxnSp>
      <p:cxnSp>
        <p:nvCxnSpPr>
          <p:cNvPr id="28" name="Straight Arrow Connector 97"/>
          <p:cNvCxnSpPr/>
          <p:nvPr/>
        </p:nvCxnSpPr>
        <p:spPr>
          <a:xfrm>
            <a:off x="7552978" y="4662190"/>
            <a:ext cx="6998" cy="611180"/>
          </a:xfrm>
          <a:prstGeom prst="straightConnector1">
            <a:avLst/>
          </a:prstGeom>
          <a:noFill/>
          <a:ln w="6350" cap="flat" cmpd="sng" algn="ctr">
            <a:solidFill>
              <a:sysClr val="windowText" lastClr="000000"/>
            </a:solidFill>
            <a:prstDash val="solid"/>
            <a:miter lim="800000"/>
            <a:tailEnd type="triangle"/>
          </a:ln>
          <a:effectLst/>
        </p:spPr>
      </p:cxnSp>
      <p:cxnSp>
        <p:nvCxnSpPr>
          <p:cNvPr id="29" name="Straight Arrow Connector 98"/>
          <p:cNvCxnSpPr/>
          <p:nvPr/>
        </p:nvCxnSpPr>
        <p:spPr>
          <a:xfrm flipH="1">
            <a:off x="8175542" y="4662191"/>
            <a:ext cx="254" cy="1325543"/>
          </a:xfrm>
          <a:prstGeom prst="straightConnector1">
            <a:avLst/>
          </a:prstGeom>
          <a:noFill/>
          <a:ln w="6350" cap="flat" cmpd="sng" algn="ctr">
            <a:solidFill>
              <a:sysClr val="windowText" lastClr="000000"/>
            </a:solidFill>
            <a:prstDash val="solid"/>
            <a:miter lim="800000"/>
            <a:tailEnd type="triangle"/>
          </a:ln>
          <a:effectLst/>
        </p:spPr>
      </p:cxnSp>
      <p:cxnSp>
        <p:nvCxnSpPr>
          <p:cNvPr id="30" name="Elbow Connector 100"/>
          <p:cNvCxnSpPr/>
          <p:nvPr/>
        </p:nvCxnSpPr>
        <p:spPr>
          <a:xfrm rot="10800000">
            <a:off x="890921" y="5560859"/>
            <a:ext cx="6375144" cy="909735"/>
          </a:xfrm>
          <a:prstGeom prst="bentConnector3">
            <a:avLst>
              <a:gd name="adj1" fmla="val 99945"/>
            </a:avLst>
          </a:prstGeom>
          <a:noFill/>
          <a:ln w="6350" cap="flat" cmpd="sng" algn="ctr">
            <a:solidFill>
              <a:sysClr val="windowText" lastClr="000000"/>
            </a:solidFill>
            <a:prstDash val="solid"/>
            <a:miter lim="800000"/>
            <a:tailEnd type="triangle"/>
          </a:ln>
          <a:effectLst/>
        </p:spPr>
      </p:cxnSp>
      <p:cxnSp>
        <p:nvCxnSpPr>
          <p:cNvPr id="31" name="Straight Arrow Connector 101"/>
          <p:cNvCxnSpPr/>
          <p:nvPr/>
        </p:nvCxnSpPr>
        <p:spPr>
          <a:xfrm>
            <a:off x="2202747" y="4182259"/>
            <a:ext cx="557135" cy="0"/>
          </a:xfrm>
          <a:prstGeom prst="straightConnector1">
            <a:avLst/>
          </a:prstGeom>
          <a:noFill/>
          <a:ln w="6350" cap="flat" cmpd="sng" algn="ctr">
            <a:solidFill>
              <a:sysClr val="windowText" lastClr="000000"/>
            </a:solidFill>
            <a:prstDash val="solid"/>
            <a:miter lim="800000"/>
            <a:tailEnd type="triangle"/>
          </a:ln>
          <a:effectLst/>
        </p:spPr>
      </p:cxnSp>
      <p:cxnSp>
        <p:nvCxnSpPr>
          <p:cNvPr id="32" name="Straight Arrow Connector 102"/>
          <p:cNvCxnSpPr/>
          <p:nvPr/>
        </p:nvCxnSpPr>
        <p:spPr>
          <a:xfrm>
            <a:off x="4292436" y="4182259"/>
            <a:ext cx="557135" cy="0"/>
          </a:xfrm>
          <a:prstGeom prst="straightConnector1">
            <a:avLst/>
          </a:prstGeom>
          <a:noFill/>
          <a:ln w="6350" cap="flat" cmpd="sng" algn="ctr">
            <a:solidFill>
              <a:sysClr val="windowText" lastClr="000000"/>
            </a:solidFill>
            <a:prstDash val="solid"/>
            <a:miter lim="800000"/>
            <a:tailEnd type="triangle"/>
          </a:ln>
          <a:effectLst/>
        </p:spPr>
      </p:cxnSp>
      <p:cxnSp>
        <p:nvCxnSpPr>
          <p:cNvPr id="33" name="Straight Arrow Connector 103"/>
          <p:cNvCxnSpPr/>
          <p:nvPr/>
        </p:nvCxnSpPr>
        <p:spPr>
          <a:xfrm>
            <a:off x="6382124" y="4170596"/>
            <a:ext cx="557135" cy="0"/>
          </a:xfrm>
          <a:prstGeom prst="straightConnector1">
            <a:avLst/>
          </a:prstGeom>
          <a:noFill/>
          <a:ln w="6350" cap="flat" cmpd="sng" algn="ctr">
            <a:solidFill>
              <a:sysClr val="windowText" lastClr="000000"/>
            </a:solidFill>
            <a:prstDash val="solid"/>
            <a:miter lim="800000"/>
            <a:tailEnd type="triangle"/>
          </a:ln>
          <a:effectLst/>
        </p:spPr>
      </p:cxnSp>
      <p:cxnSp>
        <p:nvCxnSpPr>
          <p:cNvPr id="34" name="Straight Arrow Connector 104"/>
          <p:cNvCxnSpPr>
            <a:endCxn id="14" idx="2"/>
          </p:cNvCxnSpPr>
          <p:nvPr/>
        </p:nvCxnSpPr>
        <p:spPr>
          <a:xfrm flipH="1" flipV="1">
            <a:off x="1416771" y="5875879"/>
            <a:ext cx="19698" cy="192902"/>
          </a:xfrm>
          <a:prstGeom prst="straightConnector1">
            <a:avLst/>
          </a:prstGeom>
          <a:noFill/>
          <a:ln w="6350" cap="flat" cmpd="sng" algn="ctr">
            <a:solidFill>
              <a:sysClr val="windowText" lastClr="000000"/>
            </a:solidFill>
            <a:prstDash val="solid"/>
            <a:miter lim="800000"/>
            <a:tailEnd type="triangle"/>
          </a:ln>
          <a:effectLst/>
        </p:spPr>
      </p:cxnSp>
      <p:cxnSp>
        <p:nvCxnSpPr>
          <p:cNvPr id="35" name="Straight Arrow Connector 105"/>
          <p:cNvCxnSpPr/>
          <p:nvPr/>
        </p:nvCxnSpPr>
        <p:spPr>
          <a:xfrm flipV="1">
            <a:off x="3454214" y="5560857"/>
            <a:ext cx="0" cy="507924"/>
          </a:xfrm>
          <a:prstGeom prst="straightConnector1">
            <a:avLst/>
          </a:prstGeom>
          <a:noFill/>
          <a:ln w="6350" cap="flat" cmpd="sng" algn="ctr">
            <a:solidFill>
              <a:sysClr val="windowText" lastClr="000000"/>
            </a:solidFill>
            <a:prstDash val="solid"/>
            <a:miter lim="800000"/>
            <a:tailEnd type="triangle"/>
          </a:ln>
          <a:effectLst/>
        </p:spPr>
      </p:cxnSp>
      <p:cxnSp>
        <p:nvCxnSpPr>
          <p:cNvPr id="36" name="Straight Arrow Connector 106"/>
          <p:cNvCxnSpPr/>
          <p:nvPr/>
        </p:nvCxnSpPr>
        <p:spPr>
          <a:xfrm flipV="1">
            <a:off x="5632913" y="5560857"/>
            <a:ext cx="0" cy="507924"/>
          </a:xfrm>
          <a:prstGeom prst="straightConnector1">
            <a:avLst/>
          </a:prstGeom>
          <a:noFill/>
          <a:ln w="6350" cap="flat" cmpd="sng" algn="ctr">
            <a:solidFill>
              <a:sysClr val="windowText" lastClr="000000"/>
            </a:solidFill>
            <a:prstDash val="solid"/>
            <a:miter lim="800000"/>
            <a:tailEnd type="triangle"/>
          </a:ln>
          <a:effectLst/>
        </p:spPr>
      </p:cxnSp>
      <p:pic>
        <p:nvPicPr>
          <p:cNvPr id="37" name="Picture 107"/>
          <p:cNvPicPr>
            <a:picLocks noChangeAspect="1"/>
          </p:cNvPicPr>
          <p:nvPr/>
        </p:nvPicPr>
        <p:blipFill rotWithShape="1">
          <a:blip r:embed="rId4">
            <a:clrChange>
              <a:clrFrom>
                <a:srgbClr val="000000">
                  <a:alpha val="0"/>
                </a:srgbClr>
              </a:clrFrom>
              <a:clrTo>
                <a:srgbClr val="000000">
                  <a:alpha val="0"/>
                </a:srgbClr>
              </a:clrTo>
            </a:clrChange>
            <a:duotone>
              <a:srgbClr val="FFC000">
                <a:shade val="45000"/>
                <a:satMod val="135000"/>
              </a:srgbClr>
              <a:prstClr val="white"/>
            </a:duotone>
            <a:extLst>
              <a:ext uri="{BEBA8EAE-BF5A-486C-A8C5-ECC9F3942E4B}">
                <a14:imgProps xmlns:a14="http://schemas.microsoft.com/office/drawing/2010/main">
                  <a14:imgLayer r:embed="rId5">
                    <a14:imgEffect>
                      <a14:backgroundRemoval t="2500" b="97500" l="10000" r="90000">
                        <a14:foregroundMark x1="33222" y1="11731" x2="33222" y2="11731"/>
                        <a14:foregroundMark x1="34222" y1="29615" x2="34222" y2="29615"/>
                        <a14:foregroundMark x1="37778" y1="31731" x2="37778" y2="31731"/>
                        <a14:foregroundMark x1="46778" y1="60577" x2="46778" y2="60577"/>
                        <a14:foregroundMark x1="53222" y1="72692" x2="53222" y2="72692"/>
                        <a14:foregroundMark x1="61667" y1="70000" x2="61667" y2="70000"/>
                        <a14:foregroundMark x1="50111" y1="87115" x2="50111" y2="87115"/>
                        <a14:foregroundMark x1="60556" y1="43462" x2="60556" y2="43462"/>
                        <a14:foregroundMark x1="68000" y1="39615" x2="68000" y2="39615"/>
                        <a14:foregroundMark x1="65222" y1="33654" x2="65222" y2="33654"/>
                      </a14:backgroundRemoval>
                    </a14:imgEffect>
                  </a14:imgLayer>
                </a14:imgProps>
              </a:ext>
            </a:extLst>
          </a:blip>
          <a:srcRect l="17269" r="17994"/>
          <a:stretch/>
        </p:blipFill>
        <p:spPr>
          <a:xfrm>
            <a:off x="2668567" y="2857948"/>
            <a:ext cx="510851" cy="455939"/>
          </a:xfrm>
          <a:prstGeom prst="rect">
            <a:avLst/>
          </a:prstGeom>
          <a:solidFill>
            <a:sysClr val="window" lastClr="FFFFFF"/>
          </a:solidFill>
        </p:spPr>
      </p:pic>
      <p:pic>
        <p:nvPicPr>
          <p:cNvPr id="38" name="Picture 108"/>
          <p:cNvPicPr>
            <a:picLocks noChangeAspect="1"/>
          </p:cNvPicPr>
          <p:nvPr/>
        </p:nvPicPr>
        <p:blipFill>
          <a:blip r:embed="rId6">
            <a:duotone>
              <a:srgbClr val="4472C4">
                <a:shade val="45000"/>
                <a:satMod val="135000"/>
              </a:srgbClr>
              <a:prstClr val="white"/>
            </a:duotone>
          </a:blip>
          <a:stretch>
            <a:fillRect/>
          </a:stretch>
        </p:blipFill>
        <p:spPr>
          <a:xfrm>
            <a:off x="5503969" y="2601421"/>
            <a:ext cx="416252" cy="513054"/>
          </a:xfrm>
          <a:prstGeom prst="rect">
            <a:avLst/>
          </a:prstGeom>
        </p:spPr>
      </p:pic>
      <p:pic>
        <p:nvPicPr>
          <p:cNvPr id="39" name="Picture 109"/>
          <p:cNvPicPr>
            <a:picLocks noChangeAspect="1"/>
          </p:cNvPicPr>
          <p:nvPr/>
        </p:nvPicPr>
        <p:blipFill>
          <a:blip r:embed="rId7">
            <a:duotone>
              <a:srgbClr val="ED7D31">
                <a:shade val="45000"/>
                <a:satMod val="135000"/>
              </a:srgbClr>
              <a:prstClr val="white"/>
            </a:duotone>
          </a:blip>
          <a:stretch>
            <a:fillRect/>
          </a:stretch>
        </p:blipFill>
        <p:spPr>
          <a:xfrm>
            <a:off x="7031921" y="3419863"/>
            <a:ext cx="598866" cy="363894"/>
          </a:xfrm>
          <a:prstGeom prst="rect">
            <a:avLst/>
          </a:prstGeom>
        </p:spPr>
      </p:pic>
      <p:sp>
        <p:nvSpPr>
          <p:cNvPr id="40" name="Titre 1">
            <a:extLst>
              <a:ext uri="{FF2B5EF4-FFF2-40B4-BE49-F238E27FC236}">
                <a16:creationId xmlns:a16="http://schemas.microsoft.com/office/drawing/2014/main" id="{800AD859-9ABF-4839-9112-B7A4E9264B56}"/>
              </a:ext>
            </a:extLst>
          </p:cNvPr>
          <p:cNvSpPr>
            <a:spLocks noGrp="1"/>
          </p:cNvSpPr>
          <p:nvPr>
            <p:ph type="title"/>
          </p:nvPr>
        </p:nvSpPr>
        <p:spPr>
          <a:xfrm>
            <a:off x="251520" y="258727"/>
            <a:ext cx="8568952" cy="1495147"/>
          </a:xfrm>
          <a:noFill/>
          <a:ln w="28575">
            <a:solidFill>
              <a:srgbClr val="00B0F0"/>
            </a:solidFill>
          </a:ln>
        </p:spPr>
        <p:txBody>
          <a:bodyPr>
            <a:noAutofit/>
          </a:bodyPr>
          <a:lstStyle/>
          <a:p>
            <a:r>
              <a:rPr lang="fr-FR" sz="2200" b="1" dirty="0" smtClean="0">
                <a:solidFill>
                  <a:schemeClr val="accent2"/>
                </a:solidFill>
                <a:latin typeface="+mn-lt"/>
              </a:rPr>
              <a:t>Identifier </a:t>
            </a:r>
            <a:r>
              <a:rPr lang="fr-FR" sz="2200" b="1" dirty="0">
                <a:solidFill>
                  <a:schemeClr val="accent2"/>
                </a:solidFill>
                <a:latin typeface="+mn-lt"/>
              </a:rPr>
              <a:t>et prioriser des actions à mener pour atténuer les impacts négatifs des chocs divers qui fragilisent les </a:t>
            </a:r>
            <a:r>
              <a:rPr lang="fr-FR" sz="2200" b="1" dirty="0" smtClean="0">
                <a:solidFill>
                  <a:schemeClr val="accent2"/>
                </a:solidFill>
                <a:latin typeface="+mn-lt"/>
              </a:rPr>
              <a:t>chaines d’approvisionnement </a:t>
            </a:r>
            <a:r>
              <a:rPr lang="fr-FR" sz="2200" b="1" dirty="0" smtClean="0">
                <a:solidFill>
                  <a:srgbClr val="00B0F0"/>
                </a:solidFill>
                <a:latin typeface="+mn-lt"/>
              </a:rPr>
              <a:t>permet </a:t>
            </a:r>
            <a:r>
              <a:rPr lang="fr-FR" sz="2200" b="1" dirty="0">
                <a:solidFill>
                  <a:srgbClr val="00B0F0"/>
                </a:solidFill>
                <a:latin typeface="+mn-lt"/>
              </a:rPr>
              <a:t>de préserver la disponibilité et l’accès à des aliments sains et nutritifs et de protéger les revenus des producteurs</a:t>
            </a:r>
          </a:p>
        </p:txBody>
      </p:sp>
    </p:spTree>
    <p:extLst>
      <p:ext uri="{BB962C8B-B14F-4D97-AF65-F5344CB8AC3E}">
        <p14:creationId xmlns:p14="http://schemas.microsoft.com/office/powerpoint/2010/main" val="16164683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9C148E1B-94FF-4134-A974-4B8CCF4BF87E}"/>
              </a:ext>
            </a:extLst>
          </p:cNvPr>
          <p:cNvGrpSpPr/>
          <p:nvPr/>
        </p:nvGrpSpPr>
        <p:grpSpPr>
          <a:xfrm>
            <a:off x="251520" y="1484784"/>
            <a:ext cx="8709701" cy="4785315"/>
            <a:chOff x="297511" y="438510"/>
            <a:chExt cx="11612934" cy="6380421"/>
          </a:xfrm>
        </p:grpSpPr>
        <p:sp>
          <p:nvSpPr>
            <p:cNvPr id="2" name="Cercle : creux 1">
              <a:extLst>
                <a:ext uri="{FF2B5EF4-FFF2-40B4-BE49-F238E27FC236}">
                  <a16:creationId xmlns:a16="http://schemas.microsoft.com/office/drawing/2014/main" id="{575B7DE5-FE4D-4065-81CA-33C42261E8EF}"/>
                </a:ext>
              </a:extLst>
            </p:cNvPr>
            <p:cNvSpPr/>
            <p:nvPr/>
          </p:nvSpPr>
          <p:spPr>
            <a:xfrm>
              <a:off x="2960622" y="764250"/>
              <a:ext cx="6239907" cy="5809052"/>
            </a:xfrm>
            <a:prstGeom prst="donut">
              <a:avLst>
                <a:gd name="adj" fmla="val 4339"/>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a:solidFill>
                  <a:prstClr val="black"/>
                </a:solidFill>
                <a:latin typeface="Calibri" panose="020F0502020204030204"/>
              </a:endParaRPr>
            </a:p>
          </p:txBody>
        </p:sp>
        <p:grpSp>
          <p:nvGrpSpPr>
            <p:cNvPr id="7" name="Groupe 6">
              <a:extLst>
                <a:ext uri="{FF2B5EF4-FFF2-40B4-BE49-F238E27FC236}">
                  <a16:creationId xmlns:a16="http://schemas.microsoft.com/office/drawing/2014/main" id="{B3C737D8-0D2C-46EE-9B2F-DC9B176FB45D}"/>
                </a:ext>
              </a:extLst>
            </p:cNvPr>
            <p:cNvGrpSpPr/>
            <p:nvPr/>
          </p:nvGrpSpPr>
          <p:grpSpPr>
            <a:xfrm>
              <a:off x="4906903" y="5208135"/>
              <a:ext cx="2633846" cy="1570390"/>
              <a:chOff x="5335703" y="4346077"/>
              <a:chExt cx="2271495" cy="1622838"/>
            </a:xfrm>
            <a:solidFill>
              <a:srgbClr val="FF6600"/>
            </a:solidFill>
          </p:grpSpPr>
          <p:sp>
            <p:nvSpPr>
              <p:cNvPr id="8" name="Ellipse 7">
                <a:extLst>
                  <a:ext uri="{FF2B5EF4-FFF2-40B4-BE49-F238E27FC236}">
                    <a16:creationId xmlns:a16="http://schemas.microsoft.com/office/drawing/2014/main" id="{5E498A60-7662-48E3-A800-8FF51E8864EA}"/>
                  </a:ext>
                </a:extLst>
              </p:cNvPr>
              <p:cNvSpPr/>
              <p:nvPr/>
            </p:nvSpPr>
            <p:spPr>
              <a:xfrm>
                <a:off x="5335703" y="4346077"/>
                <a:ext cx="2271495" cy="1622838"/>
              </a:xfrm>
              <a:prstGeom prst="ellipse">
                <a:avLst/>
              </a:prstGeom>
              <a:grpFill/>
              <a:ln w="5715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Ellipse 4">
                <a:extLst>
                  <a:ext uri="{FF2B5EF4-FFF2-40B4-BE49-F238E27FC236}">
                    <a16:creationId xmlns:a16="http://schemas.microsoft.com/office/drawing/2014/main" id="{5E1185BF-6CF1-42AB-9DBC-4113E2F6A1D1}"/>
                  </a:ext>
                </a:extLst>
              </p:cNvPr>
              <p:cNvSpPr txBox="1"/>
              <p:nvPr/>
            </p:nvSpPr>
            <p:spPr>
              <a:xfrm>
                <a:off x="5611118" y="4726130"/>
                <a:ext cx="1755845" cy="92331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 1: </a:t>
                </a:r>
              </a:p>
              <a:p>
                <a:pPr algn="ctr" defTabSz="533400">
                  <a:lnSpc>
                    <a:spcPct val="90000"/>
                  </a:lnSpc>
                  <a:spcBef>
                    <a:spcPct val="0"/>
                  </a:spcBef>
                  <a:spcAft>
                    <a:spcPct val="35000"/>
                  </a:spcAft>
                  <a:defRPr/>
                </a:pPr>
                <a:r>
                  <a:rPr lang="en-US" sz="1200" b="1" dirty="0" err="1">
                    <a:solidFill>
                      <a:prstClr val="white"/>
                    </a:solidFill>
                    <a:latin typeface="Calibri"/>
                  </a:rPr>
                  <a:t>Gouvernance</a:t>
                </a:r>
                <a:r>
                  <a:rPr lang="en-US" sz="1200" b="1" dirty="0">
                    <a:solidFill>
                      <a:prstClr val="white"/>
                    </a:solidFill>
                    <a:latin typeface="Calibri"/>
                  </a:rPr>
                  <a:t>, </a:t>
                </a:r>
                <a:r>
                  <a:rPr lang="en-US" sz="1200" b="1" dirty="0" err="1">
                    <a:solidFill>
                      <a:prstClr val="white"/>
                    </a:solidFill>
                    <a:latin typeface="Calibri"/>
                  </a:rPr>
                  <a:t>analyse</a:t>
                </a:r>
                <a:r>
                  <a:rPr lang="en-US" sz="1200" b="1" dirty="0">
                    <a:solidFill>
                      <a:prstClr val="white"/>
                    </a:solidFill>
                    <a:latin typeface="Calibri"/>
                  </a:rPr>
                  <a:t> des politiques et coordination </a:t>
                </a:r>
                <a:r>
                  <a:rPr lang="en-US" sz="1200" b="1" dirty="0" err="1">
                    <a:solidFill>
                      <a:prstClr val="white"/>
                    </a:solidFill>
                    <a:latin typeface="Calibri"/>
                  </a:rPr>
                  <a:t>multisectorielle</a:t>
                </a:r>
                <a:endParaRPr lang="fr-FR" sz="1200" dirty="0">
                  <a:solidFill>
                    <a:prstClr val="white"/>
                  </a:solidFill>
                  <a:latin typeface="Calibri" panose="020F0502020204030204"/>
                </a:endParaRPr>
              </a:p>
            </p:txBody>
          </p:sp>
        </p:grpSp>
        <p:grpSp>
          <p:nvGrpSpPr>
            <p:cNvPr id="10" name="Groupe 9">
              <a:extLst>
                <a:ext uri="{FF2B5EF4-FFF2-40B4-BE49-F238E27FC236}">
                  <a16:creationId xmlns:a16="http://schemas.microsoft.com/office/drawing/2014/main" id="{AF6C637E-3283-4CEC-92AA-7E326AF1F788}"/>
                </a:ext>
              </a:extLst>
            </p:cNvPr>
            <p:cNvGrpSpPr/>
            <p:nvPr/>
          </p:nvGrpSpPr>
          <p:grpSpPr>
            <a:xfrm>
              <a:off x="5211334" y="438510"/>
              <a:ext cx="1961320" cy="1570390"/>
              <a:chOff x="4905482" y="-287459"/>
              <a:chExt cx="1961320" cy="1570390"/>
            </a:xfrm>
            <a:solidFill>
              <a:srgbClr val="FF6600"/>
            </a:solidFill>
          </p:grpSpPr>
          <p:sp>
            <p:nvSpPr>
              <p:cNvPr id="11" name="Ellipse 10">
                <a:extLst>
                  <a:ext uri="{FF2B5EF4-FFF2-40B4-BE49-F238E27FC236}">
                    <a16:creationId xmlns:a16="http://schemas.microsoft.com/office/drawing/2014/main" id="{C8C0CD11-C190-42B7-9B09-94C56EAA453F}"/>
                  </a:ext>
                </a:extLst>
              </p:cNvPr>
              <p:cNvSpPr/>
              <p:nvPr/>
            </p:nvSpPr>
            <p:spPr>
              <a:xfrm>
                <a:off x="4905482" y="-287459"/>
                <a:ext cx="1961320" cy="1570390"/>
              </a:xfrm>
              <a:prstGeom prst="ellipse">
                <a:avLst/>
              </a:prstGeom>
              <a:grpFill/>
              <a:ln w="635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Ellipse 4">
                <a:extLst>
                  <a:ext uri="{FF2B5EF4-FFF2-40B4-BE49-F238E27FC236}">
                    <a16:creationId xmlns:a16="http://schemas.microsoft.com/office/drawing/2014/main" id="{CED1000D-EFB7-49DC-9EC7-18DFD8105FE8}"/>
                  </a:ext>
                </a:extLst>
              </p:cNvPr>
              <p:cNvSpPr txBox="1"/>
              <p:nvPr/>
            </p:nvSpPr>
            <p:spPr>
              <a:xfrm>
                <a:off x="5192711" y="-57481"/>
                <a:ext cx="1386862" cy="11104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fr-FR" sz="1200" dirty="0">
                    <a:solidFill>
                      <a:prstClr val="white"/>
                    </a:solidFill>
                    <a:latin typeface="Calibri" panose="020F0502020204030204"/>
                  </a:rPr>
                  <a:t>E8:</a:t>
                </a:r>
              </a:p>
              <a:p>
                <a:pPr algn="ctr" defTabSz="533400">
                  <a:lnSpc>
                    <a:spcPct val="90000"/>
                  </a:lnSpc>
                  <a:spcBef>
                    <a:spcPct val="0"/>
                  </a:spcBef>
                  <a:spcAft>
                    <a:spcPct val="35000"/>
                  </a:spcAft>
                  <a:defRPr/>
                </a:pPr>
                <a:r>
                  <a:rPr lang="en-US" sz="1200" b="1" dirty="0">
                    <a:solidFill>
                      <a:prstClr val="white"/>
                    </a:solidFill>
                    <a:latin typeface="Calibri"/>
                  </a:rPr>
                  <a:t>Communication et plaidoyer </a:t>
                </a:r>
                <a:endParaRPr lang="fr-FR" sz="1200" dirty="0">
                  <a:solidFill>
                    <a:prstClr val="white"/>
                  </a:solidFill>
                  <a:latin typeface="Calibri" panose="020F0502020204030204"/>
                </a:endParaRPr>
              </a:p>
            </p:txBody>
          </p:sp>
        </p:grpSp>
        <p:grpSp>
          <p:nvGrpSpPr>
            <p:cNvPr id="13" name="Groupe 12">
              <a:extLst>
                <a:ext uri="{FF2B5EF4-FFF2-40B4-BE49-F238E27FC236}">
                  <a16:creationId xmlns:a16="http://schemas.microsoft.com/office/drawing/2014/main" id="{6C2FD612-D7EC-4066-B902-26188289C45B}"/>
                </a:ext>
              </a:extLst>
            </p:cNvPr>
            <p:cNvGrpSpPr/>
            <p:nvPr/>
          </p:nvGrpSpPr>
          <p:grpSpPr>
            <a:xfrm>
              <a:off x="5226253" y="2677858"/>
              <a:ext cx="1899337" cy="1932862"/>
              <a:chOff x="5386932" y="1788978"/>
              <a:chExt cx="1858458" cy="1648286"/>
            </a:xfrm>
            <a:solidFill>
              <a:srgbClr val="00FFFF"/>
            </a:solidFill>
          </p:grpSpPr>
          <p:sp>
            <p:nvSpPr>
              <p:cNvPr id="32" name="Ellipse 31">
                <a:extLst>
                  <a:ext uri="{FF2B5EF4-FFF2-40B4-BE49-F238E27FC236}">
                    <a16:creationId xmlns:a16="http://schemas.microsoft.com/office/drawing/2014/main" id="{DB7B6982-1B7A-44F6-BF13-2AA7AA6005FA}"/>
                  </a:ext>
                </a:extLst>
              </p:cNvPr>
              <p:cNvSpPr/>
              <p:nvPr/>
            </p:nvSpPr>
            <p:spPr>
              <a:xfrm>
                <a:off x="5386932" y="1788978"/>
                <a:ext cx="1858458" cy="1648286"/>
              </a:xfrm>
              <a:prstGeom prst="ellipse">
                <a:avLst/>
              </a:prstGeom>
              <a:grpFill/>
              <a:ln w="3810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3" name="Ellipse 4">
                <a:extLst>
                  <a:ext uri="{FF2B5EF4-FFF2-40B4-BE49-F238E27FC236}">
                    <a16:creationId xmlns:a16="http://schemas.microsoft.com/office/drawing/2014/main" id="{10289012-B862-4E03-9883-B12001DC1B74}"/>
                  </a:ext>
                </a:extLst>
              </p:cNvPr>
              <p:cNvSpPr txBox="1"/>
              <p:nvPr/>
            </p:nvSpPr>
            <p:spPr>
              <a:xfrm>
                <a:off x="5758507" y="2054531"/>
                <a:ext cx="1233436" cy="1046307"/>
              </a:xfrm>
              <a:prstGeom prst="rect">
                <a:avLst/>
              </a:prstGeom>
              <a:grpFill/>
              <a:ln w="38100">
                <a:noFill/>
              </a:ln>
            </p:spPr>
            <p:style>
              <a:lnRef idx="0">
                <a:scrgbClr r="0" g="0" b="0"/>
              </a:lnRef>
              <a:fillRef idx="0">
                <a:scrgbClr r="0" g="0" b="0"/>
              </a:fillRef>
              <a:effectRef idx="0">
                <a:scrgbClr r="0" g="0" b="0"/>
              </a:effectRef>
              <a:fontRef idx="minor">
                <a:schemeClr val="lt1"/>
              </a:fontRef>
            </p:style>
            <p:txBody>
              <a:bodyPr spcFirstLastPara="0" vert="horz" wrap="square" lIns="16193" tIns="16193" rIns="16193" bIns="16193" numCol="1" spcCol="1270" anchor="ctr" anchorCtr="0">
                <a:noAutofit/>
              </a:bodyPr>
              <a:lstStyle/>
              <a:p>
                <a:pPr algn="ctr" defTabSz="566738">
                  <a:lnSpc>
                    <a:spcPct val="90000"/>
                  </a:lnSpc>
                  <a:spcBef>
                    <a:spcPct val="0"/>
                  </a:spcBef>
                  <a:spcAft>
                    <a:spcPct val="35000"/>
                  </a:spcAft>
                  <a:defRPr/>
                </a:pPr>
                <a:r>
                  <a:rPr lang="fr-FR" sz="1200" b="1" dirty="0">
                    <a:solidFill>
                      <a:prstClr val="black"/>
                    </a:solidFill>
                    <a:latin typeface="Calibri" panose="020F0502020204030204"/>
                  </a:rPr>
                  <a:t>Sécurité nutritionnelle</a:t>
                </a:r>
              </a:p>
            </p:txBody>
          </p:sp>
        </p:grpSp>
        <p:grpSp>
          <p:nvGrpSpPr>
            <p:cNvPr id="14" name="Groupe 13">
              <a:extLst>
                <a:ext uri="{FF2B5EF4-FFF2-40B4-BE49-F238E27FC236}">
                  <a16:creationId xmlns:a16="http://schemas.microsoft.com/office/drawing/2014/main" id="{CA575A87-9C7F-4FF9-9BCE-CA5082D322D3}"/>
                </a:ext>
              </a:extLst>
            </p:cNvPr>
            <p:cNvGrpSpPr/>
            <p:nvPr/>
          </p:nvGrpSpPr>
          <p:grpSpPr>
            <a:xfrm>
              <a:off x="7315201" y="1133791"/>
              <a:ext cx="2025858" cy="1582904"/>
              <a:chOff x="7004698" y="170951"/>
              <a:chExt cx="1594096" cy="1570390"/>
            </a:xfrm>
            <a:solidFill>
              <a:srgbClr val="C00000"/>
            </a:solidFill>
          </p:grpSpPr>
          <p:sp>
            <p:nvSpPr>
              <p:cNvPr id="30" name="Ellipse 29">
                <a:extLst>
                  <a:ext uri="{FF2B5EF4-FFF2-40B4-BE49-F238E27FC236}">
                    <a16:creationId xmlns:a16="http://schemas.microsoft.com/office/drawing/2014/main" id="{F251990A-AB75-474C-9AB3-5A8561DD2F34}"/>
                  </a:ext>
                </a:extLst>
              </p:cNvPr>
              <p:cNvSpPr/>
              <p:nvPr/>
            </p:nvSpPr>
            <p:spPr>
              <a:xfrm>
                <a:off x="7004698" y="170951"/>
                <a:ext cx="1594096" cy="157039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Ellipse 6">
                <a:extLst>
                  <a:ext uri="{FF2B5EF4-FFF2-40B4-BE49-F238E27FC236}">
                    <a16:creationId xmlns:a16="http://schemas.microsoft.com/office/drawing/2014/main" id="{B46B2ABD-7D1D-4213-A945-7955DFE73908}"/>
                  </a:ext>
                </a:extLst>
              </p:cNvPr>
              <p:cNvSpPr txBox="1"/>
              <p:nvPr/>
            </p:nvSpPr>
            <p:spPr>
              <a:xfrm>
                <a:off x="7238148" y="400929"/>
                <a:ext cx="1127196" cy="11104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E6:</a:t>
                </a:r>
              </a:p>
              <a:p>
                <a:pPr algn="ctr" defTabSz="533400">
                  <a:lnSpc>
                    <a:spcPct val="90000"/>
                  </a:lnSpc>
                  <a:spcBef>
                    <a:spcPct val="0"/>
                  </a:spcBef>
                  <a:spcAft>
                    <a:spcPct val="35000"/>
                  </a:spcAft>
                  <a:defRPr/>
                </a:pPr>
                <a:r>
                  <a:rPr lang="en-US" sz="1200" b="1" dirty="0">
                    <a:solidFill>
                      <a:prstClr val="white"/>
                    </a:solidFill>
                    <a:latin typeface="Calibri"/>
                  </a:rPr>
                  <a:t>Nutrition </a:t>
                </a:r>
              </a:p>
              <a:p>
                <a:pPr algn="ctr" defTabSz="533400">
                  <a:lnSpc>
                    <a:spcPct val="90000"/>
                  </a:lnSpc>
                  <a:spcBef>
                    <a:spcPct val="0"/>
                  </a:spcBef>
                  <a:spcAft>
                    <a:spcPct val="35000"/>
                  </a:spcAft>
                  <a:defRPr/>
                </a:pPr>
                <a:r>
                  <a:rPr lang="en-US" sz="1200" b="1" dirty="0">
                    <a:solidFill>
                      <a:prstClr val="white"/>
                    </a:solidFill>
                    <a:latin typeface="Calibri"/>
                  </a:rPr>
                  <a:t>&amp; Education</a:t>
                </a:r>
                <a:endParaRPr lang="fr-FR" sz="1200" dirty="0">
                  <a:solidFill>
                    <a:prstClr val="white"/>
                  </a:solidFill>
                  <a:latin typeface="Calibri" panose="020F0502020204030204"/>
                </a:endParaRPr>
              </a:p>
            </p:txBody>
          </p:sp>
        </p:grpSp>
        <p:grpSp>
          <p:nvGrpSpPr>
            <p:cNvPr id="15" name="Groupe 14">
              <a:extLst>
                <a:ext uri="{FF2B5EF4-FFF2-40B4-BE49-F238E27FC236}">
                  <a16:creationId xmlns:a16="http://schemas.microsoft.com/office/drawing/2014/main" id="{E8342D86-3C89-48E5-97CD-78F3194CF2FF}"/>
                </a:ext>
              </a:extLst>
            </p:cNvPr>
            <p:cNvGrpSpPr/>
            <p:nvPr/>
          </p:nvGrpSpPr>
          <p:grpSpPr>
            <a:xfrm>
              <a:off x="7807444" y="2789492"/>
              <a:ext cx="1651974" cy="1570390"/>
              <a:chOff x="7643257" y="2045877"/>
              <a:chExt cx="1651974" cy="1570390"/>
            </a:xfrm>
            <a:solidFill>
              <a:srgbClr val="CC00CC"/>
            </a:solidFill>
          </p:grpSpPr>
          <p:sp>
            <p:nvSpPr>
              <p:cNvPr id="28" name="Ellipse 27">
                <a:extLst>
                  <a:ext uri="{FF2B5EF4-FFF2-40B4-BE49-F238E27FC236}">
                    <a16:creationId xmlns:a16="http://schemas.microsoft.com/office/drawing/2014/main" id="{039D147E-DB4F-410D-8511-455DDB8501D7}"/>
                  </a:ext>
                </a:extLst>
              </p:cNvPr>
              <p:cNvSpPr/>
              <p:nvPr/>
            </p:nvSpPr>
            <p:spPr>
              <a:xfrm>
                <a:off x="7643257" y="2045877"/>
                <a:ext cx="1651974" cy="157039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 name="Ellipse 8">
                <a:extLst>
                  <a:ext uri="{FF2B5EF4-FFF2-40B4-BE49-F238E27FC236}">
                    <a16:creationId xmlns:a16="http://schemas.microsoft.com/office/drawing/2014/main" id="{9D29721A-0BF5-4E18-8594-10F19F19D6E3}"/>
                  </a:ext>
                </a:extLst>
              </p:cNvPr>
              <p:cNvSpPr txBox="1"/>
              <p:nvPr/>
            </p:nvSpPr>
            <p:spPr>
              <a:xfrm>
                <a:off x="7885183" y="2275855"/>
                <a:ext cx="1168122" cy="11104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E5: </a:t>
                </a:r>
              </a:p>
              <a:p>
                <a:pPr algn="ctr" defTabSz="533400">
                  <a:lnSpc>
                    <a:spcPct val="90000"/>
                  </a:lnSpc>
                  <a:spcBef>
                    <a:spcPct val="0"/>
                  </a:spcBef>
                  <a:spcAft>
                    <a:spcPct val="35000"/>
                  </a:spcAft>
                  <a:defRPr/>
                </a:pPr>
                <a:r>
                  <a:rPr lang="en-US" sz="1200" b="1" dirty="0">
                    <a:solidFill>
                      <a:prstClr val="white"/>
                    </a:solidFill>
                    <a:latin typeface="Calibri"/>
                  </a:rPr>
                  <a:t>Nutrition &amp; Protection </a:t>
                </a:r>
                <a:r>
                  <a:rPr lang="en-US" sz="1200" b="1" dirty="0" err="1">
                    <a:solidFill>
                      <a:prstClr val="white"/>
                    </a:solidFill>
                    <a:latin typeface="Calibri"/>
                  </a:rPr>
                  <a:t>Sociale</a:t>
                </a:r>
                <a:endParaRPr lang="fr-FR" sz="1200" dirty="0">
                  <a:solidFill>
                    <a:prstClr val="white"/>
                  </a:solidFill>
                  <a:latin typeface="Calibri" panose="020F0502020204030204"/>
                </a:endParaRPr>
              </a:p>
            </p:txBody>
          </p:sp>
        </p:grpSp>
        <p:grpSp>
          <p:nvGrpSpPr>
            <p:cNvPr id="16" name="Groupe 15">
              <a:extLst>
                <a:ext uri="{FF2B5EF4-FFF2-40B4-BE49-F238E27FC236}">
                  <a16:creationId xmlns:a16="http://schemas.microsoft.com/office/drawing/2014/main" id="{3493086D-0838-4819-A5B0-CD5D943A4AE8}"/>
                </a:ext>
              </a:extLst>
            </p:cNvPr>
            <p:cNvGrpSpPr/>
            <p:nvPr/>
          </p:nvGrpSpPr>
          <p:grpSpPr>
            <a:xfrm>
              <a:off x="7481220" y="4481301"/>
              <a:ext cx="1832634" cy="1570390"/>
              <a:chOff x="7642143" y="3832148"/>
              <a:chExt cx="1832634" cy="1570390"/>
            </a:xfrm>
            <a:solidFill>
              <a:srgbClr val="006600"/>
            </a:solidFill>
          </p:grpSpPr>
          <p:sp>
            <p:nvSpPr>
              <p:cNvPr id="26" name="Ellipse 25">
                <a:extLst>
                  <a:ext uri="{FF2B5EF4-FFF2-40B4-BE49-F238E27FC236}">
                    <a16:creationId xmlns:a16="http://schemas.microsoft.com/office/drawing/2014/main" id="{4E273B59-4814-4DF2-A0D3-8A14A511BC38}"/>
                  </a:ext>
                </a:extLst>
              </p:cNvPr>
              <p:cNvSpPr/>
              <p:nvPr/>
            </p:nvSpPr>
            <p:spPr>
              <a:xfrm>
                <a:off x="7642143" y="3832148"/>
                <a:ext cx="1832634" cy="1570390"/>
              </a:xfrm>
              <a:prstGeom prst="ellipse">
                <a:avLst/>
              </a:prstGeom>
              <a:grpFill/>
              <a:ln w="76200">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Ellipse 10">
                <a:extLst>
                  <a:ext uri="{FF2B5EF4-FFF2-40B4-BE49-F238E27FC236}">
                    <a16:creationId xmlns:a16="http://schemas.microsoft.com/office/drawing/2014/main" id="{772224EE-C5C7-453C-85C7-0FD58A613FA9}"/>
                  </a:ext>
                </a:extLst>
              </p:cNvPr>
              <p:cNvSpPr txBox="1"/>
              <p:nvPr/>
            </p:nvSpPr>
            <p:spPr>
              <a:xfrm>
                <a:off x="7910526" y="4062126"/>
                <a:ext cx="1295868" cy="11104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E3:</a:t>
                </a:r>
              </a:p>
              <a:p>
                <a:pPr algn="ctr" defTabSz="533400">
                  <a:lnSpc>
                    <a:spcPct val="90000"/>
                  </a:lnSpc>
                  <a:spcBef>
                    <a:spcPct val="0"/>
                  </a:spcBef>
                  <a:spcAft>
                    <a:spcPct val="35000"/>
                  </a:spcAft>
                  <a:defRPr/>
                </a:pPr>
                <a:r>
                  <a:rPr lang="en-US" sz="1200" b="1" dirty="0">
                    <a:solidFill>
                      <a:prstClr val="white"/>
                    </a:solidFill>
                    <a:latin typeface="Calibri"/>
                  </a:rPr>
                  <a:t>Agriculture &amp; </a:t>
                </a:r>
                <a:r>
                  <a:rPr lang="en-US" sz="1200" b="1" dirty="0" err="1">
                    <a:solidFill>
                      <a:prstClr val="white"/>
                    </a:solidFill>
                    <a:latin typeface="Calibri"/>
                  </a:rPr>
                  <a:t>systèmes</a:t>
                </a:r>
                <a:r>
                  <a:rPr lang="en-US" sz="1200" b="1" dirty="0">
                    <a:solidFill>
                      <a:prstClr val="white"/>
                    </a:solidFill>
                    <a:latin typeface="Calibri"/>
                  </a:rPr>
                  <a:t> </a:t>
                </a:r>
                <a:r>
                  <a:rPr lang="en-US" sz="1200" b="1" dirty="0" err="1">
                    <a:solidFill>
                      <a:prstClr val="white"/>
                    </a:solidFill>
                    <a:latin typeface="Calibri"/>
                  </a:rPr>
                  <a:t>alimentaires</a:t>
                </a:r>
                <a:r>
                  <a:rPr lang="en-US" sz="1200" b="1" dirty="0">
                    <a:solidFill>
                      <a:prstClr val="white"/>
                    </a:solidFill>
                    <a:latin typeface="Calibri"/>
                  </a:rPr>
                  <a:t> </a:t>
                </a:r>
                <a:r>
                  <a:rPr lang="en-US" sz="1200" b="1" dirty="0" err="1">
                    <a:solidFill>
                      <a:prstClr val="white"/>
                    </a:solidFill>
                    <a:latin typeface="Calibri"/>
                  </a:rPr>
                  <a:t>sensibles</a:t>
                </a:r>
                <a:r>
                  <a:rPr lang="en-US" sz="1200" b="1" dirty="0">
                    <a:solidFill>
                      <a:prstClr val="white"/>
                    </a:solidFill>
                    <a:latin typeface="Calibri"/>
                  </a:rPr>
                  <a:t> à la nutrition</a:t>
                </a:r>
                <a:endParaRPr lang="fr-FR" sz="1200" dirty="0">
                  <a:solidFill>
                    <a:prstClr val="white"/>
                  </a:solidFill>
                  <a:latin typeface="Calibri" panose="020F0502020204030204"/>
                </a:endParaRPr>
              </a:p>
            </p:txBody>
          </p:sp>
        </p:grpSp>
        <p:grpSp>
          <p:nvGrpSpPr>
            <p:cNvPr id="17" name="Groupe 16">
              <a:extLst>
                <a:ext uri="{FF2B5EF4-FFF2-40B4-BE49-F238E27FC236}">
                  <a16:creationId xmlns:a16="http://schemas.microsoft.com/office/drawing/2014/main" id="{707B4CB6-E1FC-4D12-B682-EFD592F12DE2}"/>
                </a:ext>
              </a:extLst>
            </p:cNvPr>
            <p:cNvGrpSpPr/>
            <p:nvPr/>
          </p:nvGrpSpPr>
          <p:grpSpPr>
            <a:xfrm>
              <a:off x="2582911" y="4581251"/>
              <a:ext cx="2155798" cy="1570390"/>
              <a:chOff x="3175887" y="4111065"/>
              <a:chExt cx="1933174" cy="1570390"/>
            </a:xfrm>
            <a:solidFill>
              <a:srgbClr val="FF0066"/>
            </a:solidFill>
          </p:grpSpPr>
          <p:sp>
            <p:nvSpPr>
              <p:cNvPr id="24" name="Ellipse 23">
                <a:extLst>
                  <a:ext uri="{FF2B5EF4-FFF2-40B4-BE49-F238E27FC236}">
                    <a16:creationId xmlns:a16="http://schemas.microsoft.com/office/drawing/2014/main" id="{CB5A06FE-9A46-4E9A-982E-65B30A6F0086}"/>
                  </a:ext>
                </a:extLst>
              </p:cNvPr>
              <p:cNvSpPr/>
              <p:nvPr/>
            </p:nvSpPr>
            <p:spPr>
              <a:xfrm>
                <a:off x="3175887" y="4111065"/>
                <a:ext cx="1933174" cy="157039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Ellipse 12">
                <a:extLst>
                  <a:ext uri="{FF2B5EF4-FFF2-40B4-BE49-F238E27FC236}">
                    <a16:creationId xmlns:a16="http://schemas.microsoft.com/office/drawing/2014/main" id="{DB800FE6-9EC4-4A61-8B87-BB7C04F61103}"/>
                  </a:ext>
                </a:extLst>
              </p:cNvPr>
              <p:cNvSpPr txBox="1"/>
              <p:nvPr/>
            </p:nvSpPr>
            <p:spPr>
              <a:xfrm>
                <a:off x="3458994" y="4341043"/>
                <a:ext cx="1366960" cy="11104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E2: </a:t>
                </a:r>
              </a:p>
              <a:p>
                <a:pPr algn="ctr" defTabSz="533400">
                  <a:lnSpc>
                    <a:spcPct val="90000"/>
                  </a:lnSpc>
                  <a:spcBef>
                    <a:spcPct val="0"/>
                  </a:spcBef>
                  <a:spcAft>
                    <a:spcPct val="35000"/>
                  </a:spcAft>
                  <a:defRPr/>
                </a:pPr>
                <a:r>
                  <a:rPr lang="en-US" sz="1200" b="1" dirty="0">
                    <a:solidFill>
                      <a:prstClr val="white"/>
                    </a:solidFill>
                    <a:latin typeface="Calibri"/>
                  </a:rPr>
                  <a:t>Interventions </a:t>
                </a:r>
                <a:r>
                  <a:rPr lang="en-US" sz="1200" b="1" dirty="0" err="1">
                    <a:solidFill>
                      <a:prstClr val="white"/>
                    </a:solidFill>
                    <a:latin typeface="Calibri"/>
                  </a:rPr>
                  <a:t>nutritionnelles</a:t>
                </a:r>
                <a:endParaRPr lang="en-US" sz="1200" b="1" dirty="0">
                  <a:solidFill>
                    <a:prstClr val="white"/>
                  </a:solidFill>
                  <a:latin typeface="Calibri"/>
                </a:endParaRPr>
              </a:p>
              <a:p>
                <a:pPr algn="ctr" defTabSz="533400">
                  <a:lnSpc>
                    <a:spcPct val="90000"/>
                  </a:lnSpc>
                  <a:spcBef>
                    <a:spcPct val="0"/>
                  </a:spcBef>
                  <a:spcAft>
                    <a:spcPct val="35000"/>
                  </a:spcAft>
                  <a:defRPr/>
                </a:pPr>
                <a:r>
                  <a:rPr lang="en-US" sz="1200" b="1" dirty="0" err="1">
                    <a:solidFill>
                      <a:prstClr val="white"/>
                    </a:solidFill>
                    <a:latin typeface="Calibri"/>
                  </a:rPr>
                  <a:t>dans</a:t>
                </a:r>
                <a:r>
                  <a:rPr lang="en-US" sz="1200" b="1" dirty="0">
                    <a:solidFill>
                      <a:prstClr val="white"/>
                    </a:solidFill>
                    <a:latin typeface="Calibri"/>
                  </a:rPr>
                  <a:t> le </a:t>
                </a:r>
                <a:r>
                  <a:rPr lang="en-US" sz="1200" b="1" dirty="0" err="1">
                    <a:solidFill>
                      <a:prstClr val="white"/>
                    </a:solidFill>
                    <a:latin typeface="Calibri"/>
                  </a:rPr>
                  <a:t>secteur</a:t>
                </a:r>
                <a:r>
                  <a:rPr lang="en-US" sz="1200" b="1" dirty="0">
                    <a:solidFill>
                      <a:prstClr val="white"/>
                    </a:solidFill>
                    <a:latin typeface="Calibri"/>
                  </a:rPr>
                  <a:t> de la santé</a:t>
                </a:r>
                <a:endParaRPr lang="fr-FR" sz="1200" dirty="0">
                  <a:solidFill>
                    <a:prstClr val="white"/>
                  </a:solidFill>
                  <a:latin typeface="Calibri" panose="020F0502020204030204"/>
                </a:endParaRPr>
              </a:p>
            </p:txBody>
          </p:sp>
        </p:grpSp>
        <p:grpSp>
          <p:nvGrpSpPr>
            <p:cNvPr id="18" name="Groupe 17">
              <a:extLst>
                <a:ext uri="{FF2B5EF4-FFF2-40B4-BE49-F238E27FC236}">
                  <a16:creationId xmlns:a16="http://schemas.microsoft.com/office/drawing/2014/main" id="{0BA3A116-0292-4308-BC71-940502E8FEB7}"/>
                </a:ext>
              </a:extLst>
            </p:cNvPr>
            <p:cNvGrpSpPr/>
            <p:nvPr/>
          </p:nvGrpSpPr>
          <p:grpSpPr>
            <a:xfrm>
              <a:off x="2494751" y="2577150"/>
              <a:ext cx="2032662" cy="1648979"/>
              <a:chOff x="2828136" y="2366528"/>
              <a:chExt cx="2085100" cy="1570390"/>
            </a:xfrm>
            <a:solidFill>
              <a:srgbClr val="0070C0"/>
            </a:solidFill>
          </p:grpSpPr>
          <p:sp>
            <p:nvSpPr>
              <p:cNvPr id="22" name="Ellipse 21">
                <a:extLst>
                  <a:ext uri="{FF2B5EF4-FFF2-40B4-BE49-F238E27FC236}">
                    <a16:creationId xmlns:a16="http://schemas.microsoft.com/office/drawing/2014/main" id="{750A8363-4774-4CAE-882D-E5D1C247AE5B}"/>
                  </a:ext>
                </a:extLst>
              </p:cNvPr>
              <p:cNvSpPr/>
              <p:nvPr/>
            </p:nvSpPr>
            <p:spPr>
              <a:xfrm>
                <a:off x="2828136" y="2366528"/>
                <a:ext cx="2085100" cy="157039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685800">
                  <a:defRPr/>
                </a:pPr>
                <a:endParaRPr lang="fr-FR" sz="1350" dirty="0">
                  <a:solidFill>
                    <a:prstClr val="white"/>
                  </a:solidFill>
                  <a:latin typeface="Calibri" panose="020F0502020204030204"/>
                </a:endParaRPr>
              </a:p>
            </p:txBody>
          </p:sp>
          <p:sp>
            <p:nvSpPr>
              <p:cNvPr id="23" name="Ellipse 14">
                <a:extLst>
                  <a:ext uri="{FF2B5EF4-FFF2-40B4-BE49-F238E27FC236}">
                    <a16:creationId xmlns:a16="http://schemas.microsoft.com/office/drawing/2014/main" id="{42D0DF3C-A69B-409C-A6CB-6D5A18490B2A}"/>
                  </a:ext>
                </a:extLst>
              </p:cNvPr>
              <p:cNvSpPr txBox="1"/>
              <p:nvPr/>
            </p:nvSpPr>
            <p:spPr>
              <a:xfrm>
                <a:off x="3133492" y="2596506"/>
                <a:ext cx="1474388" cy="11104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E4:</a:t>
                </a:r>
              </a:p>
              <a:p>
                <a:pPr algn="ctr" defTabSz="533400">
                  <a:lnSpc>
                    <a:spcPct val="90000"/>
                  </a:lnSpc>
                  <a:spcBef>
                    <a:spcPct val="0"/>
                  </a:spcBef>
                  <a:spcAft>
                    <a:spcPct val="35000"/>
                  </a:spcAft>
                  <a:defRPr/>
                </a:pPr>
                <a:r>
                  <a:rPr lang="en-US" sz="1200" b="1" dirty="0" err="1">
                    <a:solidFill>
                      <a:prstClr val="white"/>
                    </a:solidFill>
                    <a:latin typeface="Calibri"/>
                  </a:rPr>
                  <a:t>Eau</a:t>
                </a:r>
                <a:r>
                  <a:rPr lang="en-US" sz="1200" b="1" dirty="0">
                    <a:solidFill>
                      <a:prstClr val="white"/>
                    </a:solidFill>
                    <a:latin typeface="Calibri"/>
                  </a:rPr>
                  <a:t>, Hygiene et </a:t>
                </a:r>
                <a:r>
                  <a:rPr lang="en-US" sz="1200" b="1" dirty="0" err="1">
                    <a:solidFill>
                      <a:prstClr val="white"/>
                    </a:solidFill>
                    <a:latin typeface="Calibri"/>
                  </a:rPr>
                  <a:t>Assainissement</a:t>
                </a:r>
                <a:r>
                  <a:rPr lang="en-US" sz="1200" b="1" dirty="0">
                    <a:solidFill>
                      <a:prstClr val="white"/>
                    </a:solidFill>
                    <a:latin typeface="Calibri"/>
                  </a:rPr>
                  <a:t> </a:t>
                </a:r>
                <a:r>
                  <a:rPr lang="en-US" sz="1200" b="1" dirty="0" err="1">
                    <a:solidFill>
                      <a:prstClr val="white"/>
                    </a:solidFill>
                    <a:latin typeface="Calibri"/>
                  </a:rPr>
                  <a:t>sensibles</a:t>
                </a:r>
                <a:r>
                  <a:rPr lang="en-US" sz="1200" b="1" dirty="0">
                    <a:solidFill>
                      <a:prstClr val="white"/>
                    </a:solidFill>
                    <a:latin typeface="Calibri"/>
                  </a:rPr>
                  <a:t> à la nutrition</a:t>
                </a:r>
                <a:endParaRPr lang="fr-FR" sz="1200" dirty="0">
                  <a:solidFill>
                    <a:prstClr val="white"/>
                  </a:solidFill>
                  <a:latin typeface="Calibri" panose="020F0502020204030204"/>
                </a:endParaRPr>
              </a:p>
            </p:txBody>
          </p:sp>
        </p:grpSp>
        <p:grpSp>
          <p:nvGrpSpPr>
            <p:cNvPr id="19" name="Groupe 18">
              <a:extLst>
                <a:ext uri="{FF2B5EF4-FFF2-40B4-BE49-F238E27FC236}">
                  <a16:creationId xmlns:a16="http://schemas.microsoft.com/office/drawing/2014/main" id="{73753989-348A-4A25-805F-90A225AE8DDE}"/>
                </a:ext>
              </a:extLst>
            </p:cNvPr>
            <p:cNvGrpSpPr/>
            <p:nvPr/>
          </p:nvGrpSpPr>
          <p:grpSpPr>
            <a:xfrm>
              <a:off x="3158673" y="892500"/>
              <a:ext cx="1912131" cy="1570390"/>
              <a:chOff x="3016078" y="553571"/>
              <a:chExt cx="1912131" cy="1570390"/>
            </a:xfrm>
            <a:solidFill>
              <a:srgbClr val="FF0066"/>
            </a:solidFill>
          </p:grpSpPr>
          <p:sp>
            <p:nvSpPr>
              <p:cNvPr id="20" name="Ellipse 19">
                <a:extLst>
                  <a:ext uri="{FF2B5EF4-FFF2-40B4-BE49-F238E27FC236}">
                    <a16:creationId xmlns:a16="http://schemas.microsoft.com/office/drawing/2014/main" id="{B8882661-C6E6-407A-BDCA-2899F0DA7C1D}"/>
                  </a:ext>
                </a:extLst>
              </p:cNvPr>
              <p:cNvSpPr/>
              <p:nvPr/>
            </p:nvSpPr>
            <p:spPr>
              <a:xfrm>
                <a:off x="3016078" y="553571"/>
                <a:ext cx="1912131" cy="157039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Ellipse 16">
                <a:extLst>
                  <a:ext uri="{FF2B5EF4-FFF2-40B4-BE49-F238E27FC236}">
                    <a16:creationId xmlns:a16="http://schemas.microsoft.com/office/drawing/2014/main" id="{28736974-FB04-4869-852D-B0D5553867D9}"/>
                  </a:ext>
                </a:extLst>
              </p:cNvPr>
              <p:cNvSpPr txBox="1"/>
              <p:nvPr/>
            </p:nvSpPr>
            <p:spPr>
              <a:xfrm>
                <a:off x="3296103" y="783549"/>
                <a:ext cx="1352081" cy="111043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defRPr/>
                </a:pPr>
                <a:r>
                  <a:rPr lang="en-US" sz="1200" b="1" dirty="0">
                    <a:solidFill>
                      <a:prstClr val="white"/>
                    </a:solidFill>
                    <a:latin typeface="Calibri"/>
                  </a:rPr>
                  <a:t>E7: </a:t>
                </a:r>
              </a:p>
              <a:p>
                <a:pPr algn="ctr" defTabSz="533400">
                  <a:lnSpc>
                    <a:spcPct val="90000"/>
                  </a:lnSpc>
                  <a:spcBef>
                    <a:spcPct val="0"/>
                  </a:spcBef>
                  <a:spcAft>
                    <a:spcPct val="35000"/>
                  </a:spcAft>
                  <a:defRPr/>
                </a:pPr>
                <a:r>
                  <a:rPr lang="en-US" sz="1200" b="1" dirty="0" err="1">
                    <a:solidFill>
                      <a:prstClr val="white"/>
                    </a:solidFill>
                    <a:latin typeface="Calibri"/>
                  </a:rPr>
                  <a:t>Nutrrition</a:t>
                </a:r>
                <a:r>
                  <a:rPr lang="en-US" sz="1200" b="1" dirty="0">
                    <a:solidFill>
                      <a:prstClr val="white"/>
                    </a:solidFill>
                    <a:latin typeface="Calibri"/>
                  </a:rPr>
                  <a:t> &amp;</a:t>
                </a:r>
              </a:p>
              <a:p>
                <a:pPr algn="ctr" defTabSz="533400">
                  <a:lnSpc>
                    <a:spcPct val="90000"/>
                  </a:lnSpc>
                  <a:spcBef>
                    <a:spcPct val="0"/>
                  </a:spcBef>
                  <a:spcAft>
                    <a:spcPct val="35000"/>
                  </a:spcAft>
                  <a:defRPr/>
                </a:pPr>
                <a:r>
                  <a:rPr lang="en-US" sz="1200" b="1" dirty="0">
                    <a:solidFill>
                      <a:prstClr val="white"/>
                    </a:solidFill>
                    <a:latin typeface="Calibri"/>
                  </a:rPr>
                  <a:t>maladies non </a:t>
                </a:r>
                <a:r>
                  <a:rPr lang="en-US" sz="1200" b="1" dirty="0" err="1">
                    <a:solidFill>
                      <a:prstClr val="white"/>
                    </a:solidFill>
                    <a:latin typeface="Calibri"/>
                  </a:rPr>
                  <a:t>transmissibles</a:t>
                </a:r>
                <a:endParaRPr lang="fr-FR" sz="1200" dirty="0">
                  <a:solidFill>
                    <a:prstClr val="white"/>
                  </a:solidFill>
                  <a:latin typeface="Calibri" panose="020F0502020204030204"/>
                </a:endParaRPr>
              </a:p>
            </p:txBody>
          </p:sp>
        </p:grpSp>
        <p:sp>
          <p:nvSpPr>
            <p:cNvPr id="34" name="ZoneTexte 33">
              <a:extLst>
                <a:ext uri="{FF2B5EF4-FFF2-40B4-BE49-F238E27FC236}">
                  <a16:creationId xmlns:a16="http://schemas.microsoft.com/office/drawing/2014/main" id="{3E01E7E5-9380-40E5-8BCB-056CC4A89289}"/>
                </a:ext>
              </a:extLst>
            </p:cNvPr>
            <p:cNvSpPr txBox="1"/>
            <p:nvPr/>
          </p:nvSpPr>
          <p:spPr>
            <a:xfrm>
              <a:off x="9508210" y="1386330"/>
              <a:ext cx="2402235" cy="1231107"/>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MEP</a:t>
              </a:r>
              <a:r>
                <a:rPr lang="fr-FR" sz="1350" dirty="0">
                  <a:solidFill>
                    <a:prstClr val="black"/>
                  </a:solidFill>
                  <a:latin typeface="Calibri" panose="020F0502020204030204"/>
                </a:rPr>
                <a:t> + autres Ministères en charge des enseignements, MSP, MAGEL, Finances</a:t>
              </a:r>
            </a:p>
          </p:txBody>
        </p:sp>
        <p:sp>
          <p:nvSpPr>
            <p:cNvPr id="35" name="ZoneTexte 34">
              <a:extLst>
                <a:ext uri="{FF2B5EF4-FFF2-40B4-BE49-F238E27FC236}">
                  <a16:creationId xmlns:a16="http://schemas.microsoft.com/office/drawing/2014/main" id="{BCBDCFE3-CEDE-42AE-94A9-467DDEFEB318}"/>
                </a:ext>
              </a:extLst>
            </p:cNvPr>
            <p:cNvSpPr txBox="1"/>
            <p:nvPr/>
          </p:nvSpPr>
          <p:spPr>
            <a:xfrm>
              <a:off x="9483636" y="4306828"/>
              <a:ext cx="2426808" cy="2062103"/>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MAG/MEL</a:t>
              </a:r>
            </a:p>
            <a:p>
              <a:pPr defTabSz="685800">
                <a:defRPr/>
              </a:pPr>
              <a:r>
                <a:rPr lang="fr-FR" sz="1350" dirty="0">
                  <a:solidFill>
                    <a:prstClr val="black"/>
                  </a:solidFill>
                  <a:latin typeface="Calibri" panose="020F0502020204030204"/>
                </a:rPr>
                <a:t>MEDD, MHA, MSP, population, promotion de la femme, protection de l’enfant,</a:t>
              </a:r>
              <a:r>
                <a:rPr lang="fr-FR" sz="1350" dirty="0">
                  <a:solidFill>
                    <a:srgbClr val="FF0000"/>
                  </a:solidFill>
                  <a:latin typeface="Calibri" panose="020F0502020204030204"/>
                </a:rPr>
                <a:t> </a:t>
              </a:r>
              <a:r>
                <a:rPr lang="fr-FR" sz="1350" dirty="0">
                  <a:solidFill>
                    <a:prstClr val="black"/>
                  </a:solidFill>
                  <a:latin typeface="Calibri" panose="020F0502020204030204"/>
                </a:rPr>
                <a:t>Enseignements, Finances, Plan</a:t>
              </a:r>
            </a:p>
          </p:txBody>
        </p:sp>
        <p:sp>
          <p:nvSpPr>
            <p:cNvPr id="36" name="ZoneTexte 35">
              <a:extLst>
                <a:ext uri="{FF2B5EF4-FFF2-40B4-BE49-F238E27FC236}">
                  <a16:creationId xmlns:a16="http://schemas.microsoft.com/office/drawing/2014/main" id="{B5347F08-E3A0-4B90-8FFC-65F5947093BD}"/>
                </a:ext>
              </a:extLst>
            </p:cNvPr>
            <p:cNvSpPr txBox="1"/>
            <p:nvPr/>
          </p:nvSpPr>
          <p:spPr>
            <a:xfrm>
              <a:off x="7428195" y="6418822"/>
              <a:ext cx="2957666" cy="400109"/>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HC3N</a:t>
              </a:r>
              <a:r>
                <a:rPr lang="fr-FR" sz="1350" dirty="0">
                  <a:solidFill>
                    <a:prstClr val="black"/>
                  </a:solidFill>
                  <a:latin typeface="Calibri" panose="020F0502020204030204"/>
                </a:rPr>
                <a:t> + Tous les secteurs</a:t>
              </a:r>
            </a:p>
          </p:txBody>
        </p:sp>
        <p:sp>
          <p:nvSpPr>
            <p:cNvPr id="37" name="ZoneTexte 36">
              <a:extLst>
                <a:ext uri="{FF2B5EF4-FFF2-40B4-BE49-F238E27FC236}">
                  <a16:creationId xmlns:a16="http://schemas.microsoft.com/office/drawing/2014/main" id="{DE01F255-DBE0-4927-87E2-BF2B9A421955}"/>
                </a:ext>
              </a:extLst>
            </p:cNvPr>
            <p:cNvSpPr txBox="1"/>
            <p:nvPr/>
          </p:nvSpPr>
          <p:spPr>
            <a:xfrm>
              <a:off x="7145936" y="498489"/>
              <a:ext cx="4222512" cy="400109"/>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HC3N, Communication </a:t>
              </a:r>
              <a:r>
                <a:rPr lang="fr-FR" sz="1350" dirty="0">
                  <a:solidFill>
                    <a:prstClr val="black"/>
                  </a:solidFill>
                  <a:latin typeface="Calibri" panose="020F0502020204030204"/>
                </a:rPr>
                <a:t>+ Tous les secteurs</a:t>
              </a:r>
            </a:p>
          </p:txBody>
        </p:sp>
        <p:sp>
          <p:nvSpPr>
            <p:cNvPr id="38" name="ZoneTexte 37">
              <a:extLst>
                <a:ext uri="{FF2B5EF4-FFF2-40B4-BE49-F238E27FC236}">
                  <a16:creationId xmlns:a16="http://schemas.microsoft.com/office/drawing/2014/main" id="{5398EDB0-5907-4A0F-AC99-0320E871B02F}"/>
                </a:ext>
              </a:extLst>
            </p:cNvPr>
            <p:cNvSpPr txBox="1"/>
            <p:nvPr/>
          </p:nvSpPr>
          <p:spPr>
            <a:xfrm>
              <a:off x="297511" y="2754266"/>
              <a:ext cx="2019728" cy="2062103"/>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MHA</a:t>
              </a:r>
            </a:p>
            <a:p>
              <a:pPr defTabSz="685800">
                <a:defRPr/>
              </a:pPr>
              <a:r>
                <a:rPr lang="fr-FR" sz="1350" dirty="0">
                  <a:solidFill>
                    <a:prstClr val="black"/>
                  </a:solidFill>
                  <a:latin typeface="Calibri" panose="020F0502020204030204"/>
                </a:rPr>
                <a:t>MEDD, MSP, Enseignements, population, promotion de la femme, protection de l’enfant</a:t>
              </a:r>
            </a:p>
          </p:txBody>
        </p:sp>
        <p:sp>
          <p:nvSpPr>
            <p:cNvPr id="39" name="ZoneTexte 38">
              <a:extLst>
                <a:ext uri="{FF2B5EF4-FFF2-40B4-BE49-F238E27FC236}">
                  <a16:creationId xmlns:a16="http://schemas.microsoft.com/office/drawing/2014/main" id="{14554441-287B-43FF-8428-6EF29586D11B}"/>
                </a:ext>
              </a:extLst>
            </p:cNvPr>
            <p:cNvSpPr txBox="1"/>
            <p:nvPr/>
          </p:nvSpPr>
          <p:spPr>
            <a:xfrm>
              <a:off x="370274" y="518621"/>
              <a:ext cx="2640060" cy="1785104"/>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MSP</a:t>
              </a:r>
            </a:p>
            <a:p>
              <a:pPr defTabSz="685800">
                <a:defRPr/>
              </a:pPr>
              <a:r>
                <a:rPr lang="fr-FR" sz="1350" dirty="0">
                  <a:solidFill>
                    <a:prstClr val="black"/>
                  </a:solidFill>
                  <a:latin typeface="Calibri" panose="020F0502020204030204"/>
                </a:rPr>
                <a:t>MHA, MAGEL, Population, Enseignements, Commerce, jeunesses, Finances</a:t>
              </a:r>
            </a:p>
          </p:txBody>
        </p:sp>
        <p:sp>
          <p:nvSpPr>
            <p:cNvPr id="40" name="ZoneTexte 39">
              <a:extLst>
                <a:ext uri="{FF2B5EF4-FFF2-40B4-BE49-F238E27FC236}">
                  <a16:creationId xmlns:a16="http://schemas.microsoft.com/office/drawing/2014/main" id="{53B978BE-BEB8-4FCB-88BD-6CEE74DD7A53}"/>
                </a:ext>
              </a:extLst>
            </p:cNvPr>
            <p:cNvSpPr txBox="1"/>
            <p:nvPr/>
          </p:nvSpPr>
          <p:spPr>
            <a:xfrm>
              <a:off x="316268" y="4980525"/>
              <a:ext cx="1998260" cy="1785104"/>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MSP</a:t>
              </a:r>
            </a:p>
            <a:p>
              <a:pPr defTabSz="685800">
                <a:defRPr/>
              </a:pPr>
              <a:r>
                <a:rPr lang="fr-FR" sz="1350" dirty="0">
                  <a:solidFill>
                    <a:prstClr val="black"/>
                  </a:solidFill>
                  <a:latin typeface="Calibri" panose="020F0502020204030204"/>
                </a:rPr>
                <a:t>MHA, MAGEL, Population, Enseignements, commerce, Finances, Plan</a:t>
              </a:r>
            </a:p>
          </p:txBody>
        </p:sp>
        <p:sp>
          <p:nvSpPr>
            <p:cNvPr id="41" name="ZoneTexte 40">
              <a:extLst>
                <a:ext uri="{FF2B5EF4-FFF2-40B4-BE49-F238E27FC236}">
                  <a16:creationId xmlns:a16="http://schemas.microsoft.com/office/drawing/2014/main" id="{62F10593-C83E-48FE-9097-DAD98AB4381E}"/>
                </a:ext>
              </a:extLst>
            </p:cNvPr>
            <p:cNvSpPr txBox="1"/>
            <p:nvPr/>
          </p:nvSpPr>
          <p:spPr>
            <a:xfrm>
              <a:off x="9494874" y="2701097"/>
              <a:ext cx="2402233" cy="1508106"/>
            </a:xfrm>
            <a:prstGeom prst="rect">
              <a:avLst/>
            </a:prstGeom>
            <a:noFill/>
            <a:ln>
              <a:solidFill>
                <a:schemeClr val="tx1"/>
              </a:solidFill>
            </a:ln>
          </p:spPr>
          <p:txBody>
            <a:bodyPr wrap="square" rtlCol="0">
              <a:spAutoFit/>
            </a:bodyPr>
            <a:lstStyle/>
            <a:p>
              <a:pPr defTabSz="685800">
                <a:defRPr/>
              </a:pPr>
              <a:r>
                <a:rPr lang="fr-FR" sz="1350" b="1" dirty="0">
                  <a:solidFill>
                    <a:prstClr val="black"/>
                  </a:solidFill>
                  <a:latin typeface="Calibri" panose="020F0502020204030204"/>
                </a:rPr>
                <a:t>METPS</a:t>
              </a:r>
            </a:p>
            <a:p>
              <a:pPr defTabSz="685800">
                <a:defRPr/>
              </a:pPr>
              <a:r>
                <a:rPr lang="fr-FR" sz="1350" dirty="0">
                  <a:solidFill>
                    <a:prstClr val="black"/>
                  </a:solidFill>
                  <a:latin typeface="Calibri" panose="020F0502020204030204"/>
                </a:rPr>
                <a:t>Population, Protection de l’enfant, DNPGCA, MAGEL, Action humanitaire, Finances</a:t>
              </a:r>
            </a:p>
          </p:txBody>
        </p:sp>
        <p:cxnSp>
          <p:nvCxnSpPr>
            <p:cNvPr id="42" name="Connecteur droit avec flèche 41">
              <a:extLst>
                <a:ext uri="{FF2B5EF4-FFF2-40B4-BE49-F238E27FC236}">
                  <a16:creationId xmlns:a16="http://schemas.microsoft.com/office/drawing/2014/main" id="{DA57CF92-97F2-4329-80EE-B5ECEEFAF4D7}"/>
                </a:ext>
              </a:extLst>
            </p:cNvPr>
            <p:cNvCxnSpPr>
              <a:cxnSpLocks/>
            </p:cNvCxnSpPr>
            <p:nvPr/>
          </p:nvCxnSpPr>
          <p:spPr>
            <a:xfrm flipH="1">
              <a:off x="6793045" y="2265048"/>
              <a:ext cx="747704" cy="64833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E0EF89FA-5C2A-436A-8AFE-2CB553D271AF}"/>
                </a:ext>
              </a:extLst>
            </p:cNvPr>
            <p:cNvCxnSpPr>
              <a:cxnSpLocks/>
            </p:cNvCxnSpPr>
            <p:nvPr/>
          </p:nvCxnSpPr>
          <p:spPr>
            <a:xfrm flipV="1">
              <a:off x="6174132" y="4668179"/>
              <a:ext cx="0" cy="694067"/>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F01EEE13-0B03-459E-959D-2F8D7DE3E409}"/>
                </a:ext>
              </a:extLst>
            </p:cNvPr>
            <p:cNvCxnSpPr>
              <a:cxnSpLocks/>
            </p:cNvCxnSpPr>
            <p:nvPr/>
          </p:nvCxnSpPr>
          <p:spPr>
            <a:xfrm flipH="1">
              <a:off x="7193928" y="3505226"/>
              <a:ext cx="656608" cy="0"/>
            </a:xfrm>
            <a:prstGeom prst="straightConnector1">
              <a:avLst/>
            </a:prstGeom>
            <a:ln w="76200">
              <a:solidFill>
                <a:srgbClr val="CC00CC"/>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96920CB6-4F94-4C90-976C-BC6F5BAD7741}"/>
                </a:ext>
              </a:extLst>
            </p:cNvPr>
            <p:cNvCxnSpPr>
              <a:cxnSpLocks/>
            </p:cNvCxnSpPr>
            <p:nvPr/>
          </p:nvCxnSpPr>
          <p:spPr>
            <a:xfrm flipV="1">
              <a:off x="4370447" y="3601652"/>
              <a:ext cx="824806" cy="26704"/>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FE7804F3-4F64-4320-A7DA-AA886730C9D3}"/>
                </a:ext>
              </a:extLst>
            </p:cNvPr>
            <p:cNvCxnSpPr>
              <a:cxnSpLocks/>
              <a:stCxn id="11" idx="4"/>
              <a:endCxn id="32" idx="0"/>
            </p:cNvCxnSpPr>
            <p:nvPr/>
          </p:nvCxnSpPr>
          <p:spPr>
            <a:xfrm flipH="1">
              <a:off x="6175922" y="2008900"/>
              <a:ext cx="16072" cy="668958"/>
            </a:xfrm>
            <a:prstGeom prst="straightConnector1">
              <a:avLst/>
            </a:prstGeom>
            <a:ln w="762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a:extLst>
                <a:ext uri="{FF2B5EF4-FFF2-40B4-BE49-F238E27FC236}">
                  <a16:creationId xmlns:a16="http://schemas.microsoft.com/office/drawing/2014/main" id="{985486BF-062A-4C81-B22C-CC9433745498}"/>
                </a:ext>
              </a:extLst>
            </p:cNvPr>
            <p:cNvCxnSpPr>
              <a:cxnSpLocks/>
            </p:cNvCxnSpPr>
            <p:nvPr/>
          </p:nvCxnSpPr>
          <p:spPr>
            <a:xfrm>
              <a:off x="4644159" y="2280299"/>
              <a:ext cx="793649" cy="729404"/>
            </a:xfrm>
            <a:prstGeom prst="straightConnector1">
              <a:avLst/>
            </a:prstGeom>
            <a:ln w="7620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a:extLst>
                <a:ext uri="{FF2B5EF4-FFF2-40B4-BE49-F238E27FC236}">
                  <a16:creationId xmlns:a16="http://schemas.microsoft.com/office/drawing/2014/main" id="{C4BE2131-F3A0-4828-929F-7A5571AAEA01}"/>
                </a:ext>
              </a:extLst>
            </p:cNvPr>
            <p:cNvCxnSpPr>
              <a:cxnSpLocks/>
            </p:cNvCxnSpPr>
            <p:nvPr/>
          </p:nvCxnSpPr>
          <p:spPr>
            <a:xfrm flipV="1">
              <a:off x="4597735" y="4359882"/>
              <a:ext cx="840073" cy="689400"/>
            </a:xfrm>
            <a:prstGeom prst="straightConnector1">
              <a:avLst/>
            </a:prstGeom>
            <a:ln w="7620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necteur droit avec flèche 67">
              <a:extLst>
                <a:ext uri="{FF2B5EF4-FFF2-40B4-BE49-F238E27FC236}">
                  <a16:creationId xmlns:a16="http://schemas.microsoft.com/office/drawing/2014/main" id="{1D2A9279-2A0E-4CD4-B4B3-6D74F2AF913F}"/>
                </a:ext>
              </a:extLst>
            </p:cNvPr>
            <p:cNvCxnSpPr>
              <a:cxnSpLocks/>
            </p:cNvCxnSpPr>
            <p:nvPr/>
          </p:nvCxnSpPr>
          <p:spPr>
            <a:xfrm flipH="1" flipV="1">
              <a:off x="6899667" y="4356486"/>
              <a:ext cx="802357" cy="421169"/>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55" name="Title 1">
            <a:extLst>
              <a:ext uri="{FF2B5EF4-FFF2-40B4-BE49-F238E27FC236}">
                <a16:creationId xmlns:a16="http://schemas.microsoft.com/office/drawing/2014/main" id="{EAD3396D-4EA9-458A-B41C-30F0FDFC6076}"/>
              </a:ext>
            </a:extLst>
          </p:cNvPr>
          <p:cNvSpPr txBox="1">
            <a:spLocks/>
          </p:cNvSpPr>
          <p:nvPr/>
        </p:nvSpPr>
        <p:spPr>
          <a:xfrm>
            <a:off x="556839" y="645244"/>
            <a:ext cx="7295323" cy="282743"/>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defRPr/>
            </a:pPr>
            <a:r>
              <a:rPr lang="en-US" sz="1350" b="1" i="1" dirty="0">
                <a:solidFill>
                  <a:srgbClr val="020EFC"/>
                </a:solidFill>
                <a:latin typeface="Calibri Light" panose="020F0302020204030204"/>
              </a:rPr>
              <a:t>PROMOUVOIR LES ACTIONS MULTISECTORIELLES ET MULTI-ACTEURS POUR LA NUTRITION</a:t>
            </a:r>
          </a:p>
        </p:txBody>
      </p:sp>
    </p:spTree>
    <p:extLst>
      <p:ext uri="{BB962C8B-B14F-4D97-AF65-F5344CB8AC3E}">
        <p14:creationId xmlns:p14="http://schemas.microsoft.com/office/powerpoint/2010/main" val="23480405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Espace réservé du contenu 7"/>
          <p:cNvSpPr>
            <a:spLocks noGrp="1"/>
          </p:cNvSpPr>
          <p:nvPr>
            <p:ph sz="half" idx="1"/>
          </p:nvPr>
        </p:nvSpPr>
        <p:spPr>
          <a:xfrm>
            <a:off x="323528" y="2420887"/>
            <a:ext cx="3960440" cy="4299681"/>
          </a:xfrm>
          <a:ln w="38100">
            <a:solidFill>
              <a:srgbClr val="00B050"/>
            </a:solidFill>
          </a:ln>
        </p:spPr>
        <p:txBody>
          <a:bodyPr>
            <a:noAutofit/>
          </a:bodyPr>
          <a:lstStyle/>
          <a:p>
            <a:pPr marL="360000" indent="-324000">
              <a:lnSpc>
                <a:spcPct val="100000"/>
              </a:lnSpc>
              <a:spcBef>
                <a:spcPts val="600"/>
              </a:spcBef>
              <a:spcAft>
                <a:spcPts val="600"/>
              </a:spcAft>
              <a:buFont typeface="+mj-lt"/>
              <a:buAutoNum type="arabicPeriod"/>
            </a:pPr>
            <a:r>
              <a:rPr lang="fr-FR" sz="1700" b="1" dirty="0" smtClean="0"/>
              <a:t> </a:t>
            </a:r>
            <a:r>
              <a:rPr lang="fr-FR" sz="1700" b="1" dirty="0"/>
              <a:t>Inclure des objectifs et des indicateurs de nutrition explicites dès la conception des programmes, et, détecter et atténuer les potentiels impacts </a:t>
            </a:r>
            <a:r>
              <a:rPr lang="fr-FR" sz="1700" b="1" dirty="0" smtClean="0"/>
              <a:t>négatifs</a:t>
            </a:r>
            <a:endParaRPr lang="fr-FR" sz="1700" b="1" dirty="0"/>
          </a:p>
          <a:p>
            <a:pPr marL="360000" indent="-324000">
              <a:lnSpc>
                <a:spcPct val="120000"/>
              </a:lnSpc>
              <a:spcBef>
                <a:spcPts val="0"/>
              </a:spcBef>
              <a:buFont typeface="+mj-lt"/>
              <a:buAutoNum type="arabicPeriod"/>
            </a:pPr>
            <a:r>
              <a:rPr lang="fr-FR" sz="1700" b="1" dirty="0">
                <a:solidFill>
                  <a:srgbClr val="00B050"/>
                </a:solidFill>
              </a:rPr>
              <a:t> Analyser le contexte local afin de concevoir des activités qui répondent aux différents types de </a:t>
            </a:r>
            <a:r>
              <a:rPr lang="fr-FR" sz="1700" b="1" dirty="0" smtClean="0">
                <a:solidFill>
                  <a:srgbClr val="00B050"/>
                </a:solidFill>
              </a:rPr>
              <a:t>malnutrition </a:t>
            </a:r>
            <a:endParaRPr lang="fr-FR" sz="1700" b="1" dirty="0">
              <a:solidFill>
                <a:srgbClr val="00B050"/>
              </a:solidFill>
            </a:endParaRPr>
          </a:p>
          <a:p>
            <a:pPr marL="360000" indent="-324000">
              <a:lnSpc>
                <a:spcPct val="120000"/>
              </a:lnSpc>
              <a:spcBef>
                <a:spcPts val="0"/>
              </a:spcBef>
              <a:buFont typeface="+mj-lt"/>
              <a:buAutoNum type="arabicPeriod"/>
            </a:pPr>
            <a:r>
              <a:rPr lang="fr-FR" sz="1700" b="1" dirty="0"/>
              <a:t> Cibler les personnes vulnérables et améliorer l’équité </a:t>
            </a:r>
          </a:p>
          <a:p>
            <a:pPr marL="360000" indent="-324000">
              <a:lnSpc>
                <a:spcPct val="120000"/>
              </a:lnSpc>
              <a:spcBef>
                <a:spcPts val="0"/>
              </a:spcBef>
              <a:buFont typeface="+mj-lt"/>
              <a:buAutoNum type="arabicPeriod"/>
            </a:pPr>
            <a:r>
              <a:rPr lang="fr-FR" sz="1700" b="1" dirty="0"/>
              <a:t> </a:t>
            </a:r>
            <a:r>
              <a:rPr lang="fr-FR" sz="1700" b="1" dirty="0">
                <a:solidFill>
                  <a:srgbClr val="00B050"/>
                </a:solidFill>
              </a:rPr>
              <a:t>Collaborer et coordonner l’action avec d’autres </a:t>
            </a:r>
            <a:r>
              <a:rPr lang="fr-FR" sz="1700" b="1" dirty="0" smtClean="0">
                <a:solidFill>
                  <a:srgbClr val="00B050"/>
                </a:solidFill>
              </a:rPr>
              <a:t>secteurs</a:t>
            </a:r>
            <a:endParaRPr lang="fr-FR" sz="1700" b="1" dirty="0">
              <a:solidFill>
                <a:srgbClr val="00B050"/>
              </a:solidFill>
            </a:endParaRPr>
          </a:p>
          <a:p>
            <a:pPr marL="360000" indent="-324000">
              <a:lnSpc>
                <a:spcPct val="120000"/>
              </a:lnSpc>
              <a:spcBef>
                <a:spcPts val="0"/>
              </a:spcBef>
              <a:buFont typeface="+mj-lt"/>
              <a:buAutoNum type="arabicPeriod"/>
            </a:pPr>
            <a:r>
              <a:rPr lang="fr-FR" sz="1700" b="1" dirty="0"/>
              <a:t> Préserver ou améliorer les ressources </a:t>
            </a:r>
            <a:r>
              <a:rPr lang="fr-FR" sz="1700" b="1" dirty="0" smtClean="0"/>
              <a:t>naturelles</a:t>
            </a:r>
            <a:endParaRPr lang="fr-FR" sz="1700" b="1" dirty="0"/>
          </a:p>
        </p:txBody>
      </p:sp>
      <p:sp>
        <p:nvSpPr>
          <p:cNvPr id="9" name="Espace réservé du contenu 8"/>
          <p:cNvSpPr>
            <a:spLocks noGrp="1"/>
          </p:cNvSpPr>
          <p:nvPr>
            <p:ph sz="half" idx="2"/>
          </p:nvPr>
        </p:nvSpPr>
        <p:spPr>
          <a:xfrm>
            <a:off x="4644008" y="2420887"/>
            <a:ext cx="4030216" cy="4320481"/>
          </a:xfrm>
          <a:ln w="38100">
            <a:solidFill>
              <a:srgbClr val="00B050"/>
            </a:solidFill>
          </a:ln>
        </p:spPr>
        <p:txBody>
          <a:bodyPr>
            <a:noAutofit/>
          </a:bodyPr>
          <a:lstStyle/>
          <a:p>
            <a:pPr marL="514350" indent="-324000">
              <a:lnSpc>
                <a:spcPct val="100000"/>
              </a:lnSpc>
              <a:spcBef>
                <a:spcPts val="600"/>
              </a:spcBef>
              <a:spcAft>
                <a:spcPts val="600"/>
              </a:spcAft>
              <a:buFont typeface="+mj-lt"/>
              <a:buAutoNum type="arabicPeriod" startAt="6"/>
            </a:pPr>
            <a:r>
              <a:rPr lang="fr-FR" sz="1700" dirty="0" smtClean="0"/>
              <a:t> </a:t>
            </a:r>
            <a:r>
              <a:rPr lang="fr-FR" sz="1700" b="1" dirty="0"/>
              <a:t>Promouvoir l’autonomisation des </a:t>
            </a:r>
            <a:r>
              <a:rPr lang="fr-FR" sz="1700" b="1" dirty="0" smtClean="0"/>
              <a:t>femmes </a:t>
            </a:r>
            <a:endParaRPr lang="fr-FR" sz="1700" dirty="0"/>
          </a:p>
          <a:p>
            <a:pPr marL="514350" indent="-324000">
              <a:lnSpc>
                <a:spcPct val="100000"/>
              </a:lnSpc>
              <a:spcBef>
                <a:spcPts val="600"/>
              </a:spcBef>
              <a:spcAft>
                <a:spcPts val="600"/>
              </a:spcAft>
              <a:buFont typeface="+mj-lt"/>
              <a:buAutoNum type="arabicPeriod" startAt="6"/>
            </a:pPr>
            <a:r>
              <a:rPr lang="fr-FR" sz="1700" dirty="0"/>
              <a:t> </a:t>
            </a:r>
            <a:r>
              <a:rPr lang="fr-FR" sz="1700" b="1" dirty="0">
                <a:solidFill>
                  <a:schemeClr val="accent2"/>
                </a:solidFill>
              </a:rPr>
              <a:t>Faciliter l’augmentation et la diversification de la production de cultures riches en nutriments et </a:t>
            </a:r>
            <a:r>
              <a:rPr lang="fr-FR" sz="1700" b="1" dirty="0" smtClean="0">
                <a:solidFill>
                  <a:schemeClr val="accent2"/>
                </a:solidFill>
              </a:rPr>
              <a:t>de </a:t>
            </a:r>
            <a:r>
              <a:rPr lang="fr-FR" sz="1700" b="1" dirty="0">
                <a:solidFill>
                  <a:schemeClr val="accent2"/>
                </a:solidFill>
              </a:rPr>
              <a:t>l’élevage à petite échelle </a:t>
            </a:r>
            <a:endParaRPr lang="fr-FR" sz="1700" dirty="0">
              <a:solidFill>
                <a:schemeClr val="accent2"/>
              </a:solidFill>
            </a:endParaRPr>
          </a:p>
          <a:p>
            <a:pPr marL="514350" indent="-324000">
              <a:lnSpc>
                <a:spcPct val="100000"/>
              </a:lnSpc>
              <a:spcBef>
                <a:spcPts val="600"/>
              </a:spcBef>
              <a:spcAft>
                <a:spcPts val="600"/>
              </a:spcAft>
              <a:buFont typeface="+mj-lt"/>
              <a:buAutoNum type="arabicPeriod" startAt="6"/>
            </a:pPr>
            <a:r>
              <a:rPr lang="fr-FR" sz="1700" dirty="0"/>
              <a:t> </a:t>
            </a:r>
            <a:r>
              <a:rPr lang="fr-FR" sz="1700" b="1" dirty="0"/>
              <a:t>Améliorer les techniques de </a:t>
            </a:r>
            <a:r>
              <a:rPr lang="fr-FR" sz="1700" b="1" dirty="0" smtClean="0"/>
              <a:t>transformation </a:t>
            </a:r>
            <a:r>
              <a:rPr lang="fr-FR" sz="1700" b="1" dirty="0"/>
              <a:t>et de stockage </a:t>
            </a:r>
            <a:endParaRPr lang="fr-FR" sz="1700" dirty="0"/>
          </a:p>
          <a:p>
            <a:pPr marL="514350" indent="-324000">
              <a:lnSpc>
                <a:spcPct val="100000"/>
              </a:lnSpc>
              <a:spcBef>
                <a:spcPts val="600"/>
              </a:spcBef>
              <a:spcAft>
                <a:spcPts val="600"/>
              </a:spcAft>
              <a:buFont typeface="+mj-lt"/>
              <a:buAutoNum type="arabicPeriod" startAt="6"/>
            </a:pPr>
            <a:r>
              <a:rPr lang="fr-FR" sz="1700" dirty="0"/>
              <a:t> </a:t>
            </a:r>
            <a:r>
              <a:rPr lang="fr-FR" sz="1700" b="1" dirty="0">
                <a:solidFill>
                  <a:schemeClr val="accent2"/>
                </a:solidFill>
              </a:rPr>
              <a:t>Étendre les marchés et favoriser leur accès aux groupes vulnérables, en particulier pour la commercialisation d’aliments riches en nutriments </a:t>
            </a:r>
            <a:endParaRPr lang="fr-FR" sz="1700" dirty="0">
              <a:solidFill>
                <a:schemeClr val="accent2"/>
              </a:solidFill>
            </a:endParaRPr>
          </a:p>
          <a:p>
            <a:pPr marL="514350" indent="-324000">
              <a:lnSpc>
                <a:spcPct val="100000"/>
              </a:lnSpc>
              <a:spcBef>
                <a:spcPts val="600"/>
              </a:spcBef>
              <a:spcAft>
                <a:spcPts val="600"/>
              </a:spcAft>
              <a:buFont typeface="+mj-lt"/>
              <a:buAutoNum type="arabicPeriod" startAt="6"/>
            </a:pPr>
            <a:r>
              <a:rPr lang="fr-FR" sz="1700" dirty="0"/>
              <a:t> </a:t>
            </a:r>
            <a:r>
              <a:rPr lang="fr-FR" sz="1700" b="1" dirty="0"/>
              <a:t>Assurer la promotion de la nutrition et une éducation nutritionnelle </a:t>
            </a:r>
            <a:endParaRPr lang="fr-FR" sz="1700" dirty="0"/>
          </a:p>
        </p:txBody>
      </p:sp>
      <p:pic>
        <p:nvPicPr>
          <p:cNvPr id="6" name="Image 5"/>
          <p:cNvPicPr>
            <a:picLocks noChangeAspect="1"/>
          </p:cNvPicPr>
          <p:nvPr/>
        </p:nvPicPr>
        <p:blipFill>
          <a:blip r:embed="rId2"/>
          <a:stretch>
            <a:fillRect/>
          </a:stretch>
        </p:blipFill>
        <p:spPr>
          <a:xfrm>
            <a:off x="179512" y="44624"/>
            <a:ext cx="5490055" cy="1649478"/>
          </a:xfrm>
          <a:prstGeom prst="rect">
            <a:avLst/>
          </a:prstGeom>
        </p:spPr>
      </p:pic>
      <p:sp>
        <p:nvSpPr>
          <p:cNvPr id="10" name="ZoneTexte 9"/>
          <p:cNvSpPr txBox="1"/>
          <p:nvPr/>
        </p:nvSpPr>
        <p:spPr>
          <a:xfrm>
            <a:off x="354422" y="1628800"/>
            <a:ext cx="8278688" cy="707886"/>
          </a:xfrm>
          <a:prstGeom prst="rect">
            <a:avLst/>
          </a:prstGeom>
          <a:noFill/>
        </p:spPr>
        <p:txBody>
          <a:bodyPr wrap="square" rtlCol="0">
            <a:spAutoFit/>
          </a:bodyPr>
          <a:lstStyle/>
          <a:p>
            <a:r>
              <a:rPr lang="fr-FR" sz="2000" dirty="0" smtClean="0">
                <a:solidFill>
                  <a:schemeClr val="accent1"/>
                </a:solidFill>
              </a:rPr>
              <a:t> </a:t>
            </a:r>
            <a:r>
              <a:rPr lang="fr-FR" sz="2000" b="1" dirty="0">
                <a:solidFill>
                  <a:schemeClr val="accent1"/>
                </a:solidFill>
              </a:rPr>
              <a:t>Les </a:t>
            </a:r>
            <a:r>
              <a:rPr lang="fr-FR" sz="2000" b="1" u="sng" dirty="0">
                <a:solidFill>
                  <a:schemeClr val="accent1"/>
                </a:solidFill>
              </a:rPr>
              <a:t>programmes et investissements </a:t>
            </a:r>
            <a:r>
              <a:rPr lang="fr-FR" sz="2000" b="1" dirty="0">
                <a:solidFill>
                  <a:schemeClr val="accent1"/>
                </a:solidFill>
              </a:rPr>
              <a:t>agricoles peuvent contribuer à la nutrition à condition </a:t>
            </a:r>
            <a:r>
              <a:rPr lang="fr-FR" sz="2000" b="1" dirty="0" smtClean="0">
                <a:solidFill>
                  <a:schemeClr val="accent1"/>
                </a:solidFill>
              </a:rPr>
              <a:t>de:</a:t>
            </a:r>
            <a:endParaRPr lang="fr-FR" sz="2000" dirty="0">
              <a:solidFill>
                <a:schemeClr val="accent1"/>
              </a:solidFill>
            </a:endParaRPr>
          </a:p>
        </p:txBody>
      </p:sp>
    </p:spTree>
    <p:extLst>
      <p:ext uri="{BB962C8B-B14F-4D97-AF65-F5344CB8AC3E}">
        <p14:creationId xmlns:p14="http://schemas.microsoft.com/office/powerpoint/2010/main" val="20679259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Espace réservé du contenu 7"/>
          <p:cNvSpPr>
            <a:spLocks noGrp="1"/>
          </p:cNvSpPr>
          <p:nvPr>
            <p:ph sz="half" idx="1"/>
          </p:nvPr>
        </p:nvSpPr>
        <p:spPr>
          <a:xfrm>
            <a:off x="251520" y="2636912"/>
            <a:ext cx="8352928" cy="4032448"/>
          </a:xfrm>
          <a:ln w="38100">
            <a:solidFill>
              <a:srgbClr val="00B050"/>
            </a:solidFill>
          </a:ln>
        </p:spPr>
        <p:txBody>
          <a:bodyPr>
            <a:noAutofit/>
          </a:bodyPr>
          <a:lstStyle/>
          <a:p>
            <a:pPr marL="360000" indent="-324000">
              <a:lnSpc>
                <a:spcPct val="100000"/>
              </a:lnSpc>
              <a:spcBef>
                <a:spcPts val="600"/>
              </a:spcBef>
              <a:spcAft>
                <a:spcPts val="600"/>
              </a:spcAft>
              <a:buFont typeface="+mj-lt"/>
              <a:buAutoNum type="arabicPeriod"/>
            </a:pPr>
            <a:r>
              <a:rPr lang="fr-FR" sz="1800" dirty="0"/>
              <a:t>Accroître les mesures incitatives (et diminuer celles qui sont dissuasives) pour améliorer la disponibilité, l’accès et la consommation d’aliments diversifiés, nutritifs et sains issus de systèmes de production, de commercialisation et de distribution durables et respectueux de l’environnement</a:t>
            </a:r>
          </a:p>
          <a:p>
            <a:pPr marL="360000" indent="-324000">
              <a:lnSpc>
                <a:spcPct val="100000"/>
              </a:lnSpc>
              <a:spcBef>
                <a:spcPts val="600"/>
              </a:spcBef>
              <a:spcAft>
                <a:spcPts val="600"/>
              </a:spcAft>
              <a:buFont typeface="+mj-lt"/>
              <a:buAutoNum type="arabicPeriod"/>
            </a:pPr>
            <a:r>
              <a:rPr lang="fr-FR" sz="1800" dirty="0"/>
              <a:t>Surveiller la consommation alimentaire et l’accès à des aliments sûrs, variés et nutritifs.</a:t>
            </a:r>
          </a:p>
          <a:p>
            <a:pPr marL="360000" indent="-324000">
              <a:lnSpc>
                <a:spcPct val="100000"/>
              </a:lnSpc>
              <a:spcBef>
                <a:spcPts val="600"/>
              </a:spcBef>
              <a:spcAft>
                <a:spcPts val="600"/>
              </a:spcAft>
              <a:buFont typeface="+mj-lt"/>
              <a:buAutoNum type="arabicPeriod"/>
            </a:pPr>
            <a:r>
              <a:rPr lang="fr-FR" sz="1800" dirty="0"/>
              <a:t>Inclure des mesures visant à protéger et promouvoir l’autonomisation des pauvres et les femmes </a:t>
            </a:r>
          </a:p>
          <a:p>
            <a:pPr marL="360000" indent="-324000">
              <a:lnSpc>
                <a:spcPct val="100000"/>
              </a:lnSpc>
              <a:spcBef>
                <a:spcPts val="600"/>
              </a:spcBef>
              <a:spcAft>
                <a:spcPts val="600"/>
              </a:spcAft>
              <a:buFont typeface="+mj-lt"/>
              <a:buAutoNum type="arabicPeriod"/>
            </a:pPr>
            <a:r>
              <a:rPr lang="fr-FR" sz="1800" dirty="0"/>
              <a:t>Renforcer les capacités humaines et institutionnelles pour améliorer la nutrition grâce au secteur agro-alimentaire, avec des investissements adéquats</a:t>
            </a:r>
          </a:p>
          <a:p>
            <a:pPr marL="360000" indent="-324000">
              <a:lnSpc>
                <a:spcPct val="100000"/>
              </a:lnSpc>
              <a:spcBef>
                <a:spcPts val="600"/>
              </a:spcBef>
              <a:spcAft>
                <a:spcPts val="600"/>
              </a:spcAft>
              <a:buFont typeface="+mj-lt"/>
              <a:buAutoNum type="arabicPeriod"/>
            </a:pPr>
            <a:r>
              <a:rPr lang="fr-FR" sz="1800" dirty="0"/>
              <a:t>Appuyer des stratégies multisectorielles pour la nutrition, mises en place et gérées au sein de structures gouvernementales nationales, régionales et locales. </a:t>
            </a:r>
          </a:p>
          <a:p>
            <a:pPr marL="360000" indent="-324000">
              <a:lnSpc>
                <a:spcPct val="100000"/>
              </a:lnSpc>
              <a:spcBef>
                <a:spcPts val="600"/>
              </a:spcBef>
              <a:spcAft>
                <a:spcPts val="600"/>
              </a:spcAft>
              <a:buFont typeface="+mj-lt"/>
              <a:buAutoNum type="arabicPeriod"/>
            </a:pPr>
            <a:endParaRPr lang="fr-FR" sz="1800" dirty="0"/>
          </a:p>
        </p:txBody>
      </p:sp>
      <p:pic>
        <p:nvPicPr>
          <p:cNvPr id="6" name="Image 5"/>
          <p:cNvPicPr>
            <a:picLocks noChangeAspect="1"/>
          </p:cNvPicPr>
          <p:nvPr/>
        </p:nvPicPr>
        <p:blipFill>
          <a:blip r:embed="rId2"/>
          <a:stretch>
            <a:fillRect/>
          </a:stretch>
        </p:blipFill>
        <p:spPr>
          <a:xfrm>
            <a:off x="521094" y="188640"/>
            <a:ext cx="5490055" cy="1649478"/>
          </a:xfrm>
          <a:prstGeom prst="rect">
            <a:avLst/>
          </a:prstGeom>
        </p:spPr>
      </p:pic>
      <p:sp>
        <p:nvSpPr>
          <p:cNvPr id="10" name="ZoneTexte 9"/>
          <p:cNvSpPr txBox="1"/>
          <p:nvPr/>
        </p:nvSpPr>
        <p:spPr>
          <a:xfrm>
            <a:off x="541769" y="1838118"/>
            <a:ext cx="7957795" cy="707886"/>
          </a:xfrm>
          <a:prstGeom prst="rect">
            <a:avLst/>
          </a:prstGeom>
          <a:noFill/>
        </p:spPr>
        <p:txBody>
          <a:bodyPr wrap="square" rtlCol="0">
            <a:spAutoFit/>
          </a:bodyPr>
          <a:lstStyle/>
          <a:p>
            <a:r>
              <a:rPr lang="fr-FR" sz="2000" b="1" dirty="0">
                <a:solidFill>
                  <a:schemeClr val="accent1"/>
                </a:solidFill>
              </a:rPr>
              <a:t> </a:t>
            </a:r>
            <a:r>
              <a:rPr lang="fr-FR" sz="2000" b="1" dirty="0" smtClean="0">
                <a:solidFill>
                  <a:schemeClr val="accent1"/>
                </a:solidFill>
              </a:rPr>
              <a:t>Les </a:t>
            </a:r>
            <a:r>
              <a:rPr lang="fr-FR" sz="2000" b="1" u="sng" dirty="0">
                <a:solidFill>
                  <a:schemeClr val="accent1"/>
                </a:solidFill>
              </a:rPr>
              <a:t>politiques alimentaires et agricoles </a:t>
            </a:r>
            <a:r>
              <a:rPr lang="fr-FR" sz="2000" b="1" dirty="0">
                <a:solidFill>
                  <a:schemeClr val="accent1"/>
                </a:solidFill>
              </a:rPr>
              <a:t>peuvent améliorer leur impact sur la nutrition à condition de : </a:t>
            </a:r>
          </a:p>
        </p:txBody>
      </p:sp>
    </p:spTree>
    <p:extLst>
      <p:ext uri="{BB962C8B-B14F-4D97-AF65-F5344CB8AC3E}">
        <p14:creationId xmlns:p14="http://schemas.microsoft.com/office/powerpoint/2010/main" val="6172708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40486CF5-6268-4390-A4E7-9B9D73017B03}" type="slidenum">
              <a:rPr lang="en-US" smtClean="0"/>
              <a:t>21</a:t>
            </a:fld>
            <a:endParaRPr lang="en-US"/>
          </a:p>
        </p:txBody>
      </p:sp>
      <p:pic>
        <p:nvPicPr>
          <p:cNvPr id="6" name="Image 5"/>
          <p:cNvPicPr>
            <a:picLocks noChangeAspect="1"/>
          </p:cNvPicPr>
          <p:nvPr/>
        </p:nvPicPr>
        <p:blipFill>
          <a:blip r:embed="rId2"/>
          <a:stretch>
            <a:fillRect/>
          </a:stretch>
        </p:blipFill>
        <p:spPr>
          <a:xfrm>
            <a:off x="191964" y="407731"/>
            <a:ext cx="4428042" cy="6010501"/>
          </a:xfrm>
          <a:prstGeom prst="rect">
            <a:avLst/>
          </a:prstGeom>
        </p:spPr>
      </p:pic>
      <p:pic>
        <p:nvPicPr>
          <p:cNvPr id="7" name="Image 6"/>
          <p:cNvPicPr>
            <a:picLocks noChangeAspect="1"/>
          </p:cNvPicPr>
          <p:nvPr/>
        </p:nvPicPr>
        <p:blipFill>
          <a:blip r:embed="rId3"/>
          <a:stretch>
            <a:fillRect/>
          </a:stretch>
        </p:blipFill>
        <p:spPr>
          <a:xfrm>
            <a:off x="4952459" y="439912"/>
            <a:ext cx="4191541" cy="5978320"/>
          </a:xfrm>
          <a:prstGeom prst="rect">
            <a:avLst/>
          </a:prstGeom>
        </p:spPr>
      </p:pic>
    </p:spTree>
    <p:extLst>
      <p:ext uri="{BB962C8B-B14F-4D97-AF65-F5344CB8AC3E}">
        <p14:creationId xmlns:p14="http://schemas.microsoft.com/office/powerpoint/2010/main" val="31138667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E2DD7D4-B3AA-42C7-BB43-67E34FC2874F}"/>
              </a:ext>
            </a:extLst>
          </p:cNvPr>
          <p:cNvSpPr txBox="1">
            <a:spLocks noGrp="1"/>
          </p:cNvSpPr>
          <p:nvPr>
            <p:ph idx="1"/>
          </p:nvPr>
        </p:nvSpPr>
        <p:spPr>
          <a:xfrm>
            <a:off x="363320" y="1556792"/>
            <a:ext cx="8375796" cy="4566378"/>
          </a:xfrm>
          <a:prstGeom prst="rect">
            <a:avLst/>
          </a:prstGeom>
          <a:noFill/>
        </p:spPr>
        <p:txBody>
          <a:bodyPr wrap="square" rtlCol="0">
            <a:spAutoFit/>
          </a:bodyPr>
          <a:lstStyle/>
          <a:p>
            <a:pPr>
              <a:buFont typeface="Wingdings" panose="05000000000000000000" pitchFamily="2" charset="2"/>
              <a:buChar char="v"/>
            </a:pPr>
            <a:r>
              <a:rPr lang="fr-FR" sz="2200" b="1" dirty="0"/>
              <a:t>Une alimentation </a:t>
            </a:r>
            <a:r>
              <a:rPr lang="fr-FR" sz="2200" b="1" dirty="0" smtClean="0"/>
              <a:t>saine et diversifiée </a:t>
            </a:r>
            <a:r>
              <a:rPr lang="fr-FR" sz="2200" dirty="0" smtClean="0"/>
              <a:t>est </a:t>
            </a:r>
            <a:r>
              <a:rPr lang="fr-FR" sz="2200" dirty="0"/>
              <a:t>importante pour </a:t>
            </a:r>
            <a:r>
              <a:rPr lang="fr-FR" sz="2200" b="1" dirty="0" smtClean="0"/>
              <a:t>prévenir la malnutritio</a:t>
            </a:r>
            <a:r>
              <a:rPr lang="fr-FR" sz="2200" dirty="0" smtClean="0"/>
              <a:t>n, </a:t>
            </a:r>
            <a:r>
              <a:rPr lang="fr-FR" sz="2200" b="1" dirty="0" smtClean="0"/>
              <a:t>renforcer </a:t>
            </a:r>
            <a:r>
              <a:rPr lang="fr-FR" sz="2200" b="1" dirty="0"/>
              <a:t>le système immunitaire </a:t>
            </a:r>
            <a:r>
              <a:rPr lang="fr-FR" sz="2200" dirty="0"/>
              <a:t>et faire face </a:t>
            </a:r>
            <a:r>
              <a:rPr lang="fr-FR" sz="2200" dirty="0" smtClean="0"/>
              <a:t>aux risques sanitaires (incluant ceux liés à COVID-19);</a:t>
            </a:r>
          </a:p>
          <a:p>
            <a:pPr marL="0" indent="0">
              <a:buNone/>
            </a:pPr>
            <a:endParaRPr lang="fr-FR" sz="2200" dirty="0"/>
          </a:p>
          <a:p>
            <a:pPr>
              <a:buFont typeface="Wingdings" panose="05000000000000000000" pitchFamily="2" charset="2"/>
              <a:buChar char="v"/>
            </a:pPr>
            <a:r>
              <a:rPr lang="fr-FR" sz="2200" b="1" dirty="0"/>
              <a:t>Les perturbations des systèmes alimentaires et des moyens d’existence </a:t>
            </a:r>
            <a:r>
              <a:rPr lang="fr-FR" sz="2200" dirty="0"/>
              <a:t>des populations pourraient affecter leur accès à une alimentation </a:t>
            </a:r>
            <a:r>
              <a:rPr lang="fr-FR" sz="2200" dirty="0" smtClean="0"/>
              <a:t>saine; il importe donc de </a:t>
            </a:r>
            <a:r>
              <a:rPr lang="fr-FR" sz="2200" b="1" dirty="0" smtClean="0"/>
              <a:t>Protéger </a:t>
            </a:r>
            <a:r>
              <a:rPr lang="fr-FR" sz="2200" b="1" dirty="0"/>
              <a:t>les chaînes de valeurs alimentaires </a:t>
            </a:r>
            <a:r>
              <a:rPr lang="fr-FR" sz="2200" dirty="0"/>
              <a:t>pour assurer l’alimentation adéquate des populations </a:t>
            </a:r>
            <a:r>
              <a:rPr lang="fr-FR" sz="2200" dirty="0" smtClean="0"/>
              <a:t>en </a:t>
            </a:r>
            <a:r>
              <a:rPr lang="fr-FR" sz="2200" dirty="0"/>
              <a:t>particulier pour les plus vulnérables</a:t>
            </a:r>
            <a:r>
              <a:rPr lang="fr-FR" sz="2200" dirty="0" smtClean="0"/>
              <a:t>;</a:t>
            </a:r>
          </a:p>
          <a:p>
            <a:pPr marL="0" indent="0">
              <a:buNone/>
            </a:pPr>
            <a:endParaRPr lang="fr-FR" sz="2200" dirty="0" smtClean="0"/>
          </a:p>
          <a:p>
            <a:pPr>
              <a:buFont typeface="Wingdings" panose="05000000000000000000" pitchFamily="2" charset="2"/>
              <a:buChar char="v"/>
            </a:pPr>
            <a:r>
              <a:rPr lang="fr-FR" sz="2200" dirty="0" smtClean="0"/>
              <a:t>Il faut Maintenir l'intégrité des </a:t>
            </a:r>
            <a:r>
              <a:rPr lang="fr-FR" sz="2200" b="1" dirty="0" smtClean="0"/>
              <a:t>systèmes nationaux de contrôle et de salubrité des aliments pour prévenir l'apparition de maladies d'origine alimentaire</a:t>
            </a:r>
            <a:r>
              <a:rPr lang="fr-FR" sz="2200" dirty="0" smtClean="0"/>
              <a:t> pendant et après la pandémie de COVID-19</a:t>
            </a:r>
            <a:endParaRPr lang="en-US" sz="2200" dirty="0" smtClean="0"/>
          </a:p>
        </p:txBody>
      </p:sp>
      <p:sp>
        <p:nvSpPr>
          <p:cNvPr id="5" name="Title 1"/>
          <p:cNvSpPr txBox="1">
            <a:spLocks/>
          </p:cNvSpPr>
          <p:nvPr/>
        </p:nvSpPr>
        <p:spPr bwMode="auto">
          <a:xfrm>
            <a:off x="467952" y="404664"/>
            <a:ext cx="8271164" cy="57680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chemeClr val="accent1"/>
                </a:solidFill>
                <a:latin typeface="+mn-lt"/>
                <a:ea typeface="Verdana" pitchFamily="34" charset="0"/>
                <a:cs typeface="Verdana" pitchFamily="34" charset="0"/>
              </a:defRPr>
            </a:lvl1pPr>
            <a:lvl2pPr algn="l" rtl="0" eaLnBrk="0" fontAlgn="base" hangingPunct="0">
              <a:spcBef>
                <a:spcPct val="0"/>
              </a:spcBef>
              <a:spcAft>
                <a:spcPct val="0"/>
              </a:spcAft>
              <a:defRPr sz="3200">
                <a:solidFill>
                  <a:schemeClr val="accent1"/>
                </a:solidFill>
                <a:latin typeface="Calibri" pitchFamily="34" charset="0"/>
                <a:ea typeface="Verdana" pitchFamily="34" charset="0"/>
                <a:cs typeface="Verdana" pitchFamily="34" charset="0"/>
              </a:defRPr>
            </a:lvl2pPr>
            <a:lvl3pPr algn="l" rtl="0" eaLnBrk="0" fontAlgn="base" hangingPunct="0">
              <a:spcBef>
                <a:spcPct val="0"/>
              </a:spcBef>
              <a:spcAft>
                <a:spcPct val="0"/>
              </a:spcAft>
              <a:defRPr sz="3200">
                <a:solidFill>
                  <a:schemeClr val="accent1"/>
                </a:solidFill>
                <a:latin typeface="Calibri" pitchFamily="34" charset="0"/>
                <a:ea typeface="Verdana" pitchFamily="34" charset="0"/>
                <a:cs typeface="Verdana" pitchFamily="34" charset="0"/>
              </a:defRPr>
            </a:lvl3pPr>
            <a:lvl4pPr algn="l" rtl="0" eaLnBrk="0" fontAlgn="base" hangingPunct="0">
              <a:spcBef>
                <a:spcPct val="0"/>
              </a:spcBef>
              <a:spcAft>
                <a:spcPct val="0"/>
              </a:spcAft>
              <a:defRPr sz="3200">
                <a:solidFill>
                  <a:schemeClr val="accent1"/>
                </a:solidFill>
                <a:latin typeface="Calibri" pitchFamily="34" charset="0"/>
                <a:ea typeface="Verdana" pitchFamily="34" charset="0"/>
                <a:cs typeface="Verdana" pitchFamily="34" charset="0"/>
              </a:defRPr>
            </a:lvl4pPr>
            <a:lvl5pPr algn="l" rtl="0" eaLnBrk="0" fontAlgn="base" hangingPunct="0">
              <a:spcBef>
                <a:spcPct val="0"/>
              </a:spcBef>
              <a:spcAft>
                <a:spcPct val="0"/>
              </a:spcAft>
              <a:defRPr sz="3200">
                <a:solidFill>
                  <a:schemeClr val="accent1"/>
                </a:solidFill>
                <a:latin typeface="Calibri" pitchFamily="34" charset="0"/>
                <a:ea typeface="Verdana" pitchFamily="34" charset="0"/>
                <a:cs typeface="Verdana" pitchFamily="34" charset="0"/>
              </a:defRPr>
            </a:lvl5pPr>
            <a:lvl6pPr marL="457200" algn="l" rtl="0" fontAlgn="base">
              <a:spcBef>
                <a:spcPct val="0"/>
              </a:spcBef>
              <a:spcAft>
                <a:spcPct val="0"/>
              </a:spcAft>
              <a:defRPr sz="3200" b="1">
                <a:solidFill>
                  <a:schemeClr val="accent1"/>
                </a:solidFill>
                <a:latin typeface="Verdana" pitchFamily="34" charset="0"/>
                <a:ea typeface="Verdana" pitchFamily="34" charset="0"/>
                <a:cs typeface="Verdana" pitchFamily="34" charset="0"/>
              </a:defRPr>
            </a:lvl6pPr>
            <a:lvl7pPr marL="914400" algn="l" rtl="0" fontAlgn="base">
              <a:spcBef>
                <a:spcPct val="0"/>
              </a:spcBef>
              <a:spcAft>
                <a:spcPct val="0"/>
              </a:spcAft>
              <a:defRPr sz="3200" b="1">
                <a:solidFill>
                  <a:schemeClr val="accent1"/>
                </a:solidFill>
                <a:latin typeface="Verdana" pitchFamily="34" charset="0"/>
                <a:ea typeface="Verdana" pitchFamily="34" charset="0"/>
                <a:cs typeface="Verdana" pitchFamily="34" charset="0"/>
              </a:defRPr>
            </a:lvl7pPr>
            <a:lvl8pPr marL="1371600" algn="l" rtl="0" fontAlgn="base">
              <a:spcBef>
                <a:spcPct val="0"/>
              </a:spcBef>
              <a:spcAft>
                <a:spcPct val="0"/>
              </a:spcAft>
              <a:defRPr sz="3200" b="1">
                <a:solidFill>
                  <a:schemeClr val="accent1"/>
                </a:solidFill>
                <a:latin typeface="Verdana" pitchFamily="34" charset="0"/>
                <a:ea typeface="Verdana" pitchFamily="34" charset="0"/>
                <a:cs typeface="Verdana" pitchFamily="34" charset="0"/>
              </a:defRPr>
            </a:lvl8pPr>
            <a:lvl9pPr marL="1828800" algn="l" rtl="0" fontAlgn="base">
              <a:spcBef>
                <a:spcPct val="0"/>
              </a:spcBef>
              <a:spcAft>
                <a:spcPct val="0"/>
              </a:spcAft>
              <a:defRPr sz="3200" b="1">
                <a:solidFill>
                  <a:schemeClr val="accent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3600" b="1" i="0" u="none" strike="noStrike" kern="1200" cap="none" spc="0" normalizeH="0" baseline="0" noProof="0" dirty="0">
                <a:ln>
                  <a:noFill/>
                </a:ln>
                <a:solidFill>
                  <a:schemeClr val="accent2"/>
                </a:solidFill>
                <a:effectLst/>
                <a:uLnTx/>
                <a:uFillTx/>
                <a:latin typeface="Calibri"/>
                <a:ea typeface="Verdana" pitchFamily="34" charset="0"/>
              </a:rPr>
              <a:t>Conclusions et </a:t>
            </a:r>
            <a:r>
              <a:rPr lang="fr-CA" sz="3600" b="1" dirty="0">
                <a:solidFill>
                  <a:schemeClr val="accent2"/>
                </a:solidFill>
                <a:latin typeface="Calibri"/>
              </a:rPr>
              <a:t>messages clés</a:t>
            </a:r>
          </a:p>
        </p:txBody>
      </p:sp>
    </p:spTree>
    <p:extLst>
      <p:ext uri="{BB962C8B-B14F-4D97-AF65-F5344CB8AC3E}">
        <p14:creationId xmlns:p14="http://schemas.microsoft.com/office/powerpoint/2010/main" val="11713915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69574DCA5E8CEA4E912B7198CE871E35" ma:contentTypeVersion="13" ma:contentTypeDescription="Creare un nuovo documento." ma:contentTypeScope="" ma:versionID="e3866fd466570979ca28037a67f971c8">
  <xsd:schema xmlns:xsd="http://www.w3.org/2001/XMLSchema" xmlns:xs="http://www.w3.org/2001/XMLSchema" xmlns:p="http://schemas.microsoft.com/office/2006/metadata/properties" xmlns:ns3="8c2680b1-8717-4e17-af8a-c3c5948a3503" xmlns:ns4="3c9ac98d-36e3-464e-9a3d-571690e2b8cf" targetNamespace="http://schemas.microsoft.com/office/2006/metadata/properties" ma:root="true" ma:fieldsID="a6c652f755dbc8de4e30dd104ef2fd6a" ns3:_="" ns4:_="">
    <xsd:import namespace="8c2680b1-8717-4e17-af8a-c3c5948a3503"/>
    <xsd:import namespace="3c9ac98d-36e3-464e-9a3d-571690e2b8c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2680b1-8717-4e17-af8a-c3c5948a3503" elementFormDefault="qualified">
    <xsd:import namespace="http://schemas.microsoft.com/office/2006/documentManagement/types"/>
    <xsd:import namespace="http://schemas.microsoft.com/office/infopath/2007/PartnerControls"/>
    <xsd:element name="SharedWithUsers" ma:index="8" nillable="true" ma:displayName="Condivis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description="" ma:internalName="SharedWithDetails" ma:readOnly="true">
      <xsd:simpleType>
        <xsd:restriction base="dms:Note">
          <xsd:maxLength value="255"/>
        </xsd:restriction>
      </xsd:simpleType>
    </xsd:element>
    <xsd:element name="SharingHintHash" ma:index="10" nillable="true" ma:displayName="Hash suggerimento condivisione"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9ac98d-36e3-464e-9a3d-571690e2b8c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A4E22FA-211A-4D48-86ED-DB18363F7C07}">
  <ds:schemaRefs>
    <ds:schemaRef ds:uri="http://schemas.microsoft.com/sharepoint/v3/contenttype/forms"/>
  </ds:schemaRefs>
</ds:datastoreItem>
</file>

<file path=customXml/itemProps2.xml><?xml version="1.0" encoding="utf-8"?>
<ds:datastoreItem xmlns:ds="http://schemas.openxmlformats.org/officeDocument/2006/customXml" ds:itemID="{F9EDC9B8-BD5D-4838-B670-45FD59EAB6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2680b1-8717-4e17-af8a-c3c5948a3503"/>
    <ds:schemaRef ds:uri="3c9ac98d-36e3-464e-9a3d-571690e2b8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887880-E654-4C1E-8123-F0960689BBF8}">
  <ds:schemaRefs>
    <ds:schemaRef ds:uri="8c2680b1-8717-4e17-af8a-c3c5948a3503"/>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3c9ac98d-36e3-464e-9a3d-571690e2b8c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31177</TotalTime>
  <Words>2990</Words>
  <Application>Microsoft Office PowerPoint</Application>
  <PresentationFormat>Affichage à l'écran (4:3)</PresentationFormat>
  <Paragraphs>326</Paragraphs>
  <Slides>22</Slides>
  <Notes>10</Notes>
  <HiddenSlides>6</HiddenSlides>
  <MMClips>0</MMClips>
  <ScaleCrop>false</ScaleCrop>
  <HeadingPairs>
    <vt:vector size="6" baseType="variant">
      <vt:variant>
        <vt:lpstr>Polices utilisées</vt:lpstr>
      </vt:variant>
      <vt:variant>
        <vt:i4>12</vt:i4>
      </vt:variant>
      <vt:variant>
        <vt:lpstr>Thème</vt:lpstr>
      </vt:variant>
      <vt:variant>
        <vt:i4>6</vt:i4>
      </vt:variant>
      <vt:variant>
        <vt:lpstr>Titres des diapositives</vt:lpstr>
      </vt:variant>
      <vt:variant>
        <vt:i4>22</vt:i4>
      </vt:variant>
    </vt:vector>
  </HeadingPairs>
  <TitlesOfParts>
    <vt:vector size="40" baseType="lpstr">
      <vt:lpstr>.AppleSystemUIFont</vt:lpstr>
      <vt:lpstr>Arial</vt:lpstr>
      <vt:lpstr>Calibri</vt:lpstr>
      <vt:lpstr>Calibri Light</vt:lpstr>
      <vt:lpstr>Courier New</vt:lpstr>
      <vt:lpstr>inherit</vt:lpstr>
      <vt:lpstr>Montserrat</vt:lpstr>
      <vt:lpstr>Noto Sans Symbols</vt:lpstr>
      <vt:lpstr>Roboto</vt:lpstr>
      <vt:lpstr>Times New Roman</vt:lpstr>
      <vt:lpstr>Verdana</vt:lpstr>
      <vt:lpstr>Wingdings</vt:lpstr>
      <vt:lpstr>Office Theme</vt:lpstr>
      <vt:lpstr>1_Thème Office</vt:lpstr>
      <vt:lpstr>Thème Office</vt:lpstr>
      <vt:lpstr>1_Office Theme</vt:lpstr>
      <vt:lpstr>3_Thème Office</vt:lpstr>
      <vt:lpstr>4_Thème Office</vt:lpstr>
      <vt:lpstr>Systèmes alimentaires durables pour une meilleure sécurité nutritionnelle</vt:lpstr>
      <vt:lpstr>Présentation PowerPoint</vt:lpstr>
      <vt:lpstr>Identifier et prioriser des actions à mener pour prévenir et atténuer les impacts négatifs des chocs divers qui fragilisent les chaines d’approvisionnement et les environnements alimentaires permet de rendre plus durables et résilients les systèmes alimentaires, de préserver la disponibilité et l’accès à des aliments sains et nutritifs et de protéger les revenus des producteurs</vt:lpstr>
      <vt:lpstr>Contribution de l’agriculture et des systèmes alimentaires à l’amélioration de la nutrition</vt:lpstr>
      <vt:lpstr>Présentation PowerPoint</vt:lpstr>
      <vt:lpstr>Présentation PowerPoint</vt:lpstr>
      <vt:lpstr>Présentation PowerPoint</vt:lpstr>
      <vt:lpstr>Présentation PowerPoint</vt:lpstr>
      <vt:lpstr>L’Initiative 3N « Les Nigériens Nourrissent les Nigériens » offre un  Cadre stratégique holistique et cohérent pour la gouvernance et la coordination multisectorielle de la sécurité alimentaire, nutritionnelle et le développement agricole durable </vt:lpstr>
      <vt:lpstr>CADRE CONCEPTUEL DE LA POLITIQUE NATIONALE DE SECURITE NUTRITIONNELLE</vt:lpstr>
      <vt:lpstr>Le système éducatif a un rôle important pour assurer des systèmes alimentaires durables sensibles à la nutrition</vt:lpstr>
      <vt:lpstr>Le Sommet sur les systèmes alimentaires 2021</vt:lpstr>
      <vt:lpstr>Présentation PowerPoint</vt:lpstr>
      <vt:lpstr>Présentation PowerPoint</vt:lpstr>
      <vt:lpstr>Merci !</vt:lpstr>
      <vt:lpstr>L’identification et l’utilisation optimale des moteurs, leviers et accélérateurs est importante pour façonner ou moduler les systèmes alimentaires et les rendre plus durables, résilients, protecteurs de l’environnement et sensibles à la nutrition</vt:lpstr>
      <vt:lpstr>Identifier et prioriser des actions à mener pour atténuer les impacts négatifs des chocs divers qui fragilisent les chaines d’approvisionnement permet de préserver la disponibilité et l’accès à des aliments sains et nutritifs et de protéger les revenus des producteurs</vt:lpstr>
      <vt:lpstr>Présentation PowerPoint</vt:lpstr>
      <vt:lpstr>Présentation PowerPoint</vt:lpstr>
      <vt:lpstr>Présentation PowerPoint</vt:lpstr>
      <vt:lpstr>Présentation PowerPoint</vt:lpstr>
      <vt:lpstr>Présentation PowerPoint</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MarieCaroline.Dode@fao.org</dc:creator>
  <cp:lastModifiedBy>NtandouBouzitou, Gervais (FAONE)</cp:lastModifiedBy>
  <cp:revision>879</cp:revision>
  <cp:lastPrinted>2020-10-16T06:44:05Z</cp:lastPrinted>
  <dcterms:created xsi:type="dcterms:W3CDTF">2013-12-11T17:41:33Z</dcterms:created>
  <dcterms:modified xsi:type="dcterms:W3CDTF">2021-07-09T08:11:23Z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0x01010069574DCA5E8CEA4E912B7198CE871E35</vt:lpwstr>
  </property>
</Properties>
</file>