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703" r:id="rId3"/>
  </p:sldMasterIdLst>
  <p:notesMasterIdLst>
    <p:notesMasterId r:id="rId17"/>
  </p:notesMasterIdLst>
  <p:sldIdLst>
    <p:sldId id="271" r:id="rId4"/>
    <p:sldId id="2145706025" r:id="rId5"/>
    <p:sldId id="2145706024" r:id="rId6"/>
    <p:sldId id="275" r:id="rId7"/>
    <p:sldId id="2145706028" r:id="rId8"/>
    <p:sldId id="2145706026" r:id="rId9"/>
    <p:sldId id="2145706027" r:id="rId10"/>
    <p:sldId id="2145706029" r:id="rId11"/>
    <p:sldId id="2145706033" r:id="rId12"/>
    <p:sldId id="2145706035" r:id="rId13"/>
    <p:sldId id="2145706034" r:id="rId14"/>
    <p:sldId id="465" r:id="rId15"/>
    <p:sldId id="282" r:id="rId16"/>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snapToGrid="0">
      <p:cViewPr varScale="1">
        <p:scale>
          <a:sx n="80" d="100"/>
          <a:sy n="80" d="100"/>
        </p:scale>
        <p:origin x="54"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8F2F8626-425D-4A6B-B29E-2ADB91F5844A}" type="datetimeFigureOut">
              <a:rPr lang="en-US" smtClean="0"/>
              <a:t>7/22/2021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75F7337-2BC6-4FD4-87BA-487866A7D4BF}" type="slidenum">
              <a:rPr lang="en-US" smtClean="0"/>
              <a:t>‹N°›</a:t>
            </a:fld>
            <a:endParaRPr lang="en-US"/>
          </a:p>
        </p:txBody>
      </p:sp>
    </p:spTree>
    <p:extLst>
      <p:ext uri="{BB962C8B-B14F-4D97-AF65-F5344CB8AC3E}">
        <p14:creationId xmlns:p14="http://schemas.microsoft.com/office/powerpoint/2010/main" val="387012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Welcome to the presentation of the Protection and Accountability Policy’s Implementation Plan and Investment Forecast. </a:t>
            </a:r>
          </a:p>
          <a:p>
            <a:endParaRPr lang="en-US" dirty="0"/>
          </a:p>
        </p:txBody>
      </p:sp>
      <p:sp>
        <p:nvSpPr>
          <p:cNvPr id="4" name="Slide Number Placeholder 3"/>
          <p:cNvSpPr>
            <a:spLocks noGrp="1"/>
          </p:cNvSpPr>
          <p:nvPr>
            <p:ph type="sldNum" sz="quarter" idx="5"/>
          </p:nvPr>
        </p:nvSpPr>
        <p:spPr/>
        <p:txBody>
          <a:bodyPr/>
          <a:lstStyle/>
          <a:p>
            <a:fld id="{095B2549-910B-4F28-80EE-9C48C3A4A429}" type="slidenum">
              <a:rPr lang="en-US" smtClean="0"/>
              <a:t>1</a:t>
            </a:fld>
            <a:endParaRPr lang="en-US"/>
          </a:p>
        </p:txBody>
      </p:sp>
    </p:spTree>
    <p:extLst>
      <p:ext uri="{BB962C8B-B14F-4D97-AF65-F5344CB8AC3E}">
        <p14:creationId xmlns:p14="http://schemas.microsoft.com/office/powerpoint/2010/main" val="1819343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highlight>
                  <a:srgbClr val="FFFF00"/>
                </a:highlight>
              </a:rPr>
              <a:t>First we will take you through the Policy’s Investment Forecast for the next 5 years</a:t>
            </a:r>
            <a:endParaRPr lang="x-none" b="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Policy Implementation Plan has 5 pillars, in line with Policy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5B2549-910B-4F28-80EE-9C48C3A4A4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105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75F7337-2BC6-4FD4-87BA-487866A7D4BF}" type="slidenum">
              <a:rPr lang="en-US" smtClean="0"/>
              <a:t>13</a:t>
            </a:fld>
            <a:endParaRPr lang="en-US"/>
          </a:p>
        </p:txBody>
      </p:sp>
    </p:spTree>
    <p:extLst>
      <p:ext uri="{BB962C8B-B14F-4D97-AF65-F5344CB8AC3E}">
        <p14:creationId xmlns:p14="http://schemas.microsoft.com/office/powerpoint/2010/main" val="289769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FECDF8-396F-43E1-B8FF-2088616039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16618A7-86AA-4B65-AA9F-245054DEB8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6F262AA-CDFD-4A02-B029-7DF9C1B7739B}"/>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595222A5-284A-4B3E-A7CE-62D945044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1B6D887-F5FE-4E78-AA9B-5847230C979B}"/>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3093625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86F304-712C-4C6C-88A6-5528C4C94D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85DC537-2233-4E3F-953C-40657260BB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31614D5-485C-4916-BF07-F19CE22B3CBE}"/>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9C2F469B-0230-41F8-9EF8-7E467F44D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BE8BB28-74A8-4ADE-B9F8-2199F04FD064}"/>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2145294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3365E0-F553-4C69-913C-5E24C0DA7E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A15A896-4779-4E46-A00F-B1C3589026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79B7D93-E251-4405-B71D-4E8FDB3B9314}"/>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6EA5D787-7EC0-4BEB-B628-B775DCD70E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0960BAE-13F7-4AEF-B793-440D7DA8206B}"/>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181861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125C4D-4B8D-496E-B95F-011A1B6EC2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447F3A7-23A8-43FF-B5B2-C7F4520504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A074A07-F516-420D-AB5C-20A2D5B71E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CEEAC16-5E62-4B75-B24E-BE3BAA88AFA0}"/>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6" name="Footer Placeholder 5">
            <a:extLst>
              <a:ext uri="{FF2B5EF4-FFF2-40B4-BE49-F238E27FC236}">
                <a16:creationId xmlns:a16="http://schemas.microsoft.com/office/drawing/2014/main" xmlns="" id="{0CD0A62F-1DC9-4D9D-9810-2C8D31C09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5CA7D80-AD7D-457F-9B30-AF58B0AD5871}"/>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2636256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B67F3-AAB9-4839-A2F9-5A37708F2C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09B1610-B228-490C-9E6C-B44EFE3FF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DD657C2-BD59-4708-B657-F89AE798CD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AB2D8D1-69C7-4543-8200-F508C94A22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6B7A2C7-CB5E-4C86-99C5-65EF700979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74591C7-E8B0-4B35-94AB-24CD4A9A123B}"/>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8" name="Footer Placeholder 7">
            <a:extLst>
              <a:ext uri="{FF2B5EF4-FFF2-40B4-BE49-F238E27FC236}">
                <a16:creationId xmlns:a16="http://schemas.microsoft.com/office/drawing/2014/main" xmlns="" id="{BB0618EC-5209-4600-98F6-7FE4A2ECF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EEDBE73-E4B4-4854-B06B-1FE86D66EFB6}"/>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78333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EAC519-3C72-433B-82FD-B86BFBA7F4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C69F79E6-A4F1-49C3-8D8E-738F2BECDFA3}"/>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4" name="Footer Placeholder 3">
            <a:extLst>
              <a:ext uri="{FF2B5EF4-FFF2-40B4-BE49-F238E27FC236}">
                <a16:creationId xmlns:a16="http://schemas.microsoft.com/office/drawing/2014/main" xmlns="" id="{A7B9CD87-DCBD-4859-A754-AA17729B1A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B51ACA7-07D3-4725-B0BF-0B2B79D5CAB4}"/>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3005869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6A1F494-138D-4F18-A4D9-E3BD3E21A85C}"/>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3" name="Footer Placeholder 2">
            <a:extLst>
              <a:ext uri="{FF2B5EF4-FFF2-40B4-BE49-F238E27FC236}">
                <a16:creationId xmlns:a16="http://schemas.microsoft.com/office/drawing/2014/main" xmlns="" id="{9C1EE6EF-9373-4E17-9184-AE7DB50CF3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A41A6D5-C4BD-44EC-B603-36360234AC62}"/>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162040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B3A36B-44A6-446E-A916-36BA20CE1A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5C6AF48C-B3FE-4A0F-AC51-28E23A3D75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6DF8BAD-6491-42BE-A2F4-73C32EE4BD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6372DA9-4D7D-401A-B0C3-9D9FF869C062}"/>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6" name="Footer Placeholder 5">
            <a:extLst>
              <a:ext uri="{FF2B5EF4-FFF2-40B4-BE49-F238E27FC236}">
                <a16:creationId xmlns:a16="http://schemas.microsoft.com/office/drawing/2014/main" xmlns="" id="{540DD9CB-3826-47A5-929C-E0A2E5244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3B60AFD-ECDB-4D08-99CE-64F18A27E11E}"/>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376307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A49E41-AC95-4486-935E-C53848480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4D6A6F4E-1867-47EE-9B22-23AC6A7B2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C5F0176-88BF-4966-860F-D2E2F645B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89D2C3A-14AB-4D71-B651-416B325ECC04}"/>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6" name="Footer Placeholder 5">
            <a:extLst>
              <a:ext uri="{FF2B5EF4-FFF2-40B4-BE49-F238E27FC236}">
                <a16:creationId xmlns:a16="http://schemas.microsoft.com/office/drawing/2014/main" xmlns="" id="{58009A43-8AF4-4E4A-B41E-EC95C85BA1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E486996-772B-4208-89F5-44934E21B54A}"/>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2260572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74C609-9872-4B4A-A928-453F411DC8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03F0269-4801-405D-8177-AD2E5C2F1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76BA7DD-D633-4E35-84EE-A2BE37F7279A}"/>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FB880B71-11C7-42F6-ABFE-4A52BFDB1B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3D80294-9F24-4DDC-B3D1-C081CDAAE14F}"/>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759741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5F86179-E0C3-478A-9701-A5118B4E98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3A8BDC4-A6CC-494B-B3BF-8CD20B354F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6DA9850-EAEB-42B2-B5E6-705D084E1850}"/>
              </a:ext>
            </a:extLst>
          </p:cNvPr>
          <p:cNvSpPr>
            <a:spLocks noGrp="1"/>
          </p:cNvSpPr>
          <p:nvPr>
            <p:ph type="dt" sz="half" idx="10"/>
          </p:nvPr>
        </p:nvSpPr>
        <p:spPr/>
        <p:txBody>
          <a:body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5579B4FD-DCBE-46D5-A9DD-42BAC9524E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8FA4B2-4721-4BC4-AFF4-2F80B88FBEA8}"/>
              </a:ext>
            </a:extLst>
          </p:cNvPr>
          <p:cNvSpPr>
            <a:spLocks noGrp="1"/>
          </p:cNvSpPr>
          <p:nvPr>
            <p:ph type="sldNum" sz="quarter" idx="12"/>
          </p:nvPr>
        </p:nvSpPr>
        <p:spPr/>
        <p:txBody>
          <a:bodyPr/>
          <a:lstStyle/>
          <a:p>
            <a:fld id="{7DD6CF03-0634-4137-AC9C-624B42F28BDC}" type="slidenum">
              <a:rPr lang="en-US" smtClean="0"/>
              <a:t>‹N°›</a:t>
            </a:fld>
            <a:endParaRPr lang="en-US"/>
          </a:p>
        </p:txBody>
      </p:sp>
    </p:spTree>
    <p:extLst>
      <p:ext uri="{BB962C8B-B14F-4D97-AF65-F5344CB8AC3E}">
        <p14:creationId xmlns:p14="http://schemas.microsoft.com/office/powerpoint/2010/main" val="3027451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PHOTO 3">
    <p:spTree>
      <p:nvGrpSpPr>
        <p:cNvPr id="1" name=""/>
        <p:cNvGrpSpPr/>
        <p:nvPr/>
      </p:nvGrpSpPr>
      <p:grpSpPr>
        <a:xfrm>
          <a:off x="0" y="0"/>
          <a:ext cx="0" cy="0"/>
          <a:chOff x="0" y="0"/>
          <a:chExt cx="0" cy="0"/>
        </a:xfrm>
      </p:grpSpPr>
      <p:sp>
        <p:nvSpPr>
          <p:cNvPr id="9" name="Segnaposto immagine 8"/>
          <p:cNvSpPr>
            <a:spLocks noGrp="1"/>
          </p:cNvSpPr>
          <p:nvPr>
            <p:ph type="pic" sz="quarter" idx="11" hasCustomPrompt="1"/>
          </p:nvPr>
        </p:nvSpPr>
        <p:spPr>
          <a:xfrm>
            <a:off x="1620203" y="539497"/>
            <a:ext cx="10008000" cy="3490636"/>
          </a:xfrm>
          <a:prstGeom prst="rect">
            <a:avLst/>
          </a:prstGeom>
        </p:spPr>
        <p:txBody>
          <a:bodyPr anchor="t">
            <a:normAutofit/>
          </a:bodyPr>
          <a:lstStyle>
            <a:lvl1pPr marL="0" indent="0" algn="r">
              <a:buNone/>
              <a:defRPr sz="1800" b="1" i="0" baseline="0">
                <a:solidFill>
                  <a:srgbClr val="FF0000"/>
                </a:solidFill>
                <a:latin typeface="Open Sans" charset="0"/>
                <a:ea typeface="Open Sans" charset="0"/>
                <a:cs typeface="Open Sans"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noProof="0"/>
              <a:t>Click to insert image</a:t>
            </a:r>
          </a:p>
        </p:txBody>
      </p:sp>
      <p:sp>
        <p:nvSpPr>
          <p:cNvPr id="2" name="Titolo 1"/>
          <p:cNvSpPr>
            <a:spLocks noGrp="1"/>
          </p:cNvSpPr>
          <p:nvPr>
            <p:ph type="ctrTitle" hasCustomPrompt="1"/>
          </p:nvPr>
        </p:nvSpPr>
        <p:spPr>
          <a:xfrm>
            <a:off x="2031223" y="4689900"/>
            <a:ext cx="9728577" cy="580068"/>
          </a:xfrm>
          <a:prstGeom prst="rect">
            <a:avLst/>
          </a:prstGeom>
        </p:spPr>
        <p:txBody>
          <a:bodyPr tIns="46800" anchor="t">
            <a:noAutofit/>
          </a:bodyPr>
          <a:lstStyle>
            <a:lvl1pPr algn="l">
              <a:lnSpc>
                <a:spcPct val="100000"/>
              </a:lnSpc>
              <a:defRPr sz="3600" b="1" i="0">
                <a:solidFill>
                  <a:srgbClr val="0070BA"/>
                </a:solidFill>
                <a:latin typeface="Open Sans" charset="0"/>
                <a:ea typeface="Open Sans" charset="0"/>
                <a:cs typeface="Open Sans" charset="0"/>
              </a:defRPr>
            </a:lvl1pPr>
          </a:lstStyle>
          <a:p>
            <a:r>
              <a:rPr lang="en-US" noProof="0"/>
              <a:t>Click to insert title</a:t>
            </a:r>
          </a:p>
        </p:txBody>
      </p:sp>
      <p:sp>
        <p:nvSpPr>
          <p:cNvPr id="3" name="Sottotitolo 2"/>
          <p:cNvSpPr>
            <a:spLocks noGrp="1"/>
          </p:cNvSpPr>
          <p:nvPr>
            <p:ph type="subTitle" idx="1" hasCustomPrompt="1"/>
          </p:nvPr>
        </p:nvSpPr>
        <p:spPr>
          <a:xfrm>
            <a:off x="2045183" y="5389002"/>
            <a:ext cx="6971417" cy="708552"/>
          </a:xfrm>
        </p:spPr>
        <p:txBody>
          <a:bodyPr anchor="b">
            <a:noAutofit/>
          </a:bodyPr>
          <a:lstStyle>
            <a:lvl1pPr marL="0" indent="0" algn="l">
              <a:buNone/>
              <a:defRPr sz="2400" b="0" i="0">
                <a:solidFill>
                  <a:srgbClr val="0070BA"/>
                </a:solidFill>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insert subtitle</a:t>
            </a:r>
          </a:p>
        </p:txBody>
      </p:sp>
      <p:sp>
        <p:nvSpPr>
          <p:cNvPr id="4" name="Segnaposto data 3"/>
          <p:cNvSpPr>
            <a:spLocks noGrp="1"/>
          </p:cNvSpPr>
          <p:nvPr>
            <p:ph type="dt" sz="half" idx="10"/>
          </p:nvPr>
        </p:nvSpPr>
        <p:spPr>
          <a:xfrm>
            <a:off x="9016601" y="6097554"/>
            <a:ext cx="2743200" cy="365125"/>
          </a:xfrm>
        </p:spPr>
        <p:txBody>
          <a:bodyPr/>
          <a:lstStyle>
            <a:lvl1pPr algn="r">
              <a:defRPr sz="1400" b="1" i="0">
                <a:solidFill>
                  <a:srgbClr val="0070BA"/>
                </a:solidFill>
                <a:latin typeface="Open Sans" charset="0"/>
                <a:ea typeface="Open Sans" charset="0"/>
                <a:cs typeface="Open Sans" charset="0"/>
              </a:defRPr>
            </a:lvl1pPr>
          </a:lstStyle>
          <a:p>
            <a:r>
              <a:rPr lang="en-US" noProof="0"/>
              <a:t>Year Month</a:t>
            </a:r>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163" y="539496"/>
            <a:ext cx="1082040" cy="5779008"/>
          </a:xfrm>
          <a:prstGeom prst="rect">
            <a:avLst/>
          </a:prstGeom>
        </p:spPr>
      </p:pic>
    </p:spTree>
    <p:extLst>
      <p:ext uri="{BB962C8B-B14F-4D97-AF65-F5344CB8AC3E}">
        <p14:creationId xmlns:p14="http://schemas.microsoft.com/office/powerpoint/2010/main" val="251788358"/>
      </p:ext>
    </p:extLst>
  </p:cSld>
  <p:clrMapOvr>
    <a:masterClrMapping/>
  </p:clrMapOvr>
  <p:extLst>
    <p:ext uri="{DCECCB84-F9BA-43D5-87BE-67443E8EF086}">
      <p15:sldGuideLst xmlns:p15="http://schemas.microsoft.com/office/powerpoint/2012/main">
        <p15:guide id="1" pos="340">
          <p15:clr>
            <a:srgbClr val="FBAE40"/>
          </p15:clr>
        </p15:guide>
        <p15:guide id="2" orient="horz" pos="338">
          <p15:clr>
            <a:srgbClr val="FBAE40"/>
          </p15:clr>
        </p15:guide>
        <p15:guide id="4" pos="1359">
          <p15:clr>
            <a:srgbClr val="FBAE40"/>
          </p15:clr>
        </p15:guide>
        <p15:guide id="5" orient="horz" pos="514">
          <p15:clr>
            <a:srgbClr val="FBAE40"/>
          </p15:clr>
        </p15:guide>
        <p15:guide id="6" pos="7333">
          <p15:clr>
            <a:srgbClr val="FBAE40"/>
          </p15:clr>
        </p15:guide>
        <p15:guide id="7" orient="horz" pos="3799">
          <p15:clr>
            <a:srgbClr val="FBAE40"/>
          </p15:clr>
        </p15:guide>
        <p15:guide id="8" orient="horz" pos="3067">
          <p15:clr>
            <a:srgbClr val="FBAE40"/>
          </p15:clr>
        </p15:guide>
        <p15:guide id="9" orient="horz" pos="33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ue contenuti">
    <p:spTree>
      <p:nvGrpSpPr>
        <p:cNvPr id="1" name=""/>
        <p:cNvGrpSpPr/>
        <p:nvPr/>
      </p:nvGrpSpPr>
      <p:grpSpPr>
        <a:xfrm>
          <a:off x="0" y="0"/>
          <a:ext cx="0" cy="0"/>
          <a:chOff x="0" y="0"/>
          <a:chExt cx="0" cy="0"/>
        </a:xfrm>
      </p:grpSpPr>
      <p:sp>
        <p:nvSpPr>
          <p:cNvPr id="3" name="Segnaposto contenuto 2"/>
          <p:cNvSpPr>
            <a:spLocks noGrp="1"/>
          </p:cNvSpPr>
          <p:nvPr>
            <p:ph sz="half" idx="1" hasCustomPrompt="1"/>
          </p:nvPr>
        </p:nvSpPr>
        <p:spPr>
          <a:xfrm>
            <a:off x="539999" y="1795071"/>
            <a:ext cx="5460945" cy="4100053"/>
          </a:xfrm>
        </p:spPr>
        <p:txBody>
          <a:bodyPr>
            <a:noAutofit/>
          </a:bodyPr>
          <a:lstStyle>
            <a:lvl1pPr marL="228600" indent="-228600">
              <a:lnSpc>
                <a:spcPct val="100000"/>
              </a:lnSpc>
              <a:buClr>
                <a:srgbClr val="0070BA"/>
              </a:buClr>
              <a:buFont typeface="Arial" charset="0"/>
              <a:buChar char="•"/>
              <a:defRPr sz="1800" spc="60" baseline="0"/>
            </a:lvl1pPr>
            <a:lvl2pPr marL="685800" indent="-228600">
              <a:lnSpc>
                <a:spcPct val="100000"/>
              </a:lnSpc>
              <a:buClr>
                <a:srgbClr val="0070BA"/>
              </a:buClr>
              <a:buFont typeface="Arial" charset="0"/>
              <a:buChar char="•"/>
              <a:defRPr sz="1600" spc="60" baseline="0"/>
            </a:lvl2pPr>
            <a:lvl3pPr marL="1143000" indent="-228600">
              <a:lnSpc>
                <a:spcPct val="100000"/>
              </a:lnSpc>
              <a:buClr>
                <a:srgbClr val="0070BA"/>
              </a:buClr>
              <a:buFont typeface="Arial" charset="0"/>
              <a:buChar char="•"/>
              <a:defRPr sz="1400" spc="60" baseline="0"/>
            </a:lvl3pPr>
            <a:lvl4pPr marL="1600200" indent="-228600">
              <a:lnSpc>
                <a:spcPct val="100000"/>
              </a:lnSpc>
              <a:buClr>
                <a:srgbClr val="0070BA"/>
              </a:buClr>
              <a:buFont typeface="Arial" charset="0"/>
              <a:buChar char="•"/>
              <a:defRPr sz="1200" spc="60" baseline="0"/>
            </a:lvl4pPr>
            <a:lvl5pPr marL="2057400" indent="-228600">
              <a:lnSpc>
                <a:spcPct val="100000"/>
              </a:lnSpc>
              <a:buClr>
                <a:srgbClr val="0070BA"/>
              </a:buClr>
              <a:buFont typeface="Arial" charset="0"/>
              <a:buChar char="•"/>
              <a:defRPr sz="1200" spc="60" baseline="0"/>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Segnaposto contenuto 3"/>
          <p:cNvSpPr>
            <a:spLocks noGrp="1"/>
          </p:cNvSpPr>
          <p:nvPr>
            <p:ph sz="half" idx="2" hasCustomPrompt="1"/>
          </p:nvPr>
        </p:nvSpPr>
        <p:spPr>
          <a:xfrm>
            <a:off x="6078019" y="1795071"/>
            <a:ext cx="5513982" cy="4100053"/>
          </a:xfrm>
        </p:spPr>
        <p:txBody>
          <a:bodyPr>
            <a:noAutofit/>
          </a:bodyPr>
          <a:lstStyle>
            <a:lvl1pPr marL="228600" indent="-228600">
              <a:lnSpc>
                <a:spcPct val="100000"/>
              </a:lnSpc>
              <a:buClr>
                <a:srgbClr val="0070BA"/>
              </a:buClr>
              <a:buFont typeface="Arial" charset="0"/>
              <a:buChar char="•"/>
              <a:defRPr/>
            </a:lvl1pPr>
            <a:lvl2pPr marL="685800" indent="-228600">
              <a:lnSpc>
                <a:spcPct val="100000"/>
              </a:lnSpc>
              <a:buClr>
                <a:srgbClr val="0070BA"/>
              </a:buClr>
              <a:buFont typeface="Arial" charset="0"/>
              <a:buChar char="•"/>
              <a:defRPr/>
            </a:lvl2pPr>
            <a:lvl3pPr marL="1143000" indent="-228600">
              <a:lnSpc>
                <a:spcPct val="100000"/>
              </a:lnSpc>
              <a:buClr>
                <a:srgbClr val="0070BA"/>
              </a:buClr>
              <a:buFont typeface="Arial" charset="0"/>
              <a:buChar char="•"/>
              <a:defRPr/>
            </a:lvl3pPr>
            <a:lvl4pPr marL="1600200" indent="-228600">
              <a:lnSpc>
                <a:spcPct val="100000"/>
              </a:lnSpc>
              <a:buClr>
                <a:srgbClr val="0070BA"/>
              </a:buClr>
              <a:buFont typeface="Arial" charset="0"/>
              <a:buChar char="•"/>
              <a:defRPr/>
            </a:lvl4pPr>
            <a:lvl5pPr marL="2057400" indent="-228600">
              <a:lnSpc>
                <a:spcPct val="100000"/>
              </a:lnSpc>
              <a:buClr>
                <a:srgbClr val="0070BA"/>
              </a:buClr>
              <a:buFont typeface="Arial" charset="0"/>
              <a:buChar char="•"/>
              <a:defRPr/>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olo 1"/>
          <p:cNvSpPr>
            <a:spLocks noGrp="1"/>
          </p:cNvSpPr>
          <p:nvPr>
            <p:ph type="title" hasCustomPrompt="1"/>
          </p:nvPr>
        </p:nvSpPr>
        <p:spPr>
          <a:xfrm>
            <a:off x="540000" y="540000"/>
            <a:ext cx="11052002" cy="1152000"/>
          </a:xfrm>
          <a:prstGeom prst="rect">
            <a:avLst/>
          </a:prstGeom>
        </p:spPr>
        <p:txBody>
          <a:bodyPr>
            <a:noAutofit/>
          </a:bodyPr>
          <a:lstStyle>
            <a:lvl1pPr>
              <a:defRPr spc="60" baseline="0"/>
            </a:lvl1pPr>
          </a:lstStyle>
          <a:p>
            <a:r>
              <a:rPr lang="en-US" noProof="0"/>
              <a:t>Click to insert title</a:t>
            </a:r>
          </a:p>
        </p:txBody>
      </p:sp>
      <p:sp>
        <p:nvSpPr>
          <p:cNvPr id="9" name="Segnaposto numero diapositiva 5"/>
          <p:cNvSpPr>
            <a:spLocks noGrp="1"/>
          </p:cNvSpPr>
          <p:nvPr>
            <p:ph type="sldNum" sz="quarter" idx="12"/>
          </p:nvPr>
        </p:nvSpPr>
        <p:spPr>
          <a:xfrm>
            <a:off x="10711542" y="6227991"/>
            <a:ext cx="1027267" cy="365125"/>
          </a:xfrm>
        </p:spPr>
        <p:txBody>
          <a:bodyPr/>
          <a:lstStyle/>
          <a:p>
            <a:fld id="{2026EB2A-1F26-4143-92A6-3B752CD465DB}" type="slidenum">
              <a:rPr lang="it-IT" smtClean="0"/>
              <a:t>‹N°›</a:t>
            </a:fld>
            <a:endParaRPr lang="it-IT"/>
          </a:p>
        </p:txBody>
      </p:sp>
      <p:pic>
        <p:nvPicPr>
          <p:cNvPr id="13"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999" y="5895124"/>
            <a:ext cx="2215993" cy="566882"/>
          </a:xfrm>
          <a:prstGeom prst="rect">
            <a:avLst/>
          </a:prstGeom>
        </p:spPr>
      </p:pic>
    </p:spTree>
    <p:extLst>
      <p:ext uri="{BB962C8B-B14F-4D97-AF65-F5344CB8AC3E}">
        <p14:creationId xmlns:p14="http://schemas.microsoft.com/office/powerpoint/2010/main" val="2358306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COVER">
    <p:spTree>
      <p:nvGrpSpPr>
        <p:cNvPr id="1" name=""/>
        <p:cNvGrpSpPr/>
        <p:nvPr/>
      </p:nvGrpSpPr>
      <p:grpSpPr>
        <a:xfrm>
          <a:off x="0" y="0"/>
          <a:ext cx="0" cy="0"/>
          <a:chOff x="0" y="0"/>
          <a:chExt cx="0" cy="0"/>
        </a:xfrm>
      </p:grpSpPr>
      <p:sp>
        <p:nvSpPr>
          <p:cNvPr id="2" name="Titolo 1"/>
          <p:cNvSpPr>
            <a:spLocks noGrp="1"/>
          </p:cNvSpPr>
          <p:nvPr>
            <p:ph type="ctrTitle" hasCustomPrompt="1"/>
          </p:nvPr>
        </p:nvSpPr>
        <p:spPr>
          <a:xfrm>
            <a:off x="2031224" y="675542"/>
            <a:ext cx="9595954" cy="1324205"/>
          </a:xfrm>
          <a:prstGeom prst="rect">
            <a:avLst/>
          </a:prstGeom>
        </p:spPr>
        <p:txBody>
          <a:bodyPr anchor="t">
            <a:noAutofit/>
          </a:bodyPr>
          <a:lstStyle>
            <a:lvl1pPr algn="l">
              <a:lnSpc>
                <a:spcPct val="100000"/>
              </a:lnSpc>
              <a:defRPr sz="3600" b="1" i="0" baseline="0">
                <a:solidFill>
                  <a:srgbClr val="0070BA"/>
                </a:solidFill>
                <a:latin typeface="Open Sans" charset="0"/>
                <a:ea typeface="Open Sans" charset="0"/>
                <a:cs typeface="Open Sans" charset="0"/>
              </a:defRPr>
            </a:lvl1pPr>
          </a:lstStyle>
          <a:p>
            <a:r>
              <a:rPr lang="en-US" noProof="0"/>
              <a:t>Click to insert title</a:t>
            </a:r>
          </a:p>
        </p:txBody>
      </p:sp>
      <p:sp>
        <p:nvSpPr>
          <p:cNvPr id="3" name="Sottotitolo 2"/>
          <p:cNvSpPr>
            <a:spLocks noGrp="1"/>
          </p:cNvSpPr>
          <p:nvPr>
            <p:ph type="subTitle" idx="1" hasCustomPrompt="1"/>
          </p:nvPr>
        </p:nvSpPr>
        <p:spPr>
          <a:xfrm>
            <a:off x="2045184" y="1999748"/>
            <a:ext cx="9595954" cy="1655762"/>
          </a:xfrm>
        </p:spPr>
        <p:txBody>
          <a:bodyPr anchor="t">
            <a:noAutofit/>
          </a:bodyPr>
          <a:lstStyle>
            <a:lvl1pPr marL="0" indent="0" algn="l">
              <a:buNone/>
              <a:defRPr sz="2400" b="0" i="0">
                <a:solidFill>
                  <a:srgbClr val="0070BA"/>
                </a:solidFill>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insert subtitle</a:t>
            </a:r>
          </a:p>
        </p:txBody>
      </p:sp>
      <p:sp>
        <p:nvSpPr>
          <p:cNvPr id="4" name="Segnaposto data 3"/>
          <p:cNvSpPr>
            <a:spLocks noGrp="1"/>
          </p:cNvSpPr>
          <p:nvPr>
            <p:ph type="dt" sz="half" idx="10"/>
          </p:nvPr>
        </p:nvSpPr>
        <p:spPr>
          <a:xfrm>
            <a:off x="2066124" y="5820454"/>
            <a:ext cx="2743200" cy="365125"/>
          </a:xfrm>
        </p:spPr>
        <p:txBody>
          <a:bodyPr/>
          <a:lstStyle>
            <a:lvl1pPr algn="l">
              <a:defRPr sz="1400" b="1" i="0">
                <a:solidFill>
                  <a:srgbClr val="0070BA"/>
                </a:solidFill>
                <a:latin typeface="Open Sans" charset="0"/>
                <a:ea typeface="Open Sans" charset="0"/>
                <a:cs typeface="Open Sans" charset="0"/>
              </a:defRPr>
            </a:lvl1pPr>
          </a:lstStyle>
          <a:p>
            <a:r>
              <a:rPr lang="en-US" noProof="0"/>
              <a:t>Year Month</a:t>
            </a:r>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163" y="539496"/>
            <a:ext cx="1082040" cy="5779008"/>
          </a:xfrm>
          <a:prstGeom prst="rect">
            <a:avLst/>
          </a:prstGeom>
        </p:spPr>
      </p:pic>
    </p:spTree>
    <p:extLst>
      <p:ext uri="{BB962C8B-B14F-4D97-AF65-F5344CB8AC3E}">
        <p14:creationId xmlns:p14="http://schemas.microsoft.com/office/powerpoint/2010/main" val="1588938197"/>
      </p:ext>
    </p:extLst>
  </p:cSld>
  <p:clrMapOvr>
    <a:masterClrMapping/>
  </p:clrMapOvr>
  <p:extLst>
    <p:ext uri="{DCECCB84-F9BA-43D5-87BE-67443E8EF086}">
      <p15:sldGuideLst xmlns:p15="http://schemas.microsoft.com/office/powerpoint/2012/main">
        <p15:guide id="1" pos="339">
          <p15:clr>
            <a:srgbClr val="FBAE40"/>
          </p15:clr>
        </p15:guide>
        <p15:guide id="2" orient="horz" pos="334">
          <p15:clr>
            <a:srgbClr val="FBAE40"/>
          </p15:clr>
        </p15:guide>
        <p15:guide id="3" orient="horz" pos="3978">
          <p15:clr>
            <a:srgbClr val="FBAE40"/>
          </p15:clr>
        </p15:guide>
        <p15:guide id="4" pos="1359">
          <p15:clr>
            <a:srgbClr val="FBAE40"/>
          </p15:clr>
        </p15:guide>
        <p15:guide id="5" orient="horz" pos="514">
          <p15:clr>
            <a:srgbClr val="FBAE40"/>
          </p15:clr>
        </p15:guide>
        <p15:guide id="6" pos="7333">
          <p15:clr>
            <a:srgbClr val="FBAE40"/>
          </p15:clr>
        </p15:guide>
        <p15:guide id="7" orient="horz" pos="379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PHOTO 1 - Blue title">
    <p:spTree>
      <p:nvGrpSpPr>
        <p:cNvPr id="1" name=""/>
        <p:cNvGrpSpPr/>
        <p:nvPr/>
      </p:nvGrpSpPr>
      <p:grpSpPr>
        <a:xfrm>
          <a:off x="0" y="0"/>
          <a:ext cx="0" cy="0"/>
          <a:chOff x="0" y="0"/>
          <a:chExt cx="0" cy="0"/>
        </a:xfrm>
      </p:grpSpPr>
      <p:sp>
        <p:nvSpPr>
          <p:cNvPr id="6" name="Segnaposto immagine 8"/>
          <p:cNvSpPr>
            <a:spLocks noGrp="1"/>
          </p:cNvSpPr>
          <p:nvPr>
            <p:ph type="pic" sz="quarter" idx="11" hasCustomPrompt="1"/>
          </p:nvPr>
        </p:nvSpPr>
        <p:spPr>
          <a:xfrm>
            <a:off x="1616400" y="539496"/>
            <a:ext cx="10008000" cy="5779008"/>
          </a:xfrm>
          <a:prstGeom prst="rect">
            <a:avLst/>
          </a:prstGeom>
          <a:solidFill>
            <a:schemeClr val="tx1">
              <a:lumMod val="20000"/>
              <a:lumOff val="80000"/>
            </a:schemeClr>
          </a:solidFill>
        </p:spPr>
        <p:txBody>
          <a:bodyPr anchor="t">
            <a:normAutofit/>
          </a:bodyPr>
          <a:lstStyle>
            <a:lvl1pPr marL="0" indent="0" algn="ctr">
              <a:buNone/>
              <a:defRPr sz="1600" b="1" i="0" baseline="0">
                <a:solidFill>
                  <a:srgbClr val="FF0000"/>
                </a:solidFill>
                <a:latin typeface="Open Sans" charset="0"/>
                <a:ea typeface="Open Sans" charset="0"/>
                <a:cs typeface="Open Sans"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it-IT" dirty="0"/>
              <a:t>Click to </a:t>
            </a:r>
            <a:r>
              <a:rPr lang="it-IT" dirty="0" err="1"/>
              <a:t>insert</a:t>
            </a:r>
            <a:r>
              <a:rPr lang="it-IT" dirty="0"/>
              <a:t> image</a:t>
            </a:r>
          </a:p>
        </p:txBody>
      </p:sp>
      <p:sp>
        <p:nvSpPr>
          <p:cNvPr id="2" name="Titolo 1"/>
          <p:cNvSpPr>
            <a:spLocks noGrp="1"/>
          </p:cNvSpPr>
          <p:nvPr>
            <p:ph type="ctrTitle" hasCustomPrompt="1"/>
          </p:nvPr>
        </p:nvSpPr>
        <p:spPr>
          <a:xfrm>
            <a:off x="2031224" y="675542"/>
            <a:ext cx="9595954" cy="1324205"/>
          </a:xfrm>
          <a:prstGeom prst="rect">
            <a:avLst/>
          </a:prstGeom>
        </p:spPr>
        <p:txBody>
          <a:bodyPr anchor="t">
            <a:noAutofit/>
          </a:bodyPr>
          <a:lstStyle>
            <a:lvl1pPr algn="l">
              <a:lnSpc>
                <a:spcPct val="100000"/>
              </a:lnSpc>
              <a:defRPr sz="3600" b="1" i="0" baseline="0">
                <a:solidFill>
                  <a:srgbClr val="FFFFFE"/>
                </a:solidFill>
                <a:latin typeface="Open Sans" charset="0"/>
                <a:ea typeface="Open Sans" charset="0"/>
                <a:cs typeface="Open Sans" charset="0"/>
              </a:defRPr>
            </a:lvl1pPr>
          </a:lstStyle>
          <a:p>
            <a:r>
              <a:rPr lang="en-US" noProof="0"/>
              <a:t>Click to insert title</a:t>
            </a:r>
          </a:p>
        </p:txBody>
      </p:sp>
      <p:sp>
        <p:nvSpPr>
          <p:cNvPr id="3" name="Sottotitolo 2"/>
          <p:cNvSpPr>
            <a:spLocks noGrp="1"/>
          </p:cNvSpPr>
          <p:nvPr>
            <p:ph type="subTitle" idx="1" hasCustomPrompt="1"/>
          </p:nvPr>
        </p:nvSpPr>
        <p:spPr>
          <a:xfrm>
            <a:off x="2045184" y="1999748"/>
            <a:ext cx="9595954" cy="1031046"/>
          </a:xfrm>
        </p:spPr>
        <p:txBody>
          <a:bodyPr anchor="t">
            <a:noAutofit/>
          </a:bodyPr>
          <a:lstStyle>
            <a:lvl1pPr marL="0" indent="0" algn="l">
              <a:buNone/>
              <a:defRPr sz="2400" b="0" i="0">
                <a:solidFill>
                  <a:srgbClr val="FFFFFE"/>
                </a:solidFill>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insert subtitle</a:t>
            </a:r>
          </a:p>
        </p:txBody>
      </p:sp>
      <p:sp>
        <p:nvSpPr>
          <p:cNvPr id="4" name="Segnaposto data 3"/>
          <p:cNvSpPr>
            <a:spLocks noGrp="1"/>
          </p:cNvSpPr>
          <p:nvPr>
            <p:ph type="dt" sz="half" idx="10"/>
          </p:nvPr>
        </p:nvSpPr>
        <p:spPr>
          <a:xfrm>
            <a:off x="2066124" y="5820454"/>
            <a:ext cx="2743200" cy="365125"/>
          </a:xfrm>
        </p:spPr>
        <p:txBody>
          <a:bodyPr/>
          <a:lstStyle>
            <a:lvl1pPr algn="l">
              <a:defRPr sz="1400" b="1" i="0">
                <a:solidFill>
                  <a:srgbClr val="FFFFFE"/>
                </a:solidFill>
                <a:latin typeface="Open Sans" charset="0"/>
                <a:ea typeface="Open Sans" charset="0"/>
                <a:cs typeface="Open Sans" charset="0"/>
              </a:defRPr>
            </a:lvl1pPr>
          </a:lstStyle>
          <a:p>
            <a:r>
              <a:rPr lang="en-US" noProof="0"/>
              <a:t>Year Month</a:t>
            </a:r>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163" y="539496"/>
            <a:ext cx="1082040" cy="5779008"/>
          </a:xfrm>
          <a:prstGeom prst="rect">
            <a:avLst/>
          </a:prstGeom>
        </p:spPr>
      </p:pic>
      <p:sp>
        <p:nvSpPr>
          <p:cNvPr id="8" name="Rectangle 7"/>
          <p:cNvSpPr/>
          <p:nvPr userDrawn="1"/>
        </p:nvSpPr>
        <p:spPr>
          <a:xfrm>
            <a:off x="1620203" y="539496"/>
            <a:ext cx="4190047" cy="5646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825986581"/>
      </p:ext>
    </p:extLst>
  </p:cSld>
  <p:clrMapOvr>
    <a:masterClrMapping/>
  </p:clrMapOvr>
  <p:extLst>
    <p:ext uri="{DCECCB84-F9BA-43D5-87BE-67443E8EF086}">
      <p15:sldGuideLst xmlns:p15="http://schemas.microsoft.com/office/powerpoint/2012/main">
        <p15:guide id="1" pos="339">
          <p15:clr>
            <a:srgbClr val="FBAE40"/>
          </p15:clr>
        </p15:guide>
        <p15:guide id="2" orient="horz" pos="337">
          <p15:clr>
            <a:srgbClr val="FBAE40"/>
          </p15:clr>
        </p15:guide>
        <p15:guide id="3" orient="horz" pos="3978">
          <p15:clr>
            <a:srgbClr val="FBAE40"/>
          </p15:clr>
        </p15:guide>
        <p15:guide id="4" pos="1359">
          <p15:clr>
            <a:srgbClr val="FBAE40"/>
          </p15:clr>
        </p15:guide>
        <p15:guide id="5" orient="horz" pos="514">
          <p15:clr>
            <a:srgbClr val="FBAE40"/>
          </p15:clr>
        </p15:guide>
        <p15:guide id="6" pos="7333">
          <p15:clr>
            <a:srgbClr val="FBAE40"/>
          </p15:clr>
        </p15:guide>
        <p15:guide id="7" orient="horz" pos="379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PHOTO 2 - White title">
    <p:spTree>
      <p:nvGrpSpPr>
        <p:cNvPr id="1" name=""/>
        <p:cNvGrpSpPr/>
        <p:nvPr/>
      </p:nvGrpSpPr>
      <p:grpSpPr>
        <a:xfrm>
          <a:off x="0" y="0"/>
          <a:ext cx="0" cy="0"/>
          <a:chOff x="0" y="0"/>
          <a:chExt cx="0" cy="0"/>
        </a:xfrm>
      </p:grpSpPr>
      <p:sp>
        <p:nvSpPr>
          <p:cNvPr id="8" name="Segnaposto immagine 8"/>
          <p:cNvSpPr>
            <a:spLocks noGrp="1"/>
          </p:cNvSpPr>
          <p:nvPr>
            <p:ph type="pic" sz="quarter" idx="11" hasCustomPrompt="1"/>
          </p:nvPr>
        </p:nvSpPr>
        <p:spPr>
          <a:xfrm>
            <a:off x="1616400" y="539496"/>
            <a:ext cx="10008000" cy="5779008"/>
          </a:xfrm>
          <a:prstGeom prst="rect">
            <a:avLst/>
          </a:prstGeom>
          <a:solidFill>
            <a:schemeClr val="tx1">
              <a:lumMod val="20000"/>
              <a:lumOff val="80000"/>
            </a:schemeClr>
          </a:solidFill>
        </p:spPr>
        <p:txBody>
          <a:bodyPr anchor="t">
            <a:normAutofit/>
          </a:bodyPr>
          <a:lstStyle>
            <a:lvl1pPr marL="0" indent="0" algn="ctr">
              <a:buNone/>
              <a:defRPr sz="1600" b="1" i="0" baseline="0">
                <a:solidFill>
                  <a:srgbClr val="FF0000"/>
                </a:solidFill>
                <a:latin typeface="Open Sans" charset="0"/>
                <a:ea typeface="Open Sans" charset="0"/>
                <a:cs typeface="Open Sans"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noProof="0"/>
              <a:t>Click to insert image</a:t>
            </a:r>
          </a:p>
        </p:txBody>
      </p:sp>
      <p:sp>
        <p:nvSpPr>
          <p:cNvPr id="2" name="Titolo 1"/>
          <p:cNvSpPr>
            <a:spLocks noGrp="1"/>
          </p:cNvSpPr>
          <p:nvPr>
            <p:ph type="ctrTitle" hasCustomPrompt="1"/>
          </p:nvPr>
        </p:nvSpPr>
        <p:spPr>
          <a:xfrm>
            <a:off x="2031224" y="675543"/>
            <a:ext cx="9595954" cy="1188158"/>
          </a:xfrm>
          <a:prstGeom prst="rect">
            <a:avLst/>
          </a:prstGeom>
        </p:spPr>
        <p:txBody>
          <a:bodyPr anchor="t">
            <a:noAutofit/>
          </a:bodyPr>
          <a:lstStyle>
            <a:lvl1pPr algn="l">
              <a:lnSpc>
                <a:spcPct val="100000"/>
              </a:lnSpc>
              <a:defRPr sz="3600" b="1" i="0" baseline="0">
                <a:solidFill>
                  <a:srgbClr val="0070BA"/>
                </a:solidFill>
                <a:latin typeface="Open Sans" charset="0"/>
                <a:ea typeface="Open Sans" charset="0"/>
                <a:cs typeface="Open Sans" charset="0"/>
              </a:defRPr>
            </a:lvl1pPr>
          </a:lstStyle>
          <a:p>
            <a:r>
              <a:rPr lang="en-US" noProof="0"/>
              <a:t>Click to insert title</a:t>
            </a:r>
          </a:p>
        </p:txBody>
      </p:sp>
      <p:sp>
        <p:nvSpPr>
          <p:cNvPr id="3" name="Sottotitolo 2"/>
          <p:cNvSpPr>
            <a:spLocks noGrp="1"/>
          </p:cNvSpPr>
          <p:nvPr>
            <p:ph type="subTitle" idx="1" hasCustomPrompt="1"/>
          </p:nvPr>
        </p:nvSpPr>
        <p:spPr>
          <a:xfrm>
            <a:off x="2045184" y="1999748"/>
            <a:ext cx="9595954" cy="911618"/>
          </a:xfrm>
        </p:spPr>
        <p:txBody>
          <a:bodyPr anchor="t">
            <a:noAutofit/>
          </a:bodyPr>
          <a:lstStyle>
            <a:lvl1pPr marL="0" indent="0" algn="l">
              <a:buNone/>
              <a:defRPr sz="2400" b="0" i="0">
                <a:solidFill>
                  <a:srgbClr val="0070BA"/>
                </a:solidFill>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insert subtitle</a:t>
            </a:r>
          </a:p>
        </p:txBody>
      </p:sp>
      <p:sp>
        <p:nvSpPr>
          <p:cNvPr id="4" name="Segnaposto data 3"/>
          <p:cNvSpPr>
            <a:spLocks noGrp="1"/>
          </p:cNvSpPr>
          <p:nvPr>
            <p:ph type="dt" sz="half" idx="10"/>
          </p:nvPr>
        </p:nvSpPr>
        <p:spPr>
          <a:xfrm>
            <a:off x="2066124" y="5820454"/>
            <a:ext cx="2743200" cy="365125"/>
          </a:xfrm>
        </p:spPr>
        <p:txBody>
          <a:bodyPr/>
          <a:lstStyle>
            <a:lvl1pPr algn="l">
              <a:defRPr sz="1400" b="1" i="0">
                <a:solidFill>
                  <a:schemeClr val="bg1"/>
                </a:solidFill>
                <a:latin typeface="Open Sans" charset="0"/>
                <a:ea typeface="Open Sans" charset="0"/>
                <a:cs typeface="Open Sans" charset="0"/>
              </a:defRPr>
            </a:lvl1pPr>
          </a:lstStyle>
          <a:p>
            <a:r>
              <a:rPr lang="en-US" noProof="0"/>
              <a:t>Year Month</a:t>
            </a:r>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163" y="539496"/>
            <a:ext cx="1082040" cy="5779008"/>
          </a:xfrm>
          <a:prstGeom prst="rect">
            <a:avLst/>
          </a:prstGeom>
        </p:spPr>
      </p:pic>
    </p:spTree>
    <p:extLst>
      <p:ext uri="{BB962C8B-B14F-4D97-AF65-F5344CB8AC3E}">
        <p14:creationId xmlns:p14="http://schemas.microsoft.com/office/powerpoint/2010/main" val="2223443604"/>
      </p:ext>
    </p:extLst>
  </p:cSld>
  <p:clrMapOvr>
    <a:masterClrMapping/>
  </p:clrMapOvr>
  <p:extLst>
    <p:ext uri="{DCECCB84-F9BA-43D5-87BE-67443E8EF086}">
      <p15:sldGuideLst xmlns:p15="http://schemas.microsoft.com/office/powerpoint/2012/main">
        <p15:guide id="1" pos="339">
          <p15:clr>
            <a:srgbClr val="FBAE40"/>
          </p15:clr>
        </p15:guide>
        <p15:guide id="2" orient="horz" pos="337">
          <p15:clr>
            <a:srgbClr val="FBAE40"/>
          </p15:clr>
        </p15:guide>
        <p15:guide id="3" orient="horz" pos="3978">
          <p15:clr>
            <a:srgbClr val="FBAE40"/>
          </p15:clr>
        </p15:guide>
        <p15:guide id="4" pos="1359">
          <p15:clr>
            <a:srgbClr val="FBAE40"/>
          </p15:clr>
        </p15:guide>
        <p15:guide id="5" orient="horz" pos="514">
          <p15:clr>
            <a:srgbClr val="FBAE40"/>
          </p15:clr>
        </p15:guide>
        <p15:guide id="6" pos="7333">
          <p15:clr>
            <a:srgbClr val="FBAE40"/>
          </p15:clr>
        </p15:guide>
        <p15:guide id="7" orient="horz" pos="379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HOTO 3">
    <p:spTree>
      <p:nvGrpSpPr>
        <p:cNvPr id="1" name=""/>
        <p:cNvGrpSpPr/>
        <p:nvPr/>
      </p:nvGrpSpPr>
      <p:grpSpPr>
        <a:xfrm>
          <a:off x="0" y="0"/>
          <a:ext cx="0" cy="0"/>
          <a:chOff x="0" y="0"/>
          <a:chExt cx="0" cy="0"/>
        </a:xfrm>
      </p:grpSpPr>
      <p:sp>
        <p:nvSpPr>
          <p:cNvPr id="9" name="Segnaposto immagine 8"/>
          <p:cNvSpPr>
            <a:spLocks noGrp="1"/>
          </p:cNvSpPr>
          <p:nvPr>
            <p:ph type="pic" sz="quarter" idx="11" hasCustomPrompt="1"/>
          </p:nvPr>
        </p:nvSpPr>
        <p:spPr>
          <a:xfrm>
            <a:off x="1620203" y="539497"/>
            <a:ext cx="10008000" cy="3490636"/>
          </a:xfrm>
          <a:prstGeom prst="rect">
            <a:avLst/>
          </a:prstGeom>
        </p:spPr>
        <p:txBody>
          <a:bodyPr anchor="t">
            <a:normAutofit/>
          </a:bodyPr>
          <a:lstStyle>
            <a:lvl1pPr marL="0" indent="0" algn="r">
              <a:buNone/>
              <a:defRPr sz="1800" b="1" i="0" baseline="0">
                <a:solidFill>
                  <a:srgbClr val="FF0000"/>
                </a:solidFill>
                <a:latin typeface="Open Sans" charset="0"/>
                <a:ea typeface="Open Sans" charset="0"/>
                <a:cs typeface="Open Sans"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noProof="0"/>
              <a:t>Click to insert image</a:t>
            </a:r>
          </a:p>
        </p:txBody>
      </p:sp>
      <p:sp>
        <p:nvSpPr>
          <p:cNvPr id="2" name="Titolo 1"/>
          <p:cNvSpPr>
            <a:spLocks noGrp="1"/>
          </p:cNvSpPr>
          <p:nvPr>
            <p:ph type="ctrTitle" hasCustomPrompt="1"/>
          </p:nvPr>
        </p:nvSpPr>
        <p:spPr>
          <a:xfrm>
            <a:off x="2031223" y="4689900"/>
            <a:ext cx="9728577" cy="580068"/>
          </a:xfrm>
          <a:prstGeom prst="rect">
            <a:avLst/>
          </a:prstGeom>
        </p:spPr>
        <p:txBody>
          <a:bodyPr tIns="46800" anchor="t">
            <a:noAutofit/>
          </a:bodyPr>
          <a:lstStyle>
            <a:lvl1pPr algn="l">
              <a:lnSpc>
                <a:spcPct val="100000"/>
              </a:lnSpc>
              <a:defRPr sz="3600" b="1" i="0">
                <a:solidFill>
                  <a:srgbClr val="0070BA"/>
                </a:solidFill>
                <a:latin typeface="Open Sans" charset="0"/>
                <a:ea typeface="Open Sans" charset="0"/>
                <a:cs typeface="Open Sans" charset="0"/>
              </a:defRPr>
            </a:lvl1pPr>
          </a:lstStyle>
          <a:p>
            <a:r>
              <a:rPr lang="en-US" noProof="0"/>
              <a:t>Click to insert title</a:t>
            </a:r>
          </a:p>
        </p:txBody>
      </p:sp>
      <p:sp>
        <p:nvSpPr>
          <p:cNvPr id="3" name="Sottotitolo 2"/>
          <p:cNvSpPr>
            <a:spLocks noGrp="1"/>
          </p:cNvSpPr>
          <p:nvPr>
            <p:ph type="subTitle" idx="1" hasCustomPrompt="1"/>
          </p:nvPr>
        </p:nvSpPr>
        <p:spPr>
          <a:xfrm>
            <a:off x="2045183" y="5389002"/>
            <a:ext cx="6971417" cy="708552"/>
          </a:xfrm>
        </p:spPr>
        <p:txBody>
          <a:bodyPr anchor="b">
            <a:noAutofit/>
          </a:bodyPr>
          <a:lstStyle>
            <a:lvl1pPr marL="0" indent="0" algn="l">
              <a:buNone/>
              <a:defRPr sz="2400" b="0" i="0">
                <a:solidFill>
                  <a:srgbClr val="0070BA"/>
                </a:solidFill>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insert subtitle</a:t>
            </a:r>
          </a:p>
        </p:txBody>
      </p:sp>
      <p:sp>
        <p:nvSpPr>
          <p:cNvPr id="4" name="Segnaposto data 3"/>
          <p:cNvSpPr>
            <a:spLocks noGrp="1"/>
          </p:cNvSpPr>
          <p:nvPr>
            <p:ph type="dt" sz="half" idx="10"/>
          </p:nvPr>
        </p:nvSpPr>
        <p:spPr>
          <a:xfrm>
            <a:off x="9016601" y="6097554"/>
            <a:ext cx="2743200" cy="365125"/>
          </a:xfrm>
        </p:spPr>
        <p:txBody>
          <a:bodyPr/>
          <a:lstStyle>
            <a:lvl1pPr algn="r">
              <a:defRPr sz="1400" b="1" i="0">
                <a:solidFill>
                  <a:srgbClr val="0070BA"/>
                </a:solidFill>
                <a:latin typeface="Open Sans" charset="0"/>
                <a:ea typeface="Open Sans" charset="0"/>
                <a:cs typeface="Open Sans" charset="0"/>
              </a:defRPr>
            </a:lvl1pPr>
          </a:lstStyle>
          <a:p>
            <a:r>
              <a:rPr lang="en-US" noProof="0"/>
              <a:t>Year Month</a:t>
            </a:r>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163" y="539496"/>
            <a:ext cx="1082040" cy="5779008"/>
          </a:xfrm>
          <a:prstGeom prst="rect">
            <a:avLst/>
          </a:prstGeom>
        </p:spPr>
      </p:pic>
    </p:spTree>
    <p:extLst>
      <p:ext uri="{BB962C8B-B14F-4D97-AF65-F5344CB8AC3E}">
        <p14:creationId xmlns:p14="http://schemas.microsoft.com/office/powerpoint/2010/main" val="3462329809"/>
      </p:ext>
    </p:extLst>
  </p:cSld>
  <p:clrMapOvr>
    <a:masterClrMapping/>
  </p:clrMapOvr>
  <p:extLst>
    <p:ext uri="{DCECCB84-F9BA-43D5-87BE-67443E8EF086}">
      <p15:sldGuideLst xmlns:p15="http://schemas.microsoft.com/office/powerpoint/2012/main">
        <p15:guide id="1" pos="340">
          <p15:clr>
            <a:srgbClr val="FBAE40"/>
          </p15:clr>
        </p15:guide>
        <p15:guide id="2" orient="horz" pos="338">
          <p15:clr>
            <a:srgbClr val="FBAE40"/>
          </p15:clr>
        </p15:guide>
        <p15:guide id="4" pos="1359">
          <p15:clr>
            <a:srgbClr val="FBAE40"/>
          </p15:clr>
        </p15:guide>
        <p15:guide id="5" orient="horz" pos="514">
          <p15:clr>
            <a:srgbClr val="FBAE40"/>
          </p15:clr>
        </p15:guide>
        <p15:guide id="6" pos="7333">
          <p15:clr>
            <a:srgbClr val="FBAE40"/>
          </p15:clr>
        </p15:guide>
        <p15:guide id="7" orient="horz" pos="3799">
          <p15:clr>
            <a:srgbClr val="FBAE40"/>
          </p15:clr>
        </p15:guide>
        <p15:guide id="8" orient="horz" pos="3067">
          <p15:clr>
            <a:srgbClr val="FBAE40"/>
          </p15:clr>
        </p15:guide>
        <p15:guide id="9" orient="horz" pos="337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Divider">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966018" y="2109788"/>
            <a:ext cx="10381431" cy="1235563"/>
          </a:xfrm>
          <a:prstGeom prst="rect">
            <a:avLst/>
          </a:prstGeom>
        </p:spPr>
        <p:txBody>
          <a:bodyPr anchor="t">
            <a:noAutofit/>
          </a:bodyPr>
          <a:lstStyle>
            <a:lvl1pPr>
              <a:defRPr sz="3600"/>
            </a:lvl1pPr>
          </a:lstStyle>
          <a:p>
            <a:r>
              <a:rPr lang="en-US" noProof="0"/>
              <a:t>Click to insert title</a:t>
            </a:r>
          </a:p>
        </p:txBody>
      </p:sp>
      <p:sp>
        <p:nvSpPr>
          <p:cNvPr id="3" name="Segnaposto testo 2"/>
          <p:cNvSpPr>
            <a:spLocks noGrp="1"/>
          </p:cNvSpPr>
          <p:nvPr>
            <p:ph type="body" idx="1" hasCustomPrompt="1"/>
          </p:nvPr>
        </p:nvSpPr>
        <p:spPr>
          <a:xfrm>
            <a:off x="966018" y="3345352"/>
            <a:ext cx="10381432" cy="1500187"/>
          </a:xfrm>
        </p:spPr>
        <p:txBody>
          <a:bodyPr>
            <a:noAutofit/>
          </a:bodyPr>
          <a:lstStyle>
            <a:lvl1pPr marL="0" indent="0">
              <a:buNone/>
              <a:defRPr sz="2400">
                <a:solidFill>
                  <a:srgbClr val="0070B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noProof="0"/>
              <a:t>Click to insert subtitle</a:t>
            </a:r>
          </a:p>
        </p:txBody>
      </p:sp>
    </p:spTree>
    <p:extLst>
      <p:ext uri="{BB962C8B-B14F-4D97-AF65-F5344CB8AC3E}">
        <p14:creationId xmlns:p14="http://schemas.microsoft.com/office/powerpoint/2010/main" val="20958777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40000" y="540000"/>
            <a:ext cx="11052002" cy="1152000"/>
          </a:xfrm>
          <a:prstGeom prst="rect">
            <a:avLst/>
          </a:prstGeom>
        </p:spPr>
        <p:txBody>
          <a:bodyPr>
            <a:noAutofit/>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noProof="0"/>
              <a:t>Click to insert title</a:t>
            </a:r>
          </a:p>
        </p:txBody>
      </p:sp>
      <p:sp>
        <p:nvSpPr>
          <p:cNvPr id="3" name="Segnaposto contenuto 2"/>
          <p:cNvSpPr>
            <a:spLocks noGrp="1"/>
          </p:cNvSpPr>
          <p:nvPr>
            <p:ph idx="1" hasCustomPrompt="1"/>
          </p:nvPr>
        </p:nvSpPr>
        <p:spPr>
          <a:xfrm>
            <a:off x="540001" y="1795071"/>
            <a:ext cx="11052000" cy="4100053"/>
          </a:xfrm>
        </p:spPr>
        <p:txBody>
          <a:bodyPr>
            <a:noAutofit/>
          </a:bodyPr>
          <a:lstStyle>
            <a:lvl1pPr marL="342900" indent="-342900">
              <a:lnSpc>
                <a:spcPct val="100000"/>
              </a:lnSpc>
              <a:buClr>
                <a:srgbClr val="0070BA"/>
              </a:buClr>
              <a:buFont typeface="Arial" charset="0"/>
              <a:buChar char="•"/>
              <a:defRPr baseline="0"/>
            </a:lvl1pPr>
            <a:lvl2pPr marL="742950" indent="-285750">
              <a:lnSpc>
                <a:spcPct val="100000"/>
              </a:lnSpc>
              <a:buClr>
                <a:srgbClr val="0070BA"/>
              </a:buClr>
              <a:buFont typeface="Arial" charset="0"/>
              <a:buChar char="•"/>
              <a:defRPr baseline="0"/>
            </a:lvl2pPr>
            <a:lvl3pPr marL="1200150" indent="-285750">
              <a:lnSpc>
                <a:spcPct val="100000"/>
              </a:lnSpc>
              <a:buClr>
                <a:srgbClr val="0070BA"/>
              </a:buClr>
              <a:buFont typeface="Arial" charset="0"/>
              <a:buChar char="•"/>
              <a:defRPr baseline="0"/>
            </a:lvl3pPr>
            <a:lvl4pPr marL="1657350" indent="-285750">
              <a:lnSpc>
                <a:spcPct val="100000"/>
              </a:lnSpc>
              <a:buClr>
                <a:srgbClr val="0070BA"/>
              </a:buClr>
              <a:buFont typeface="Arial" charset="0"/>
              <a:buChar char="•"/>
              <a:defRPr/>
            </a:lvl4pPr>
            <a:lvl5pPr marL="2114550" indent="-285750">
              <a:lnSpc>
                <a:spcPct val="100000"/>
              </a:lnSpc>
              <a:buClr>
                <a:srgbClr val="0070BA"/>
              </a:buClr>
              <a:buFont typeface="Arial" charset="0"/>
              <a:buChar char="•"/>
              <a:defRPr/>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egnaposto numero diapositiva 5"/>
          <p:cNvSpPr>
            <a:spLocks noGrp="1"/>
          </p:cNvSpPr>
          <p:nvPr>
            <p:ph type="sldNum" sz="quarter" idx="12"/>
          </p:nvPr>
        </p:nvSpPr>
        <p:spPr/>
        <p:txBody>
          <a:bodyPr/>
          <a:lstStyle/>
          <a:p>
            <a:fld id="{2026EB2A-1F26-4143-92A6-3B752CD465DB}" type="slidenum">
              <a:rPr lang="en-US" noProof="0" smtClean="0"/>
              <a:t>‹N°›</a:t>
            </a:fld>
            <a:endParaRPr lang="en-US" noProof="0"/>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999" y="5895124"/>
            <a:ext cx="2215993" cy="566882"/>
          </a:xfrm>
          <a:prstGeom prst="rect">
            <a:avLst/>
          </a:prstGeom>
        </p:spPr>
      </p:pic>
    </p:spTree>
    <p:extLst>
      <p:ext uri="{BB962C8B-B14F-4D97-AF65-F5344CB8AC3E}">
        <p14:creationId xmlns:p14="http://schemas.microsoft.com/office/powerpoint/2010/main" val="2366693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p:cNvSpPr>
            <a:spLocks noGrp="1"/>
          </p:cNvSpPr>
          <p:nvPr>
            <p:ph sz="half" idx="1" hasCustomPrompt="1"/>
          </p:nvPr>
        </p:nvSpPr>
        <p:spPr>
          <a:xfrm>
            <a:off x="539999" y="1795071"/>
            <a:ext cx="5460945" cy="4100053"/>
          </a:xfrm>
        </p:spPr>
        <p:txBody>
          <a:bodyPr>
            <a:noAutofit/>
          </a:bodyPr>
          <a:lstStyle>
            <a:lvl1pPr marL="228600" indent="-228600">
              <a:lnSpc>
                <a:spcPct val="100000"/>
              </a:lnSpc>
              <a:buClr>
                <a:srgbClr val="0070BA"/>
              </a:buClr>
              <a:buFont typeface="Arial" charset="0"/>
              <a:buChar char="•"/>
              <a:defRPr sz="1800" spc="60" baseline="0"/>
            </a:lvl1pPr>
            <a:lvl2pPr marL="685800" indent="-228600">
              <a:lnSpc>
                <a:spcPct val="100000"/>
              </a:lnSpc>
              <a:buClr>
                <a:srgbClr val="0070BA"/>
              </a:buClr>
              <a:buFont typeface="Arial" charset="0"/>
              <a:buChar char="•"/>
              <a:defRPr sz="1600" spc="60" baseline="0"/>
            </a:lvl2pPr>
            <a:lvl3pPr marL="1143000" indent="-228600">
              <a:lnSpc>
                <a:spcPct val="100000"/>
              </a:lnSpc>
              <a:buClr>
                <a:srgbClr val="0070BA"/>
              </a:buClr>
              <a:buFont typeface="Arial" charset="0"/>
              <a:buChar char="•"/>
              <a:defRPr sz="1400" spc="60" baseline="0"/>
            </a:lvl3pPr>
            <a:lvl4pPr marL="1600200" indent="-228600">
              <a:lnSpc>
                <a:spcPct val="100000"/>
              </a:lnSpc>
              <a:buClr>
                <a:srgbClr val="0070BA"/>
              </a:buClr>
              <a:buFont typeface="Arial" charset="0"/>
              <a:buChar char="•"/>
              <a:defRPr sz="1200" spc="60" baseline="0"/>
            </a:lvl4pPr>
            <a:lvl5pPr marL="2057400" indent="-228600">
              <a:lnSpc>
                <a:spcPct val="100000"/>
              </a:lnSpc>
              <a:buClr>
                <a:srgbClr val="0070BA"/>
              </a:buClr>
              <a:buFont typeface="Arial" charset="0"/>
              <a:buChar char="•"/>
              <a:defRPr sz="1200" spc="60" baseline="0"/>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Segnaposto contenuto 3"/>
          <p:cNvSpPr>
            <a:spLocks noGrp="1"/>
          </p:cNvSpPr>
          <p:nvPr>
            <p:ph sz="half" idx="2" hasCustomPrompt="1"/>
          </p:nvPr>
        </p:nvSpPr>
        <p:spPr>
          <a:xfrm>
            <a:off x="6078019" y="1795071"/>
            <a:ext cx="5513982" cy="4100053"/>
          </a:xfrm>
        </p:spPr>
        <p:txBody>
          <a:bodyPr>
            <a:noAutofit/>
          </a:bodyPr>
          <a:lstStyle>
            <a:lvl1pPr marL="228600" indent="-228600">
              <a:lnSpc>
                <a:spcPct val="100000"/>
              </a:lnSpc>
              <a:buClr>
                <a:srgbClr val="0070BA"/>
              </a:buClr>
              <a:buFont typeface="Arial" charset="0"/>
              <a:buChar char="•"/>
              <a:defRPr/>
            </a:lvl1pPr>
            <a:lvl2pPr marL="685800" indent="-228600">
              <a:lnSpc>
                <a:spcPct val="100000"/>
              </a:lnSpc>
              <a:buClr>
                <a:srgbClr val="0070BA"/>
              </a:buClr>
              <a:buFont typeface="Arial" charset="0"/>
              <a:buChar char="•"/>
              <a:defRPr/>
            </a:lvl2pPr>
            <a:lvl3pPr marL="1143000" indent="-228600">
              <a:lnSpc>
                <a:spcPct val="100000"/>
              </a:lnSpc>
              <a:buClr>
                <a:srgbClr val="0070BA"/>
              </a:buClr>
              <a:buFont typeface="Arial" charset="0"/>
              <a:buChar char="•"/>
              <a:defRPr/>
            </a:lvl3pPr>
            <a:lvl4pPr marL="1600200" indent="-228600">
              <a:lnSpc>
                <a:spcPct val="100000"/>
              </a:lnSpc>
              <a:buClr>
                <a:srgbClr val="0070BA"/>
              </a:buClr>
              <a:buFont typeface="Arial" charset="0"/>
              <a:buChar char="•"/>
              <a:defRPr/>
            </a:lvl4pPr>
            <a:lvl5pPr marL="2057400" indent="-228600">
              <a:lnSpc>
                <a:spcPct val="100000"/>
              </a:lnSpc>
              <a:buClr>
                <a:srgbClr val="0070BA"/>
              </a:buClr>
              <a:buFont typeface="Arial" charset="0"/>
              <a:buChar char="•"/>
              <a:defRPr/>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olo 1"/>
          <p:cNvSpPr>
            <a:spLocks noGrp="1"/>
          </p:cNvSpPr>
          <p:nvPr>
            <p:ph type="title" hasCustomPrompt="1"/>
          </p:nvPr>
        </p:nvSpPr>
        <p:spPr>
          <a:xfrm>
            <a:off x="540000" y="540000"/>
            <a:ext cx="11052002" cy="1152000"/>
          </a:xfrm>
          <a:prstGeom prst="rect">
            <a:avLst/>
          </a:prstGeom>
        </p:spPr>
        <p:txBody>
          <a:bodyPr>
            <a:noAutofit/>
          </a:bodyPr>
          <a:lstStyle>
            <a:lvl1pPr>
              <a:defRPr spc="60" baseline="0"/>
            </a:lvl1pPr>
          </a:lstStyle>
          <a:p>
            <a:r>
              <a:rPr lang="en-US" noProof="0"/>
              <a:t>Click to insert title</a:t>
            </a:r>
          </a:p>
        </p:txBody>
      </p:sp>
      <p:sp>
        <p:nvSpPr>
          <p:cNvPr id="9" name="Segnaposto numero diapositiva 5"/>
          <p:cNvSpPr>
            <a:spLocks noGrp="1"/>
          </p:cNvSpPr>
          <p:nvPr>
            <p:ph type="sldNum" sz="quarter" idx="12"/>
          </p:nvPr>
        </p:nvSpPr>
        <p:spPr>
          <a:xfrm>
            <a:off x="10711542" y="6227991"/>
            <a:ext cx="1027267" cy="365125"/>
          </a:xfrm>
        </p:spPr>
        <p:txBody>
          <a:bodyPr/>
          <a:lstStyle/>
          <a:p>
            <a:fld id="{2026EB2A-1F26-4143-92A6-3B752CD465DB}" type="slidenum">
              <a:rPr lang="it-IT" smtClean="0"/>
              <a:t>‹N°›</a:t>
            </a:fld>
            <a:endParaRPr lang="it-IT"/>
          </a:p>
        </p:txBody>
      </p:sp>
      <p:pic>
        <p:nvPicPr>
          <p:cNvPr id="13"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999" y="5895124"/>
            <a:ext cx="2215993" cy="566882"/>
          </a:xfrm>
          <a:prstGeom prst="rect">
            <a:avLst/>
          </a:prstGeom>
        </p:spPr>
      </p:pic>
    </p:spTree>
    <p:extLst>
      <p:ext uri="{BB962C8B-B14F-4D97-AF65-F5344CB8AC3E}">
        <p14:creationId xmlns:p14="http://schemas.microsoft.com/office/powerpoint/2010/main" val="2249123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ue contenuti">
    <p:spTree>
      <p:nvGrpSpPr>
        <p:cNvPr id="1" name=""/>
        <p:cNvGrpSpPr/>
        <p:nvPr/>
      </p:nvGrpSpPr>
      <p:grpSpPr>
        <a:xfrm>
          <a:off x="0" y="0"/>
          <a:ext cx="0" cy="0"/>
          <a:chOff x="0" y="0"/>
          <a:chExt cx="0" cy="0"/>
        </a:xfrm>
      </p:grpSpPr>
      <p:sp>
        <p:nvSpPr>
          <p:cNvPr id="3" name="Segnaposto contenuto 2"/>
          <p:cNvSpPr>
            <a:spLocks noGrp="1"/>
          </p:cNvSpPr>
          <p:nvPr>
            <p:ph sz="half" idx="1" hasCustomPrompt="1"/>
          </p:nvPr>
        </p:nvSpPr>
        <p:spPr>
          <a:xfrm>
            <a:off x="539999" y="1795071"/>
            <a:ext cx="5460945" cy="4100053"/>
          </a:xfrm>
        </p:spPr>
        <p:txBody>
          <a:bodyPr>
            <a:noAutofit/>
          </a:bodyPr>
          <a:lstStyle>
            <a:lvl1pPr marL="228600" indent="-228600">
              <a:lnSpc>
                <a:spcPct val="100000"/>
              </a:lnSpc>
              <a:buClr>
                <a:srgbClr val="0070BA"/>
              </a:buClr>
              <a:buFont typeface="Arial" charset="0"/>
              <a:buChar char="•"/>
              <a:defRPr sz="1800" spc="60" baseline="0"/>
            </a:lvl1pPr>
            <a:lvl2pPr marL="685800" indent="-228600">
              <a:lnSpc>
                <a:spcPct val="100000"/>
              </a:lnSpc>
              <a:buClr>
                <a:srgbClr val="0070BA"/>
              </a:buClr>
              <a:buFont typeface="Arial" charset="0"/>
              <a:buChar char="•"/>
              <a:defRPr sz="1600" spc="60" baseline="0"/>
            </a:lvl2pPr>
            <a:lvl3pPr marL="1143000" indent="-228600">
              <a:lnSpc>
                <a:spcPct val="100000"/>
              </a:lnSpc>
              <a:buClr>
                <a:srgbClr val="0070BA"/>
              </a:buClr>
              <a:buFont typeface="Arial" charset="0"/>
              <a:buChar char="•"/>
              <a:defRPr sz="1400" spc="60" baseline="0"/>
            </a:lvl3pPr>
            <a:lvl4pPr marL="1600200" indent="-228600">
              <a:lnSpc>
                <a:spcPct val="100000"/>
              </a:lnSpc>
              <a:buClr>
                <a:srgbClr val="0070BA"/>
              </a:buClr>
              <a:buFont typeface="Arial" charset="0"/>
              <a:buChar char="•"/>
              <a:defRPr sz="1200" spc="60" baseline="0"/>
            </a:lvl4pPr>
            <a:lvl5pPr marL="2057400" indent="-228600">
              <a:lnSpc>
                <a:spcPct val="100000"/>
              </a:lnSpc>
              <a:buClr>
                <a:srgbClr val="0070BA"/>
              </a:buClr>
              <a:buFont typeface="Arial" charset="0"/>
              <a:buChar char="•"/>
              <a:defRPr sz="1200" spc="60" baseline="0"/>
            </a:lvl5pPr>
          </a:lstStyle>
          <a:p>
            <a:pPr lvl="0"/>
            <a:r>
              <a:rPr lang="en-US" noProof="0"/>
              <a:t>Click to insert tex</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olo 1"/>
          <p:cNvSpPr>
            <a:spLocks noGrp="1"/>
          </p:cNvSpPr>
          <p:nvPr>
            <p:ph type="title" hasCustomPrompt="1"/>
          </p:nvPr>
        </p:nvSpPr>
        <p:spPr>
          <a:xfrm>
            <a:off x="540000" y="540000"/>
            <a:ext cx="11052002" cy="1152000"/>
          </a:xfrm>
          <a:prstGeom prst="rect">
            <a:avLst/>
          </a:prstGeom>
        </p:spPr>
        <p:txBody>
          <a:bodyPr>
            <a:noAutofit/>
          </a:bodyPr>
          <a:lstStyle>
            <a:lvl1pPr>
              <a:defRPr spc="60" baseline="0"/>
            </a:lvl1pPr>
          </a:lstStyle>
          <a:p>
            <a:r>
              <a:rPr lang="en-US" noProof="0"/>
              <a:t>Click to insert title</a:t>
            </a:r>
          </a:p>
        </p:txBody>
      </p:sp>
      <p:sp>
        <p:nvSpPr>
          <p:cNvPr id="9" name="Segnaposto numero diapositiva 5"/>
          <p:cNvSpPr>
            <a:spLocks noGrp="1"/>
          </p:cNvSpPr>
          <p:nvPr>
            <p:ph type="sldNum" sz="quarter" idx="12"/>
          </p:nvPr>
        </p:nvSpPr>
        <p:spPr>
          <a:xfrm>
            <a:off x="10711542" y="6227991"/>
            <a:ext cx="1027267" cy="365125"/>
          </a:xfrm>
        </p:spPr>
        <p:txBody>
          <a:bodyPr/>
          <a:lstStyle/>
          <a:p>
            <a:fld id="{2026EB2A-1F26-4143-92A6-3B752CD465DB}" type="slidenum">
              <a:rPr lang="it-IT" smtClean="0"/>
              <a:t>‹N°›</a:t>
            </a:fld>
            <a:endParaRPr lang="it-IT"/>
          </a:p>
        </p:txBody>
      </p:sp>
      <p:pic>
        <p:nvPicPr>
          <p:cNvPr id="13"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999" y="5895124"/>
            <a:ext cx="2215993" cy="566882"/>
          </a:xfrm>
          <a:prstGeom prst="rect">
            <a:avLst/>
          </a:prstGeom>
        </p:spPr>
      </p:pic>
      <p:sp>
        <p:nvSpPr>
          <p:cNvPr id="5" name="Picture Placeholder 4">
            <a:extLst>
              <a:ext uri="{FF2B5EF4-FFF2-40B4-BE49-F238E27FC236}">
                <a16:creationId xmlns:a16="http://schemas.microsoft.com/office/drawing/2014/main" xmlns="" id="{D29D93D5-8F53-3444-8F3E-BBF377575DA2}"/>
              </a:ext>
            </a:extLst>
          </p:cNvPr>
          <p:cNvSpPr>
            <a:spLocks noGrp="1"/>
          </p:cNvSpPr>
          <p:nvPr>
            <p:ph type="pic" sz="quarter" idx="13"/>
          </p:nvPr>
        </p:nvSpPr>
        <p:spPr>
          <a:xfrm>
            <a:off x="6194425" y="1795463"/>
            <a:ext cx="5397500" cy="4098925"/>
          </a:xfrm>
        </p:spPr>
        <p:txBody>
          <a:bodyPr/>
          <a:lstStyle/>
          <a:p>
            <a:r>
              <a:rPr lang="en-US" noProof="0"/>
              <a:t>Click icon to add picture</a:t>
            </a:r>
          </a:p>
        </p:txBody>
      </p:sp>
    </p:spTree>
    <p:extLst>
      <p:ext uri="{BB962C8B-B14F-4D97-AF65-F5344CB8AC3E}">
        <p14:creationId xmlns:p14="http://schemas.microsoft.com/office/powerpoint/2010/main" val="811380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3001899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3238280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40156655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601839A-DAF9-4E39-A427-53A7F7041F48}" type="datetimeFigureOut">
              <a:rPr lang="fr-FR" smtClean="0"/>
              <a:t>22/07/2021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3810924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601839A-DAF9-4E39-A427-53A7F7041F48}" type="datetimeFigureOut">
              <a:rPr lang="fr-FR" smtClean="0"/>
              <a:t>22/07/2021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295458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601839A-DAF9-4E39-A427-53A7F7041F48}" type="datetimeFigureOut">
              <a:rPr lang="fr-FR" smtClean="0"/>
              <a:t>22/07/2021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9756112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01839A-DAF9-4E39-A427-53A7F7041F48}" type="datetimeFigureOut">
              <a:rPr lang="fr-FR" smtClean="0"/>
              <a:t>22/07/2021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794436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1601839A-DAF9-4E39-A427-53A7F7041F48}" type="datetimeFigureOut">
              <a:rPr lang="fr-FR" smtClean="0"/>
              <a:t>22/07/2021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1439304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1601839A-DAF9-4E39-A427-53A7F7041F48}" type="datetimeFigureOut">
              <a:rPr lang="fr-FR" smtClean="0"/>
              <a:t>22/07/2021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3994212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9781307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58049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29500758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79977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1365898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12616694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601839A-DAF9-4E39-A427-53A7F7041F48}" type="datetimeFigureOut">
              <a:rPr lang="fr-FR" smtClean="0"/>
              <a:t>22/07/2021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274A109-20D9-420E-A3F6-A240B57BDD81}" type="slidenum">
              <a:rPr lang="fr-FR" smtClean="0"/>
              <a:t>‹N°›</a:t>
            </a:fld>
            <a:endParaRPr lang="fr-FR"/>
          </a:p>
        </p:txBody>
      </p:sp>
    </p:spTree>
    <p:extLst>
      <p:ext uri="{BB962C8B-B14F-4D97-AF65-F5344CB8AC3E}">
        <p14:creationId xmlns:p14="http://schemas.microsoft.com/office/powerpoint/2010/main" val="2668118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3.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944ACE5-9906-4574-8318-2282603D0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7A27F8A-2F4F-493F-8619-E1205852F3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1C5B1A1-DDE0-425A-99D0-187C32862C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52BD5-63D8-4030-8966-99E4F35D3F2A}" type="datetimeFigureOut">
              <a:rPr lang="en-US" smtClean="0"/>
              <a:t>7/22/2021</a:t>
            </a:fld>
            <a:endParaRPr lang="en-US"/>
          </a:p>
        </p:txBody>
      </p:sp>
      <p:sp>
        <p:nvSpPr>
          <p:cNvPr id="5" name="Footer Placeholder 4">
            <a:extLst>
              <a:ext uri="{FF2B5EF4-FFF2-40B4-BE49-F238E27FC236}">
                <a16:creationId xmlns:a16="http://schemas.microsoft.com/office/drawing/2014/main" xmlns="" id="{B10A4DFB-D285-4008-BA7E-2D3760FBC2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822DF54-048F-4198-97B6-F4E293C5A2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D6CF03-0634-4137-AC9C-624B42F28BDC}" type="slidenum">
              <a:rPr lang="en-US" smtClean="0"/>
              <a:t>‹N°›</a:t>
            </a:fld>
            <a:endParaRPr lang="en-US"/>
          </a:p>
        </p:txBody>
      </p:sp>
    </p:spTree>
    <p:extLst>
      <p:ext uri="{BB962C8B-B14F-4D97-AF65-F5344CB8AC3E}">
        <p14:creationId xmlns:p14="http://schemas.microsoft.com/office/powerpoint/2010/main" val="383584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2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973394" y="1732935"/>
            <a:ext cx="10667744" cy="4444027"/>
          </a:xfrm>
          <a:prstGeom prst="rect">
            <a:avLst/>
          </a:prstGeom>
        </p:spPr>
        <p:txBody>
          <a:bodyPr vert="horz" lIns="91440" tIns="45720" rIns="91440" bIns="45720" rtlCol="0">
            <a:normAutofit/>
          </a:bodyPr>
          <a:lstStyle/>
          <a:p>
            <a:pPr lvl="0"/>
            <a:r>
              <a:rPr lang="en-US" noProof="1"/>
              <a:t>Fare clic per modificare gli stili del testo dello schema</a:t>
            </a:r>
          </a:p>
          <a:p>
            <a:pPr lvl="1"/>
            <a:r>
              <a:rPr lang="en-US" noProof="1"/>
              <a:t>Secondo livello</a:t>
            </a:r>
          </a:p>
          <a:p>
            <a:pPr lvl="2"/>
            <a:r>
              <a:rPr lang="en-US" noProof="1"/>
              <a:t>Terzo livello</a:t>
            </a:r>
          </a:p>
          <a:p>
            <a:pPr lvl="3"/>
            <a:r>
              <a:rPr lang="en-US" noProof="1"/>
              <a:t>Quarto livello</a:t>
            </a:r>
          </a:p>
          <a:p>
            <a:pPr lvl="4"/>
            <a:r>
              <a:rPr lang="en-US" noProof="1"/>
              <a:t>Quinto livello</a:t>
            </a:r>
          </a:p>
        </p:txBody>
      </p:sp>
      <p:sp>
        <p:nvSpPr>
          <p:cNvPr id="4" name="Segnaposto data 3"/>
          <p:cNvSpPr>
            <a:spLocks noGrp="1"/>
          </p:cNvSpPr>
          <p:nvPr>
            <p:ph type="dt" sz="half" idx="2"/>
          </p:nvPr>
        </p:nvSpPr>
        <p:spPr>
          <a:xfrm>
            <a:off x="7637761" y="6227991"/>
            <a:ext cx="2743200" cy="365125"/>
          </a:xfrm>
          <a:prstGeom prst="rect">
            <a:avLst/>
          </a:prstGeom>
        </p:spPr>
        <p:txBody>
          <a:bodyPr vert="horz" lIns="91440" tIns="45720" rIns="91440" bIns="45720" rtlCol="0" anchor="t"/>
          <a:lstStyle>
            <a:lvl1pPr algn="r">
              <a:defRPr sz="1200" b="0" i="0">
                <a:solidFill>
                  <a:srgbClr val="0070BA"/>
                </a:solidFill>
                <a:latin typeface="Open Sans" charset="0"/>
                <a:ea typeface="Open Sans" charset="0"/>
                <a:cs typeface="Open Sans" charset="0"/>
              </a:defRPr>
            </a:lvl1pPr>
          </a:lstStyle>
          <a:p>
            <a:r>
              <a:rPr lang="it-IT"/>
              <a:t>Year Month</a:t>
            </a:r>
          </a:p>
        </p:txBody>
      </p:sp>
      <p:sp>
        <p:nvSpPr>
          <p:cNvPr id="6" name="Segnaposto numero diapositiva 5"/>
          <p:cNvSpPr>
            <a:spLocks noGrp="1"/>
          </p:cNvSpPr>
          <p:nvPr>
            <p:ph type="sldNum" sz="quarter" idx="4"/>
          </p:nvPr>
        </p:nvSpPr>
        <p:spPr>
          <a:xfrm>
            <a:off x="10711542" y="6227991"/>
            <a:ext cx="1027267" cy="365125"/>
          </a:xfrm>
          <a:prstGeom prst="rect">
            <a:avLst/>
          </a:prstGeom>
        </p:spPr>
        <p:txBody>
          <a:bodyPr vert="horz" lIns="91440" tIns="45720" rIns="91440" bIns="45720" rtlCol="0" anchor="t"/>
          <a:lstStyle>
            <a:lvl1pPr algn="r">
              <a:defRPr sz="1200" b="1" i="0">
                <a:solidFill>
                  <a:srgbClr val="0070BA"/>
                </a:solidFill>
                <a:latin typeface="Open Sans" charset="0"/>
                <a:ea typeface="Open Sans" charset="0"/>
                <a:cs typeface="Open Sans" charset="0"/>
              </a:defRPr>
            </a:lvl1pPr>
          </a:lstStyle>
          <a:p>
            <a:fld id="{2026EB2A-1F26-4143-92A6-3B752CD465DB}" type="slidenum">
              <a:rPr lang="it-IT" smtClean="0"/>
              <a:pPr/>
              <a:t>‹N°›</a:t>
            </a:fld>
            <a:endParaRPr lang="it-IT"/>
          </a:p>
        </p:txBody>
      </p:sp>
      <p:sp>
        <p:nvSpPr>
          <p:cNvPr id="5" name="Title Placeholder 4"/>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1"/>
              <a:t>Click to edit Master title style</a:t>
            </a:r>
          </a:p>
        </p:txBody>
      </p:sp>
    </p:spTree>
    <p:extLst>
      <p:ext uri="{BB962C8B-B14F-4D97-AF65-F5344CB8AC3E}">
        <p14:creationId xmlns:p14="http://schemas.microsoft.com/office/powerpoint/2010/main" val="258790997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hf sldNum="0" hdr="0" ftr="0"/>
  <p:txStyles>
    <p:titleStyle>
      <a:lvl1pPr algn="l" defTabSz="914400" rtl="0" eaLnBrk="1" latinLnBrk="0" hangingPunct="1">
        <a:lnSpc>
          <a:spcPct val="90000"/>
        </a:lnSpc>
        <a:spcBef>
          <a:spcPct val="0"/>
        </a:spcBef>
        <a:buNone/>
        <a:defRPr sz="3000" b="1" i="0" kern="1200">
          <a:solidFill>
            <a:srgbClr val="0070BA"/>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74">
          <p15:clr>
            <a:srgbClr val="F26B43"/>
          </p15:clr>
        </p15:guide>
        <p15:guide id="2" pos="7333">
          <p15:clr>
            <a:srgbClr val="F26B43"/>
          </p15:clr>
        </p15:guide>
        <p15:guide id="3" pos="688">
          <p15:clr>
            <a:srgbClr val="F26B43"/>
          </p15:clr>
        </p15:guide>
        <p15:guide id="4" orient="horz" pos="334">
          <p15:clr>
            <a:srgbClr val="F26B43"/>
          </p15:clr>
        </p15:guide>
        <p15:guide id="5" orient="horz" pos="113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01839A-DAF9-4E39-A427-53A7F7041F48}" type="datetimeFigureOut">
              <a:rPr lang="fr-FR" smtClean="0"/>
              <a:t>22/07/2021</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274A109-20D9-420E-A3F6-A240B57BDD81}" type="slidenum">
              <a:rPr lang="fr-FR" smtClean="0"/>
              <a:t>‹N°›</a:t>
            </a:fld>
            <a:endParaRPr lang="fr-FR"/>
          </a:p>
        </p:txBody>
      </p:sp>
    </p:spTree>
    <p:extLst>
      <p:ext uri="{BB962C8B-B14F-4D97-AF65-F5344CB8AC3E}">
        <p14:creationId xmlns:p14="http://schemas.microsoft.com/office/powerpoint/2010/main" val="297726459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xmlns="" id="{ADF3A863-178D-004C-9A5C-2F1FC494771B}"/>
              </a:ext>
            </a:extLst>
          </p:cNvPr>
          <p:cNvSpPr>
            <a:spLocks noGrp="1"/>
          </p:cNvSpPr>
          <p:nvPr>
            <p:ph type="dt" sz="half" idx="10"/>
          </p:nvPr>
        </p:nvSpPr>
        <p:spPr>
          <a:xfrm>
            <a:off x="9022031" y="6270233"/>
            <a:ext cx="2743200" cy="365125"/>
          </a:xfrm>
        </p:spPr>
        <p:txBody>
          <a:bodyPr/>
          <a:lstStyle/>
          <a:p>
            <a:r>
              <a:rPr lang="it-IT" dirty="0"/>
              <a:t>09 Juillet 2021</a:t>
            </a:r>
          </a:p>
        </p:txBody>
      </p:sp>
      <p:sp>
        <p:nvSpPr>
          <p:cNvPr id="8" name="Titolo 1">
            <a:extLst>
              <a:ext uri="{FF2B5EF4-FFF2-40B4-BE49-F238E27FC236}">
                <a16:creationId xmlns:a16="http://schemas.microsoft.com/office/drawing/2014/main" xmlns="" id="{655415D4-9BB5-764E-9BC3-3BE5F25365B6}"/>
              </a:ext>
            </a:extLst>
          </p:cNvPr>
          <p:cNvSpPr txBox="1">
            <a:spLocks/>
          </p:cNvSpPr>
          <p:nvPr/>
        </p:nvSpPr>
        <p:spPr>
          <a:xfrm>
            <a:off x="1948674" y="5130345"/>
            <a:ext cx="9595954" cy="1188158"/>
          </a:xfrm>
          <a:prstGeom prst="rect">
            <a:avLst/>
          </a:prstGeom>
        </p:spPr>
        <p:txBody>
          <a:bodyPr vert="horz" lIns="91440" tIns="46800" rIns="91440" bIns="45720" rtlCol="0" anchor="t">
            <a:noAutofit/>
          </a:bodyPr>
          <a:lstStyle>
            <a:lvl1pPr algn="l" defTabSz="914400" rtl="0" eaLnBrk="1" latinLnBrk="0" hangingPunct="1">
              <a:lnSpc>
                <a:spcPct val="100000"/>
              </a:lnSpc>
              <a:spcBef>
                <a:spcPct val="0"/>
              </a:spcBef>
              <a:buNone/>
              <a:defRPr sz="3600" b="1" i="0" kern="1200">
                <a:solidFill>
                  <a:srgbClr val="0070BA"/>
                </a:solidFill>
                <a:latin typeface="Open Sans" charset="0"/>
                <a:ea typeface="Open Sans" charset="0"/>
                <a:cs typeface="Open Sans" charset="0"/>
              </a:defRPr>
            </a:lvl1pPr>
          </a:lstStyle>
          <a:p>
            <a:endParaRPr lang="en-US" dirty="0"/>
          </a:p>
        </p:txBody>
      </p:sp>
      <p:pic>
        <p:nvPicPr>
          <p:cNvPr id="7" name="Immagine 6">
            <a:extLst>
              <a:ext uri="{FF2B5EF4-FFF2-40B4-BE49-F238E27FC236}">
                <a16:creationId xmlns:a16="http://schemas.microsoft.com/office/drawing/2014/main" xmlns="" id="{0C516AC8-3C61-4262-A168-91D94105B6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530" y="539496"/>
            <a:ext cx="1082040" cy="5779008"/>
          </a:xfrm>
          <a:prstGeom prst="rect">
            <a:avLst/>
          </a:prstGeom>
        </p:spPr>
      </p:pic>
      <p:sp>
        <p:nvSpPr>
          <p:cNvPr id="2" name="Rectangle 1">
            <a:extLst>
              <a:ext uri="{FF2B5EF4-FFF2-40B4-BE49-F238E27FC236}">
                <a16:creationId xmlns:a16="http://schemas.microsoft.com/office/drawing/2014/main" xmlns="" id="{2254B162-0118-465E-AA56-3DB871CB5A1A}"/>
              </a:ext>
            </a:extLst>
          </p:cNvPr>
          <p:cNvSpPr/>
          <p:nvPr/>
        </p:nvSpPr>
        <p:spPr>
          <a:xfrm>
            <a:off x="1742851" y="5513833"/>
            <a:ext cx="10113812" cy="1200329"/>
          </a:xfrm>
          <a:prstGeom prst="rect">
            <a:avLst/>
          </a:prstGeom>
        </p:spPr>
        <p:txBody>
          <a:bodyPr wrap="square">
            <a:spAutoFit/>
          </a:bodyPr>
          <a:lstStyle/>
          <a:p>
            <a:r>
              <a:rPr lang="fr-FR" sz="2400" b="1" dirty="0">
                <a:solidFill>
                  <a:schemeClr val="accent1"/>
                </a:solidFill>
              </a:rPr>
              <a:t>Renforcer la résilience aux vulnérabilités, aux chocs et aux stress et contribuer à des systèmes alimentaires durables </a:t>
            </a:r>
          </a:p>
          <a:p>
            <a:endParaRPr lang="fr-FR" sz="2400" b="1" dirty="0">
              <a:solidFill>
                <a:schemeClr val="accent1"/>
              </a:solidFill>
            </a:endParaRPr>
          </a:p>
        </p:txBody>
      </p:sp>
      <p:pic>
        <p:nvPicPr>
          <p:cNvPr id="20" name="Espace réservé pour une image  19">
            <a:extLst>
              <a:ext uri="{FF2B5EF4-FFF2-40B4-BE49-F238E27FC236}">
                <a16:creationId xmlns:a16="http://schemas.microsoft.com/office/drawing/2014/main" xmlns="" id="{DEFF1320-C42A-49FC-9745-28B34757EA52}"/>
              </a:ext>
            </a:extLst>
          </p:cNvPr>
          <p:cNvPicPr>
            <a:picLocks noGrp="1" noChangeAspect="1"/>
          </p:cNvPicPr>
          <p:nvPr>
            <p:ph type="pic" sz="quarter" idx="11"/>
          </p:nvPr>
        </p:nvPicPr>
        <p:blipFill>
          <a:blip r:embed="rId4"/>
          <a:srcRect t="14744" b="14744"/>
          <a:stretch>
            <a:fillRect/>
          </a:stretch>
        </p:blipFill>
        <p:spPr>
          <a:xfrm>
            <a:off x="1742851" y="539496"/>
            <a:ext cx="9801777" cy="4895533"/>
          </a:xfrm>
          <a:prstGeom prst="rect">
            <a:avLst/>
          </a:prstGeom>
        </p:spPr>
      </p:pic>
    </p:spTree>
    <p:extLst>
      <p:ext uri="{BB962C8B-B14F-4D97-AF65-F5344CB8AC3E}">
        <p14:creationId xmlns:p14="http://schemas.microsoft.com/office/powerpoint/2010/main" val="1229673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xmlns="" id="{45F9328C-8B57-4DA1-8352-9C0F55E40B16}"/>
              </a:ext>
            </a:extLst>
          </p:cNvPr>
          <p:cNvSpPr>
            <a:spLocks noGrp="1"/>
          </p:cNvSpPr>
          <p:nvPr>
            <p:ph sz="half" idx="1"/>
          </p:nvPr>
        </p:nvSpPr>
        <p:spPr>
          <a:xfrm>
            <a:off x="355616" y="1222625"/>
            <a:ext cx="11193089" cy="4828853"/>
          </a:xfrm>
        </p:spPr>
        <p:txBody>
          <a:bodyPr/>
          <a:lstStyle/>
          <a:p>
            <a:pPr marL="0" indent="0">
              <a:buNone/>
            </a:pPr>
            <a:r>
              <a:rPr lang="fr-FR" dirty="0"/>
              <a:t>Les interventions du PAM apportent un soutien à toutes les composantes du système alimentaire, en vue de sauver et de changer des vies, opérant à plusieurs niveaux pour permettre aux systèmes alimentaires de fonctionner au niveau national, communautaire et individuel à travers:</a:t>
            </a:r>
          </a:p>
          <a:p>
            <a:r>
              <a:rPr lang="fr-FR" b="1" u="sng" dirty="0"/>
              <a:t>Production</a:t>
            </a:r>
            <a:r>
              <a:rPr lang="fr-FR" dirty="0"/>
              <a:t> : soutien aux petits exploitants et aux marchés agricoles ; récupération des terres dégradées et amélioration du potentiel productif (agro-</a:t>
            </a:r>
            <a:r>
              <a:rPr lang="fr-FR" dirty="0" err="1"/>
              <a:t>sylvo</a:t>
            </a:r>
            <a:r>
              <a:rPr lang="fr-FR" dirty="0"/>
              <a:t>-pastorale) et des moyens d’</a:t>
            </a:r>
            <a:r>
              <a:rPr lang="fr-FR" dirty="0" err="1"/>
              <a:t>éxistence</a:t>
            </a:r>
            <a:r>
              <a:rPr lang="fr-FR" dirty="0"/>
              <a:t> (FFA, SAMS, nutrition sensible etc.)</a:t>
            </a:r>
          </a:p>
          <a:p>
            <a:pPr algn="just"/>
            <a:r>
              <a:rPr lang="fr-FR" b="1" u="sng" dirty="0"/>
              <a:t>Transformation, Distribution et Commerce </a:t>
            </a:r>
            <a:r>
              <a:rPr lang="fr-FR" dirty="0"/>
              <a:t>: renforcement des fonctionnalités de la chaîne d'approvisionnement et des réseaux de distribution ; fortification des produits nutritionnels; l'autonomisation économique des personnes vulnérables et marginalisées, y compris les femmes, les jeunes et les peuples autochtones ; systèmes d'information et d'analyse de marché; développement de stratégies de vente au détail et de marché ; réduction des pertes après récolte, l'alimentation scolaire locale (HGSF)</a:t>
            </a:r>
          </a:p>
          <a:p>
            <a:pPr algn="just"/>
            <a:r>
              <a:rPr lang="fr-FR" b="1" u="sng" dirty="0"/>
              <a:t>Consommation et demande</a:t>
            </a:r>
            <a:r>
              <a:rPr lang="fr-FR" b="1" dirty="0"/>
              <a:t> </a:t>
            </a:r>
            <a:r>
              <a:rPr lang="fr-FR" dirty="0"/>
              <a:t>: programmation sensible à la nutrition ; promotion du changement social et comportemental (alimentation saine); engagement du secteur privé (unités de transformation); repas scolaires</a:t>
            </a:r>
          </a:p>
          <a:p>
            <a:endParaRPr lang="fr-FR" dirty="0"/>
          </a:p>
        </p:txBody>
      </p:sp>
      <p:sp>
        <p:nvSpPr>
          <p:cNvPr id="5" name="Rectangle 4">
            <a:extLst>
              <a:ext uri="{FF2B5EF4-FFF2-40B4-BE49-F238E27FC236}">
                <a16:creationId xmlns:a16="http://schemas.microsoft.com/office/drawing/2014/main" xmlns="" id="{8CEA673D-49EA-4B3F-8156-B24813298F66}"/>
              </a:ext>
            </a:extLst>
          </p:cNvPr>
          <p:cNvSpPr/>
          <p:nvPr/>
        </p:nvSpPr>
        <p:spPr>
          <a:xfrm>
            <a:off x="450914" y="629351"/>
            <a:ext cx="10420350" cy="461665"/>
          </a:xfrm>
          <a:prstGeom prst="rect">
            <a:avLst/>
          </a:prstGeom>
        </p:spPr>
        <p:txBody>
          <a:bodyPr wrap="square">
            <a:spAutoFit/>
          </a:bodyPr>
          <a:lstStyle/>
          <a:p>
            <a:pPr algn="ctr"/>
            <a:r>
              <a:rPr lang="fr-FR" sz="2400" b="1" dirty="0">
                <a:latin typeface="+mj-lt"/>
              </a:rPr>
              <a:t>Approche système alimentaire du PAM </a:t>
            </a:r>
          </a:p>
        </p:txBody>
      </p:sp>
    </p:spTree>
    <p:extLst>
      <p:ext uri="{BB962C8B-B14F-4D97-AF65-F5344CB8AC3E}">
        <p14:creationId xmlns:p14="http://schemas.microsoft.com/office/powerpoint/2010/main" val="346158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xmlns="" id="{4271FBC3-8354-4FC1-BBC6-1B514D33A458}"/>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82625" y="834162"/>
            <a:ext cx="11007090" cy="5566638"/>
          </a:xfrm>
          <a:prstGeom prst="rect">
            <a:avLst/>
          </a:prstGeom>
          <a:noFill/>
        </p:spPr>
      </p:pic>
      <p:sp>
        <p:nvSpPr>
          <p:cNvPr id="7" name="Rectangle 6">
            <a:extLst>
              <a:ext uri="{FF2B5EF4-FFF2-40B4-BE49-F238E27FC236}">
                <a16:creationId xmlns:a16="http://schemas.microsoft.com/office/drawing/2014/main" xmlns="" id="{0D410DC6-C6AA-4BB8-BFD2-C528B3BDC705}"/>
              </a:ext>
            </a:extLst>
          </p:cNvPr>
          <p:cNvSpPr/>
          <p:nvPr/>
        </p:nvSpPr>
        <p:spPr>
          <a:xfrm>
            <a:off x="502285" y="372497"/>
            <a:ext cx="10420350" cy="461665"/>
          </a:xfrm>
          <a:prstGeom prst="rect">
            <a:avLst/>
          </a:prstGeom>
        </p:spPr>
        <p:txBody>
          <a:bodyPr wrap="square">
            <a:spAutoFit/>
          </a:bodyPr>
          <a:lstStyle/>
          <a:p>
            <a:pPr algn="ctr"/>
            <a:r>
              <a:rPr lang="fr-FR" sz="2400" b="1" dirty="0">
                <a:latin typeface="+mj-lt"/>
              </a:rPr>
              <a:t>Vision du PAM sur l’approche système alimentaire </a:t>
            </a:r>
          </a:p>
        </p:txBody>
      </p:sp>
    </p:spTree>
    <p:extLst>
      <p:ext uri="{BB962C8B-B14F-4D97-AF65-F5344CB8AC3E}">
        <p14:creationId xmlns:p14="http://schemas.microsoft.com/office/powerpoint/2010/main" val="81986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164702" y="1961393"/>
            <a:ext cx="9212695" cy="659313"/>
          </a:xfrm>
        </p:spPr>
        <p:txBody>
          <a:bodyPr anchor="ctr"/>
          <a:lstStyle/>
          <a:p>
            <a:pPr marL="0" indent="0">
              <a:buNone/>
            </a:pPr>
            <a:r>
              <a:rPr lang="en-US" sz="2800" b="1" dirty="0">
                <a:solidFill>
                  <a:srgbClr val="FFFFFF"/>
                </a:solidFill>
              </a:rPr>
              <a:t>Policy Implementation Plan &amp; Investment Forecast</a:t>
            </a:r>
          </a:p>
        </p:txBody>
      </p:sp>
      <p:sp>
        <p:nvSpPr>
          <p:cNvPr id="4" name="Title 3"/>
          <p:cNvSpPr>
            <a:spLocks noGrp="1"/>
          </p:cNvSpPr>
          <p:nvPr>
            <p:ph type="title"/>
          </p:nvPr>
        </p:nvSpPr>
        <p:spPr>
          <a:xfrm>
            <a:off x="569999" y="384725"/>
            <a:ext cx="11052002" cy="777017"/>
          </a:xfrm>
        </p:spPr>
        <p:txBody>
          <a:bodyPr anchor="ctr"/>
          <a:lstStyle/>
          <a:p>
            <a:r>
              <a:rPr lang="en-US" sz="2400" dirty="0"/>
              <a:t>Les strategies  du PAM en lien au systéme alimentaire durable</a:t>
            </a:r>
          </a:p>
        </p:txBody>
      </p:sp>
      <p:sp>
        <p:nvSpPr>
          <p:cNvPr id="6" name="Segnaposto numero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26EB2A-1F26-4143-92A6-3B752CD465DB}" type="slidenum">
              <a:rPr kumimoji="0" lang="it-IT" sz="1200" b="1" i="0" u="none" strike="noStrike" kern="1200" cap="none" spc="0" normalizeH="0" baseline="0" noProof="0" smtClean="0">
                <a:ln>
                  <a:noFill/>
                </a:ln>
                <a:solidFill>
                  <a:srgbClr val="0070BA"/>
                </a:solidFill>
                <a:effectLst/>
                <a:uLnTx/>
                <a:uFillTx/>
                <a:latin typeface="Open Sans" charset="0"/>
                <a:ea typeface="Open Sans" charset="0"/>
                <a:cs typeface="Open Sans"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200" b="1" i="0" u="none" strike="noStrike" kern="1200" cap="none" spc="0" normalizeH="0" baseline="0" noProof="0" dirty="0">
              <a:ln>
                <a:noFill/>
              </a:ln>
              <a:solidFill>
                <a:srgbClr val="0070BA"/>
              </a:solidFill>
              <a:effectLst/>
              <a:uLnTx/>
              <a:uFillTx/>
              <a:latin typeface="Open Sans" charset="0"/>
              <a:ea typeface="Open Sans" charset="0"/>
              <a:cs typeface="Open Sans" charset="0"/>
            </a:endParaRPr>
          </a:p>
        </p:txBody>
      </p:sp>
      <p:sp>
        <p:nvSpPr>
          <p:cNvPr id="10" name="Rectangle 9" descr="Chat">
            <a:extLst>
              <a:ext uri="{FF2B5EF4-FFF2-40B4-BE49-F238E27FC236}">
                <a16:creationId xmlns:a16="http://schemas.microsoft.com/office/drawing/2014/main" xmlns="" id="{056D5DCC-CA9E-44CF-AEDD-C1AFB9366D69}"/>
              </a:ext>
            </a:extLst>
          </p:cNvPr>
          <p:cNvSpPr/>
          <p:nvPr/>
        </p:nvSpPr>
        <p:spPr>
          <a:xfrm>
            <a:off x="877596" y="1949242"/>
            <a:ext cx="683614" cy="683614"/>
          </a:xfrm>
          <a:prstGeom prst="rect">
            <a:avLst/>
          </a:prstGeom>
          <a: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nvGrpSpPr>
          <p:cNvPr id="13" name="Group 12">
            <a:extLst>
              <a:ext uri="{FF2B5EF4-FFF2-40B4-BE49-F238E27FC236}">
                <a16:creationId xmlns:a16="http://schemas.microsoft.com/office/drawing/2014/main" xmlns="" id="{9E8D42AD-5775-4436-92DF-AE87B0D9CC98}"/>
              </a:ext>
            </a:extLst>
          </p:cNvPr>
          <p:cNvGrpSpPr/>
          <p:nvPr/>
        </p:nvGrpSpPr>
        <p:grpSpPr>
          <a:xfrm>
            <a:off x="846099" y="3353893"/>
            <a:ext cx="10499800" cy="683614"/>
            <a:chOff x="1092200" y="3300682"/>
            <a:chExt cx="10499800" cy="683614"/>
          </a:xfrm>
        </p:grpSpPr>
        <p:sp>
          <p:nvSpPr>
            <p:cNvPr id="8" name="Content Placeholder 2">
              <a:extLst>
                <a:ext uri="{FF2B5EF4-FFF2-40B4-BE49-F238E27FC236}">
                  <a16:creationId xmlns:a16="http://schemas.microsoft.com/office/drawing/2014/main" xmlns="" id="{2BFB49A7-F77B-462E-BFC6-7A8C19AB30F3}"/>
                </a:ext>
              </a:extLst>
            </p:cNvPr>
            <p:cNvSpPr txBox="1">
              <a:spLocks/>
            </p:cNvSpPr>
            <p:nvPr/>
          </p:nvSpPr>
          <p:spPr>
            <a:xfrm>
              <a:off x="2379305" y="3312833"/>
              <a:ext cx="9212695" cy="659313"/>
            </a:xfrm>
            <a:prstGeom prst="rect">
              <a:avLst/>
            </a:prstGeom>
          </p:spPr>
          <p:txBody>
            <a:bodyPr vert="horz" lIns="91440" tIns="45720" rIns="91440" bIns="45720" rtlCol="0" anchor="ctr">
              <a:noAutofit/>
            </a:bodyPr>
            <a:lstStyle>
              <a:lvl1pPr marL="228600" indent="-228600" algn="l" defTabSz="914400" rtl="0" eaLnBrk="1" latinLnBrk="0" hangingPunct="1">
                <a:lnSpc>
                  <a:spcPct val="100000"/>
                </a:lnSpc>
                <a:spcBef>
                  <a:spcPts val="1000"/>
                </a:spcBef>
                <a:buClr>
                  <a:srgbClr val="0070BA"/>
                </a:buClr>
                <a:buFont typeface="Arial" charset="0"/>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100000"/>
                </a:lnSpc>
                <a:spcBef>
                  <a:spcPts val="500"/>
                </a:spcBef>
                <a:buClr>
                  <a:srgbClr val="0070BA"/>
                </a:buClr>
                <a:buFont typeface="Arial" charset="0"/>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100000"/>
                </a:lnSpc>
                <a:spcBef>
                  <a:spcPts val="500"/>
                </a:spcBef>
                <a:buClr>
                  <a:srgbClr val="0070BA"/>
                </a:buClr>
                <a:buFont typeface="Arial" charset="0"/>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100000"/>
                </a:lnSpc>
                <a:spcBef>
                  <a:spcPts val="500"/>
                </a:spcBef>
                <a:buClr>
                  <a:srgbClr val="0070BA"/>
                </a:buClr>
                <a:buFont typeface="Arial" charset="0"/>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100000"/>
                </a:lnSpc>
                <a:spcBef>
                  <a:spcPts val="500"/>
                </a:spcBef>
                <a:buClr>
                  <a:srgbClr val="0070BA"/>
                </a:buClr>
                <a:buFont typeface="Arial" charset="0"/>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70BA"/>
                </a:buClr>
                <a:buSzTx/>
                <a:buFont typeface="Arial" charset="0"/>
                <a:buNone/>
                <a:tabLst/>
                <a:defRPr/>
              </a:pPr>
              <a:r>
                <a:rPr kumimoji="0" lang="en-US" sz="2800" b="1" i="0" u="none" strike="noStrike" kern="1200" cap="none" spc="0" normalizeH="0" baseline="0" noProof="0" dirty="0">
                  <a:ln>
                    <a:noFill/>
                  </a:ln>
                  <a:solidFill>
                    <a:srgbClr val="FFFFFF"/>
                  </a:solidFill>
                  <a:effectLst/>
                  <a:uLnTx/>
                  <a:uFillTx/>
                  <a:latin typeface="Open Sans" charset="0"/>
                  <a:ea typeface="Open Sans" charset="0"/>
                  <a:cs typeface="Open Sans" charset="0"/>
                </a:rPr>
                <a:t>Protection and Accountability Action Plan (PAAP)</a:t>
              </a:r>
            </a:p>
          </p:txBody>
        </p:sp>
        <p:sp>
          <p:nvSpPr>
            <p:cNvPr id="11" name="Rectangle 10" descr="Check List">
              <a:extLst>
                <a:ext uri="{FF2B5EF4-FFF2-40B4-BE49-F238E27FC236}">
                  <a16:creationId xmlns:a16="http://schemas.microsoft.com/office/drawing/2014/main" xmlns="" id="{7902A809-6E6C-4D5A-B1AD-04D6572A7C36}"/>
                </a:ext>
              </a:extLst>
            </p:cNvPr>
            <p:cNvSpPr/>
            <p:nvPr/>
          </p:nvSpPr>
          <p:spPr>
            <a:xfrm>
              <a:off x="1092200" y="3300682"/>
              <a:ext cx="683614" cy="683614"/>
            </a:xfrm>
            <a:prstGeom prst="rect">
              <a:avLst/>
            </a:prstGeom>
            <a: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sp>
        <p:nvSpPr>
          <p:cNvPr id="12" name="Content Placeholder 2">
            <a:extLst>
              <a:ext uri="{FF2B5EF4-FFF2-40B4-BE49-F238E27FC236}">
                <a16:creationId xmlns:a16="http://schemas.microsoft.com/office/drawing/2014/main" xmlns="" id="{B5E3253A-FC32-41BC-8927-CB7DAE74107B}"/>
              </a:ext>
            </a:extLst>
          </p:cNvPr>
          <p:cNvSpPr>
            <a:spLocks noGrp="1"/>
          </p:cNvSpPr>
          <p:nvPr>
            <p:ph idx="1"/>
          </p:nvPr>
        </p:nvSpPr>
        <p:spPr>
          <a:xfrm>
            <a:off x="293897" y="1225628"/>
            <a:ext cx="11685770" cy="5002363"/>
          </a:xfrm>
        </p:spPr>
        <p:txBody>
          <a:bodyPr>
            <a:noAutofit/>
          </a:bodyPr>
          <a:lstStyle/>
          <a:p>
            <a:pPr marL="0" indent="0">
              <a:buNone/>
            </a:pPr>
            <a:r>
              <a:rPr lang="fr-FR" sz="1600" dirty="0">
                <a:latin typeface="Open Sans" panose="020B0606030504020204"/>
              </a:rPr>
              <a:t>Pour s'attaquer aux causes profondes de la vulnérabilité, renforcer la résilience et améliorer durablement la sécurité alimentaire, la nutrition et ancrer des systèmes alimentaires durables, un ensemble intégré d'activités est déjà mis en œuvre dans la région et pourrait être étendu à plus grande échelle grâce aux éléments suivants :</a:t>
            </a:r>
          </a:p>
          <a:p>
            <a:r>
              <a:rPr lang="fr-FR" sz="1600" b="1" dirty="0">
                <a:latin typeface="Open Sans" panose="020B0606030504020204"/>
              </a:rPr>
              <a:t>Restauration des écosystèmes grâce à l’assistance alimentaire pour la création d’actifs productifs (FFA), </a:t>
            </a:r>
            <a:r>
              <a:rPr lang="fr-FR" sz="1600" dirty="0">
                <a:latin typeface="Open Sans" panose="020B0606030504020204"/>
              </a:rPr>
              <a:t>en utilisant différentes techniques de conservation des sols et de récupération de l'eau pour restaurer et améliorer la qualité des sols. La création d'actifs est également utilisée pour restaurer ou construire des infrastructures communautaires et commerciales, telles que des routes de desserte, des ponts ou des installations de stockage.</a:t>
            </a:r>
          </a:p>
          <a:p>
            <a:r>
              <a:rPr lang="fr-FR" sz="1600" b="1" dirty="0">
                <a:latin typeface="Open Sans" panose="020B0606030504020204"/>
              </a:rPr>
              <a:t>Des kits agricoles à distribuer aux personnes et groupes les plus vulnérables </a:t>
            </a:r>
            <a:r>
              <a:rPr lang="fr-FR" sz="1600" dirty="0">
                <a:latin typeface="Open Sans" panose="020B0606030504020204"/>
              </a:rPr>
              <a:t>(sans terre, pasteurs, ménages dirigés par des femmes, jeunes et personnes handicapées). Les kits comprennent des intrants, des semences résistantes à la sécheresse, des espèces indigènes, du repeuplement du bétail, du fourrage, des fournitures (para)vétérinaires, etc. </a:t>
            </a:r>
          </a:p>
          <a:p>
            <a:r>
              <a:rPr lang="fr-FR" sz="1600" b="1" dirty="0">
                <a:latin typeface="Open Sans" panose="020B0606030504020204"/>
              </a:rPr>
              <a:t>Fournir des repas scolaires nutritifs et des rations à emporter pour encourager l'accès à l'éducation et permettre aux enfants d'apprendre et de réaliser leur potentiel.</a:t>
            </a:r>
            <a:r>
              <a:rPr lang="fr-FR" sz="1600" dirty="0">
                <a:latin typeface="Open Sans" panose="020B0606030504020204"/>
              </a:rPr>
              <a:t> Les activités scolaires complémentaires telles que les jardins scolaires, les troupeaux gérés par des groupes de femmes et l'installation de moulins à grains contribuent à l'approvisionnement alimentaire et à la diversification des cantines scolaires. </a:t>
            </a:r>
          </a:p>
          <a:p>
            <a:endParaRPr lang="fr-FR" dirty="0">
              <a:latin typeface="Open Sans" panose="020B0606030504020204"/>
            </a:endParaRPr>
          </a:p>
          <a:p>
            <a:pPr marL="0" indent="0">
              <a:buNone/>
            </a:pPr>
            <a:endParaRPr lang="fr-FR" dirty="0">
              <a:latin typeface="Open Sans" panose="020B0606030504020204"/>
            </a:endParaRPr>
          </a:p>
          <a:p>
            <a:pPr marL="0" indent="0">
              <a:buNone/>
            </a:pPr>
            <a:endParaRPr lang="en-US" sz="1600" dirty="0">
              <a:latin typeface="Open Sans" panose="020B0606030504020204"/>
            </a:endParaRPr>
          </a:p>
        </p:txBody>
      </p:sp>
    </p:spTree>
    <p:extLst>
      <p:ext uri="{BB962C8B-B14F-4D97-AF65-F5344CB8AC3E}">
        <p14:creationId xmlns:p14="http://schemas.microsoft.com/office/powerpoint/2010/main" val="1783734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xmlns=""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xmlns=""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xmlns=""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xmlns=""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xmlns=""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xmlns=""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xmlns=""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re 3">
            <a:extLst>
              <a:ext uri="{FF2B5EF4-FFF2-40B4-BE49-F238E27FC236}">
                <a16:creationId xmlns:a16="http://schemas.microsoft.com/office/drawing/2014/main" xmlns="" id="{CC8DCF1A-B4A4-4F1E-8270-7FAD8252F551}"/>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dirty="0">
                <a:solidFill>
                  <a:srgbClr val="FF0000"/>
                </a:solidFill>
                <a:highlight>
                  <a:srgbClr val="00FFFF"/>
                </a:highlight>
              </a:rPr>
              <a:t>Au Niger</a:t>
            </a:r>
            <a:endParaRPr lang="en-US" sz="3600" kern="1200" dirty="0">
              <a:solidFill>
                <a:srgbClr val="FF0000"/>
              </a:solidFill>
              <a:highlight>
                <a:srgbClr val="00FFFF"/>
              </a:highlight>
            </a:endParaRPr>
          </a:p>
        </p:txBody>
      </p:sp>
      <p:sp>
        <p:nvSpPr>
          <p:cNvPr id="27" name="Freeform: Shape 26">
            <a:extLst>
              <a:ext uri="{FF2B5EF4-FFF2-40B4-BE49-F238E27FC236}">
                <a16:creationId xmlns:a16="http://schemas.microsoft.com/office/drawing/2014/main" xmlns=""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xmlns=""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35801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xmlns="" id="{D02A4A15-05E4-4188-8CB3-486759616948}"/>
              </a:ext>
            </a:extLst>
          </p:cNvPr>
          <p:cNvPicPr>
            <a:picLocks noGrp="1" noChangeAspect="1"/>
          </p:cNvPicPr>
          <p:nvPr>
            <p:ph sz="half" idx="1"/>
          </p:nvPr>
        </p:nvPicPr>
        <p:blipFill>
          <a:blip r:embed="rId2"/>
          <a:stretch>
            <a:fillRect/>
          </a:stretch>
        </p:blipFill>
        <p:spPr>
          <a:xfrm>
            <a:off x="1702041" y="1180730"/>
            <a:ext cx="8373438" cy="4643919"/>
          </a:xfrm>
          <a:prstGeom prst="rect">
            <a:avLst/>
          </a:prstGeom>
        </p:spPr>
      </p:pic>
      <p:sp>
        <p:nvSpPr>
          <p:cNvPr id="4" name="Titre 1">
            <a:extLst>
              <a:ext uri="{FF2B5EF4-FFF2-40B4-BE49-F238E27FC236}">
                <a16:creationId xmlns:a16="http://schemas.microsoft.com/office/drawing/2014/main" xmlns="" id="{39509023-0595-4E1C-8CF6-7D63A345C027}"/>
              </a:ext>
            </a:extLst>
          </p:cNvPr>
          <p:cNvSpPr>
            <a:spLocks noGrp="1"/>
          </p:cNvSpPr>
          <p:nvPr>
            <p:ph type="title"/>
          </p:nvPr>
        </p:nvSpPr>
        <p:spPr>
          <a:xfrm>
            <a:off x="284085" y="365126"/>
            <a:ext cx="11771791" cy="815604"/>
          </a:xfrm>
        </p:spPr>
        <p:txBody>
          <a:bodyPr vert="horz" lIns="91440" tIns="45720" rIns="91440" bIns="45720" rtlCol="0" anchor="ctr">
            <a:noAutofit/>
          </a:bodyPr>
          <a:lstStyle/>
          <a:p>
            <a:r>
              <a:rPr lang="fr-FR" sz="2400" dirty="0"/>
              <a:t>1. Création d’actifs productifs (FFA) et paquet intégré résilience  :</a:t>
            </a:r>
          </a:p>
        </p:txBody>
      </p:sp>
    </p:spTree>
    <p:extLst>
      <p:ext uri="{BB962C8B-B14F-4D97-AF65-F5344CB8AC3E}">
        <p14:creationId xmlns:p14="http://schemas.microsoft.com/office/powerpoint/2010/main" val="284756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C2BEE41-B478-4AE1-ADD9-17CCB3568BAF}"/>
              </a:ext>
            </a:extLst>
          </p:cNvPr>
          <p:cNvSpPr>
            <a:spLocks noGrp="1"/>
          </p:cNvSpPr>
          <p:nvPr>
            <p:ph type="title"/>
          </p:nvPr>
        </p:nvSpPr>
        <p:spPr>
          <a:xfrm>
            <a:off x="284085" y="365126"/>
            <a:ext cx="11771791" cy="815604"/>
          </a:xfrm>
        </p:spPr>
        <p:txBody>
          <a:bodyPr vert="horz" lIns="91440" tIns="45720" rIns="91440" bIns="45720" rtlCol="0" anchor="ctr">
            <a:noAutofit/>
          </a:bodyPr>
          <a:lstStyle/>
          <a:p>
            <a:r>
              <a:rPr lang="fr-FR" sz="2400" b="1" spc="60" dirty="0">
                <a:solidFill>
                  <a:srgbClr val="0070BA"/>
                </a:solidFill>
                <a:latin typeface="Open Sans" charset="0"/>
                <a:ea typeface="Open Sans" charset="0"/>
                <a:cs typeface="Open Sans" charset="0"/>
              </a:rPr>
              <a:t/>
            </a:r>
            <a:br>
              <a:rPr lang="fr-FR" sz="2400" b="1" spc="60" dirty="0">
                <a:solidFill>
                  <a:srgbClr val="0070BA"/>
                </a:solidFill>
                <a:latin typeface="Open Sans" charset="0"/>
                <a:ea typeface="Open Sans" charset="0"/>
                <a:cs typeface="Open Sans" charset="0"/>
              </a:rPr>
            </a:br>
            <a:r>
              <a:rPr lang="fr-FR" sz="2400" b="1" spc="60" dirty="0">
                <a:solidFill>
                  <a:srgbClr val="0070BA"/>
                </a:solidFill>
                <a:latin typeface="Open Sans" charset="0"/>
                <a:ea typeface="Open Sans" charset="0"/>
                <a:cs typeface="Open Sans" charset="0"/>
              </a:rPr>
              <a:t/>
            </a:r>
            <a:br>
              <a:rPr lang="fr-FR" sz="2400" b="1" spc="60" dirty="0">
                <a:solidFill>
                  <a:srgbClr val="0070BA"/>
                </a:solidFill>
                <a:latin typeface="Open Sans" charset="0"/>
                <a:ea typeface="Open Sans" charset="0"/>
                <a:cs typeface="Open Sans" charset="0"/>
              </a:rPr>
            </a:br>
            <a:r>
              <a:rPr lang="fr-FR" sz="2400" b="1" spc="60" dirty="0">
                <a:solidFill>
                  <a:srgbClr val="0070BA"/>
                </a:solidFill>
                <a:latin typeface="Open Sans" charset="0"/>
                <a:ea typeface="Open Sans" charset="0"/>
                <a:cs typeface="Open Sans" charset="0"/>
              </a:rPr>
              <a:t>2. Soutien aux petits exploitants pour l’accès au marché (SAMS)</a:t>
            </a:r>
            <a:br>
              <a:rPr lang="fr-FR" sz="2400" b="1" spc="60" dirty="0">
                <a:solidFill>
                  <a:srgbClr val="0070BA"/>
                </a:solidFill>
                <a:latin typeface="Open Sans" charset="0"/>
                <a:ea typeface="Open Sans" charset="0"/>
                <a:cs typeface="Open Sans" charset="0"/>
              </a:rPr>
            </a:br>
            <a:r>
              <a:rPr lang="fr-FR" sz="2400" b="1" spc="60" dirty="0">
                <a:solidFill>
                  <a:srgbClr val="0070BA"/>
                </a:solidFill>
                <a:latin typeface="Open Sans" charset="0"/>
                <a:ea typeface="Open Sans" charset="0"/>
                <a:cs typeface="Open Sans" charset="0"/>
              </a:rPr>
              <a:t/>
            </a:r>
            <a:br>
              <a:rPr lang="fr-FR" sz="2400" b="1" spc="60" dirty="0">
                <a:solidFill>
                  <a:srgbClr val="0070BA"/>
                </a:solidFill>
                <a:latin typeface="Open Sans" charset="0"/>
                <a:ea typeface="Open Sans" charset="0"/>
                <a:cs typeface="Open Sans" charset="0"/>
              </a:rPr>
            </a:br>
            <a:endParaRPr lang="fr-FR" sz="2400" b="1" spc="60" dirty="0">
              <a:solidFill>
                <a:srgbClr val="0070BA"/>
              </a:solidFill>
              <a:latin typeface="Open Sans" charset="0"/>
              <a:ea typeface="Open Sans" charset="0"/>
              <a:cs typeface="Open Sans" charset="0"/>
            </a:endParaRPr>
          </a:p>
        </p:txBody>
      </p:sp>
      <p:sp>
        <p:nvSpPr>
          <p:cNvPr id="3" name="Espace réservé du contenu 2">
            <a:extLst>
              <a:ext uri="{FF2B5EF4-FFF2-40B4-BE49-F238E27FC236}">
                <a16:creationId xmlns:a16="http://schemas.microsoft.com/office/drawing/2014/main" xmlns="" id="{F9182495-2B86-4275-8FF3-7A5FCFC0683B}"/>
              </a:ext>
            </a:extLst>
          </p:cNvPr>
          <p:cNvSpPr>
            <a:spLocks noGrp="1"/>
          </p:cNvSpPr>
          <p:nvPr>
            <p:ph idx="1"/>
          </p:nvPr>
        </p:nvSpPr>
        <p:spPr>
          <a:xfrm>
            <a:off x="284085" y="1056443"/>
            <a:ext cx="11771791" cy="5734974"/>
          </a:xfrm>
        </p:spPr>
        <p:txBody>
          <a:bodyPr>
            <a:normAutofit fontScale="92500" lnSpcReduction="20000"/>
          </a:bodyPr>
          <a:lstStyle/>
          <a:p>
            <a:pPr marL="285750" indent="-285750" algn="just">
              <a:buFont typeface="Wingdings" panose="05000000000000000000" pitchFamily="2" charset="2"/>
              <a:buChar char="q"/>
            </a:pPr>
            <a:r>
              <a:rPr lang="fr-FR" sz="1800" b="1" dirty="0">
                <a:solidFill>
                  <a:srgbClr val="0070C0"/>
                </a:solidFill>
              </a:rPr>
              <a:t>Le document stratégique du PAM pour l’assistance aux petits producteurs s’aligne sur </a:t>
            </a:r>
            <a:r>
              <a:rPr lang="fr-FR" sz="1800" dirty="0">
                <a:solidFill>
                  <a:srgbClr val="0070C0"/>
                </a:solidFill>
              </a:rPr>
              <a:t>la Stratégie Nationale d’Achats Locaux d’Aliments auprès des Petits Producteurs (SNALAPP)</a:t>
            </a:r>
            <a:endParaRPr lang="fr-FR" sz="1800" b="1" dirty="0">
              <a:solidFill>
                <a:srgbClr val="0070C0"/>
              </a:solidFill>
            </a:endParaRPr>
          </a:p>
          <a:p>
            <a:pPr marL="0" indent="0" algn="just">
              <a:buNone/>
            </a:pPr>
            <a:r>
              <a:rPr lang="fr-FR" sz="1800" b="1" dirty="0">
                <a:solidFill>
                  <a:srgbClr val="0070C0"/>
                </a:solidFill>
              </a:rPr>
              <a:t>Ciblage opérationnel</a:t>
            </a:r>
          </a:p>
          <a:p>
            <a:pPr marL="285750" indent="-285750" algn="just"/>
            <a:r>
              <a:rPr lang="fr-FR" sz="1800" dirty="0">
                <a:solidFill>
                  <a:srgbClr val="0070C0"/>
                </a:solidFill>
              </a:rPr>
              <a:t>La porte d’entrée des activités de résilience, pour la production, est la récupération des terres selon la stratégie FFA basée sur le traitement des bassins versants. Chaque site dispose d’un comité de gestion qui, par la suite,  est transformée en </a:t>
            </a:r>
            <a:r>
              <a:rPr lang="fr-FR" sz="1800" dirty="0" err="1">
                <a:solidFill>
                  <a:srgbClr val="0070C0"/>
                </a:solidFill>
              </a:rPr>
              <a:t>OPs</a:t>
            </a:r>
            <a:r>
              <a:rPr lang="fr-FR" sz="1800" dirty="0">
                <a:solidFill>
                  <a:srgbClr val="0070C0"/>
                </a:solidFill>
              </a:rPr>
              <a:t>/</a:t>
            </a:r>
            <a:r>
              <a:rPr lang="fr-FR" sz="1800" dirty="0" err="1">
                <a:solidFill>
                  <a:srgbClr val="0070C0"/>
                </a:solidFill>
              </a:rPr>
              <a:t>SCOOPs</a:t>
            </a:r>
            <a:r>
              <a:rPr lang="fr-FR" sz="1800" dirty="0">
                <a:solidFill>
                  <a:srgbClr val="0070C0"/>
                </a:solidFill>
              </a:rPr>
              <a:t>. Ces </a:t>
            </a:r>
            <a:r>
              <a:rPr lang="fr-FR" sz="1800" dirty="0" err="1">
                <a:solidFill>
                  <a:srgbClr val="0070C0"/>
                </a:solidFill>
              </a:rPr>
              <a:t>OPs</a:t>
            </a:r>
            <a:r>
              <a:rPr lang="fr-FR" sz="1800" dirty="0">
                <a:solidFill>
                  <a:srgbClr val="0070C0"/>
                </a:solidFill>
              </a:rPr>
              <a:t>/</a:t>
            </a:r>
            <a:r>
              <a:rPr lang="fr-FR" sz="1800" dirty="0" err="1">
                <a:solidFill>
                  <a:srgbClr val="0070C0"/>
                </a:solidFill>
              </a:rPr>
              <a:t>SCOOPs</a:t>
            </a:r>
            <a:r>
              <a:rPr lang="fr-FR" sz="1800" dirty="0">
                <a:solidFill>
                  <a:srgbClr val="0070C0"/>
                </a:solidFill>
              </a:rPr>
              <a:t> sont, ensuite, accompagnées pour créer des USCOOPS (Unions des Sociétés Coopératives) selon la loi OHADA, dans le but de mutualiser les moyens et d’avoir de meilleurs résultats. </a:t>
            </a:r>
          </a:p>
          <a:p>
            <a:pPr marL="0" indent="0" algn="just">
              <a:buNone/>
            </a:pPr>
            <a:r>
              <a:rPr lang="fr-FR" sz="1800" b="1" dirty="0">
                <a:solidFill>
                  <a:srgbClr val="0070C0"/>
                </a:solidFill>
              </a:rPr>
              <a:t>Ciblage géographique</a:t>
            </a:r>
            <a:r>
              <a:rPr lang="fr-FR" sz="1800" dirty="0">
                <a:solidFill>
                  <a:srgbClr val="0070C0"/>
                </a:solidFill>
              </a:rPr>
              <a:t>:</a:t>
            </a:r>
          </a:p>
          <a:p>
            <a:pPr marL="285750" indent="-285750" algn="just"/>
            <a:r>
              <a:rPr lang="fr-FR" sz="1800" dirty="0">
                <a:solidFill>
                  <a:srgbClr val="0070C0"/>
                </a:solidFill>
              </a:rPr>
              <a:t> Le premier critère pour le ciblage des zones d’achat sont  les conditions relatives à la nature du sol et au climat permettant un bon développement des cultures. </a:t>
            </a:r>
          </a:p>
          <a:p>
            <a:pPr marL="285750" indent="-285750" algn="just"/>
            <a:r>
              <a:rPr lang="fr-FR" sz="1800" dirty="0">
                <a:solidFill>
                  <a:srgbClr val="0070C0"/>
                </a:solidFill>
              </a:rPr>
              <a:t>Le deuxième critère est relatif aux zones excédentaires de production pour éviter toute pression sur les stocks pour l’autoconsommation et le fonctionnement des marchés.</a:t>
            </a:r>
          </a:p>
          <a:p>
            <a:pPr marL="0" indent="0" algn="just">
              <a:buNone/>
            </a:pPr>
            <a:r>
              <a:rPr lang="fr-FR" sz="1800" b="1" dirty="0">
                <a:solidFill>
                  <a:srgbClr val="0070C0"/>
                </a:solidFill>
              </a:rPr>
              <a:t>Ciblage des Unions</a:t>
            </a:r>
            <a:r>
              <a:rPr lang="fr-FR" sz="1800" dirty="0">
                <a:solidFill>
                  <a:srgbClr val="0070C0"/>
                </a:solidFill>
              </a:rPr>
              <a:t>: Critères de base (obligatoires)</a:t>
            </a:r>
          </a:p>
          <a:p>
            <a:pPr marL="285750" indent="-285750" algn="just"/>
            <a:r>
              <a:rPr lang="fr-FR" sz="1800" dirty="0">
                <a:solidFill>
                  <a:srgbClr val="0070C0"/>
                </a:solidFill>
              </a:rPr>
              <a:t>Statut légal/ agrément sous la loi OHADA</a:t>
            </a:r>
          </a:p>
          <a:p>
            <a:pPr marL="285750" indent="-285750" algn="just"/>
            <a:r>
              <a:rPr lang="fr-FR" sz="1800" dirty="0">
                <a:solidFill>
                  <a:srgbClr val="0070C0"/>
                </a:solidFill>
              </a:rPr>
              <a:t>Comité de gestion fonctionnel </a:t>
            </a:r>
          </a:p>
          <a:p>
            <a:pPr marL="285750" indent="-285750" algn="just"/>
            <a:r>
              <a:rPr lang="fr-FR" sz="1800" dirty="0">
                <a:solidFill>
                  <a:srgbClr val="0070C0"/>
                </a:solidFill>
              </a:rPr>
              <a:t>Un compte bancaire</a:t>
            </a:r>
          </a:p>
          <a:p>
            <a:pPr algn="just"/>
            <a:r>
              <a:rPr lang="fr-FR" sz="1800" dirty="0">
                <a:solidFill>
                  <a:srgbClr val="0070C0"/>
                </a:solidFill>
              </a:rPr>
              <a:t>Critères secondaires (atouts) </a:t>
            </a:r>
          </a:p>
          <a:p>
            <a:pPr marL="285750" indent="-285750" algn="just"/>
            <a:r>
              <a:rPr lang="fr-FR" sz="1800" dirty="0">
                <a:solidFill>
                  <a:srgbClr val="0070C0"/>
                </a:solidFill>
              </a:rPr>
              <a:t>Magasin central de stockage </a:t>
            </a:r>
          </a:p>
          <a:p>
            <a:pPr marL="285750" indent="-285750" algn="just"/>
            <a:r>
              <a:rPr lang="fr-FR" sz="1800" dirty="0">
                <a:solidFill>
                  <a:srgbClr val="0070C0"/>
                </a:solidFill>
              </a:rPr>
              <a:t>Stock minimum (5t)</a:t>
            </a:r>
          </a:p>
          <a:p>
            <a:pPr marL="285750" indent="-285750" algn="just"/>
            <a:r>
              <a:rPr lang="fr-FR" sz="1800" dirty="0">
                <a:solidFill>
                  <a:srgbClr val="0070C0"/>
                </a:solidFill>
              </a:rPr>
              <a:t>le genre (50% de groupements féminins) </a:t>
            </a:r>
          </a:p>
          <a:p>
            <a:pPr marL="285750" indent="-285750" algn="just"/>
            <a:r>
              <a:rPr lang="fr-FR" sz="1800" dirty="0">
                <a:solidFill>
                  <a:srgbClr val="0070C0"/>
                </a:solidFill>
              </a:rPr>
              <a:t>l’appui technique (FAO,FIDA,ONG, Etat</a:t>
            </a:r>
            <a:endParaRPr lang="fr-FR" sz="1600" dirty="0">
              <a:solidFill>
                <a:srgbClr val="0070C0"/>
              </a:solidFill>
            </a:endParaRPr>
          </a:p>
        </p:txBody>
      </p:sp>
    </p:spTree>
    <p:extLst>
      <p:ext uri="{BB962C8B-B14F-4D97-AF65-F5344CB8AC3E}">
        <p14:creationId xmlns:p14="http://schemas.microsoft.com/office/powerpoint/2010/main" val="162448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xmlns="" id="{6DB43749-4F34-4A58-ADCC-E6E7532408FE}"/>
              </a:ext>
            </a:extLst>
          </p:cNvPr>
          <p:cNvSpPr>
            <a:spLocks noGrp="1"/>
          </p:cNvSpPr>
          <p:nvPr>
            <p:ph type="subTitle" idx="1"/>
          </p:nvPr>
        </p:nvSpPr>
        <p:spPr>
          <a:xfrm>
            <a:off x="239697" y="967666"/>
            <a:ext cx="11443317" cy="5721657"/>
          </a:xfrm>
        </p:spPr>
        <p:txBody>
          <a:bodyPr>
            <a:normAutofit fontScale="85000" lnSpcReduction="10000"/>
          </a:bodyPr>
          <a:lstStyle/>
          <a:p>
            <a:pPr marL="342900" indent="-342900" algn="l">
              <a:buFont typeface="Arial" panose="020B0604020202020204" pitchFamily="34" charset="0"/>
              <a:buChar char="•"/>
            </a:pPr>
            <a:r>
              <a:rPr lang="fr-FR" b="1" dirty="0">
                <a:solidFill>
                  <a:srgbClr val="0070C0"/>
                </a:solidFill>
              </a:rPr>
              <a:t>Denrées à acheter</a:t>
            </a:r>
            <a:r>
              <a:rPr lang="fr-FR" dirty="0">
                <a:solidFill>
                  <a:srgbClr val="0070C0"/>
                </a:solidFill>
              </a:rPr>
              <a:t>: elles sont constituées de céréales (Mil) et de légumineuses (Niébé) commercialisées plus spécifiquement par les femmes et prisées par les acheteurs potentiels</a:t>
            </a:r>
          </a:p>
          <a:p>
            <a:pPr marL="342900" indent="-342900" algn="l">
              <a:buFont typeface="Arial" panose="020B0604020202020204" pitchFamily="34" charset="0"/>
              <a:buChar char="•"/>
            </a:pPr>
            <a:endParaRPr lang="fr-FR" dirty="0">
              <a:solidFill>
                <a:srgbClr val="0070C0"/>
              </a:solidFill>
            </a:endParaRPr>
          </a:p>
          <a:p>
            <a:pPr marL="342900" indent="-342900" algn="l">
              <a:buFont typeface="Arial" panose="020B0604020202020204" pitchFamily="34" charset="0"/>
              <a:buChar char="•"/>
            </a:pPr>
            <a:r>
              <a:rPr lang="fr-FR" b="1" dirty="0">
                <a:solidFill>
                  <a:srgbClr val="0070C0"/>
                </a:solidFill>
              </a:rPr>
              <a:t>Fixation des prix</a:t>
            </a:r>
            <a:r>
              <a:rPr lang="fr-FR" dirty="0">
                <a:solidFill>
                  <a:srgbClr val="0070C0"/>
                </a:solidFill>
              </a:rPr>
              <a:t>: Les prix de référence de chaque OP/Union sont les prix des marchés de référence relevés par le SIMA au moment de la livraison + un premium (Calculée par l’unité VAM),</a:t>
            </a:r>
          </a:p>
          <a:p>
            <a:pPr marL="342900" indent="-342900" algn="l">
              <a:buFont typeface="Arial" panose="020B0604020202020204" pitchFamily="34" charset="0"/>
              <a:buChar char="•"/>
            </a:pPr>
            <a:endParaRPr lang="fr-FR" b="1" dirty="0">
              <a:solidFill>
                <a:srgbClr val="0070C0"/>
              </a:solidFill>
            </a:endParaRPr>
          </a:p>
          <a:p>
            <a:pPr marL="342900" indent="-342900" algn="l">
              <a:buFont typeface="Arial" panose="020B0604020202020204" pitchFamily="34" charset="0"/>
              <a:buChar char="•"/>
            </a:pPr>
            <a:r>
              <a:rPr lang="fr-FR" b="1" dirty="0">
                <a:solidFill>
                  <a:srgbClr val="0070C0"/>
                </a:solidFill>
              </a:rPr>
              <a:t>Sensibilisation: </a:t>
            </a:r>
            <a:r>
              <a:rPr lang="fr-FR" dirty="0">
                <a:solidFill>
                  <a:srgbClr val="0070C0"/>
                </a:solidFill>
              </a:rPr>
              <a:t>les staffs PAM sont chargés d’expliquer aux OPs le processus de contractualisation choisi et les prix. </a:t>
            </a:r>
          </a:p>
          <a:p>
            <a:pPr algn="l"/>
            <a:endParaRPr lang="fr-FR" dirty="0">
              <a:solidFill>
                <a:srgbClr val="0070C0"/>
              </a:solidFill>
            </a:endParaRPr>
          </a:p>
          <a:p>
            <a:pPr marL="342900" indent="-342900" algn="l">
              <a:buFont typeface="Arial" panose="020B0604020202020204" pitchFamily="34" charset="0"/>
              <a:buChar char="•"/>
            </a:pPr>
            <a:r>
              <a:rPr lang="fr-FR" b="1" dirty="0">
                <a:solidFill>
                  <a:srgbClr val="0070C0"/>
                </a:solidFill>
              </a:rPr>
              <a:t>Contractualisation</a:t>
            </a:r>
            <a:r>
              <a:rPr lang="fr-FR" dirty="0">
                <a:solidFill>
                  <a:srgbClr val="0070C0"/>
                </a:solidFill>
              </a:rPr>
              <a:t>: FSA (Food </a:t>
            </a:r>
            <a:r>
              <a:rPr lang="fr-FR" dirty="0" err="1">
                <a:solidFill>
                  <a:srgbClr val="0070C0"/>
                </a:solidFill>
              </a:rPr>
              <a:t>Supply</a:t>
            </a:r>
            <a:r>
              <a:rPr lang="fr-FR" dirty="0">
                <a:solidFill>
                  <a:srgbClr val="0070C0"/>
                </a:solidFill>
              </a:rPr>
              <a:t> Agreement) sans engagement « non </a:t>
            </a:r>
            <a:r>
              <a:rPr lang="fr-FR" dirty="0" err="1">
                <a:solidFill>
                  <a:srgbClr val="0070C0"/>
                </a:solidFill>
              </a:rPr>
              <a:t>committal</a:t>
            </a:r>
            <a:r>
              <a:rPr lang="fr-FR" dirty="0">
                <a:solidFill>
                  <a:srgbClr val="0070C0"/>
                </a:solidFill>
              </a:rPr>
              <a:t> FSA ou contrat DAP (Delivery At Place)</a:t>
            </a:r>
          </a:p>
          <a:p>
            <a:pPr marL="342900" indent="-342900" algn="l">
              <a:buFont typeface="Arial" panose="020B0604020202020204" pitchFamily="34" charset="0"/>
              <a:buChar char="•"/>
            </a:pPr>
            <a:endParaRPr lang="fr-FR" dirty="0">
              <a:solidFill>
                <a:srgbClr val="0070C0"/>
              </a:solidFill>
            </a:endParaRPr>
          </a:p>
          <a:p>
            <a:pPr marL="342900" indent="-342900" algn="l">
              <a:buFont typeface="Arial" panose="020B0604020202020204" pitchFamily="34" charset="0"/>
              <a:buChar char="•"/>
            </a:pPr>
            <a:r>
              <a:rPr lang="fr-FR" b="1" dirty="0">
                <a:solidFill>
                  <a:srgbClr val="0070C0"/>
                </a:solidFill>
              </a:rPr>
              <a:t>Mode de transport: </a:t>
            </a:r>
            <a:r>
              <a:rPr lang="fr-FR" dirty="0">
                <a:solidFill>
                  <a:srgbClr val="0070C0"/>
                </a:solidFill>
              </a:rPr>
              <a:t>le PAM se charge du transport des vivres du point de collecte à son magasin, mais cette année les unions ont livré les vivres au magasin du PAM (problème de sécurité),</a:t>
            </a:r>
          </a:p>
          <a:p>
            <a:pPr marL="342900" indent="-342900" algn="l">
              <a:buFont typeface="Arial" panose="020B0604020202020204" pitchFamily="34" charset="0"/>
              <a:buChar char="•"/>
            </a:pPr>
            <a:endParaRPr lang="fr-FR" dirty="0">
              <a:solidFill>
                <a:srgbClr val="0070C0"/>
              </a:solidFill>
            </a:endParaRPr>
          </a:p>
          <a:p>
            <a:pPr marL="342900" indent="-342900" algn="l">
              <a:buFont typeface="Arial" panose="020B0604020202020204" pitchFamily="34" charset="0"/>
              <a:buChar char="•"/>
            </a:pPr>
            <a:r>
              <a:rPr lang="fr-FR" b="1" dirty="0">
                <a:solidFill>
                  <a:srgbClr val="0070C0"/>
                </a:solidFill>
              </a:rPr>
              <a:t>Paiement</a:t>
            </a:r>
            <a:r>
              <a:rPr lang="fr-FR" dirty="0">
                <a:solidFill>
                  <a:srgbClr val="0070C0"/>
                </a:solidFill>
              </a:rPr>
              <a:t>: le paiement se fera dans la semaine qui suit la livraison en tenant compte des délais au niveau des banques pour la disponibilité de l’argent dans le compte de l’unique</a:t>
            </a:r>
          </a:p>
        </p:txBody>
      </p:sp>
    </p:spTree>
    <p:extLst>
      <p:ext uri="{BB962C8B-B14F-4D97-AF65-F5344CB8AC3E}">
        <p14:creationId xmlns:p14="http://schemas.microsoft.com/office/powerpoint/2010/main" val="8239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F10FD3B2-5872-48BA-B0D3-AD7DDE62C956}"/>
              </a:ext>
            </a:extLst>
          </p:cNvPr>
          <p:cNvSpPr>
            <a:spLocks noGrp="1"/>
          </p:cNvSpPr>
          <p:nvPr>
            <p:ph type="ctrTitle"/>
          </p:nvPr>
        </p:nvSpPr>
        <p:spPr>
          <a:xfrm>
            <a:off x="1620202" y="520541"/>
            <a:ext cx="9728577" cy="580068"/>
          </a:xfrm>
        </p:spPr>
        <p:txBody>
          <a:bodyPr vert="horz" lIns="91440" tIns="45720" rIns="91440" bIns="45720" rtlCol="0" anchor="ctr">
            <a:noAutofit/>
          </a:bodyPr>
          <a:lstStyle/>
          <a:p>
            <a:pPr>
              <a:lnSpc>
                <a:spcPct val="90000"/>
              </a:lnSpc>
            </a:pPr>
            <a:r>
              <a:rPr lang="fr-FR" sz="2000" spc="60" dirty="0">
                <a:solidFill>
                  <a:schemeClr val="tx1"/>
                </a:solidFill>
              </a:rPr>
              <a:t>Réalisations</a:t>
            </a:r>
          </a:p>
        </p:txBody>
      </p:sp>
      <p:sp>
        <p:nvSpPr>
          <p:cNvPr id="6" name="Rectangle 5">
            <a:extLst>
              <a:ext uri="{FF2B5EF4-FFF2-40B4-BE49-F238E27FC236}">
                <a16:creationId xmlns:a16="http://schemas.microsoft.com/office/drawing/2014/main" xmlns="" id="{E149B633-760B-417B-90CE-CB0828189331}"/>
              </a:ext>
            </a:extLst>
          </p:cNvPr>
          <p:cNvSpPr/>
          <p:nvPr/>
        </p:nvSpPr>
        <p:spPr>
          <a:xfrm>
            <a:off x="1620202" y="1100609"/>
            <a:ext cx="9396985" cy="4446730"/>
          </a:xfrm>
          <a:prstGeom prst="rect">
            <a:avLst/>
          </a:prstGeom>
        </p:spPr>
        <p:txBody>
          <a:bodyPr wrap="square">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86 </a:t>
            </a:r>
            <a:r>
              <a:rPr kumimoji="0" lang="fr-FR" sz="1800" b="0" i="0" u="none" strike="noStrike" kern="1200" cap="none" spc="0" normalizeH="0" baseline="0" noProof="0" dirty="0" err="1">
                <a:ln>
                  <a:noFill/>
                </a:ln>
                <a:solidFill>
                  <a:srgbClr val="0070C0"/>
                </a:solidFill>
                <a:effectLst/>
                <a:uLnTx/>
                <a:uFillTx/>
                <a:latin typeface="Calibri" panose="020F0502020204030204"/>
                <a:ea typeface="+mn-ea"/>
                <a:cs typeface="+mn-cs"/>
              </a:rPr>
              <a:t>USCOOPs</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shortlistées dans 46 communes des régions de Dosso, Tillabéry, Maradi, Zinder et Tahoua;</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12 </a:t>
            </a:r>
            <a:r>
              <a:rPr kumimoji="0" lang="fr-FR" sz="1800" b="0" i="0" u="none" strike="noStrike" kern="1200" cap="none" spc="0" normalizeH="0" baseline="0" noProof="0" dirty="0" err="1">
                <a:ln>
                  <a:noFill/>
                </a:ln>
                <a:solidFill>
                  <a:srgbClr val="0070C0"/>
                </a:solidFill>
                <a:effectLst/>
                <a:uLnTx/>
                <a:uFillTx/>
                <a:latin typeface="Calibri" panose="020F0502020204030204"/>
                <a:ea typeface="+mn-ea"/>
                <a:cs typeface="+mn-cs"/>
              </a:rPr>
              <a:t>USCOOPs</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exclusivement féminines y figurent (14%),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29 </a:t>
            </a:r>
            <a:r>
              <a:rPr kumimoji="0" lang="fr-FR" sz="1800" b="0" i="0" u="none" strike="noStrike" kern="1200" cap="none" spc="0" normalizeH="0" baseline="0" noProof="0" dirty="0" err="1">
                <a:ln>
                  <a:noFill/>
                </a:ln>
                <a:solidFill>
                  <a:srgbClr val="0070C0"/>
                </a:solidFill>
                <a:effectLst/>
                <a:uLnTx/>
                <a:uFillTx/>
                <a:latin typeface="Calibri" panose="020F0502020204030204"/>
                <a:ea typeface="+mn-ea"/>
                <a:cs typeface="+mn-cs"/>
              </a:rPr>
              <a:t>USCOOPs</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dans les zones de résilience (34%),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249 comités de gestion transformés en </a:t>
            </a:r>
            <a:r>
              <a:rPr kumimoji="0" lang="fr-FR" sz="1800" b="0" i="0" u="none" strike="noStrike" kern="1200" cap="none" spc="0" normalizeH="0" baseline="0" noProof="0" dirty="0" err="1">
                <a:ln>
                  <a:noFill/>
                </a:ln>
                <a:solidFill>
                  <a:srgbClr val="0070C0"/>
                </a:solidFill>
                <a:effectLst/>
                <a:uLnTx/>
                <a:uFillTx/>
                <a:latin typeface="Calibri" panose="020F0502020204030204"/>
                <a:ea typeface="+mn-ea"/>
                <a:cs typeface="+mn-cs"/>
              </a:rPr>
              <a:t>SCOOPs</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dans les régions de Dosso, Tillabéry, Maradi, Zinder et Tahoua (Zones d’intervention)</a:t>
            </a:r>
          </a:p>
          <a:p>
            <a:pPr marL="285750" lvl="0" indent="-285750">
              <a:lnSpc>
                <a:spcPct val="200000"/>
              </a:lnSpc>
              <a:buFont typeface="Arial" panose="020B0604020202020204" pitchFamily="34" charset="0"/>
              <a:buChar char="•"/>
              <a:defRPr/>
            </a:pPr>
            <a:r>
              <a:rPr lang="fr-FR" dirty="0">
                <a:solidFill>
                  <a:srgbClr val="0070C0"/>
                </a:solidFill>
              </a:rPr>
              <a:t>campagne d’achats 2020-2021 :  Achats </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auprès de 63 </a:t>
            </a:r>
            <a:r>
              <a:rPr kumimoji="0" lang="fr-FR" sz="1800" b="0" i="0" u="none" strike="noStrike" kern="1200" cap="none" spc="0" normalizeH="0" baseline="0" noProof="0" dirty="0" err="1">
                <a:ln>
                  <a:noFill/>
                </a:ln>
                <a:solidFill>
                  <a:srgbClr val="0070C0"/>
                </a:solidFill>
                <a:effectLst/>
                <a:uLnTx/>
                <a:uFillTx/>
                <a:latin typeface="Calibri" panose="020F0502020204030204"/>
                <a:ea typeface="+mn-ea"/>
                <a:cs typeface="+mn-cs"/>
              </a:rPr>
              <a:t>USCOOPs</a:t>
            </a:r>
            <a:r>
              <a:rPr kumimoji="0" lang="fr-FR" sz="1800" b="0" i="0" u="none" strike="noStrike" kern="1200" cap="none" spc="0" normalizeH="0" baseline="0" noProof="0" dirty="0">
                <a:ln>
                  <a:noFill/>
                </a:ln>
                <a:solidFill>
                  <a:srgbClr val="0070C0"/>
                </a:solidFill>
                <a:effectLst/>
                <a:uLnTx/>
                <a:uFillTx/>
                <a:latin typeface="Calibri" panose="020F0502020204030204"/>
                <a:ea typeface="+mn-ea"/>
                <a:cs typeface="+mn-cs"/>
              </a:rPr>
              <a:t> de 2335 MT de Mil et 24 MT de Niébé au cours de la</a:t>
            </a:r>
          </a:p>
        </p:txBody>
      </p:sp>
    </p:spTree>
    <p:extLst>
      <p:ext uri="{BB962C8B-B14F-4D97-AF65-F5344CB8AC3E}">
        <p14:creationId xmlns:p14="http://schemas.microsoft.com/office/powerpoint/2010/main" val="3019538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F9182495-2B86-4275-8FF3-7A5FCFC0683B}"/>
              </a:ext>
            </a:extLst>
          </p:cNvPr>
          <p:cNvSpPr>
            <a:spLocks noGrp="1"/>
          </p:cNvSpPr>
          <p:nvPr>
            <p:ph idx="1"/>
          </p:nvPr>
        </p:nvSpPr>
        <p:spPr>
          <a:xfrm>
            <a:off x="284085" y="1572616"/>
            <a:ext cx="11771791" cy="5734974"/>
          </a:xfrm>
        </p:spPr>
        <p:txBody>
          <a:bodyPr>
            <a:normAutofit/>
          </a:bodyPr>
          <a:lstStyle/>
          <a:p>
            <a:pPr marL="0" indent="0">
              <a:buNone/>
            </a:pPr>
            <a:r>
              <a:rPr lang="fr-FR" sz="2000" b="1" dirty="0">
                <a:solidFill>
                  <a:srgbClr val="0070C0"/>
                </a:solidFill>
              </a:rPr>
              <a:t>Objectif général: </a:t>
            </a:r>
          </a:p>
          <a:p>
            <a:pPr marL="0" indent="0">
              <a:buNone/>
            </a:pPr>
            <a:r>
              <a:rPr lang="fr-FR" sz="2000" dirty="0">
                <a:solidFill>
                  <a:srgbClr val="0070C0"/>
                </a:solidFill>
              </a:rPr>
              <a:t>Améliorer la qualité et la disponibilité d’aliments locaux nutritionnels de consommation courantes au Niger.</a:t>
            </a:r>
          </a:p>
          <a:p>
            <a:pPr marL="0" indent="0">
              <a:buNone/>
            </a:pPr>
            <a:endParaRPr lang="fr-FR" sz="2000" b="1" dirty="0">
              <a:solidFill>
                <a:srgbClr val="0070C0"/>
              </a:solidFill>
            </a:endParaRPr>
          </a:p>
          <a:p>
            <a:pPr marL="0" indent="0">
              <a:buNone/>
            </a:pPr>
            <a:r>
              <a:rPr lang="fr-FR" sz="2000" b="1" dirty="0">
                <a:solidFill>
                  <a:srgbClr val="0070C0"/>
                </a:solidFill>
              </a:rPr>
              <a:t>Objectifs spécifiques:</a:t>
            </a:r>
          </a:p>
          <a:p>
            <a:pPr marL="457200" indent="-457200">
              <a:buFont typeface="+mj-lt"/>
              <a:buAutoNum type="arabicPeriod"/>
            </a:pPr>
            <a:r>
              <a:rPr lang="fr-FR" sz="2000" dirty="0">
                <a:solidFill>
                  <a:srgbClr val="0070C0"/>
                </a:solidFill>
              </a:rPr>
              <a:t>Réduire les pertes après récolte et la gestion de la qualité ;</a:t>
            </a:r>
          </a:p>
          <a:p>
            <a:pPr marL="457200" indent="-457200">
              <a:buFont typeface="+mj-lt"/>
              <a:buAutoNum type="arabicPeriod"/>
            </a:pPr>
            <a:r>
              <a:rPr lang="fr-FR" sz="2000" dirty="0">
                <a:solidFill>
                  <a:srgbClr val="0070C0"/>
                </a:solidFill>
              </a:rPr>
              <a:t>Soutenir les capacités locales de transformation des produits alimentaires nutritionnels ;</a:t>
            </a:r>
          </a:p>
          <a:p>
            <a:pPr marL="457200" indent="-457200">
              <a:buFont typeface="+mj-lt"/>
              <a:buAutoNum type="arabicPeriod"/>
            </a:pPr>
            <a:r>
              <a:rPr lang="fr-FR" sz="2000" dirty="0">
                <a:solidFill>
                  <a:srgbClr val="0070C0"/>
                </a:solidFill>
              </a:rPr>
              <a:t>Développer les capacités de contrôle de qualité;</a:t>
            </a:r>
          </a:p>
          <a:p>
            <a:pPr marL="457200" indent="-457200">
              <a:buFont typeface="+mj-lt"/>
              <a:buAutoNum type="arabicPeriod"/>
            </a:pPr>
            <a:r>
              <a:rPr lang="fr-FR" sz="2000" dirty="0">
                <a:solidFill>
                  <a:srgbClr val="0070C0"/>
                </a:solidFill>
              </a:rPr>
              <a:t>Créer un système de certification et un label.</a:t>
            </a:r>
          </a:p>
          <a:p>
            <a:pPr marL="285750" indent="-285750" algn="just"/>
            <a:endParaRPr lang="fr-FR" sz="1600" dirty="0"/>
          </a:p>
        </p:txBody>
      </p:sp>
      <p:sp>
        <p:nvSpPr>
          <p:cNvPr id="6" name="Titre 1">
            <a:extLst>
              <a:ext uri="{FF2B5EF4-FFF2-40B4-BE49-F238E27FC236}">
                <a16:creationId xmlns:a16="http://schemas.microsoft.com/office/drawing/2014/main" xmlns="" id="{61015D25-5BAA-4453-8E41-AE2D2D62C4A4}"/>
              </a:ext>
            </a:extLst>
          </p:cNvPr>
          <p:cNvSpPr>
            <a:spLocks noGrp="1"/>
          </p:cNvSpPr>
          <p:nvPr>
            <p:ph type="title"/>
          </p:nvPr>
        </p:nvSpPr>
        <p:spPr>
          <a:xfrm>
            <a:off x="284085" y="757012"/>
            <a:ext cx="11771791" cy="815604"/>
          </a:xfrm>
        </p:spPr>
        <p:txBody>
          <a:bodyPr vert="horz" lIns="91440" tIns="45720" rIns="91440" bIns="45720" rtlCol="0" anchor="ctr">
            <a:noAutofit/>
          </a:bodyPr>
          <a:lstStyle/>
          <a:p>
            <a:r>
              <a:rPr lang="fr-FR" sz="2400" b="1" spc="60" dirty="0">
                <a:solidFill>
                  <a:srgbClr val="0070BA"/>
                </a:solidFill>
                <a:latin typeface="Open Sans" charset="0"/>
                <a:ea typeface="Open Sans" charset="0"/>
                <a:cs typeface="Open Sans" charset="0"/>
              </a:rPr>
              <a:t>3. Projet FOPAT: Fortification de Produits Alimentaires Transformés de consommation courante au Niger</a:t>
            </a:r>
            <a:br>
              <a:rPr lang="fr-FR" sz="2400" b="1" spc="60" dirty="0">
                <a:solidFill>
                  <a:srgbClr val="0070BA"/>
                </a:solidFill>
                <a:latin typeface="Open Sans" charset="0"/>
                <a:ea typeface="Open Sans" charset="0"/>
                <a:cs typeface="Open Sans" charset="0"/>
              </a:rPr>
            </a:br>
            <a:endParaRPr lang="fr-FR" sz="2400" b="1" spc="60" dirty="0">
              <a:solidFill>
                <a:srgbClr val="0070BA"/>
              </a:solidFill>
              <a:latin typeface="Open Sans" charset="0"/>
              <a:ea typeface="Open Sans" charset="0"/>
              <a:cs typeface="Open Sans" charset="0"/>
            </a:endParaRPr>
          </a:p>
        </p:txBody>
      </p:sp>
    </p:spTree>
    <p:extLst>
      <p:ext uri="{BB962C8B-B14F-4D97-AF65-F5344CB8AC3E}">
        <p14:creationId xmlns:p14="http://schemas.microsoft.com/office/powerpoint/2010/main" val="204180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C2BEE41-B478-4AE1-ADD9-17CCB3568BAF}"/>
              </a:ext>
            </a:extLst>
          </p:cNvPr>
          <p:cNvSpPr>
            <a:spLocks noGrp="1"/>
          </p:cNvSpPr>
          <p:nvPr>
            <p:ph type="title"/>
          </p:nvPr>
        </p:nvSpPr>
        <p:spPr>
          <a:xfrm>
            <a:off x="284085" y="757012"/>
            <a:ext cx="11771791" cy="815604"/>
          </a:xfrm>
        </p:spPr>
        <p:txBody>
          <a:bodyPr vert="horz" lIns="91440" tIns="45720" rIns="91440" bIns="45720" rtlCol="0" anchor="ctr">
            <a:noAutofit/>
          </a:bodyPr>
          <a:lstStyle/>
          <a:p>
            <a:r>
              <a:rPr lang="fr-FR" sz="2400" b="1" spc="60" dirty="0">
                <a:solidFill>
                  <a:srgbClr val="0070BA"/>
                </a:solidFill>
                <a:latin typeface="Open Sans" charset="0"/>
                <a:ea typeface="Open Sans" charset="0"/>
                <a:cs typeface="Open Sans" charset="0"/>
              </a:rPr>
              <a:t>3. Projet FOPAT: Fortification de Produits Alimentaires Transformés de consommation courante au Niger</a:t>
            </a:r>
            <a:br>
              <a:rPr lang="fr-FR" sz="2400" b="1" spc="60" dirty="0">
                <a:solidFill>
                  <a:srgbClr val="0070BA"/>
                </a:solidFill>
                <a:latin typeface="Open Sans" charset="0"/>
                <a:ea typeface="Open Sans" charset="0"/>
                <a:cs typeface="Open Sans" charset="0"/>
              </a:rPr>
            </a:br>
            <a:endParaRPr lang="fr-FR" sz="2400" b="1" spc="60" dirty="0">
              <a:solidFill>
                <a:srgbClr val="0070BA"/>
              </a:solidFill>
              <a:latin typeface="Open Sans" charset="0"/>
              <a:ea typeface="Open Sans" charset="0"/>
              <a:cs typeface="Open Sans" charset="0"/>
            </a:endParaRPr>
          </a:p>
        </p:txBody>
      </p:sp>
      <p:sp>
        <p:nvSpPr>
          <p:cNvPr id="3" name="Espace réservé du contenu 2">
            <a:extLst>
              <a:ext uri="{FF2B5EF4-FFF2-40B4-BE49-F238E27FC236}">
                <a16:creationId xmlns:a16="http://schemas.microsoft.com/office/drawing/2014/main" xmlns="" id="{F9182495-2B86-4275-8FF3-7A5FCFC0683B}"/>
              </a:ext>
            </a:extLst>
          </p:cNvPr>
          <p:cNvSpPr>
            <a:spLocks noGrp="1"/>
          </p:cNvSpPr>
          <p:nvPr>
            <p:ph idx="1"/>
          </p:nvPr>
        </p:nvSpPr>
        <p:spPr>
          <a:xfrm>
            <a:off x="284085" y="1935217"/>
            <a:ext cx="11771791" cy="5734974"/>
          </a:xfrm>
        </p:spPr>
        <p:txBody>
          <a:bodyPr>
            <a:normAutofit/>
          </a:bodyPr>
          <a:lstStyle/>
          <a:p>
            <a:pPr marL="0" indent="0">
              <a:buNone/>
            </a:pPr>
            <a:r>
              <a:rPr lang="fr-FR" sz="2000" b="1" dirty="0">
                <a:solidFill>
                  <a:srgbClr val="0070C0"/>
                </a:solidFill>
              </a:rPr>
              <a:t>Pourquoi fortifier ces produits ?</a:t>
            </a:r>
            <a:br>
              <a:rPr lang="fr-FR" sz="2000" b="1" dirty="0">
                <a:solidFill>
                  <a:srgbClr val="0070C0"/>
                </a:solidFill>
              </a:rPr>
            </a:br>
            <a:r>
              <a:rPr lang="fr-FR" sz="2000" b="1" dirty="0">
                <a:solidFill>
                  <a:srgbClr val="0070C0"/>
                </a:solidFill>
              </a:rPr>
              <a:t/>
            </a:r>
            <a:br>
              <a:rPr lang="fr-FR" sz="2000" b="1" dirty="0">
                <a:solidFill>
                  <a:srgbClr val="0070C0"/>
                </a:solidFill>
              </a:rPr>
            </a:br>
            <a:r>
              <a:rPr lang="fr-FR" sz="2000" dirty="0">
                <a:solidFill>
                  <a:srgbClr val="0070C0"/>
                </a:solidFill>
              </a:rPr>
              <a:t>Fortification alimentaire est une des interventions durables capables d’aider à combattre les carences en micronutriments et à promouvoir le bien-être et la santé des populations</a:t>
            </a:r>
          </a:p>
          <a:p>
            <a:r>
              <a:rPr lang="fr-FR" sz="2000" dirty="0">
                <a:solidFill>
                  <a:srgbClr val="0070C0"/>
                </a:solidFill>
              </a:rPr>
              <a:t>la fortification peut jouer un rôle essentiel dans le soutien de la nutrition de ceux qui en ont désespérément besoin ou de ceux qui suivent un régime restrictif; </a:t>
            </a:r>
          </a:p>
          <a:p>
            <a:r>
              <a:rPr lang="fr-FR" sz="2000" dirty="0">
                <a:solidFill>
                  <a:srgbClr val="0070C0"/>
                </a:solidFill>
              </a:rPr>
              <a:t>Une nutrition améliorée renforce également le système immunitaire et améliore la productivité et le développement cognitif.</a:t>
            </a:r>
          </a:p>
          <a:p>
            <a:r>
              <a:rPr lang="fr-FR" sz="2000" dirty="0">
                <a:solidFill>
                  <a:srgbClr val="0070C0"/>
                </a:solidFill>
              </a:rPr>
              <a:t>fortification alimentaire a été prouvée comme une stratégie sûre, peu coûteuse et effective dans la lutte contre les carences en micronutriments, elle devient encore plus cruciale à l’heure de la pandémie du covid-19. En effet, la consommation des produits fortifiés, notamment la farine, l’huile et le sel, pourraient aider à diminuer les impacts négatifs liés à la crise sanitaire</a:t>
            </a:r>
          </a:p>
          <a:p>
            <a:endParaRPr lang="fr-FR" sz="2000" dirty="0"/>
          </a:p>
          <a:p>
            <a:pPr marL="0" indent="0">
              <a:buNone/>
            </a:pPr>
            <a:endParaRPr lang="fr-FR" sz="1600" dirty="0"/>
          </a:p>
        </p:txBody>
      </p:sp>
    </p:spTree>
    <p:extLst>
      <p:ext uri="{BB962C8B-B14F-4D97-AF65-F5344CB8AC3E}">
        <p14:creationId xmlns:p14="http://schemas.microsoft.com/office/powerpoint/2010/main" val="2414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1660E33-574B-4EC2-94C8-D6625AE4050D}"/>
              </a:ext>
            </a:extLst>
          </p:cNvPr>
          <p:cNvSpPr/>
          <p:nvPr/>
        </p:nvSpPr>
        <p:spPr>
          <a:xfrm>
            <a:off x="6226864" y="1900157"/>
            <a:ext cx="5562595" cy="21857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5" name="Rectangle 4">
            <a:extLst>
              <a:ext uri="{FF2B5EF4-FFF2-40B4-BE49-F238E27FC236}">
                <a16:creationId xmlns:a16="http://schemas.microsoft.com/office/drawing/2014/main" xmlns="" id="{DA2A1775-7CEA-4695-8775-15276EBAD373}"/>
              </a:ext>
            </a:extLst>
          </p:cNvPr>
          <p:cNvSpPr/>
          <p:nvPr/>
        </p:nvSpPr>
        <p:spPr>
          <a:xfrm>
            <a:off x="1184792" y="1900158"/>
            <a:ext cx="4776170" cy="21857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2" name="Titre 1">
            <a:extLst>
              <a:ext uri="{FF2B5EF4-FFF2-40B4-BE49-F238E27FC236}">
                <a16:creationId xmlns:a16="http://schemas.microsoft.com/office/drawing/2014/main" xmlns="" id="{0D604B0F-C0A4-41EA-B8B4-7B1A7050D4FE}"/>
              </a:ext>
            </a:extLst>
          </p:cNvPr>
          <p:cNvSpPr>
            <a:spLocks noGrp="1"/>
          </p:cNvSpPr>
          <p:nvPr>
            <p:ph type="title"/>
          </p:nvPr>
        </p:nvSpPr>
        <p:spPr>
          <a:xfrm>
            <a:off x="1326646" y="129261"/>
            <a:ext cx="8596668" cy="1439118"/>
          </a:xfrm>
        </p:spPr>
        <p:txBody>
          <a:bodyPr>
            <a:normAutofit fontScale="90000"/>
          </a:bodyPr>
          <a:lstStyle/>
          <a:p>
            <a:r>
              <a:rPr lang="fr-FR" sz="2000" dirty="0">
                <a:solidFill>
                  <a:schemeClr val="tx1"/>
                </a:solidFill>
              </a:rPr>
              <a:t>Cibles : </a:t>
            </a:r>
            <a:br>
              <a:rPr lang="fr-FR" sz="2000" dirty="0">
                <a:solidFill>
                  <a:schemeClr val="tx1"/>
                </a:solidFill>
              </a:rPr>
            </a:br>
            <a:r>
              <a:rPr lang="fr-FR" sz="2000" dirty="0">
                <a:solidFill>
                  <a:schemeClr val="tx1"/>
                </a:solidFill>
              </a:rPr>
              <a:t>• 10 Unions de Sociétés Coopératives Simplifiées (USCOOPS) essentiellement féminine fournisseurs du PAM en mil et niébé dans le cadre des achats locaux sélectionnées avec ;</a:t>
            </a:r>
            <a:br>
              <a:rPr lang="fr-FR" sz="2000" dirty="0">
                <a:solidFill>
                  <a:schemeClr val="tx1"/>
                </a:solidFill>
              </a:rPr>
            </a:br>
            <a:r>
              <a:rPr lang="fr-FR" sz="2000" dirty="0">
                <a:solidFill>
                  <a:schemeClr val="tx1"/>
                </a:solidFill>
              </a:rPr>
              <a:t>•	Les autorités sanitaires nigériennes en tant qu’organisme de contrôle.</a:t>
            </a:r>
          </a:p>
        </p:txBody>
      </p:sp>
      <p:sp>
        <p:nvSpPr>
          <p:cNvPr id="3" name="Espace réservé du contenu 2">
            <a:extLst>
              <a:ext uri="{FF2B5EF4-FFF2-40B4-BE49-F238E27FC236}">
                <a16:creationId xmlns:a16="http://schemas.microsoft.com/office/drawing/2014/main" xmlns="" id="{4C8E4193-27D7-472F-8D3A-686B63992D36}"/>
              </a:ext>
            </a:extLst>
          </p:cNvPr>
          <p:cNvSpPr>
            <a:spLocks noGrp="1"/>
          </p:cNvSpPr>
          <p:nvPr>
            <p:ph sz="half" idx="1"/>
          </p:nvPr>
        </p:nvSpPr>
        <p:spPr>
          <a:xfrm>
            <a:off x="1184791" y="1900158"/>
            <a:ext cx="4776170" cy="2185705"/>
          </a:xfrm>
          <a:solidFill>
            <a:schemeClr val="bg1"/>
          </a:solidFill>
        </p:spPr>
        <p:txBody>
          <a:bodyPr>
            <a:normAutofit/>
          </a:bodyPr>
          <a:lstStyle/>
          <a:p>
            <a:pPr marL="0" indent="0">
              <a:buNone/>
            </a:pPr>
            <a:r>
              <a:rPr lang="fr-FR" dirty="0"/>
              <a:t>9 Unités de transformation (UT):</a:t>
            </a:r>
          </a:p>
          <a:p>
            <a:pPr>
              <a:buFont typeface="Arial" panose="020B0604020202020204" pitchFamily="34" charset="0"/>
              <a:buChar char="•"/>
            </a:pPr>
            <a:r>
              <a:rPr lang="fr-FR" dirty="0">
                <a:solidFill>
                  <a:schemeClr val="tx1"/>
                </a:solidFill>
              </a:rPr>
              <a:t>4 UT d’huile d’arachide fortifiée Vit A;</a:t>
            </a:r>
          </a:p>
          <a:p>
            <a:pPr>
              <a:buFont typeface="Arial" panose="020B0604020202020204" pitchFamily="34" charset="0"/>
              <a:buChar char="•"/>
            </a:pPr>
            <a:r>
              <a:rPr lang="fr-FR" dirty="0">
                <a:solidFill>
                  <a:schemeClr val="tx1"/>
                </a:solidFill>
              </a:rPr>
              <a:t>4 UT de farine de Mil Fortifiée au fer et acide folique;</a:t>
            </a:r>
          </a:p>
          <a:p>
            <a:pPr>
              <a:buFont typeface="Arial" panose="020B0604020202020204" pitchFamily="34" charset="0"/>
              <a:buChar char="•"/>
            </a:pPr>
            <a:r>
              <a:rPr lang="fr-FR" dirty="0">
                <a:solidFill>
                  <a:schemeClr val="tx1"/>
                </a:solidFill>
              </a:rPr>
              <a:t>1 UT de de farine de Niébé Fortifiée au fer et acide folique.</a:t>
            </a:r>
          </a:p>
          <a:p>
            <a:pPr marL="0" indent="0">
              <a:buNone/>
            </a:pPr>
            <a:endParaRPr lang="fr-FR" dirty="0"/>
          </a:p>
        </p:txBody>
      </p:sp>
      <p:sp>
        <p:nvSpPr>
          <p:cNvPr id="4" name="Espace réservé du contenu 3">
            <a:extLst>
              <a:ext uri="{FF2B5EF4-FFF2-40B4-BE49-F238E27FC236}">
                <a16:creationId xmlns:a16="http://schemas.microsoft.com/office/drawing/2014/main" xmlns="" id="{97D68713-3DB7-483C-8889-98C0726D0267}"/>
              </a:ext>
            </a:extLst>
          </p:cNvPr>
          <p:cNvSpPr>
            <a:spLocks noGrp="1"/>
          </p:cNvSpPr>
          <p:nvPr>
            <p:ph sz="half" idx="2"/>
          </p:nvPr>
        </p:nvSpPr>
        <p:spPr>
          <a:xfrm>
            <a:off x="6226863" y="1900157"/>
            <a:ext cx="5562595" cy="2185705"/>
          </a:xfrm>
          <a:solidFill>
            <a:schemeClr val="accent3">
              <a:lumMod val="20000"/>
              <a:lumOff val="80000"/>
            </a:schemeClr>
          </a:solidFill>
        </p:spPr>
        <p:txBody>
          <a:bodyPr>
            <a:normAutofit/>
          </a:bodyPr>
          <a:lstStyle/>
          <a:p>
            <a:pPr marL="0" indent="0">
              <a:buNone/>
            </a:pPr>
            <a:r>
              <a:rPr lang="fr-FR" sz="2000" b="1" u="sng" dirty="0"/>
              <a:t>Forces</a:t>
            </a:r>
            <a:r>
              <a:rPr lang="fr-FR" sz="2000" b="1" dirty="0"/>
              <a:t>: </a:t>
            </a:r>
          </a:p>
          <a:p>
            <a:pPr>
              <a:buFont typeface="Arial" panose="020B0604020202020204" pitchFamily="34" charset="0"/>
              <a:buChar char="•"/>
            </a:pPr>
            <a:r>
              <a:rPr lang="fr-FR" dirty="0"/>
              <a:t>Soutien aux capacités locales de transformation des produits alimentaires nutritionnels  et au développement d’une économie rurale féminine;</a:t>
            </a:r>
          </a:p>
          <a:p>
            <a:pPr>
              <a:buFont typeface="Arial" panose="020B0604020202020204" pitchFamily="34" charset="0"/>
              <a:buChar char="•"/>
            </a:pPr>
            <a:r>
              <a:rPr lang="fr-FR" dirty="0"/>
              <a:t>La lutte contre les carences alimentaires </a:t>
            </a:r>
          </a:p>
          <a:p>
            <a:endParaRPr lang="fr-FR" dirty="0"/>
          </a:p>
        </p:txBody>
      </p:sp>
      <p:sp>
        <p:nvSpPr>
          <p:cNvPr id="7" name="Rectangle 6">
            <a:extLst>
              <a:ext uri="{FF2B5EF4-FFF2-40B4-BE49-F238E27FC236}">
                <a16:creationId xmlns:a16="http://schemas.microsoft.com/office/drawing/2014/main" xmlns="" id="{8F7E5DFB-F56F-4335-A12D-B1B0ACDF2ECA}"/>
              </a:ext>
            </a:extLst>
          </p:cNvPr>
          <p:cNvSpPr/>
          <p:nvPr/>
        </p:nvSpPr>
        <p:spPr>
          <a:xfrm>
            <a:off x="1184792" y="4213762"/>
            <a:ext cx="4809340" cy="251497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1" i="0" u="sng" strike="noStrike" kern="1200" cap="none" spc="0" normalizeH="0" baseline="0" noProof="0" dirty="0">
                <a:ln>
                  <a:noFill/>
                </a:ln>
                <a:solidFill>
                  <a:prstClr val="black"/>
                </a:solidFill>
                <a:effectLst/>
                <a:uLnTx/>
                <a:uFillTx/>
                <a:latin typeface="Trebuchet MS"/>
                <a:ea typeface="+mn-ea"/>
                <a:cs typeface="+mn-cs"/>
              </a:rPr>
              <a:t>Faiblesses</a:t>
            </a:r>
            <a:r>
              <a:rPr kumimoji="0" lang="fr-FR" sz="2000" b="1" i="0" u="none" strike="noStrike" kern="1200" cap="none" spc="0" normalizeH="0" baseline="0" noProof="0" dirty="0">
                <a:ln>
                  <a:noFill/>
                </a:ln>
                <a:solidFill>
                  <a:prstClr val="black"/>
                </a:solidFill>
                <a:effectLst/>
                <a:uLnTx/>
                <a:uFillTx/>
                <a:latin typeface="Trebuchet MS"/>
                <a:ea typeface="+mn-ea"/>
                <a:cs typeface="+mn-cs"/>
              </a:rPr>
              <a:t>:</a:t>
            </a:r>
            <a:r>
              <a:rPr kumimoji="0" lang="fr-FR" sz="1800" b="1" i="0" u="none" strike="noStrike" kern="1200" cap="none" spc="0" normalizeH="0" baseline="0" noProof="0" dirty="0">
                <a:ln>
                  <a:noFill/>
                </a:ln>
                <a:solidFill>
                  <a:prstClr val="black"/>
                </a:solidFill>
                <a:effectLst/>
                <a:uLnTx/>
                <a:uFillTx/>
                <a:latin typeface="Trebuchet MS"/>
                <a:ea typeface="+mn-ea"/>
                <a:cs typeface="+mn-cs"/>
              </a:rPr>
              <a:t> </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Trebuchet MS"/>
                <a:ea typeface="+mn-ea"/>
                <a:cs typeface="+mn-cs"/>
              </a:rPr>
              <a:t>Très faible niveau instruction des membres des différentes USCOOPS;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Trebuchet MS"/>
                <a:ea typeface="+mn-ea"/>
                <a:cs typeface="+mn-cs"/>
              </a:rPr>
              <a:t>Difficulté de raccordement des 	UT 	à électricité;</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a:ea typeface="+mn-ea"/>
                <a:cs typeface="+mn-cs"/>
              </a:rPr>
              <a:t>	Problème de traçabilité de la matière 	première.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a:ea typeface="+mn-ea"/>
                <a:cs typeface="+mn-cs"/>
              </a:rPr>
              <a:t> </a:t>
            </a:r>
          </a:p>
        </p:txBody>
      </p:sp>
      <p:sp>
        <p:nvSpPr>
          <p:cNvPr id="9" name="Rectangle 8">
            <a:extLst>
              <a:ext uri="{FF2B5EF4-FFF2-40B4-BE49-F238E27FC236}">
                <a16:creationId xmlns:a16="http://schemas.microsoft.com/office/drawing/2014/main" xmlns="" id="{89FB2468-4E92-442C-B97C-CD451FA3DB8A}"/>
              </a:ext>
            </a:extLst>
          </p:cNvPr>
          <p:cNvSpPr/>
          <p:nvPr/>
        </p:nvSpPr>
        <p:spPr>
          <a:xfrm>
            <a:off x="6226864" y="4213762"/>
            <a:ext cx="5562595" cy="25381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1" i="0" u="sng" strike="noStrike" kern="1200" cap="none" spc="0" normalizeH="0" baseline="0" noProof="0" dirty="0">
              <a:ln>
                <a:noFill/>
              </a:ln>
              <a:solidFill>
                <a:prstClr val="white"/>
              </a:solidFill>
              <a:effectLst/>
              <a:uLnTx/>
              <a:uFillTx/>
              <a:latin typeface="Trebuchet M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0" normalizeH="0" baseline="0" noProof="0" dirty="0">
                <a:ln>
                  <a:noFill/>
                </a:ln>
                <a:solidFill>
                  <a:prstClr val="white"/>
                </a:solidFill>
                <a:effectLst/>
                <a:uLnTx/>
                <a:uFillTx/>
                <a:latin typeface="Trebuchet MS"/>
                <a:ea typeface="+mn-ea"/>
                <a:cs typeface="+mn-cs"/>
              </a:rPr>
              <a:t>DEFIS</a:t>
            </a:r>
            <a:r>
              <a:rPr kumimoji="0" lang="fr-FR" sz="1800" b="1" i="0" u="none" strike="noStrike" kern="1200" cap="none" spc="0" normalizeH="0" baseline="0" noProof="0" dirty="0">
                <a:ln>
                  <a:noFill/>
                </a:ln>
                <a:solidFill>
                  <a:prstClr val="white"/>
                </a:solidFill>
                <a:effectLst/>
                <a:uLnTx/>
                <a:uFillTx/>
                <a:latin typeface="Trebuchet MS"/>
                <a:ea typeface="+mn-ea"/>
                <a:cs typeface="+mn-cs"/>
              </a:rPr>
              <a:t> :</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white"/>
                </a:solidFill>
                <a:effectLst/>
                <a:uLnTx/>
                <a:uFillTx/>
                <a:latin typeface="Trebuchet MS"/>
                <a:ea typeface="+mn-ea"/>
                <a:cs typeface="+mn-cs"/>
              </a:rPr>
              <a:t>Traçabilité de la matière première;</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white"/>
                </a:solidFill>
                <a:effectLst/>
                <a:uLnTx/>
                <a:uFillTx/>
                <a:latin typeface="Trebuchet MS"/>
                <a:ea typeface="+mn-ea"/>
                <a:cs typeface="+mn-cs"/>
              </a:rPr>
              <a:t>Alphabétisation des membres des USCOOPS;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white"/>
                </a:solidFill>
                <a:effectLst/>
                <a:uLnTx/>
                <a:uFillTx/>
                <a:latin typeface="Trebuchet MS"/>
                <a:ea typeface="+mn-ea"/>
                <a:cs typeface="+mn-cs"/>
              </a:rPr>
              <a:t>Détaxation de des fortifiants et des emballages;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white"/>
                </a:solidFill>
                <a:effectLst/>
                <a:uLnTx/>
                <a:uFillTx/>
                <a:latin typeface="Trebuchet MS"/>
                <a:ea typeface="+mn-ea"/>
                <a:cs typeface="+mn-cs"/>
              </a:rPr>
              <a:t>Une intégration des produits alimentaires locaux transformés et fortifiés dans les habitudes alimentaires des Nigériennes alimentaires locaux fortifiés.</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267242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B5A0EA0-F49F-4C24-A799-CE413B12E30E}"/>
              </a:ext>
            </a:extLst>
          </p:cNvPr>
          <p:cNvSpPr/>
          <p:nvPr/>
        </p:nvSpPr>
        <p:spPr>
          <a:xfrm>
            <a:off x="853322" y="1854046"/>
            <a:ext cx="5181600" cy="43070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xmlns="" id="{D3827014-4059-448A-B80A-C980A5B0585E}"/>
              </a:ext>
            </a:extLst>
          </p:cNvPr>
          <p:cNvSpPr>
            <a:spLocks noGrp="1"/>
          </p:cNvSpPr>
          <p:nvPr>
            <p:ph type="title"/>
          </p:nvPr>
        </p:nvSpPr>
        <p:spPr>
          <a:xfrm>
            <a:off x="155765" y="311814"/>
            <a:ext cx="11762912" cy="889616"/>
          </a:xfrm>
        </p:spPr>
        <p:txBody>
          <a:bodyPr>
            <a:normAutofit fontScale="90000"/>
          </a:bodyPr>
          <a:lstStyle/>
          <a:p>
            <a:pPr lvl="0">
              <a:lnSpc>
                <a:spcPct val="150000"/>
              </a:lnSpc>
              <a:spcBef>
                <a:spcPts val="0"/>
              </a:spcBef>
            </a:pPr>
            <a: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t/>
            </a:r>
            <a:b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br>
            <a: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t/>
            </a:r>
            <a:b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br>
            <a: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t/>
            </a:r>
            <a:br>
              <a:rPr lang="fr-FR" sz="2000" dirty="0">
                <a:solidFill>
                  <a:prstClr val="white"/>
                </a:solidFill>
                <a:latin typeface="Open Sans Extrabold" panose="020B0606030504020204" pitchFamily="34" charset="0"/>
                <a:ea typeface="Open Sans Extrabold" panose="020B0606030504020204" pitchFamily="34" charset="0"/>
                <a:cs typeface="Open Sans Extrabold" panose="020B0606030504020204" pitchFamily="34" charset="0"/>
              </a:rPr>
            </a:br>
            <a:r>
              <a:rPr lang="fr-FR" sz="2200" dirty="0">
                <a:solidFill>
                  <a:srgbClr val="00B0F0"/>
                </a:solidFill>
                <a:latin typeface="Open Sans Extrabold" panose="020B0606030504020204" pitchFamily="34" charset="0"/>
                <a:ea typeface="Open Sans Extrabold" panose="020B0606030504020204" pitchFamily="34" charset="0"/>
                <a:cs typeface="Open Sans Extrabold" panose="020B0606030504020204" pitchFamily="34" charset="0"/>
              </a:rPr>
              <a:t>Projet CRIALCES </a:t>
            </a:r>
            <a:r>
              <a:rPr lang="fr-FR" sz="2000" dirty="0">
                <a:solidFill>
                  <a:srgbClr val="00B0F0"/>
                </a:solidFill>
                <a:latin typeface="Open Sans Extrabold" panose="020B0606030504020204" pitchFamily="34" charset="0"/>
                <a:ea typeface="Open Sans Extrabold" panose="020B0606030504020204" pitchFamily="34" charset="0"/>
                <a:cs typeface="Open Sans Extrabold" panose="020B0606030504020204" pitchFamily="34" charset="0"/>
              </a:rPr>
              <a:t>: Une réponse immédiate à l’insécurité alimentaire et nutritionnelle en transformant les systèmes alimentaires pour le renforcement de la résilience aux chocs</a:t>
            </a:r>
            <a:r>
              <a:rPr lang="fr-FR" sz="1600" dirty="0">
                <a:solidFill>
                  <a:srgbClr val="00B0F0"/>
                </a:solidFill>
                <a:latin typeface="Open Sans" panose="020B0606030504020204" pitchFamily="34" charset="0"/>
                <a:ea typeface="Open Sans" panose="020B0606030504020204" pitchFamily="34" charset="0"/>
                <a:cs typeface="Open Sans" panose="020B0606030504020204" pitchFamily="34" charset="0"/>
              </a:rPr>
              <a:t/>
            </a:r>
            <a:br>
              <a:rPr lang="fr-FR" sz="1600" dirty="0">
                <a:solidFill>
                  <a:srgbClr val="00B0F0"/>
                </a:solidFill>
                <a:latin typeface="Open Sans" panose="020B0606030504020204" pitchFamily="34" charset="0"/>
                <a:ea typeface="Open Sans" panose="020B0606030504020204" pitchFamily="34" charset="0"/>
                <a:cs typeface="Open Sans" panose="020B0606030504020204" pitchFamily="34" charset="0"/>
              </a:rPr>
            </a:br>
            <a:r>
              <a:rPr lang="fr-FR" sz="1800" dirty="0">
                <a:solidFill>
                  <a:srgbClr val="00B0F0"/>
                </a:solidFill>
                <a:latin typeface="Open Sans" panose="020B0606030504020204" pitchFamily="34" charset="0"/>
                <a:ea typeface="Open Sans" panose="020B0606030504020204" pitchFamily="34" charset="0"/>
                <a:cs typeface="Open Sans" panose="020B0606030504020204" pitchFamily="34" charset="0"/>
              </a:rPr>
              <a:t/>
            </a:r>
            <a:br>
              <a:rPr lang="fr-FR" sz="1800" dirty="0">
                <a:solidFill>
                  <a:srgbClr val="00B0F0"/>
                </a:solidFill>
                <a:latin typeface="Open Sans" panose="020B0606030504020204" pitchFamily="34" charset="0"/>
                <a:ea typeface="Open Sans" panose="020B0606030504020204" pitchFamily="34" charset="0"/>
                <a:cs typeface="Open Sans" panose="020B0606030504020204" pitchFamily="34" charset="0"/>
              </a:rPr>
            </a:br>
            <a:endParaRPr lang="fr-FR" dirty="0">
              <a:solidFill>
                <a:srgbClr val="00B0F0"/>
              </a:solidFill>
            </a:endParaRPr>
          </a:p>
        </p:txBody>
      </p:sp>
      <p:sp>
        <p:nvSpPr>
          <p:cNvPr id="3" name="Espace réservé du contenu 2">
            <a:extLst>
              <a:ext uri="{FF2B5EF4-FFF2-40B4-BE49-F238E27FC236}">
                <a16:creationId xmlns:a16="http://schemas.microsoft.com/office/drawing/2014/main" xmlns="" id="{680BC29B-91DC-4877-A0E2-936EE3DF2FE3}"/>
              </a:ext>
            </a:extLst>
          </p:cNvPr>
          <p:cNvSpPr>
            <a:spLocks noGrp="1"/>
          </p:cNvSpPr>
          <p:nvPr>
            <p:ph sz="half" idx="1"/>
          </p:nvPr>
        </p:nvSpPr>
        <p:spPr/>
        <p:txBody>
          <a:bodyPr>
            <a:normAutofit/>
          </a:bodyPr>
          <a:lstStyle/>
          <a:p>
            <a:pPr marL="0" indent="0">
              <a:buNone/>
            </a:pPr>
            <a:r>
              <a:rPr lang="fr-FR" dirty="0">
                <a:solidFill>
                  <a:schemeClr val="bg1"/>
                </a:solidFill>
              </a:rPr>
              <a:t>                		Mise en œuvre</a:t>
            </a:r>
          </a:p>
        </p:txBody>
      </p:sp>
      <p:sp>
        <p:nvSpPr>
          <p:cNvPr id="5" name="Espace réservé du contenu 4">
            <a:extLst>
              <a:ext uri="{FF2B5EF4-FFF2-40B4-BE49-F238E27FC236}">
                <a16:creationId xmlns:a16="http://schemas.microsoft.com/office/drawing/2014/main" xmlns="" id="{D096BDCE-EFC7-47C8-BE1D-BD6B486A8713}"/>
              </a:ext>
            </a:extLst>
          </p:cNvPr>
          <p:cNvSpPr>
            <a:spLocks noGrp="1"/>
          </p:cNvSpPr>
          <p:nvPr>
            <p:ph sz="half" idx="2"/>
          </p:nvPr>
        </p:nvSpPr>
        <p:spPr>
          <a:xfrm>
            <a:off x="6172199" y="1518082"/>
            <a:ext cx="5824487" cy="4838267"/>
          </a:xfrm>
        </p:spPr>
        <p:txBody>
          <a:bodyPr>
            <a:normAutofit/>
          </a:bodyPr>
          <a:lstStyle/>
          <a:p>
            <a:pPr marL="0" indent="0">
              <a:buNone/>
            </a:pPr>
            <a:r>
              <a:rPr lang="fr-FR" dirty="0"/>
              <a:t>Objectifs </a:t>
            </a:r>
          </a:p>
          <a:p>
            <a:r>
              <a:rPr lang="fr-FR" dirty="0"/>
              <a:t>Renforcer la sécurité alimentaire et nutritionnelle de tous et toutes particulièrement les personnes dans les situations les plus vulnérables dans les zones ciblées au Burkina Faso, Mali et Niger. </a:t>
            </a:r>
          </a:p>
          <a:p>
            <a:r>
              <a:rPr lang="fr-FR" dirty="0"/>
              <a:t>Améliorer l’état nutritionnel des populations vulnérables dans les zones ciblées au Burkina Faso, Mali et Niger. </a:t>
            </a:r>
          </a:p>
          <a:p>
            <a:endParaRPr lang="fr-FR" dirty="0"/>
          </a:p>
        </p:txBody>
      </p:sp>
      <p:pic>
        <p:nvPicPr>
          <p:cNvPr id="4" name="Picture 3" descr="Shape&#10;&#10;Description automatically generated">
            <a:extLst>
              <a:ext uri="{FF2B5EF4-FFF2-40B4-BE49-F238E27FC236}">
                <a16:creationId xmlns:a16="http://schemas.microsoft.com/office/drawing/2014/main" xmlns="" id="{975F090D-0D56-4C79-9927-7E1F24529386}"/>
              </a:ext>
            </a:extLst>
          </p:cNvPr>
          <p:cNvPicPr>
            <a:picLocks noChangeAspect="1"/>
          </p:cNvPicPr>
          <p:nvPr/>
        </p:nvPicPr>
        <p:blipFill>
          <a:blip r:embed="rId3"/>
          <a:stretch>
            <a:fillRect/>
          </a:stretch>
        </p:blipFill>
        <p:spPr>
          <a:xfrm>
            <a:off x="951053" y="2538217"/>
            <a:ext cx="2493069" cy="2525945"/>
          </a:xfrm>
          <a:prstGeom prst="rect">
            <a:avLst/>
          </a:prstGeom>
        </p:spPr>
      </p:pic>
      <p:sp>
        <p:nvSpPr>
          <p:cNvPr id="15" name="Titolo 1">
            <a:extLst>
              <a:ext uri="{FF2B5EF4-FFF2-40B4-BE49-F238E27FC236}">
                <a16:creationId xmlns:a16="http://schemas.microsoft.com/office/drawing/2014/main" xmlns="" id="{B88E68A1-E6A9-410B-A63C-8266F706873D}"/>
              </a:ext>
            </a:extLst>
          </p:cNvPr>
          <p:cNvSpPr txBox="1">
            <a:spLocks/>
          </p:cNvSpPr>
          <p:nvPr/>
        </p:nvSpPr>
        <p:spPr>
          <a:xfrm>
            <a:off x="1549367" y="1034306"/>
            <a:ext cx="9093261" cy="128784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gn="ctr"/>
            <a:endParaRPr lang="fr-FR" sz="2900" b="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descr="Logo&#10;&#10;Description automatically generated">
            <a:extLst>
              <a:ext uri="{FF2B5EF4-FFF2-40B4-BE49-F238E27FC236}">
                <a16:creationId xmlns:a16="http://schemas.microsoft.com/office/drawing/2014/main" xmlns="" id="{4FA6509B-ABBF-42D8-9C28-E65D015B030E}"/>
              </a:ext>
            </a:extLst>
          </p:cNvPr>
          <p:cNvPicPr>
            <a:picLocks noChangeAspect="1"/>
          </p:cNvPicPr>
          <p:nvPr/>
        </p:nvPicPr>
        <p:blipFill>
          <a:blip r:embed="rId4"/>
          <a:stretch>
            <a:fillRect/>
          </a:stretch>
        </p:blipFill>
        <p:spPr>
          <a:xfrm>
            <a:off x="4093588" y="2674822"/>
            <a:ext cx="1575155" cy="2389340"/>
          </a:xfrm>
          <a:prstGeom prst="rect">
            <a:avLst/>
          </a:prstGeom>
        </p:spPr>
      </p:pic>
      <p:sp>
        <p:nvSpPr>
          <p:cNvPr id="18" name="Rectangle 17">
            <a:extLst>
              <a:ext uri="{FF2B5EF4-FFF2-40B4-BE49-F238E27FC236}">
                <a16:creationId xmlns:a16="http://schemas.microsoft.com/office/drawing/2014/main" xmlns="" id="{7C021CCC-DC28-43D5-ABD0-C5A974840B0F}"/>
              </a:ext>
            </a:extLst>
          </p:cNvPr>
          <p:cNvSpPr/>
          <p:nvPr/>
        </p:nvSpPr>
        <p:spPr>
          <a:xfrm>
            <a:off x="6028077" y="2912502"/>
            <a:ext cx="9144" cy="2389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0BFF8498-F6D1-4095-9D81-095261BB5AF2}"/>
              </a:ext>
            </a:extLst>
          </p:cNvPr>
          <p:cNvSpPr/>
          <p:nvPr/>
        </p:nvSpPr>
        <p:spPr>
          <a:xfrm>
            <a:off x="9062770" y="415475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75862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WFP NEW COLOUR PALETTE">
      <a:dk1>
        <a:srgbClr val="0077AF"/>
      </a:dk1>
      <a:lt1>
        <a:srgbClr val="1E2E53"/>
      </a:lt1>
      <a:dk2>
        <a:srgbClr val="00A3C5"/>
      </a:dk2>
      <a:lt2>
        <a:srgbClr val="456E3B"/>
      </a:lt2>
      <a:accent1>
        <a:srgbClr val="8DC250"/>
      </a:accent1>
      <a:accent2>
        <a:srgbClr val="F2B029"/>
      </a:accent2>
      <a:accent3>
        <a:srgbClr val="C69831"/>
      </a:accent3>
      <a:accent4>
        <a:srgbClr val="E2662C"/>
      </a:accent4>
      <a:accent5>
        <a:srgbClr val="AE2434"/>
      </a:accent5>
      <a:accent6>
        <a:srgbClr val="7A1D33"/>
      </a:accent6>
      <a:hlink>
        <a:srgbClr val="CE1F75"/>
      </a:hlink>
      <a:folHlink>
        <a:srgbClr val="1A1918"/>
      </a:folHlink>
    </a:clrScheme>
    <a:fontScheme name="WFP Font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FP_PPT_TEMPLATE_EN_AN" id="{D95E6384-77FF-4F40-BB7D-59808860374A}" vid="{29B481C9-9577-864D-8E78-AB99D91429BD}"/>
    </a:ext>
  </a:extLst>
</a:theme>
</file>

<file path=ppt/theme/theme3.xml><?xml version="1.0" encoding="utf-8"?>
<a:theme xmlns:a="http://schemas.openxmlformats.org/drawingml/2006/main" name="1_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1087</Words>
  <Application>Microsoft Office PowerPoint</Application>
  <PresentationFormat>Grand écran</PresentationFormat>
  <Paragraphs>101</Paragraphs>
  <Slides>13</Slides>
  <Notes>3</Notes>
  <HiddenSlides>0</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13</vt:i4>
      </vt:variant>
    </vt:vector>
  </HeadingPairs>
  <TitlesOfParts>
    <vt:vector size="24" baseType="lpstr">
      <vt:lpstr>Arial</vt:lpstr>
      <vt:lpstr>Calibri</vt:lpstr>
      <vt:lpstr>Calibri Light</vt:lpstr>
      <vt:lpstr>Open Sans</vt:lpstr>
      <vt:lpstr>Open Sans Extrabold</vt:lpstr>
      <vt:lpstr>Trebuchet MS</vt:lpstr>
      <vt:lpstr>Wingdings</vt:lpstr>
      <vt:lpstr>Wingdings 3</vt:lpstr>
      <vt:lpstr>Office Theme</vt:lpstr>
      <vt:lpstr>Tema di Office</vt:lpstr>
      <vt:lpstr>1_Facette</vt:lpstr>
      <vt:lpstr>Présentation PowerPoint</vt:lpstr>
      <vt:lpstr>Présentation PowerPoint</vt:lpstr>
      <vt:lpstr>Présentation PowerPoint</vt:lpstr>
      <vt:lpstr>Les strategies  du PAM en lien au systéme alimentaire durable</vt:lpstr>
      <vt:lpstr>Au Niger</vt:lpstr>
      <vt:lpstr>1. Création d’actifs productifs (FFA) et paquet intégré résilience  :</vt:lpstr>
      <vt:lpstr>  2. Soutien aux petits exploitants pour l’accès au marché (SAMS)  </vt:lpstr>
      <vt:lpstr>Présentation PowerPoint</vt:lpstr>
      <vt:lpstr>Réalisations</vt:lpstr>
      <vt:lpstr>3. Projet FOPAT: Fortification de Produits Alimentaires Transformés de consommation courante au Niger </vt:lpstr>
      <vt:lpstr>3. Projet FOPAT: Fortification de Produits Alimentaires Transformés de consommation courante au Niger </vt:lpstr>
      <vt:lpstr>Cibles :  • 10 Unions de Sociétés Coopératives Simplifiées (USCOOPS) essentiellement féminine fournisseurs du PAM en mil et niébé dans le cadre des achats locaux sélectionnées avec ; • Les autorités sanitaires nigériennes en tant qu’organisme de contrôle.</vt:lpstr>
      <vt:lpstr>   Projet CRIALCES : Une réponse immédiate à l’insécurité alimentaire et nutritionnelle en transformant les systèmes alimentaires pour le renforcement de la résilience aux chocs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of WFP’s support to the FSS</dc:title>
  <dc:creator>Julia WEATHERHOGG</dc:creator>
  <cp:lastModifiedBy>guillaume</cp:lastModifiedBy>
  <cp:revision>39</cp:revision>
  <cp:lastPrinted>2021-07-07T15:02:16Z</cp:lastPrinted>
  <dcterms:created xsi:type="dcterms:W3CDTF">2021-06-03T09:28:48Z</dcterms:created>
  <dcterms:modified xsi:type="dcterms:W3CDTF">2021-07-22T13:45:03Z</dcterms:modified>
</cp:coreProperties>
</file>