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4.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5.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6.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7.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6" r:id="rId1"/>
    <p:sldMasterId id="2147483648" r:id="rId2"/>
    <p:sldMasterId id="2147483661" r:id="rId3"/>
    <p:sldMasterId id="2147483668" r:id="rId4"/>
    <p:sldMasterId id="2147483695" r:id="rId5"/>
    <p:sldMasterId id="2147483702" r:id="rId6"/>
    <p:sldMasterId id="2147483709" r:id="rId7"/>
    <p:sldMasterId id="2147483716" r:id="rId8"/>
  </p:sldMasterIdLst>
  <p:notesMasterIdLst>
    <p:notesMasterId r:id="rId26"/>
  </p:notesMasterIdLst>
  <p:handoutMasterIdLst>
    <p:handoutMasterId r:id="rId27"/>
  </p:handoutMasterIdLst>
  <p:sldIdLst>
    <p:sldId id="261" r:id="rId9"/>
    <p:sldId id="422" r:id="rId10"/>
    <p:sldId id="368" r:id="rId11"/>
    <p:sldId id="367" r:id="rId12"/>
    <p:sldId id="370" r:id="rId13"/>
    <p:sldId id="430" r:id="rId14"/>
    <p:sldId id="431" r:id="rId15"/>
    <p:sldId id="432" r:id="rId16"/>
    <p:sldId id="436" r:id="rId17"/>
    <p:sldId id="433" r:id="rId18"/>
    <p:sldId id="434" r:id="rId19"/>
    <p:sldId id="375" r:id="rId20"/>
    <p:sldId id="376" r:id="rId21"/>
    <p:sldId id="383" r:id="rId22"/>
    <p:sldId id="435" r:id="rId23"/>
    <p:sldId id="437" r:id="rId24"/>
    <p:sldId id="397" r:id="rId25"/>
  </p:sldIdLst>
  <p:sldSz cx="9144000" cy="6858000" type="screen4x3"/>
  <p:notesSz cx="6797675" cy="992822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865F724B-4BB1-4C2C-AB79-C25ECD5622C1}">
          <p14:sldIdLst>
            <p14:sldId id="261"/>
            <p14:sldId id="422"/>
            <p14:sldId id="368"/>
            <p14:sldId id="367"/>
            <p14:sldId id="370"/>
            <p14:sldId id="430"/>
            <p14:sldId id="431"/>
            <p14:sldId id="432"/>
            <p14:sldId id="436"/>
            <p14:sldId id="433"/>
            <p14:sldId id="434"/>
            <p14:sldId id="375"/>
            <p14:sldId id="376"/>
            <p14:sldId id="383"/>
            <p14:sldId id="435"/>
            <p14:sldId id="437"/>
            <p14:sldId id="39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1AE"/>
    <a:srgbClr val="B7B924"/>
    <a:srgbClr val="1A5747"/>
    <a:srgbClr val="004057"/>
    <a:srgbClr val="52A452"/>
    <a:srgbClr val="ED96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E269D01E-BC32-4049-B463-5C60D7B0CCD2}" styleName="Style à thème 2 - Accentuation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Style à thème 2 - Accentuation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Style foncé 2 - Accentuation 5/Accentuation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369" autoAdjust="0"/>
    <p:restoredTop sz="66513" autoAdjust="0"/>
  </p:normalViewPr>
  <p:slideViewPr>
    <p:cSldViewPr>
      <p:cViewPr varScale="1">
        <p:scale>
          <a:sx n="74" d="100"/>
          <a:sy n="74" d="100"/>
        </p:scale>
        <p:origin x="762" y="54"/>
      </p:cViewPr>
      <p:guideLst>
        <p:guide orient="horz" pos="2160"/>
        <p:guide pos="2880"/>
      </p:guideLst>
    </p:cSldViewPr>
  </p:slideViewPr>
  <p:outlineViewPr>
    <p:cViewPr>
      <p:scale>
        <a:sx n="50" d="100"/>
        <a:sy n="50" d="100"/>
      </p:scale>
      <p:origin x="0" y="0"/>
    </p:cViewPr>
  </p:outlineViewPr>
  <p:notesTextViewPr>
    <p:cViewPr>
      <p:scale>
        <a:sx n="125" d="100"/>
        <a:sy n="125" d="100"/>
      </p:scale>
      <p:origin x="0" y="0"/>
    </p:cViewPr>
  </p:notesTextViewPr>
  <p:sorterViewPr>
    <p:cViewPr varScale="1">
      <p:scale>
        <a:sx n="1" d="1"/>
        <a:sy n="1" d="1"/>
      </p:scale>
      <p:origin x="0" y="-1884"/>
    </p:cViewPr>
  </p:sorterViewPr>
  <p:notesViewPr>
    <p:cSldViewPr>
      <p:cViewPr>
        <p:scale>
          <a:sx n="100" d="100"/>
          <a:sy n="100" d="100"/>
        </p:scale>
        <p:origin x="2342" y="-177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presProps" Target="pres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D:\PNIN\Analyse%20des%20donn&#233;es%20avec%20Mohamed\Tabulation%20Smart%202018\Fichier_Analyse\Donnees%20analys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nas-pnin.ins.ne\pnin\9_ANALYSES%20ET%20PCA\1_PLAN%20CADRE%20ANALYSES%202019_2020\QUESTION%201\DONNEES\Donnees%20analyse%20N%20VF.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nas-pnin.ins.ne\pnin\9_ANALYSES%20ET%20PCA\1_PLAN%20CADRE%20ANALYSES%202019_2020\QUESTION%201\DONNEES\Donnees%20analyse%20N%20VF24012020.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'Prévalence sous-alimentation'!$A$2</c:f>
              <c:strCache>
                <c:ptCount val="1"/>
                <c:pt idx="0">
                  <c:v>Prévalence de la sous alimentation au Niger</c:v>
                </c:pt>
              </c:strCache>
            </c:strRef>
          </c:tx>
          <c:spPr>
            <a:ln w="34925" cap="rnd">
              <a:solidFill>
                <a:srgbClr val="FFC000"/>
              </a:solidFill>
              <a:round/>
            </a:ln>
            <a:effectLst/>
          </c:spPr>
          <c:marker>
            <c:symbol val="circle"/>
            <c:size val="5"/>
            <c:spPr>
              <a:solidFill>
                <a:srgbClr val="FFC000"/>
              </a:solidFill>
              <a:ln w="9525">
                <a:solidFill>
                  <a:srgbClr val="FFC000"/>
                </a:solidFill>
              </a:ln>
              <a:effectLst/>
            </c:spPr>
          </c:marker>
          <c:dLbls>
            <c:dLbl>
              <c:idx val="0"/>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B28E-44C4-8AD8-16A67E0442E9}"/>
                </c:ext>
                <c:ext xmlns:c15="http://schemas.microsoft.com/office/drawing/2012/chart" uri="{CE6537A1-D6FC-4f65-9D91-7224C49458BB}"/>
              </c:extLst>
            </c:dLbl>
            <c:dLbl>
              <c:idx val="14"/>
              <c:dLblPos val="b"/>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B28E-44C4-8AD8-16A67E0442E9}"/>
                </c:ext>
                <c:ext xmlns:c15="http://schemas.microsoft.com/office/drawing/2012/chart" uri="{CE6537A1-D6FC-4f65-9D91-7224C49458BB}"/>
              </c:extLst>
            </c:dLbl>
            <c:dLbl>
              <c:idx val="17"/>
              <c:dLblPos val="b"/>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B28E-44C4-8AD8-16A67E0442E9}"/>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fr-FR"/>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'Prévalence sous-alimentation'!$B$1:$S$1</c:f>
              <c:strCache>
                <c:ptCount val="18"/>
                <c:pt idx="0">
                  <c:v>1999-01</c:v>
                </c:pt>
                <c:pt idx="1">
                  <c:v>2000-02</c:v>
                </c:pt>
                <c:pt idx="2">
                  <c:v>2001-03</c:v>
                </c:pt>
                <c:pt idx="3">
                  <c:v>2002-04</c:v>
                </c:pt>
                <c:pt idx="4">
                  <c:v>2003-05</c:v>
                </c:pt>
                <c:pt idx="5">
                  <c:v>2004-06</c:v>
                </c:pt>
                <c:pt idx="6">
                  <c:v>2005-07</c:v>
                </c:pt>
                <c:pt idx="7">
                  <c:v>2006-08</c:v>
                </c:pt>
                <c:pt idx="8">
                  <c:v>2007-09</c:v>
                </c:pt>
                <c:pt idx="9">
                  <c:v>2008-10</c:v>
                </c:pt>
                <c:pt idx="10">
                  <c:v>2009-11</c:v>
                </c:pt>
                <c:pt idx="11">
                  <c:v>2010-12</c:v>
                </c:pt>
                <c:pt idx="12">
                  <c:v>2011-13</c:v>
                </c:pt>
                <c:pt idx="13">
                  <c:v>2012-14</c:v>
                </c:pt>
                <c:pt idx="14">
                  <c:v>2013-15</c:v>
                </c:pt>
                <c:pt idx="15">
                  <c:v>2014-16</c:v>
                </c:pt>
                <c:pt idx="16">
                  <c:v>2015-17</c:v>
                </c:pt>
                <c:pt idx="17">
                  <c:v>2016-18</c:v>
                </c:pt>
              </c:strCache>
            </c:strRef>
          </c:cat>
          <c:val>
            <c:numRef>
              <c:f>'Prévalence sous-alimentation'!$B$2:$S$2</c:f>
              <c:numCache>
                <c:formatCode>General</c:formatCode>
                <c:ptCount val="18"/>
                <c:pt idx="0">
                  <c:v>21.6</c:v>
                </c:pt>
                <c:pt idx="1">
                  <c:v>19.7</c:v>
                </c:pt>
                <c:pt idx="2">
                  <c:v>18.5</c:v>
                </c:pt>
                <c:pt idx="3">
                  <c:v>17.100000000000001</c:v>
                </c:pt>
                <c:pt idx="4">
                  <c:v>15.9</c:v>
                </c:pt>
                <c:pt idx="5">
                  <c:v>15.1</c:v>
                </c:pt>
                <c:pt idx="6">
                  <c:v>14.4</c:v>
                </c:pt>
                <c:pt idx="7">
                  <c:v>13.5</c:v>
                </c:pt>
                <c:pt idx="8">
                  <c:v>12.4</c:v>
                </c:pt>
                <c:pt idx="9">
                  <c:v>11.7</c:v>
                </c:pt>
                <c:pt idx="10">
                  <c:v>11.3</c:v>
                </c:pt>
                <c:pt idx="11">
                  <c:v>10.9</c:v>
                </c:pt>
                <c:pt idx="12">
                  <c:v>10.6</c:v>
                </c:pt>
                <c:pt idx="13">
                  <c:v>10.4</c:v>
                </c:pt>
                <c:pt idx="14">
                  <c:v>10.3</c:v>
                </c:pt>
                <c:pt idx="15">
                  <c:v>11.6</c:v>
                </c:pt>
                <c:pt idx="16">
                  <c:v>14.1</c:v>
                </c:pt>
                <c:pt idx="17">
                  <c:v>16.5</c:v>
                </c:pt>
              </c:numCache>
            </c:numRef>
          </c:val>
          <c:smooth val="0"/>
          <c:extLst xmlns:c16r2="http://schemas.microsoft.com/office/drawing/2015/06/chart">
            <c:ext xmlns:c16="http://schemas.microsoft.com/office/drawing/2014/chart" uri="{C3380CC4-5D6E-409C-BE32-E72D297353CC}">
              <c16:uniqueId val="{00000000-B28E-44C4-8AD8-16A67E0442E9}"/>
            </c:ext>
          </c:extLst>
        </c:ser>
        <c:dLbls>
          <c:showLegendKey val="0"/>
          <c:showVal val="0"/>
          <c:showCatName val="0"/>
          <c:showSerName val="0"/>
          <c:showPercent val="0"/>
          <c:showBubbleSize val="0"/>
        </c:dLbls>
        <c:marker val="1"/>
        <c:smooth val="0"/>
        <c:axId val="278127824"/>
        <c:axId val="238082224"/>
      </c:lineChart>
      <c:catAx>
        <c:axId val="278127824"/>
        <c:scaling>
          <c:orientation val="minMax"/>
        </c:scaling>
        <c:delete val="0"/>
        <c:axPos val="b"/>
        <c:title>
          <c:tx>
            <c:rich>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r>
                  <a:rPr lang="fr-FR" sz="1400" b="1">
                    <a:solidFill>
                      <a:schemeClr val="tx1"/>
                    </a:solidFill>
                  </a:rPr>
                  <a:t>Années</a:t>
                </a:r>
                <a:r>
                  <a:rPr lang="fr-FR" sz="1400" b="1" baseline="0">
                    <a:solidFill>
                      <a:schemeClr val="tx1"/>
                    </a:solidFill>
                  </a:rPr>
                  <a:t> triennales</a:t>
                </a:r>
                <a:endParaRPr lang="fr-FR" sz="1400" b="1">
                  <a:solidFill>
                    <a:schemeClr val="tx1"/>
                  </a:solidFill>
                </a:endParaRPr>
              </a:p>
            </c:rich>
          </c:tx>
          <c:layout>
            <c:manualLayout>
              <c:xMode val="edge"/>
              <c:yMode val="edge"/>
              <c:x val="0.4528383232693865"/>
              <c:y val="0.95273471839447776"/>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fr-FR"/>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r-FR"/>
          </a:p>
        </c:txPr>
        <c:crossAx val="238082224"/>
        <c:crosses val="autoZero"/>
        <c:auto val="1"/>
        <c:lblAlgn val="ctr"/>
        <c:lblOffset val="100"/>
        <c:noMultiLvlLbl val="0"/>
      </c:catAx>
      <c:valAx>
        <c:axId val="238082224"/>
        <c:scaling>
          <c:orientation val="minMax"/>
          <c:max val="4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chemeClr val="tx1"/>
                    </a:solidFill>
                    <a:latin typeface="+mn-lt"/>
                    <a:ea typeface="+mn-ea"/>
                    <a:cs typeface="+mn-cs"/>
                  </a:defRPr>
                </a:pPr>
                <a:r>
                  <a:rPr lang="fr-FR" sz="1400" b="1">
                    <a:solidFill>
                      <a:schemeClr val="tx1"/>
                    </a:solidFill>
                  </a:rPr>
                  <a:t>taux de sous alimentation en %</a:t>
                </a:r>
              </a:p>
            </c:rich>
          </c:tx>
          <c:layout>
            <c:manualLayout>
              <c:xMode val="edge"/>
              <c:yMode val="edge"/>
              <c:x val="6.3556501730038005E-3"/>
              <c:y val="0.11020159458902484"/>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fr-FR"/>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r-FR"/>
          </a:p>
        </c:txPr>
        <c:crossAx val="2781278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102539511117901E-2"/>
          <c:y val="4.0130657648985102E-2"/>
          <c:w val="0.90870697969304504"/>
          <c:h val="0.82640518681246344"/>
        </c:manualLayout>
      </c:layout>
      <c:lineChart>
        <c:grouping val="standard"/>
        <c:varyColors val="0"/>
        <c:ser>
          <c:idx val="0"/>
          <c:order val="0"/>
          <c:tx>
            <c:strRef>
              <c:f>'Prévalence retard de coissance'!$B$2</c:f>
              <c:strCache>
                <c:ptCount val="1"/>
                <c:pt idx="0">
                  <c:v>Agadez</c:v>
                </c:pt>
              </c:strCache>
            </c:strRef>
          </c:tx>
          <c:spPr>
            <a:ln w="19050" cap="rnd">
              <a:solidFill>
                <a:schemeClr val="accent1"/>
              </a:solidFill>
              <a:round/>
            </a:ln>
            <a:effectLst/>
          </c:spPr>
          <c:marker>
            <c:symbol val="diamond"/>
            <c:size val="6"/>
            <c:spPr>
              <a:solidFill>
                <a:schemeClr val="accent1"/>
              </a:solidFill>
              <a:ln w="19050">
                <a:solidFill>
                  <a:schemeClr val="accent1"/>
                </a:solidFill>
                <a:round/>
              </a:ln>
              <a:effectLst/>
            </c:spPr>
          </c:marker>
          <c:cat>
            <c:strRef>
              <c:f>'Prévalence retard de coissance'!$A$3:$A$10</c:f>
              <c:strCache>
                <c:ptCount val="8"/>
                <c:pt idx="0">
                  <c:v>EDS 2006</c:v>
                </c:pt>
                <c:pt idx="1">
                  <c:v>SMART 2012</c:v>
                </c:pt>
                <c:pt idx="2">
                  <c:v>SMART 2013</c:v>
                </c:pt>
                <c:pt idx="3">
                  <c:v>SMART 2014</c:v>
                </c:pt>
                <c:pt idx="4">
                  <c:v>SMART 2016</c:v>
                </c:pt>
                <c:pt idx="5">
                  <c:v>SMART 2018</c:v>
                </c:pt>
                <c:pt idx="6">
                  <c:v>SMART 2019</c:v>
                </c:pt>
                <c:pt idx="7">
                  <c:v>SMART 2020</c:v>
                </c:pt>
              </c:strCache>
            </c:strRef>
          </c:cat>
          <c:val>
            <c:numRef>
              <c:f>'Prévalence retard de coissance'!$B$3:$B$10</c:f>
              <c:numCache>
                <c:formatCode>0.0</c:formatCode>
                <c:ptCount val="8"/>
                <c:pt idx="0" formatCode="General">
                  <c:v>38.799999999999997</c:v>
                </c:pt>
                <c:pt idx="1">
                  <c:v>30.3</c:v>
                </c:pt>
                <c:pt idx="2">
                  <c:v>37.200000000000003</c:v>
                </c:pt>
                <c:pt idx="3">
                  <c:v>28.2</c:v>
                </c:pt>
                <c:pt idx="4">
                  <c:v>33.700000000000003</c:v>
                </c:pt>
                <c:pt idx="5">
                  <c:v>31.8</c:v>
                </c:pt>
                <c:pt idx="6">
                  <c:v>29.4</c:v>
                </c:pt>
                <c:pt idx="7">
                  <c:v>31.8</c:v>
                </c:pt>
              </c:numCache>
            </c:numRef>
          </c:val>
          <c:smooth val="0"/>
          <c:extLst xmlns:c16r2="http://schemas.microsoft.com/office/drawing/2015/06/chart">
            <c:ext xmlns:c16="http://schemas.microsoft.com/office/drawing/2014/chart" uri="{C3380CC4-5D6E-409C-BE32-E72D297353CC}">
              <c16:uniqueId val="{00000000-8CA9-4CD8-8F5A-4DA1419470E3}"/>
            </c:ext>
          </c:extLst>
        </c:ser>
        <c:ser>
          <c:idx val="1"/>
          <c:order val="1"/>
          <c:tx>
            <c:strRef>
              <c:f>'Prévalence retard de coissance'!$C$2</c:f>
              <c:strCache>
                <c:ptCount val="1"/>
                <c:pt idx="0">
                  <c:v>Diffa</c:v>
                </c:pt>
              </c:strCache>
            </c:strRef>
          </c:tx>
          <c:spPr>
            <a:ln w="19050" cap="rnd">
              <a:solidFill>
                <a:schemeClr val="accent2"/>
              </a:solidFill>
              <a:round/>
            </a:ln>
            <a:effectLst/>
          </c:spPr>
          <c:marker>
            <c:symbol val="square"/>
            <c:size val="6"/>
            <c:spPr>
              <a:solidFill>
                <a:schemeClr val="accent2"/>
              </a:solidFill>
              <a:ln w="19050">
                <a:solidFill>
                  <a:schemeClr val="accent2"/>
                </a:solidFill>
                <a:round/>
              </a:ln>
              <a:effectLst/>
            </c:spPr>
          </c:marker>
          <c:cat>
            <c:strRef>
              <c:f>'Prévalence retard de coissance'!$A$3:$A$10</c:f>
              <c:strCache>
                <c:ptCount val="8"/>
                <c:pt idx="0">
                  <c:v>EDS 2006</c:v>
                </c:pt>
                <c:pt idx="1">
                  <c:v>SMART 2012</c:v>
                </c:pt>
                <c:pt idx="2">
                  <c:v>SMART 2013</c:v>
                </c:pt>
                <c:pt idx="3">
                  <c:v>SMART 2014</c:v>
                </c:pt>
                <c:pt idx="4">
                  <c:v>SMART 2016</c:v>
                </c:pt>
                <c:pt idx="5">
                  <c:v>SMART 2018</c:v>
                </c:pt>
                <c:pt idx="6">
                  <c:v>SMART 2019</c:v>
                </c:pt>
                <c:pt idx="7">
                  <c:v>SMART 2020</c:v>
                </c:pt>
              </c:strCache>
            </c:strRef>
          </c:cat>
          <c:val>
            <c:numRef>
              <c:f>'Prévalence retard de coissance'!$C$3:$C$10</c:f>
              <c:numCache>
                <c:formatCode>0.0</c:formatCode>
                <c:ptCount val="8"/>
                <c:pt idx="0" formatCode="General">
                  <c:v>46.6</c:v>
                </c:pt>
                <c:pt idx="1">
                  <c:v>44.7</c:v>
                </c:pt>
                <c:pt idx="2">
                  <c:v>42.3</c:v>
                </c:pt>
                <c:pt idx="3">
                  <c:v>42</c:v>
                </c:pt>
                <c:pt idx="4">
                  <c:v>31.9</c:v>
                </c:pt>
                <c:pt idx="5">
                  <c:v>42.2</c:v>
                </c:pt>
                <c:pt idx="6">
                  <c:v>41.4</c:v>
                </c:pt>
                <c:pt idx="7">
                  <c:v>33.4</c:v>
                </c:pt>
              </c:numCache>
            </c:numRef>
          </c:val>
          <c:smooth val="0"/>
          <c:extLst xmlns:c16r2="http://schemas.microsoft.com/office/drawing/2015/06/chart">
            <c:ext xmlns:c16="http://schemas.microsoft.com/office/drawing/2014/chart" uri="{C3380CC4-5D6E-409C-BE32-E72D297353CC}">
              <c16:uniqueId val="{00000001-8CA9-4CD8-8F5A-4DA1419470E3}"/>
            </c:ext>
          </c:extLst>
        </c:ser>
        <c:ser>
          <c:idx val="2"/>
          <c:order val="2"/>
          <c:tx>
            <c:strRef>
              <c:f>'Prévalence retard de coissance'!$D$2</c:f>
              <c:strCache>
                <c:ptCount val="1"/>
                <c:pt idx="0">
                  <c:v>Dosso</c:v>
                </c:pt>
              </c:strCache>
            </c:strRef>
          </c:tx>
          <c:spPr>
            <a:ln w="19050" cap="rnd">
              <a:solidFill>
                <a:schemeClr val="tx2">
                  <a:lumMod val="50000"/>
                </a:schemeClr>
              </a:solidFill>
              <a:prstDash val="sysDash"/>
              <a:round/>
            </a:ln>
            <a:effectLst/>
          </c:spPr>
          <c:marker>
            <c:symbol val="triangle"/>
            <c:size val="6"/>
            <c:spPr>
              <a:solidFill>
                <a:schemeClr val="tx2">
                  <a:lumMod val="50000"/>
                </a:schemeClr>
              </a:solidFill>
              <a:ln w="19050">
                <a:solidFill>
                  <a:schemeClr val="tx2">
                    <a:lumMod val="50000"/>
                  </a:schemeClr>
                </a:solidFill>
                <a:round/>
              </a:ln>
              <a:effectLst/>
            </c:spPr>
          </c:marker>
          <c:cat>
            <c:strRef>
              <c:f>'Prévalence retard de coissance'!$A$3:$A$10</c:f>
              <c:strCache>
                <c:ptCount val="8"/>
                <c:pt idx="0">
                  <c:v>EDS 2006</c:v>
                </c:pt>
                <c:pt idx="1">
                  <c:v>SMART 2012</c:v>
                </c:pt>
                <c:pt idx="2">
                  <c:v>SMART 2013</c:v>
                </c:pt>
                <c:pt idx="3">
                  <c:v>SMART 2014</c:v>
                </c:pt>
                <c:pt idx="4">
                  <c:v>SMART 2016</c:v>
                </c:pt>
                <c:pt idx="5">
                  <c:v>SMART 2018</c:v>
                </c:pt>
                <c:pt idx="6">
                  <c:v>SMART 2019</c:v>
                </c:pt>
                <c:pt idx="7">
                  <c:v>SMART 2020</c:v>
                </c:pt>
              </c:strCache>
            </c:strRef>
          </c:cat>
          <c:val>
            <c:numRef>
              <c:f>'Prévalence retard de coissance'!$D$3:$D$10</c:f>
              <c:numCache>
                <c:formatCode>0.0</c:formatCode>
                <c:ptCount val="8"/>
                <c:pt idx="0" formatCode="General">
                  <c:v>41.2</c:v>
                </c:pt>
                <c:pt idx="1">
                  <c:v>39.1</c:v>
                </c:pt>
                <c:pt idx="2">
                  <c:v>37.799999999999997</c:v>
                </c:pt>
                <c:pt idx="3">
                  <c:v>31.5</c:v>
                </c:pt>
                <c:pt idx="4">
                  <c:v>38.799999999999997</c:v>
                </c:pt>
                <c:pt idx="5">
                  <c:v>38.299999999999997</c:v>
                </c:pt>
                <c:pt idx="6">
                  <c:v>41.3</c:v>
                </c:pt>
                <c:pt idx="7">
                  <c:v>34.1</c:v>
                </c:pt>
              </c:numCache>
            </c:numRef>
          </c:val>
          <c:smooth val="0"/>
          <c:extLst xmlns:c16r2="http://schemas.microsoft.com/office/drawing/2015/06/chart">
            <c:ext xmlns:c16="http://schemas.microsoft.com/office/drawing/2014/chart" uri="{C3380CC4-5D6E-409C-BE32-E72D297353CC}">
              <c16:uniqueId val="{00000002-8CA9-4CD8-8F5A-4DA1419470E3}"/>
            </c:ext>
          </c:extLst>
        </c:ser>
        <c:ser>
          <c:idx val="3"/>
          <c:order val="3"/>
          <c:tx>
            <c:strRef>
              <c:f>'Prévalence retard de coissance'!$E$2</c:f>
              <c:strCache>
                <c:ptCount val="1"/>
                <c:pt idx="0">
                  <c:v>Maradi</c:v>
                </c:pt>
              </c:strCache>
            </c:strRef>
          </c:tx>
          <c:spPr>
            <a:ln w="19050" cap="rnd">
              <a:solidFill>
                <a:schemeClr val="accent4"/>
              </a:solidFill>
              <a:round/>
            </a:ln>
            <a:effectLst/>
          </c:spPr>
          <c:marker>
            <c:symbol val="x"/>
            <c:size val="6"/>
            <c:spPr>
              <a:noFill/>
              <a:ln w="19050">
                <a:solidFill>
                  <a:schemeClr val="accent4"/>
                </a:solidFill>
                <a:round/>
              </a:ln>
              <a:effectLst/>
            </c:spPr>
          </c:marker>
          <c:cat>
            <c:strRef>
              <c:f>'Prévalence retard de coissance'!$A$3:$A$10</c:f>
              <c:strCache>
                <c:ptCount val="8"/>
                <c:pt idx="0">
                  <c:v>EDS 2006</c:v>
                </c:pt>
                <c:pt idx="1">
                  <c:v>SMART 2012</c:v>
                </c:pt>
                <c:pt idx="2">
                  <c:v>SMART 2013</c:v>
                </c:pt>
                <c:pt idx="3">
                  <c:v>SMART 2014</c:v>
                </c:pt>
                <c:pt idx="4">
                  <c:v>SMART 2016</c:v>
                </c:pt>
                <c:pt idx="5">
                  <c:v>SMART 2018</c:v>
                </c:pt>
                <c:pt idx="6">
                  <c:v>SMART 2019</c:v>
                </c:pt>
                <c:pt idx="7">
                  <c:v>SMART 2020</c:v>
                </c:pt>
              </c:strCache>
            </c:strRef>
          </c:cat>
          <c:val>
            <c:numRef>
              <c:f>'Prévalence retard de coissance'!$E$3:$E$10</c:f>
              <c:numCache>
                <c:formatCode>0.0</c:formatCode>
                <c:ptCount val="8"/>
                <c:pt idx="0" formatCode="General">
                  <c:v>62.2</c:v>
                </c:pt>
                <c:pt idx="1">
                  <c:v>50.9</c:v>
                </c:pt>
                <c:pt idx="2">
                  <c:v>55</c:v>
                </c:pt>
                <c:pt idx="3">
                  <c:v>55.9</c:v>
                </c:pt>
                <c:pt idx="4">
                  <c:v>53.8</c:v>
                </c:pt>
                <c:pt idx="5">
                  <c:v>60.3</c:v>
                </c:pt>
                <c:pt idx="6">
                  <c:v>55.4</c:v>
                </c:pt>
                <c:pt idx="7">
                  <c:v>58</c:v>
                </c:pt>
              </c:numCache>
            </c:numRef>
          </c:val>
          <c:smooth val="0"/>
          <c:extLst xmlns:c16r2="http://schemas.microsoft.com/office/drawing/2015/06/chart">
            <c:ext xmlns:c16="http://schemas.microsoft.com/office/drawing/2014/chart" uri="{C3380CC4-5D6E-409C-BE32-E72D297353CC}">
              <c16:uniqueId val="{00000003-8CA9-4CD8-8F5A-4DA1419470E3}"/>
            </c:ext>
          </c:extLst>
        </c:ser>
        <c:ser>
          <c:idx val="4"/>
          <c:order val="4"/>
          <c:tx>
            <c:strRef>
              <c:f>'Prévalence retard de coissance'!$F$2</c:f>
              <c:strCache>
                <c:ptCount val="1"/>
                <c:pt idx="0">
                  <c:v>Niamey</c:v>
                </c:pt>
              </c:strCache>
            </c:strRef>
          </c:tx>
          <c:spPr>
            <a:ln w="19050" cap="rnd">
              <a:solidFill>
                <a:schemeClr val="accent5">
                  <a:lumMod val="50000"/>
                </a:schemeClr>
              </a:solidFill>
              <a:round/>
            </a:ln>
            <a:effectLst/>
          </c:spPr>
          <c:marker>
            <c:symbol val="star"/>
            <c:size val="6"/>
            <c:spPr>
              <a:noFill/>
              <a:ln w="19050">
                <a:solidFill>
                  <a:schemeClr val="accent5">
                    <a:lumMod val="50000"/>
                  </a:schemeClr>
                </a:solidFill>
                <a:round/>
              </a:ln>
              <a:effectLst/>
            </c:spPr>
          </c:marker>
          <c:cat>
            <c:strRef>
              <c:f>'Prévalence retard de coissance'!$A$3:$A$10</c:f>
              <c:strCache>
                <c:ptCount val="8"/>
                <c:pt idx="0">
                  <c:v>EDS 2006</c:v>
                </c:pt>
                <c:pt idx="1">
                  <c:v>SMART 2012</c:v>
                </c:pt>
                <c:pt idx="2">
                  <c:v>SMART 2013</c:v>
                </c:pt>
                <c:pt idx="3">
                  <c:v>SMART 2014</c:v>
                </c:pt>
                <c:pt idx="4">
                  <c:v>SMART 2016</c:v>
                </c:pt>
                <c:pt idx="5">
                  <c:v>SMART 2018</c:v>
                </c:pt>
                <c:pt idx="6">
                  <c:v>SMART 2019</c:v>
                </c:pt>
                <c:pt idx="7">
                  <c:v>SMART 2020</c:v>
                </c:pt>
              </c:strCache>
            </c:strRef>
          </c:cat>
          <c:val>
            <c:numRef>
              <c:f>'Prévalence retard de coissance'!$F$3:$F$10</c:f>
              <c:numCache>
                <c:formatCode>0.0</c:formatCode>
                <c:ptCount val="8"/>
                <c:pt idx="0" formatCode="General">
                  <c:v>21.3</c:v>
                </c:pt>
                <c:pt idx="1">
                  <c:v>18.5</c:v>
                </c:pt>
                <c:pt idx="2">
                  <c:v>17.8</c:v>
                </c:pt>
                <c:pt idx="3">
                  <c:v>24</c:v>
                </c:pt>
                <c:pt idx="4">
                  <c:v>19.2</c:v>
                </c:pt>
                <c:pt idx="5">
                  <c:v>18.600000000000001</c:v>
                </c:pt>
                <c:pt idx="6">
                  <c:v>24.3</c:v>
                </c:pt>
                <c:pt idx="7">
                  <c:v>19.7</c:v>
                </c:pt>
              </c:numCache>
            </c:numRef>
          </c:val>
          <c:smooth val="0"/>
          <c:extLst xmlns:c16r2="http://schemas.microsoft.com/office/drawing/2015/06/chart">
            <c:ext xmlns:c16="http://schemas.microsoft.com/office/drawing/2014/chart" uri="{C3380CC4-5D6E-409C-BE32-E72D297353CC}">
              <c16:uniqueId val="{00000004-8CA9-4CD8-8F5A-4DA1419470E3}"/>
            </c:ext>
          </c:extLst>
        </c:ser>
        <c:ser>
          <c:idx val="5"/>
          <c:order val="5"/>
          <c:tx>
            <c:strRef>
              <c:f>'Prévalence retard de coissance'!$G$2</c:f>
              <c:strCache>
                <c:ptCount val="1"/>
                <c:pt idx="0">
                  <c:v>Tahoua</c:v>
                </c:pt>
              </c:strCache>
            </c:strRef>
          </c:tx>
          <c:spPr>
            <a:ln w="19050" cap="rnd">
              <a:solidFill>
                <a:schemeClr val="accent6"/>
              </a:solidFill>
              <a:round/>
            </a:ln>
            <a:effectLst/>
          </c:spPr>
          <c:marker>
            <c:symbol val="circle"/>
            <c:size val="6"/>
            <c:spPr>
              <a:solidFill>
                <a:schemeClr val="accent6"/>
              </a:solidFill>
              <a:ln w="19050">
                <a:solidFill>
                  <a:schemeClr val="accent6"/>
                </a:solidFill>
                <a:round/>
              </a:ln>
              <a:effectLst/>
            </c:spPr>
          </c:marker>
          <c:cat>
            <c:strRef>
              <c:f>'Prévalence retard de coissance'!$A$3:$A$10</c:f>
              <c:strCache>
                <c:ptCount val="8"/>
                <c:pt idx="0">
                  <c:v>EDS 2006</c:v>
                </c:pt>
                <c:pt idx="1">
                  <c:v>SMART 2012</c:v>
                </c:pt>
                <c:pt idx="2">
                  <c:v>SMART 2013</c:v>
                </c:pt>
                <c:pt idx="3">
                  <c:v>SMART 2014</c:v>
                </c:pt>
                <c:pt idx="4">
                  <c:v>SMART 2016</c:v>
                </c:pt>
                <c:pt idx="5">
                  <c:v>SMART 2018</c:v>
                </c:pt>
                <c:pt idx="6">
                  <c:v>SMART 2019</c:v>
                </c:pt>
                <c:pt idx="7">
                  <c:v>SMART 2020</c:v>
                </c:pt>
              </c:strCache>
            </c:strRef>
          </c:cat>
          <c:val>
            <c:numRef>
              <c:f>'Prévalence retard de coissance'!$G$3:$G$10</c:f>
              <c:numCache>
                <c:formatCode>0.0</c:formatCode>
                <c:ptCount val="8"/>
                <c:pt idx="0" formatCode="General">
                  <c:v>46.7</c:v>
                </c:pt>
                <c:pt idx="1">
                  <c:v>41.5</c:v>
                </c:pt>
                <c:pt idx="2">
                  <c:v>37.5</c:v>
                </c:pt>
                <c:pt idx="3">
                  <c:v>37.200000000000003</c:v>
                </c:pt>
                <c:pt idx="4">
                  <c:v>39</c:v>
                </c:pt>
                <c:pt idx="5">
                  <c:v>39.799999999999997</c:v>
                </c:pt>
                <c:pt idx="6">
                  <c:v>40.1</c:v>
                </c:pt>
                <c:pt idx="7">
                  <c:v>38.700000000000003</c:v>
                </c:pt>
              </c:numCache>
            </c:numRef>
          </c:val>
          <c:smooth val="0"/>
          <c:extLst xmlns:c16r2="http://schemas.microsoft.com/office/drawing/2015/06/chart">
            <c:ext xmlns:c16="http://schemas.microsoft.com/office/drawing/2014/chart" uri="{C3380CC4-5D6E-409C-BE32-E72D297353CC}">
              <c16:uniqueId val="{00000005-8CA9-4CD8-8F5A-4DA1419470E3}"/>
            </c:ext>
          </c:extLst>
        </c:ser>
        <c:ser>
          <c:idx val="6"/>
          <c:order val="6"/>
          <c:tx>
            <c:strRef>
              <c:f>'Prévalence retard de coissance'!$H$2</c:f>
              <c:strCache>
                <c:ptCount val="1"/>
                <c:pt idx="0">
                  <c:v>Tillabéri</c:v>
                </c:pt>
              </c:strCache>
            </c:strRef>
          </c:tx>
          <c:spPr>
            <a:ln w="19050" cap="rnd">
              <a:solidFill>
                <a:schemeClr val="accent4">
                  <a:lumMod val="50000"/>
                </a:schemeClr>
              </a:solidFill>
              <a:prstDash val="lgDash"/>
              <a:round/>
            </a:ln>
            <a:effectLst/>
          </c:spPr>
          <c:marker>
            <c:symbol val="plus"/>
            <c:size val="6"/>
            <c:spPr>
              <a:noFill/>
              <a:ln w="19050">
                <a:solidFill>
                  <a:schemeClr val="accent4">
                    <a:lumMod val="50000"/>
                  </a:schemeClr>
                </a:solidFill>
                <a:round/>
              </a:ln>
              <a:effectLst/>
            </c:spPr>
          </c:marker>
          <c:cat>
            <c:strRef>
              <c:f>'Prévalence retard de coissance'!$A$3:$A$10</c:f>
              <c:strCache>
                <c:ptCount val="8"/>
                <c:pt idx="0">
                  <c:v>EDS 2006</c:v>
                </c:pt>
                <c:pt idx="1">
                  <c:v>SMART 2012</c:v>
                </c:pt>
                <c:pt idx="2">
                  <c:v>SMART 2013</c:v>
                </c:pt>
                <c:pt idx="3">
                  <c:v>SMART 2014</c:v>
                </c:pt>
                <c:pt idx="4">
                  <c:v>SMART 2016</c:v>
                </c:pt>
                <c:pt idx="5">
                  <c:v>SMART 2018</c:v>
                </c:pt>
                <c:pt idx="6">
                  <c:v>SMART 2019</c:v>
                </c:pt>
                <c:pt idx="7">
                  <c:v>SMART 2020</c:v>
                </c:pt>
              </c:strCache>
            </c:strRef>
          </c:cat>
          <c:val>
            <c:numRef>
              <c:f>'Prévalence retard de coissance'!$H$3:$H$10</c:f>
              <c:numCache>
                <c:formatCode>0.0</c:formatCode>
                <c:ptCount val="8"/>
                <c:pt idx="0" formatCode="General">
                  <c:v>46.7</c:v>
                </c:pt>
                <c:pt idx="1">
                  <c:v>34.1</c:v>
                </c:pt>
                <c:pt idx="2">
                  <c:v>38.6</c:v>
                </c:pt>
                <c:pt idx="3">
                  <c:v>38.5</c:v>
                </c:pt>
                <c:pt idx="4">
                  <c:v>33.1</c:v>
                </c:pt>
                <c:pt idx="5">
                  <c:v>35.1</c:v>
                </c:pt>
                <c:pt idx="6">
                  <c:v>39.9</c:v>
                </c:pt>
                <c:pt idx="7">
                  <c:v>37.5</c:v>
                </c:pt>
              </c:numCache>
            </c:numRef>
          </c:val>
          <c:smooth val="0"/>
          <c:extLst xmlns:c16r2="http://schemas.microsoft.com/office/drawing/2015/06/chart">
            <c:ext xmlns:c16="http://schemas.microsoft.com/office/drawing/2014/chart" uri="{C3380CC4-5D6E-409C-BE32-E72D297353CC}">
              <c16:uniqueId val="{00000006-8CA9-4CD8-8F5A-4DA1419470E3}"/>
            </c:ext>
          </c:extLst>
        </c:ser>
        <c:ser>
          <c:idx val="7"/>
          <c:order val="7"/>
          <c:tx>
            <c:strRef>
              <c:f>'Prévalence retard de coissance'!$I$2</c:f>
              <c:strCache>
                <c:ptCount val="1"/>
                <c:pt idx="0">
                  <c:v>Zinder</c:v>
                </c:pt>
              </c:strCache>
            </c:strRef>
          </c:tx>
          <c:spPr>
            <a:ln w="19050" cap="rnd">
              <a:solidFill>
                <a:schemeClr val="accent2">
                  <a:lumMod val="60000"/>
                </a:schemeClr>
              </a:solidFill>
              <a:round/>
            </a:ln>
            <a:effectLst/>
          </c:spPr>
          <c:marker>
            <c:symbol val="dot"/>
            <c:size val="6"/>
            <c:spPr>
              <a:solidFill>
                <a:schemeClr val="accent2">
                  <a:lumMod val="60000"/>
                </a:schemeClr>
              </a:solidFill>
              <a:ln w="19050">
                <a:solidFill>
                  <a:schemeClr val="accent2">
                    <a:lumMod val="60000"/>
                  </a:schemeClr>
                </a:solidFill>
                <a:round/>
              </a:ln>
              <a:effectLst/>
            </c:spPr>
          </c:marker>
          <c:cat>
            <c:strRef>
              <c:f>'Prévalence retard de coissance'!$A$3:$A$10</c:f>
              <c:strCache>
                <c:ptCount val="8"/>
                <c:pt idx="0">
                  <c:v>EDS 2006</c:v>
                </c:pt>
                <c:pt idx="1">
                  <c:v>SMART 2012</c:v>
                </c:pt>
                <c:pt idx="2">
                  <c:v>SMART 2013</c:v>
                </c:pt>
                <c:pt idx="3">
                  <c:v>SMART 2014</c:v>
                </c:pt>
                <c:pt idx="4">
                  <c:v>SMART 2016</c:v>
                </c:pt>
                <c:pt idx="5">
                  <c:v>SMART 2018</c:v>
                </c:pt>
                <c:pt idx="6">
                  <c:v>SMART 2019</c:v>
                </c:pt>
                <c:pt idx="7">
                  <c:v>SMART 2020</c:v>
                </c:pt>
              </c:strCache>
            </c:strRef>
          </c:cat>
          <c:val>
            <c:numRef>
              <c:f>'Prévalence retard de coissance'!$I$3:$I$10</c:f>
              <c:numCache>
                <c:formatCode>0.0</c:formatCode>
                <c:ptCount val="8"/>
                <c:pt idx="0" formatCode="General">
                  <c:v>58.7</c:v>
                </c:pt>
                <c:pt idx="1">
                  <c:v>49</c:v>
                </c:pt>
                <c:pt idx="2">
                  <c:v>48.1</c:v>
                </c:pt>
                <c:pt idx="3">
                  <c:v>48.3</c:v>
                </c:pt>
                <c:pt idx="4">
                  <c:v>50.1</c:v>
                </c:pt>
                <c:pt idx="5">
                  <c:v>60</c:v>
                </c:pt>
                <c:pt idx="6">
                  <c:v>52.9</c:v>
                </c:pt>
                <c:pt idx="7">
                  <c:v>55.8</c:v>
                </c:pt>
              </c:numCache>
            </c:numRef>
          </c:val>
          <c:smooth val="0"/>
          <c:extLst xmlns:c16r2="http://schemas.microsoft.com/office/drawing/2015/06/chart">
            <c:ext xmlns:c16="http://schemas.microsoft.com/office/drawing/2014/chart" uri="{C3380CC4-5D6E-409C-BE32-E72D297353CC}">
              <c16:uniqueId val="{00000007-8CA9-4CD8-8F5A-4DA1419470E3}"/>
            </c:ext>
          </c:extLst>
        </c:ser>
        <c:dLbls>
          <c:showLegendKey val="0"/>
          <c:showVal val="0"/>
          <c:showCatName val="0"/>
          <c:showSerName val="0"/>
          <c:showPercent val="0"/>
          <c:showBubbleSize val="0"/>
        </c:dLbls>
        <c:marker val="1"/>
        <c:smooth val="0"/>
        <c:axId val="399995632"/>
        <c:axId val="399996192"/>
      </c:lineChart>
      <c:catAx>
        <c:axId val="399995632"/>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lgn="ctr" rtl="0">
                  <a:defRPr lang="fr-FR" sz="1400" b="1" i="0" u="none" strike="noStrike" kern="1200" cap="none" baseline="0">
                    <a:solidFill>
                      <a:schemeClr val="tx1">
                        <a:lumMod val="75000"/>
                      </a:schemeClr>
                    </a:solidFill>
                    <a:latin typeface="+mn-lt"/>
                    <a:ea typeface="+mn-ea"/>
                    <a:cs typeface="+mn-cs"/>
                  </a:defRPr>
                </a:pPr>
                <a:r>
                  <a:rPr lang="fr-FR" sz="1400" b="1" i="0" u="none" strike="noStrike" kern="1200" cap="none" baseline="0">
                    <a:solidFill>
                      <a:schemeClr val="tx1">
                        <a:lumMod val="75000"/>
                      </a:schemeClr>
                    </a:solidFill>
                    <a:latin typeface="+mn-lt"/>
                    <a:ea typeface="+mn-ea"/>
                    <a:cs typeface="+mn-cs"/>
                  </a:rPr>
                  <a:t>Enquêtes et Années</a:t>
                </a:r>
              </a:p>
            </c:rich>
          </c:tx>
          <c:layout>
            <c:manualLayout>
              <c:xMode val="edge"/>
              <c:yMode val="edge"/>
              <c:x val="0.4275164478544583"/>
              <c:y val="0.94169854943680631"/>
            </c:manualLayout>
          </c:layout>
          <c:overlay val="0"/>
          <c:spPr>
            <a:noFill/>
            <a:ln>
              <a:noFill/>
            </a:ln>
            <a:effectLst/>
          </c:spPr>
          <c:txPr>
            <a:bodyPr rot="0" spcFirstLastPara="1" vertOverflow="ellipsis" vert="horz" wrap="square" anchor="ctr" anchorCtr="1"/>
            <a:lstStyle/>
            <a:p>
              <a:pPr algn="ctr" rtl="0">
                <a:defRPr lang="fr-FR" sz="1400" b="1" i="0" u="none" strike="noStrike" kern="1200" cap="none" baseline="0">
                  <a:solidFill>
                    <a:schemeClr val="tx1">
                      <a:lumMod val="75000"/>
                    </a:schemeClr>
                  </a:solidFill>
                  <a:latin typeface="+mn-lt"/>
                  <a:ea typeface="+mn-ea"/>
                  <a:cs typeface="+mn-cs"/>
                </a:defRPr>
              </a:pPr>
              <a:endParaRPr lang="fr-FR"/>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fr-FR" sz="1200" b="1" i="0" u="none" strike="noStrike" kern="1200" cap="none" spc="120" normalizeH="0" baseline="0">
                <a:solidFill>
                  <a:schemeClr val="tx1">
                    <a:lumMod val="75000"/>
                  </a:schemeClr>
                </a:solidFill>
                <a:latin typeface="+mn-lt"/>
                <a:ea typeface="+mn-ea"/>
                <a:cs typeface="+mn-cs"/>
              </a:defRPr>
            </a:pPr>
            <a:endParaRPr lang="fr-FR"/>
          </a:p>
        </c:txPr>
        <c:crossAx val="399996192"/>
        <c:crosses val="autoZero"/>
        <c:auto val="1"/>
        <c:lblAlgn val="ctr"/>
        <c:lblOffset val="100"/>
        <c:noMultiLvlLbl val="0"/>
      </c:catAx>
      <c:valAx>
        <c:axId val="399996192"/>
        <c:scaling>
          <c:orientation val="minMax"/>
          <c:max val="70"/>
          <c:min val="10"/>
        </c:scaling>
        <c:delete val="0"/>
        <c:axPos val="l"/>
        <c:title>
          <c:tx>
            <c:rich>
              <a:bodyPr rot="-5400000" spcFirstLastPara="1" vertOverflow="ellipsis" vert="horz" wrap="square" anchor="ctr" anchorCtr="1"/>
              <a:lstStyle/>
              <a:p>
                <a:pPr>
                  <a:defRPr sz="1400" b="1" i="0" u="none" strike="noStrike" kern="1200" cap="all" baseline="0">
                    <a:solidFill>
                      <a:schemeClr val="tx1">
                        <a:lumMod val="75000"/>
                      </a:schemeClr>
                    </a:solidFill>
                    <a:latin typeface="+mn-lt"/>
                    <a:ea typeface="+mn-ea"/>
                    <a:cs typeface="+mn-cs"/>
                  </a:defRPr>
                </a:pPr>
                <a:r>
                  <a:rPr lang="fr-FR" sz="1400" b="1" cap="none" baseline="0">
                    <a:solidFill>
                      <a:schemeClr val="tx1">
                        <a:lumMod val="75000"/>
                      </a:schemeClr>
                    </a:solidFill>
                  </a:rPr>
                  <a:t>Taux de retard de croissance  </a:t>
                </a:r>
                <a:r>
                  <a:rPr lang="fr-FR" sz="1400" b="1" baseline="0">
                    <a:solidFill>
                      <a:schemeClr val="tx1">
                        <a:lumMod val="75000"/>
                      </a:schemeClr>
                    </a:solidFill>
                  </a:rPr>
                  <a:t>%</a:t>
                </a:r>
                <a:endParaRPr lang="fr-FR" sz="1400" b="1">
                  <a:solidFill>
                    <a:schemeClr val="tx1">
                      <a:lumMod val="75000"/>
                    </a:schemeClr>
                  </a:solidFill>
                </a:endParaRPr>
              </a:p>
            </c:rich>
          </c:tx>
          <c:layout>
            <c:manualLayout>
              <c:xMode val="edge"/>
              <c:yMode val="edge"/>
              <c:x val="6.8264036084537535E-3"/>
              <c:y val="0.28415224742675188"/>
            </c:manualLayout>
          </c:layout>
          <c:overlay val="0"/>
          <c:spPr>
            <a:noFill/>
            <a:ln>
              <a:noFill/>
            </a:ln>
            <a:effectLst/>
          </c:spPr>
          <c:txPr>
            <a:bodyPr rot="-5400000" spcFirstLastPara="1" vertOverflow="ellipsis" vert="horz" wrap="square" anchor="ctr" anchorCtr="1"/>
            <a:lstStyle/>
            <a:p>
              <a:pPr>
                <a:defRPr sz="1400" b="1" i="0" u="none" strike="noStrike" kern="1200" cap="all" baseline="0">
                  <a:solidFill>
                    <a:schemeClr val="tx1">
                      <a:lumMod val="75000"/>
                    </a:schemeClr>
                  </a:solidFill>
                  <a:latin typeface="+mn-lt"/>
                  <a:ea typeface="+mn-ea"/>
                  <a:cs typeface="+mn-cs"/>
                </a:defRPr>
              </a:pPr>
              <a:endParaRPr lang="fr-FR"/>
            </a:p>
          </c:txPr>
        </c:title>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75000"/>
                  </a:schemeClr>
                </a:solidFill>
                <a:latin typeface="+mn-lt"/>
                <a:ea typeface="+mn-ea"/>
                <a:cs typeface="+mn-cs"/>
              </a:defRPr>
            </a:pPr>
            <a:endParaRPr lang="fr-FR"/>
          </a:p>
        </c:txPr>
        <c:crossAx val="399995632"/>
        <c:crosses val="autoZero"/>
        <c:crossBetween val="between"/>
      </c:valAx>
      <c:spPr>
        <a:noFill/>
        <a:ln>
          <a:noFill/>
        </a:ln>
        <a:effectLst/>
      </c:spPr>
    </c:plotArea>
    <c:legend>
      <c:legendPos val="t"/>
      <c:layout>
        <c:manualLayout>
          <c:xMode val="edge"/>
          <c:yMode val="edge"/>
          <c:x val="0.12290889943772382"/>
          <c:y val="5.0200182657418595E-2"/>
          <c:w val="0.80876339522734531"/>
          <c:h val="4.1389240516227895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75000"/>
                </a:schemeClr>
              </a:solidFill>
              <a:latin typeface="+mn-lt"/>
              <a:ea typeface="+mn-ea"/>
              <a:cs typeface="+mn-cs"/>
            </a:defRPr>
          </a:pPr>
          <a:endParaRPr lang="fr-FR"/>
        </a:p>
      </c:txPr>
    </c:legend>
    <c:plotVisOnly val="1"/>
    <c:dispBlanksAs val="gap"/>
    <c:showDLblsOverMax val="0"/>
  </c:chart>
  <c:spPr>
    <a:solidFill>
      <a:schemeClr val="lt1"/>
    </a:solidFill>
    <a:ln w="12700" cap="flat" cmpd="sng" algn="ctr">
      <a:solidFill>
        <a:schemeClr val="tx1">
          <a:lumMod val="15000"/>
          <a:lumOff val="85000"/>
        </a:schemeClr>
      </a:solidFill>
      <a:round/>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522531843702463"/>
          <c:y val="6.0604494869022384E-2"/>
          <c:w val="0.84928680875357498"/>
          <c:h val="0.77972709712038968"/>
        </c:manualLayout>
      </c:layout>
      <c:lineChart>
        <c:grouping val="standard"/>
        <c:varyColors val="0"/>
        <c:ser>
          <c:idx val="0"/>
          <c:order val="0"/>
          <c:spPr>
            <a:ln w="28575" cap="rnd">
              <a:solidFill>
                <a:schemeClr val="accent6"/>
              </a:solidFill>
              <a:round/>
            </a:ln>
            <a:effectLst/>
          </c:spPr>
          <c:marker>
            <c:symbol val="circle"/>
            <c:size val="5"/>
            <c:spPr>
              <a:solidFill>
                <a:schemeClr val="accent6"/>
              </a:solidFill>
              <a:ln w="9525">
                <a:solidFill>
                  <a:schemeClr val="accent6"/>
                </a:solidFill>
              </a:ln>
              <a:effectLst/>
            </c:spPr>
          </c:marker>
          <c:dLbls>
            <c:spPr>
              <a:noFill/>
              <a:ln>
                <a:noFill/>
              </a:ln>
              <a:effectLst/>
            </c:spPr>
            <c:txPr>
              <a:bodyPr rot="0" spcFirstLastPara="1" vertOverflow="ellipsis" vert="horz" wrap="square" anchor="ctr" anchorCtr="1"/>
              <a:lstStyle/>
              <a:p>
                <a:pPr>
                  <a:defRPr sz="1200" b="1" i="0" u="none" strike="noStrike" kern="1200" baseline="0">
                    <a:solidFill>
                      <a:schemeClr val="tx1">
                        <a:lumMod val="75000"/>
                      </a:schemeClr>
                    </a:solidFill>
                    <a:latin typeface="+mn-lt"/>
                    <a:ea typeface="+mn-ea"/>
                    <a:cs typeface="+mn-cs"/>
                  </a:defRPr>
                </a:pPr>
                <a:endParaRPr lang="fr-FR"/>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ISF!$A$2:$A$6</c:f>
              <c:numCache>
                <c:formatCode>General</c:formatCode>
                <c:ptCount val="5"/>
                <c:pt idx="0">
                  <c:v>1992</c:v>
                </c:pt>
                <c:pt idx="1">
                  <c:v>1998</c:v>
                </c:pt>
                <c:pt idx="2">
                  <c:v>2006</c:v>
                </c:pt>
                <c:pt idx="3">
                  <c:v>2012</c:v>
                </c:pt>
                <c:pt idx="4">
                  <c:v>2015</c:v>
                </c:pt>
              </c:numCache>
            </c:numRef>
          </c:cat>
          <c:val>
            <c:numRef>
              <c:f>ISF!$C$2:$C$6</c:f>
              <c:numCache>
                <c:formatCode>General</c:formatCode>
                <c:ptCount val="5"/>
                <c:pt idx="0">
                  <c:v>7.37</c:v>
                </c:pt>
                <c:pt idx="1">
                  <c:v>7.5</c:v>
                </c:pt>
                <c:pt idx="2">
                  <c:v>7.1</c:v>
                </c:pt>
                <c:pt idx="3">
                  <c:v>7.6</c:v>
                </c:pt>
                <c:pt idx="4">
                  <c:v>7.3</c:v>
                </c:pt>
              </c:numCache>
            </c:numRef>
          </c:val>
          <c:smooth val="0"/>
          <c:extLst xmlns:c16r2="http://schemas.microsoft.com/office/drawing/2015/06/chart">
            <c:ext xmlns:c16="http://schemas.microsoft.com/office/drawing/2014/chart" uri="{C3380CC4-5D6E-409C-BE32-E72D297353CC}">
              <c16:uniqueId val="{00000000-6DD3-4189-A929-314447DD0295}"/>
            </c:ext>
          </c:extLst>
        </c:ser>
        <c:dLbls>
          <c:dLblPos val="t"/>
          <c:showLegendKey val="0"/>
          <c:showVal val="1"/>
          <c:showCatName val="0"/>
          <c:showSerName val="0"/>
          <c:showPercent val="0"/>
          <c:showBubbleSize val="0"/>
        </c:dLbls>
        <c:marker val="1"/>
        <c:smooth val="0"/>
        <c:axId val="282329792"/>
        <c:axId val="282330352"/>
      </c:lineChart>
      <c:catAx>
        <c:axId val="282329792"/>
        <c:scaling>
          <c:orientation val="minMax"/>
        </c:scaling>
        <c:delete val="0"/>
        <c:axPos val="b"/>
        <c:title>
          <c:tx>
            <c:rich>
              <a:bodyPr rot="0" spcFirstLastPara="1" vertOverflow="ellipsis" vert="horz" wrap="square" anchor="ctr" anchorCtr="1"/>
              <a:lstStyle/>
              <a:p>
                <a:pPr algn="ctr" rtl="0">
                  <a:defRPr sz="1600" b="1" i="0" u="none" strike="noStrike" kern="1200" baseline="0">
                    <a:solidFill>
                      <a:schemeClr val="tx1">
                        <a:lumMod val="75000"/>
                      </a:schemeClr>
                    </a:solidFill>
                    <a:latin typeface="+mn-lt"/>
                    <a:ea typeface="+mn-ea"/>
                    <a:cs typeface="+mn-cs"/>
                  </a:defRPr>
                </a:pPr>
                <a:r>
                  <a:rPr lang="fr-FR" sz="1600"/>
                  <a:t>Années</a:t>
                </a:r>
              </a:p>
            </c:rich>
          </c:tx>
          <c:layout>
            <c:manualLayout>
              <c:xMode val="edge"/>
              <c:yMode val="edge"/>
              <c:x val="0.40550390234418399"/>
              <c:y val="0.90293498665643923"/>
            </c:manualLayout>
          </c:layout>
          <c:overlay val="0"/>
          <c:spPr>
            <a:noFill/>
            <a:ln>
              <a:noFill/>
            </a:ln>
            <a:effectLst/>
          </c:spPr>
          <c:txPr>
            <a:bodyPr rot="0" spcFirstLastPara="1" vertOverflow="ellipsis" vert="horz" wrap="square" anchor="ctr" anchorCtr="1"/>
            <a:lstStyle/>
            <a:p>
              <a:pPr algn="ctr" rtl="0">
                <a:defRPr sz="1600" b="1" i="0" u="none" strike="noStrike" kern="1200" baseline="0">
                  <a:solidFill>
                    <a:schemeClr val="tx1">
                      <a:lumMod val="75000"/>
                    </a:schemeClr>
                  </a:solidFill>
                  <a:latin typeface="+mn-lt"/>
                  <a:ea typeface="+mn-ea"/>
                  <a:cs typeface="+mn-cs"/>
                </a:defRPr>
              </a:pPr>
              <a:endParaRPr lang="fr-FR"/>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75000"/>
                  </a:schemeClr>
                </a:solidFill>
                <a:latin typeface="+mn-lt"/>
                <a:ea typeface="+mn-ea"/>
                <a:cs typeface="+mn-cs"/>
              </a:defRPr>
            </a:pPr>
            <a:endParaRPr lang="fr-FR"/>
          </a:p>
        </c:txPr>
        <c:crossAx val="282330352"/>
        <c:crosses val="autoZero"/>
        <c:auto val="1"/>
        <c:lblAlgn val="ctr"/>
        <c:lblOffset val="100"/>
        <c:noMultiLvlLbl val="0"/>
      </c:catAx>
      <c:valAx>
        <c:axId val="282330352"/>
        <c:scaling>
          <c:orientation val="minMax"/>
          <c:min val="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chemeClr val="tx1">
                        <a:lumMod val="75000"/>
                      </a:schemeClr>
                    </a:solidFill>
                    <a:latin typeface="+mn-lt"/>
                    <a:ea typeface="+mn-ea"/>
                    <a:cs typeface="+mn-cs"/>
                  </a:defRPr>
                </a:pPr>
                <a:r>
                  <a:rPr lang="fr-FR" sz="1400"/>
                  <a:t>valeurs ISF</a:t>
                </a:r>
              </a:p>
            </c:rich>
          </c:tx>
          <c:layout>
            <c:manualLayout>
              <c:xMode val="edge"/>
              <c:yMode val="edge"/>
              <c:x val="2.3360628472816686E-2"/>
              <c:y val="0.40275759502013048"/>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lumMod val="75000"/>
                    </a:schemeClr>
                  </a:solidFill>
                  <a:latin typeface="+mn-lt"/>
                  <a:ea typeface="+mn-ea"/>
                  <a:cs typeface="+mn-cs"/>
                </a:defRPr>
              </a:pPr>
              <a:endParaRPr lang="fr-FR"/>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lgn="ctr">
              <a:defRPr sz="1200" b="1" i="0" u="none" strike="noStrike" kern="1200" baseline="0">
                <a:solidFill>
                  <a:schemeClr val="tx1">
                    <a:lumMod val="75000"/>
                  </a:schemeClr>
                </a:solidFill>
                <a:latin typeface="+mn-lt"/>
                <a:ea typeface="+mn-ea"/>
                <a:cs typeface="+mn-cs"/>
              </a:defRPr>
            </a:pPr>
            <a:endParaRPr lang="fr-FR"/>
          </a:p>
        </c:txPr>
        <c:crossAx val="282329792"/>
        <c:crosses val="autoZero"/>
        <c:crossBetween val="between"/>
      </c:valAx>
      <c:spPr>
        <a:noFill/>
        <a:ln>
          <a:noFill/>
        </a:ln>
        <a:effectLst/>
      </c:spPr>
    </c:plotArea>
    <c:plotVisOnly val="1"/>
    <c:dispBlanksAs val="gap"/>
    <c:showDLblsOverMax val="0"/>
  </c:chart>
  <c:spPr>
    <a:noFill/>
    <a:ln>
      <a:noFill/>
    </a:ln>
    <a:effectLst/>
  </c:spPr>
  <c:txPr>
    <a:bodyPr/>
    <a:lstStyle/>
    <a:p>
      <a:pPr>
        <a:defRPr sz="1200" b="1">
          <a:solidFill>
            <a:schemeClr val="tx1">
              <a:lumMod val="75000"/>
            </a:schemeClr>
          </a:solidFill>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xmlns="" id="{937FEEBB-005D-4CE8-AAB8-502220AEE3B9}"/>
              </a:ext>
            </a:extLst>
          </p:cNvPr>
          <p:cNvSpPr>
            <a:spLocks noGrp="1"/>
          </p:cNvSpPr>
          <p:nvPr>
            <p:ph type="hdr" sz="quarter"/>
          </p:nvPr>
        </p:nvSpPr>
        <p:spPr>
          <a:xfrm>
            <a:off x="0" y="1"/>
            <a:ext cx="2946400" cy="498475"/>
          </a:xfrm>
          <a:prstGeom prst="rect">
            <a:avLst/>
          </a:prstGeom>
        </p:spPr>
        <p:txBody>
          <a:bodyPr vert="horz" lIns="91433" tIns="45717" rIns="91433" bIns="45717"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xmlns="" id="{BE782D32-6546-4FFA-A147-5BD51FA50610}"/>
              </a:ext>
            </a:extLst>
          </p:cNvPr>
          <p:cNvSpPr>
            <a:spLocks noGrp="1"/>
          </p:cNvSpPr>
          <p:nvPr>
            <p:ph type="dt" sz="quarter" idx="1"/>
          </p:nvPr>
        </p:nvSpPr>
        <p:spPr>
          <a:xfrm>
            <a:off x="3849689" y="1"/>
            <a:ext cx="2946400" cy="498475"/>
          </a:xfrm>
          <a:prstGeom prst="rect">
            <a:avLst/>
          </a:prstGeom>
        </p:spPr>
        <p:txBody>
          <a:bodyPr vert="horz" lIns="91433" tIns="45717" rIns="91433" bIns="45717" rtlCol="0"/>
          <a:lstStyle>
            <a:lvl1pPr algn="r">
              <a:defRPr sz="1200"/>
            </a:lvl1pPr>
          </a:lstStyle>
          <a:p>
            <a:fld id="{3F558D55-4607-46FB-AF3A-7E763C8C1AB5}" type="datetimeFigureOut">
              <a:rPr lang="fr-FR" smtClean="0"/>
              <a:t>22/07/2021</a:t>
            </a:fld>
            <a:endParaRPr lang="fr-FR"/>
          </a:p>
        </p:txBody>
      </p:sp>
      <p:sp>
        <p:nvSpPr>
          <p:cNvPr id="4" name="Espace réservé du pied de page 3">
            <a:extLst>
              <a:ext uri="{FF2B5EF4-FFF2-40B4-BE49-F238E27FC236}">
                <a16:creationId xmlns:a16="http://schemas.microsoft.com/office/drawing/2014/main" xmlns="" id="{85119441-5F84-4A90-BED6-8D0BE06FA579}"/>
              </a:ext>
            </a:extLst>
          </p:cNvPr>
          <p:cNvSpPr>
            <a:spLocks noGrp="1"/>
          </p:cNvSpPr>
          <p:nvPr>
            <p:ph type="ftr" sz="quarter" idx="2"/>
          </p:nvPr>
        </p:nvSpPr>
        <p:spPr>
          <a:xfrm>
            <a:off x="0" y="9429750"/>
            <a:ext cx="2946400" cy="498475"/>
          </a:xfrm>
          <a:prstGeom prst="rect">
            <a:avLst/>
          </a:prstGeom>
        </p:spPr>
        <p:txBody>
          <a:bodyPr vert="horz" lIns="91433" tIns="45717" rIns="91433" bIns="45717"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xmlns="" id="{5F575A46-040C-4301-8749-7AC725CC320C}"/>
              </a:ext>
            </a:extLst>
          </p:cNvPr>
          <p:cNvSpPr>
            <a:spLocks noGrp="1"/>
          </p:cNvSpPr>
          <p:nvPr>
            <p:ph type="sldNum" sz="quarter" idx="3"/>
          </p:nvPr>
        </p:nvSpPr>
        <p:spPr>
          <a:xfrm>
            <a:off x="3849689" y="9429750"/>
            <a:ext cx="2946400" cy="498475"/>
          </a:xfrm>
          <a:prstGeom prst="rect">
            <a:avLst/>
          </a:prstGeom>
        </p:spPr>
        <p:txBody>
          <a:bodyPr vert="horz" lIns="91433" tIns="45717" rIns="91433" bIns="45717" rtlCol="0" anchor="b"/>
          <a:lstStyle>
            <a:lvl1pPr algn="r">
              <a:defRPr sz="1200"/>
            </a:lvl1pPr>
          </a:lstStyle>
          <a:p>
            <a:fld id="{1198A646-86ED-4D08-95E4-BEFF50718E35}" type="slidenum">
              <a:rPr lang="fr-FR" smtClean="0"/>
              <a:t>‹N°›</a:t>
            </a:fld>
            <a:endParaRPr lang="fr-FR"/>
          </a:p>
        </p:txBody>
      </p:sp>
    </p:spTree>
    <p:extLst>
      <p:ext uri="{BB962C8B-B14F-4D97-AF65-F5344CB8AC3E}">
        <p14:creationId xmlns:p14="http://schemas.microsoft.com/office/powerpoint/2010/main" val="7018349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1"/>
            <a:ext cx="2945659" cy="496411"/>
          </a:xfrm>
          <a:prstGeom prst="rect">
            <a:avLst/>
          </a:prstGeom>
        </p:spPr>
        <p:txBody>
          <a:bodyPr vert="horz" lIns="91433" tIns="45717" rIns="91433" bIns="45717" rtlCol="0"/>
          <a:lstStyle>
            <a:lvl1pPr algn="l">
              <a:defRPr sz="1200"/>
            </a:lvl1pPr>
          </a:lstStyle>
          <a:p>
            <a:r>
              <a:rPr lang="fr-FR" dirty="0"/>
              <a:t>Présentation COPIL 1</a:t>
            </a:r>
          </a:p>
        </p:txBody>
      </p:sp>
      <p:sp>
        <p:nvSpPr>
          <p:cNvPr id="3" name="Espace réservé de la date 2"/>
          <p:cNvSpPr>
            <a:spLocks noGrp="1"/>
          </p:cNvSpPr>
          <p:nvPr>
            <p:ph type="dt" idx="1"/>
          </p:nvPr>
        </p:nvSpPr>
        <p:spPr>
          <a:xfrm>
            <a:off x="3850444" y="1"/>
            <a:ext cx="2945659" cy="496411"/>
          </a:xfrm>
          <a:prstGeom prst="rect">
            <a:avLst/>
          </a:prstGeom>
        </p:spPr>
        <p:txBody>
          <a:bodyPr vert="horz" lIns="91433" tIns="45717" rIns="91433" bIns="45717" rtlCol="0"/>
          <a:lstStyle>
            <a:lvl1pPr algn="r">
              <a:defRPr sz="1200"/>
            </a:lvl1pPr>
          </a:lstStyle>
          <a:p>
            <a:fld id="{D1DD3592-F663-4DAD-82B0-B6206D1A948B}" type="datetimeFigureOut">
              <a:rPr lang="fr-FR" smtClean="0"/>
              <a:pPr/>
              <a:t>22/07/2021</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33" tIns="45717" rIns="91433" bIns="45717" rtlCol="0" anchor="ctr"/>
          <a:lstStyle/>
          <a:p>
            <a:endParaRPr lang="fr-FR"/>
          </a:p>
        </p:txBody>
      </p:sp>
      <p:sp>
        <p:nvSpPr>
          <p:cNvPr id="5" name="Espace réservé des commentaires 4"/>
          <p:cNvSpPr>
            <a:spLocks noGrp="1"/>
          </p:cNvSpPr>
          <p:nvPr>
            <p:ph type="body" sz="quarter" idx="3"/>
          </p:nvPr>
        </p:nvSpPr>
        <p:spPr>
          <a:xfrm>
            <a:off x="679768" y="4715908"/>
            <a:ext cx="5438140" cy="4467701"/>
          </a:xfrm>
          <a:prstGeom prst="rect">
            <a:avLst/>
          </a:prstGeom>
        </p:spPr>
        <p:txBody>
          <a:bodyPr vert="horz" lIns="91433" tIns="45717" rIns="91433" bIns="45717" rtlCol="0"/>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1" y="9430091"/>
            <a:ext cx="2945659" cy="496411"/>
          </a:xfrm>
          <a:prstGeom prst="rect">
            <a:avLst/>
          </a:prstGeom>
        </p:spPr>
        <p:txBody>
          <a:bodyPr vert="horz" lIns="91433" tIns="45717" rIns="91433" bIns="45717" rtlCol="0" anchor="b"/>
          <a:lstStyle>
            <a:lvl1pPr algn="l">
              <a:defRPr sz="1200"/>
            </a:lvl1pPr>
          </a:lstStyle>
          <a:p>
            <a:r>
              <a:rPr lang="fr-FR" dirty="0"/>
              <a:t>Guillaume Poirel</a:t>
            </a:r>
          </a:p>
        </p:txBody>
      </p:sp>
      <p:sp>
        <p:nvSpPr>
          <p:cNvPr id="7" name="Espace réservé du numéro de diapositive 6"/>
          <p:cNvSpPr>
            <a:spLocks noGrp="1"/>
          </p:cNvSpPr>
          <p:nvPr>
            <p:ph type="sldNum" sz="quarter" idx="5"/>
          </p:nvPr>
        </p:nvSpPr>
        <p:spPr>
          <a:xfrm>
            <a:off x="3850444" y="9430091"/>
            <a:ext cx="2945659" cy="496411"/>
          </a:xfrm>
          <a:prstGeom prst="rect">
            <a:avLst/>
          </a:prstGeom>
        </p:spPr>
        <p:txBody>
          <a:bodyPr vert="horz" lIns="91433" tIns="45717" rIns="91433" bIns="45717" rtlCol="0" anchor="b"/>
          <a:lstStyle>
            <a:lvl1pPr algn="r">
              <a:defRPr sz="1200"/>
            </a:lvl1pPr>
          </a:lstStyle>
          <a:p>
            <a:fld id="{A4B48DAC-8A2D-4825-850C-34E762FB0A5F}" type="slidenum">
              <a:rPr lang="fr-FR" smtClean="0"/>
              <a:pPr/>
              <a:t>‹N°›</a:t>
            </a:fld>
            <a:endParaRPr lang="fr-FR" dirty="0"/>
          </a:p>
        </p:txBody>
      </p:sp>
    </p:spTree>
    <p:extLst>
      <p:ext uri="{BB962C8B-B14F-4D97-AF65-F5344CB8AC3E}">
        <p14:creationId xmlns:p14="http://schemas.microsoft.com/office/powerpoint/2010/main" val="2374507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Diapo 1. Introduction</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a:t>
            </a:fld>
            <a:endParaRPr lang="fr-FR"/>
          </a:p>
        </p:txBody>
      </p:sp>
    </p:spTree>
    <p:extLst>
      <p:ext uri="{BB962C8B-B14F-4D97-AF65-F5344CB8AC3E}">
        <p14:creationId xmlns:p14="http://schemas.microsoft.com/office/powerpoint/2010/main" val="31721869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61950" y="0"/>
            <a:ext cx="1955800" cy="1468438"/>
          </a:xfrm>
        </p:spPr>
      </p:sp>
      <p:sp>
        <p:nvSpPr>
          <p:cNvPr id="3" name="Espace réservé des commentaires 2"/>
          <p:cNvSpPr>
            <a:spLocks noGrp="1"/>
          </p:cNvSpPr>
          <p:nvPr>
            <p:ph type="body" idx="1"/>
          </p:nvPr>
        </p:nvSpPr>
        <p:spPr>
          <a:xfrm>
            <a:off x="360747" y="1651744"/>
            <a:ext cx="6134434" cy="7848872"/>
          </a:xfrm>
        </p:spPr>
        <p:txBody>
          <a:bodyPr/>
          <a:lstStyle/>
          <a:p>
            <a:pPr defTabSz="914332">
              <a:defRPr/>
            </a:pPr>
            <a:r>
              <a:rPr lang="fr-FR" b="1" dirty="0"/>
              <a:t>Slide 1.</a:t>
            </a:r>
            <a:r>
              <a:rPr lang="fr-FR" dirty="0"/>
              <a:t> </a:t>
            </a:r>
            <a:r>
              <a:rPr lang="fr-FR" b="1" dirty="0"/>
              <a:t>Différents types de malnutrition </a:t>
            </a:r>
          </a:p>
          <a:p>
            <a:pPr defTabSz="914332">
              <a:defRPr/>
            </a:pPr>
            <a:r>
              <a:rPr lang="fr-FR" dirty="0"/>
              <a:t>La sous-nutrition affecte profondément comment les enfants survivent, grandissent et se développent. Deux de ses plus importantes formes sont </a:t>
            </a:r>
            <a:r>
              <a:rPr lang="fr-FR" b="1" dirty="0"/>
              <a:t>le retard de croissance et malnutrition aiguë.</a:t>
            </a:r>
          </a:p>
          <a:p>
            <a:endParaRPr lang="fr-FR" dirty="0"/>
          </a:p>
          <a:p>
            <a:r>
              <a:rPr lang="fr-FR" dirty="0"/>
              <a:t>La </a:t>
            </a:r>
            <a:r>
              <a:rPr lang="fr-FR" b="1" dirty="0"/>
              <a:t>malnutrition aiguë </a:t>
            </a:r>
            <a:r>
              <a:rPr lang="fr-FR" dirty="0"/>
              <a:t>décrit un enfant qui a un </a:t>
            </a:r>
            <a:r>
              <a:rPr lang="fr-FR" b="1" dirty="0"/>
              <a:t>faible poids pour sa taille</a:t>
            </a:r>
            <a:r>
              <a:rPr lang="fr-FR" dirty="0"/>
              <a:t>. Il reflète souvent une perte de poids récente résultant d’un très faible apport en nutriments, de la maladie ou les deux. Les tendances de la malnutrition aiguë peuvent changer rapidement et fréquemment en réponse à des facteurs tels que la disponibilité saisonnière de la nourriture et de la morbidité comme exemple la diarrhée et le paludisme. Cette forme de malnutrition est la plus connue  à tous les niveaux au Niger car elle est associée à l’action humanitaire depuis 2005. Certains milieux y compris au niveau décisionnel ne connaissent que cette forme de malnutrition peut être à cause du fait elle est traitée au niveau des formations sanitaires et au niveau communautaire avec des aliments thérapeutiques depuis plusieurs années. La sous-nutrition serait donc assimilée à cette forme.</a:t>
            </a:r>
          </a:p>
          <a:p>
            <a:endParaRPr lang="fr-FR" dirty="0"/>
          </a:p>
          <a:p>
            <a:r>
              <a:rPr lang="fr-FR" dirty="0"/>
              <a:t>Le terme </a:t>
            </a:r>
            <a:r>
              <a:rPr lang="fr-FR" b="1" dirty="0"/>
              <a:t>retard de croissance </a:t>
            </a:r>
            <a:r>
              <a:rPr lang="fr-FR" dirty="0"/>
              <a:t>ou malnutrition chronique est utilisé pour décrire les populations des enfants qui sont </a:t>
            </a:r>
            <a:r>
              <a:rPr lang="fr-FR" b="1" dirty="0"/>
              <a:t>trop petits pour leur âge</a:t>
            </a:r>
            <a:r>
              <a:rPr lang="fr-FR" dirty="0"/>
              <a:t>. Mais le retard de croissance est beaucoup plus que la taille d'un enfant individuel.  C'est plutôt un signe marquant que les enfants d'une communauté ne vont pas bien se développer, physiquement et mentalement, en particulier dans les 1000 premiers jours.</a:t>
            </a:r>
          </a:p>
          <a:p>
            <a:pPr defTabSz="914332">
              <a:defRPr/>
            </a:pPr>
            <a:r>
              <a:rPr lang="fr-FR" dirty="0"/>
              <a:t>Le retard de croissance a été décrit comme non seulement « meilleur indicateur global » du bien-être chez les enfants, mais aussi il reflète de « façon précise » des inégalités dans les sociétés. </a:t>
            </a:r>
            <a:r>
              <a:rPr lang="fr-FR" b="1" dirty="0"/>
              <a:t>Le retard de croissance est à la fois un symptôme de privation passée et un prédicteur de la pauvreté future. </a:t>
            </a:r>
            <a:r>
              <a:rPr lang="fr-FR" dirty="0"/>
              <a:t>C’est l’une des formes de malnutrition les plus fréquentes au Niger. Du fait de sa fréquence et d’absence de symptômes visibles, elle passe inaperçue. Ses conséquences sont graves. Il s’agit notamment: (i) faible croissance, infection et décès; (2) mauvaise capacités d’apprentissage, préparation à l’école et performances scolaires et; (iii) faible potentiel de gain de revenus plus tard dans la vie et de développement social et économique en général. Pour cette forme de malnutrition, il n’existe pas de traitement, l’unique </a:t>
            </a:r>
            <a:r>
              <a:rPr lang="fr-FR" b="1" dirty="0"/>
              <a:t>solution est la prévention</a:t>
            </a:r>
            <a:r>
              <a:rPr lang="fr-FR" dirty="0"/>
              <a:t>. Combattre ainsi le retard de croissance nécessite des investissements pour améliorer la qualité du régime alimentaire des enfants/familles, des pratiques et services de nutrition et les autres services sociaux de base.</a:t>
            </a:r>
          </a:p>
          <a:p>
            <a:endParaRPr lang="fr-FR" dirty="0"/>
          </a:p>
          <a:p>
            <a:r>
              <a:rPr lang="fr-FR" dirty="0"/>
              <a:t>Il est important de </a:t>
            </a:r>
            <a:r>
              <a:rPr lang="fr-FR" b="1" dirty="0"/>
              <a:t>changer de paradigme </a:t>
            </a:r>
            <a:r>
              <a:rPr lang="fr-FR" dirty="0"/>
              <a:t>au Niger par rapport à la réponse aux deux formes de la sous-nutrition (malnutrition aiguë versus malnutrition chronique) par une meilleure compréhension des différentes formes de malnutrition existantes et ensuite en assurant l’équilibre d’efforts requis entre la prise en charge de la malnutrition aiguë et la prévention de la malnutrition chronique, qui contribue également à celle de toutes les autres formes de malnutrition. </a:t>
            </a:r>
          </a:p>
          <a:p>
            <a:endParaRPr lang="fr-FR" dirty="0"/>
          </a:p>
          <a:p>
            <a:r>
              <a:rPr lang="fr-FR" b="1" dirty="0"/>
              <a:t>2 minutes et 45 secondes</a:t>
            </a:r>
          </a:p>
          <a:p>
            <a:endParaRPr lang="fr-FR" dirty="0"/>
          </a:p>
          <a:p>
            <a:endParaRPr lang="fr-FR" dirty="0"/>
          </a:p>
          <a:p>
            <a:pPr defTabSz="914332">
              <a:defRPr/>
            </a:pPr>
            <a:r>
              <a:rPr lang="fr-FR" dirty="0"/>
              <a:t> </a:t>
            </a:r>
          </a:p>
          <a:p>
            <a:endParaRPr lang="fr-FR" dirty="0"/>
          </a:p>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2</a:t>
            </a:fld>
            <a:endParaRPr lang="fr-FR">
              <a:solidFill>
                <a:prstClr val="black"/>
              </a:solidFill>
            </a:endParaRPr>
          </a:p>
        </p:txBody>
      </p:sp>
    </p:spTree>
    <p:extLst>
      <p:ext uri="{BB962C8B-B14F-4D97-AF65-F5344CB8AC3E}">
        <p14:creationId xmlns:p14="http://schemas.microsoft.com/office/powerpoint/2010/main" val="4740886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14332">
              <a:defRPr/>
            </a:pPr>
            <a:r>
              <a:rPr lang="fr-FR" sz="1400" b="1" dirty="0"/>
              <a:t>Slide  2. Tendances de la sous-alimentation en population et de la malnutrition chronique</a:t>
            </a:r>
          </a:p>
          <a:p>
            <a:endParaRPr lang="fr-FR" sz="1400" dirty="0"/>
          </a:p>
          <a:p>
            <a:r>
              <a:rPr lang="fr-FR" sz="1400" dirty="0"/>
              <a:t>Cette partie essaye à travers </a:t>
            </a:r>
            <a:r>
              <a:rPr lang="fr-FR" sz="1400" b="1" dirty="0"/>
              <a:t>une analyse des tendances de la malnutrition chronique des enfants de moins de 5 ans et de certains déterminants sous-jacents </a:t>
            </a:r>
            <a:r>
              <a:rPr lang="fr-FR" sz="1400" dirty="0"/>
              <a:t>de faire ressortir les goulots d’étranglements qui expliquent le cycle stagnant de la malnutrition depuis</a:t>
            </a:r>
            <a:r>
              <a:rPr lang="fr-FR" sz="1400" b="1" dirty="0"/>
              <a:t> une dizaine d’années au Niger.</a:t>
            </a:r>
          </a:p>
          <a:p>
            <a:endParaRPr lang="fr-FR" sz="1400" b="1" dirty="0"/>
          </a:p>
          <a:p>
            <a:endParaRPr lang="fr-FR" sz="1400" dirty="0"/>
          </a:p>
          <a:p>
            <a:pPr defTabSz="914332">
              <a:defRPr/>
            </a:pPr>
            <a:r>
              <a:rPr lang="fr-FR" sz="1400" b="1" dirty="0"/>
              <a:t>20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3</a:t>
            </a:fld>
            <a:endParaRPr lang="fr-FR"/>
          </a:p>
        </p:txBody>
      </p:sp>
    </p:spTree>
    <p:extLst>
      <p:ext uri="{BB962C8B-B14F-4D97-AF65-F5344CB8AC3E}">
        <p14:creationId xmlns:p14="http://schemas.microsoft.com/office/powerpoint/2010/main" val="28976648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239838" y="715963"/>
            <a:ext cx="4351337" cy="3265487"/>
          </a:xfrm>
        </p:spPr>
      </p:sp>
      <p:sp>
        <p:nvSpPr>
          <p:cNvPr id="3" name="Espace réservé des notes 2"/>
          <p:cNvSpPr>
            <a:spLocks noGrp="1"/>
          </p:cNvSpPr>
          <p:nvPr>
            <p:ph type="body" idx="1"/>
          </p:nvPr>
        </p:nvSpPr>
        <p:spPr>
          <a:xfrm>
            <a:off x="679768" y="4172025"/>
            <a:ext cx="5438140" cy="5184576"/>
          </a:xfrm>
        </p:spPr>
        <p:txBody>
          <a:bodyPr/>
          <a:lstStyle/>
          <a:p>
            <a:pPr defTabSz="914332">
              <a:defRPr/>
            </a:pPr>
            <a:r>
              <a:rPr lang="fr-FR" sz="1400" b="1" dirty="0"/>
              <a:t>Slide 3. Prévalence de la sous-alimentation</a:t>
            </a:r>
          </a:p>
          <a:p>
            <a:pPr defTabSz="914332">
              <a:defRPr/>
            </a:pPr>
            <a:endParaRPr lang="fr-FR" sz="1400" dirty="0"/>
          </a:p>
          <a:p>
            <a:pPr defTabSz="914332">
              <a:defRPr/>
            </a:pPr>
            <a:r>
              <a:rPr lang="fr-FR" sz="1400" dirty="0"/>
              <a:t>Selon la FAO, la sous-alimentation ou faim chronique fait référence à la condition des personnes dont l’apport en énergie alimentaire exprimé en Kcal par personne et par jour est continuellement en dessous d’un besoin énergétique alimentaire minimum pour maintenir une vie saine avec une activité physique légère.</a:t>
            </a:r>
          </a:p>
          <a:p>
            <a:pPr defTabSz="914332">
              <a:defRPr/>
            </a:pPr>
            <a:endParaRPr lang="fr-FR" sz="1400" dirty="0"/>
          </a:p>
          <a:p>
            <a:pPr defTabSz="914332">
              <a:defRPr/>
            </a:pPr>
            <a:r>
              <a:rPr lang="fr-FR" sz="1400" dirty="0"/>
              <a:t>De nouvelles preuves continuent à indiquer </a:t>
            </a:r>
            <a:r>
              <a:rPr lang="fr-FR" sz="1400" b="1" dirty="0"/>
              <a:t>une augmentation </a:t>
            </a:r>
            <a:r>
              <a:rPr lang="fr-FR" sz="1400" dirty="0"/>
              <a:t>de la </a:t>
            </a:r>
            <a:r>
              <a:rPr lang="fr-FR" sz="1400" b="1" dirty="0"/>
              <a:t>prévalence de la faim </a:t>
            </a:r>
            <a:r>
              <a:rPr lang="fr-FR" sz="1400" dirty="0"/>
              <a:t>au Niger (Voir graphique) ces dernières années </a:t>
            </a:r>
            <a:r>
              <a:rPr lang="fr-FR" sz="1400" b="1" dirty="0"/>
              <a:t>après une longue période de déclin</a:t>
            </a:r>
            <a:r>
              <a:rPr lang="fr-FR" sz="1400" dirty="0"/>
              <a:t>. La </a:t>
            </a:r>
            <a:r>
              <a:rPr lang="fr-FR" sz="1400" b="1" dirty="0"/>
              <a:t>sous-alimentation</a:t>
            </a:r>
            <a:r>
              <a:rPr lang="fr-FR" sz="1400" dirty="0"/>
              <a:t> et </a:t>
            </a:r>
            <a:r>
              <a:rPr lang="fr-FR" sz="1400" b="1" dirty="0"/>
              <a:t>l’insécurité alimentaire grave </a:t>
            </a:r>
            <a:r>
              <a:rPr lang="fr-FR" sz="1400" dirty="0"/>
              <a:t>augmente au Niger comme dans presque toutes les régions de l’Afrique en général. De 1999 à 2015, le Niger a enregistré une diminution d’environ 50% de la sous alimentation suivi d’une reprise de la prévalence de la sous alimentation passant de 10,3% à 16,5% entre 2015 et 2018.</a:t>
            </a:r>
          </a:p>
          <a:p>
            <a:pPr defTabSz="914332">
              <a:defRPr/>
            </a:pPr>
            <a:endParaRPr lang="fr-FR" sz="1400" dirty="0"/>
          </a:p>
          <a:p>
            <a:pPr defTabSz="914332">
              <a:defRPr/>
            </a:pPr>
            <a:r>
              <a:rPr lang="fr-FR" sz="1400" dirty="0"/>
              <a:t>Les signes </a:t>
            </a:r>
            <a:r>
              <a:rPr lang="fr-FR" sz="1400" b="1" dirty="0"/>
              <a:t>de faim croissante et d'insécurité alimentaire au Niger </a:t>
            </a:r>
            <a:r>
              <a:rPr lang="fr-FR" sz="1400" dirty="0"/>
              <a:t>sont un </a:t>
            </a:r>
            <a:r>
              <a:rPr lang="fr-FR" sz="1400" b="1" dirty="0"/>
              <a:t>avertissement </a:t>
            </a:r>
            <a:r>
              <a:rPr lang="fr-FR" sz="1400" dirty="0"/>
              <a:t>qu'il y a beaucoup de travail à faire pour nous assurer que « Le Niger </a:t>
            </a:r>
            <a:r>
              <a:rPr lang="fr-FR" sz="1400" b="1" dirty="0"/>
              <a:t>ne laisse personne derrière nous </a:t>
            </a:r>
            <a:r>
              <a:rPr lang="fr-FR" sz="1400" dirty="0"/>
              <a:t>» sur le </a:t>
            </a:r>
            <a:r>
              <a:rPr lang="fr-FR" sz="1400" b="1" dirty="0"/>
              <a:t>chemin</a:t>
            </a:r>
            <a:r>
              <a:rPr lang="fr-FR" sz="1400" dirty="0"/>
              <a:t> vers un Niger</a:t>
            </a:r>
            <a:r>
              <a:rPr lang="fr-FR" sz="1400" b="1" dirty="0"/>
              <a:t> sans faim</a:t>
            </a:r>
            <a:r>
              <a:rPr lang="fr-FR" sz="1400" dirty="0"/>
              <a:t>.</a:t>
            </a:r>
          </a:p>
          <a:p>
            <a:pPr defTabSz="914332">
              <a:defRPr/>
            </a:pPr>
            <a:endParaRPr lang="fr-FR" sz="1400" b="1" dirty="0"/>
          </a:p>
          <a:p>
            <a:pPr defTabSz="914332">
              <a:defRPr/>
            </a:pPr>
            <a:r>
              <a:rPr lang="fr-FR" sz="1400" b="1" dirty="0"/>
              <a:t>1 minutes</a:t>
            </a:r>
          </a:p>
          <a:p>
            <a:endParaRPr lang="fr-FR" b="1"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4</a:t>
            </a:fld>
            <a:endParaRPr lang="fr-FR"/>
          </a:p>
        </p:txBody>
      </p:sp>
    </p:spTree>
    <p:extLst>
      <p:ext uri="{BB962C8B-B14F-4D97-AF65-F5344CB8AC3E}">
        <p14:creationId xmlns:p14="http://schemas.microsoft.com/office/powerpoint/2010/main" val="1618366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14332">
              <a:defRPr/>
            </a:pPr>
            <a:r>
              <a:rPr lang="fr-FR" sz="1600" b="1" dirty="0"/>
              <a:t>Slide 4. Prévalence du retard de croissance et nombre d’enfants atteints de malnutrition</a:t>
            </a:r>
          </a:p>
          <a:p>
            <a:pPr defTabSz="914332">
              <a:defRPr/>
            </a:pPr>
            <a:endParaRPr lang="fr-FR" sz="1600" dirty="0"/>
          </a:p>
          <a:p>
            <a:pPr defTabSz="914332">
              <a:defRPr/>
            </a:pPr>
            <a:r>
              <a:rPr lang="fr-FR" sz="1600" dirty="0"/>
              <a:t>Malgré les interventions du Gouvernement nigérien et des Partenaires au Développement (</a:t>
            </a:r>
            <a:r>
              <a:rPr lang="fr-FR" sz="1600" dirty="0" err="1"/>
              <a:t>PTFs</a:t>
            </a:r>
            <a:r>
              <a:rPr lang="fr-FR" sz="1600" dirty="0"/>
              <a:t>), le nombre d’enfants atteints de malnutrition chronique est passé de 1 800 000 en 2012 à 2 350 000 en 2019 soit une croissance moyenne annuelle d’environ 77 000 enfants de moins de cinq ans. Il s’agit d’une situation dramatique qui éloigne le Niger de l’atteinte des cibles de l’Assemblée Mondiale de la Santé (AMS) et des Objectifs du Développement Durable (ODD2). </a:t>
            </a:r>
          </a:p>
          <a:p>
            <a:pPr defTabSz="914332">
              <a:defRPr/>
            </a:pPr>
            <a:endParaRPr lang="fr-FR" sz="1600" dirty="0"/>
          </a:p>
          <a:p>
            <a:pPr defTabSz="914332">
              <a:defRPr/>
            </a:pPr>
            <a:r>
              <a:rPr lang="fr-FR" sz="1600" b="1" dirty="0"/>
              <a:t>30 secondes</a:t>
            </a:r>
          </a:p>
          <a:p>
            <a:pPr defTabSz="914332">
              <a:defRPr/>
            </a:pPr>
            <a:endParaRPr lang="fr-FR" sz="1600" dirty="0"/>
          </a:p>
          <a:p>
            <a:pPr defTabSz="914332">
              <a:defRPr/>
            </a:pPr>
            <a:endParaRPr lang="fr-FR" sz="1600"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5</a:t>
            </a:fld>
            <a:endParaRPr lang="fr-FR"/>
          </a:p>
        </p:txBody>
      </p:sp>
    </p:spTree>
    <p:extLst>
      <p:ext uri="{BB962C8B-B14F-4D97-AF65-F5344CB8AC3E}">
        <p14:creationId xmlns:p14="http://schemas.microsoft.com/office/powerpoint/2010/main" val="978380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14332">
              <a:defRPr/>
            </a:pPr>
            <a:r>
              <a:rPr lang="fr-FR" sz="1400" b="1" dirty="0"/>
              <a:t>Diapo 5. Tendances régionales de la malnutrition</a:t>
            </a:r>
          </a:p>
          <a:p>
            <a:pPr defTabSz="914332">
              <a:defRPr/>
            </a:pPr>
            <a:endParaRPr lang="fr-FR" sz="1400" b="1" dirty="0"/>
          </a:p>
          <a:p>
            <a:pPr defTabSz="914332">
              <a:defRPr/>
            </a:pPr>
            <a:r>
              <a:rPr lang="fr-FR" sz="1400" dirty="0"/>
              <a:t>Les évolutions des prévalences de la malnutrition chronique chez les enfants âgés de moins de cinq ans montrent une dégradation de la situation dans la plupart des régions à l’exception de Niamey qui montre également un ralentissement de la baisse de la prévalence entre 2016 et 2018, puis une baisse jusqu’à 2020. </a:t>
            </a:r>
          </a:p>
          <a:p>
            <a:pPr defTabSz="914332">
              <a:defRPr/>
            </a:pPr>
            <a:endParaRPr lang="fr-FR" sz="1400" dirty="0"/>
          </a:p>
          <a:p>
            <a:pPr defTabSz="914332">
              <a:defRPr/>
            </a:pPr>
            <a:r>
              <a:rPr lang="fr-FR" sz="1400" dirty="0"/>
              <a:t>Les disparités régionales de la prévalence quel soit l’année sont importantes avec 3 groupes de régions. Le groupe des régions les plus sévèrement affectées se recentre sur Zinder et Maradi, suivis du groupe présentant des prévalences très élevées supérieures à 30% (Diffa, Tahoua, Tillabéry, Dosso et Agadez) et enfin Niamey avec une prévalence moyenne qui a été toujours autour de 20%.</a:t>
            </a:r>
          </a:p>
          <a:p>
            <a:pPr defTabSz="914332">
              <a:defRPr/>
            </a:pPr>
            <a:endParaRPr lang="fr-FR" sz="1400" dirty="0"/>
          </a:p>
          <a:p>
            <a:pPr defTabSz="914332">
              <a:defRPr/>
            </a:pPr>
            <a:r>
              <a:rPr lang="fr-FR" sz="1400" dirty="0"/>
              <a:t>Le défi majeur est de maintenir la tendance observée à Niamey et renverser les tendances observées dans toutes les autres régions. </a:t>
            </a:r>
          </a:p>
          <a:p>
            <a:endParaRPr lang="fr-FR" sz="1400" b="1" dirty="0"/>
          </a:p>
          <a:p>
            <a:r>
              <a:rPr lang="fr-FR" sz="1400" b="1" dirty="0"/>
              <a:t>45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6</a:t>
            </a:fld>
            <a:endParaRPr lang="fr-FR">
              <a:solidFill>
                <a:prstClr val="black"/>
              </a:solidFill>
            </a:endParaRPr>
          </a:p>
        </p:txBody>
      </p:sp>
    </p:spTree>
    <p:extLst>
      <p:ext uri="{BB962C8B-B14F-4D97-AF65-F5344CB8AC3E}">
        <p14:creationId xmlns:p14="http://schemas.microsoft.com/office/powerpoint/2010/main" val="18014721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14332">
              <a:defRPr/>
            </a:pPr>
            <a:r>
              <a:rPr lang="fr-FR" sz="1400" b="1" dirty="0"/>
              <a:t>Slide 6. Densité de la population au Niger</a:t>
            </a:r>
          </a:p>
          <a:p>
            <a:pPr algn="just"/>
            <a:endParaRPr lang="fr-FR" sz="1400" b="1" dirty="0"/>
          </a:p>
          <a:p>
            <a:pPr algn="just"/>
            <a:r>
              <a:rPr lang="fr-FR" sz="1400" dirty="0"/>
              <a:t>Sur cette carte de densité de la population, un point représente 10 270 habitants. On constate que la population nigérienne est principalement concentrée dans le Sud du pays, le long des frontières du Nigéria, du Bénin et du Burkina Faso, c’est-à-dire dans les régions de Dosso, Tillabéry, Maradi et Tahoua.</a:t>
            </a:r>
          </a:p>
          <a:p>
            <a:pPr algn="just"/>
            <a:endParaRPr lang="fr-FR" sz="1400" dirty="0"/>
          </a:p>
          <a:p>
            <a:pPr algn="just"/>
            <a:r>
              <a:rPr lang="fr-FR" sz="1400" dirty="0"/>
              <a:t>Ces disparités s’expliquent en majorité par </a:t>
            </a:r>
            <a:r>
              <a:rPr lang="fr-FR" sz="1400" b="1" dirty="0"/>
              <a:t>les facteurs naturels puisque la majorité des grands fleuves se situe au Sud du pays et les conditions climatiques plus enviables au Sud du Niger</a:t>
            </a:r>
            <a:r>
              <a:rPr lang="fr-FR" sz="1400" dirty="0"/>
              <a:t>, mais également pas </a:t>
            </a:r>
            <a:r>
              <a:rPr lang="fr-FR" sz="1400" b="1" dirty="0"/>
              <a:t>la proximité des marchés étrangers donnant la possibilité au populations de faire des échanges et du commerce</a:t>
            </a:r>
            <a:r>
              <a:rPr lang="fr-FR" sz="1400" dirty="0"/>
              <a:t>. </a:t>
            </a:r>
          </a:p>
          <a:p>
            <a:pPr algn="just"/>
            <a:endParaRPr lang="fr-FR" sz="1400" dirty="0"/>
          </a:p>
          <a:p>
            <a:pPr algn="just"/>
            <a:r>
              <a:rPr lang="fr-FR" sz="1400" dirty="0"/>
              <a:t>Cependant le Niger reste avant tout un pays rural puisque l’agriculture occupe une place très importante et fourni du travail à 70 % de la population active.</a:t>
            </a:r>
          </a:p>
          <a:p>
            <a:pPr algn="just"/>
            <a:endParaRPr lang="fr-FR" sz="1400" dirty="0"/>
          </a:p>
          <a:p>
            <a:pPr algn="just"/>
            <a:r>
              <a:rPr lang="fr-FR" sz="1400" b="1" dirty="0"/>
              <a:t>40 secondes</a:t>
            </a:r>
          </a:p>
          <a:p>
            <a:pPr algn="just"/>
            <a:endParaRPr lang="fr-FR" sz="1400"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7</a:t>
            </a:fld>
            <a:endParaRPr lang="fr-FR"/>
          </a:p>
        </p:txBody>
      </p:sp>
    </p:spTree>
    <p:extLst>
      <p:ext uri="{BB962C8B-B14F-4D97-AF65-F5344CB8AC3E}">
        <p14:creationId xmlns:p14="http://schemas.microsoft.com/office/powerpoint/2010/main" val="1286207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806450" y="211138"/>
            <a:ext cx="2592388" cy="1944687"/>
          </a:xfrm>
        </p:spPr>
      </p:sp>
      <p:sp>
        <p:nvSpPr>
          <p:cNvPr id="3" name="Espace réservé des notes 2"/>
          <p:cNvSpPr>
            <a:spLocks noGrp="1"/>
          </p:cNvSpPr>
          <p:nvPr>
            <p:ph type="body" idx="1"/>
          </p:nvPr>
        </p:nvSpPr>
        <p:spPr>
          <a:xfrm>
            <a:off x="374502" y="2299818"/>
            <a:ext cx="5743407" cy="7200800"/>
          </a:xfrm>
        </p:spPr>
        <p:txBody>
          <a:bodyPr/>
          <a:lstStyle/>
          <a:p>
            <a:pPr defTabSz="914332">
              <a:defRPr/>
            </a:pPr>
            <a:r>
              <a:rPr lang="fr-FR" b="1" dirty="0"/>
              <a:t>Slide 7.</a:t>
            </a:r>
            <a:r>
              <a:rPr lang="fr-FR" b="1" baseline="0" dirty="0"/>
              <a:t> Allaitement maternel  exclusif</a:t>
            </a:r>
          </a:p>
          <a:p>
            <a:pPr defTabSz="914332">
              <a:defRPr/>
            </a:pPr>
            <a:endParaRPr lang="fr-FR" dirty="0"/>
          </a:p>
          <a:p>
            <a:pPr defTabSz="914332">
              <a:defRPr/>
            </a:pPr>
            <a:r>
              <a:rPr lang="fr-FR" b="1" dirty="0"/>
              <a:t>La protection et la promotion de l'allaitement sont essentielles pour prévenir toutes les formes de malnutrition infantile</a:t>
            </a:r>
            <a:r>
              <a:rPr lang="fr-FR" dirty="0"/>
              <a:t>, y compris le retard de croissance et l'émaciation, ainsi que le surpoids et l'obésité. L'allaitement est largement reconnu comme </a:t>
            </a:r>
            <a:r>
              <a:rPr lang="fr-FR" b="1" dirty="0"/>
              <a:t>la meilleure option pour l'alimentation du nourrisson</a:t>
            </a:r>
            <a:r>
              <a:rPr lang="fr-FR" dirty="0"/>
              <a:t>. L’allaitement maternel exclusif est un bon début pour les enfants âgés de moins de 6 mois, car il renforce le système immunitaire des nourrissons et les protège éventuellement plus tard contre les maladies chroniques telles que l’obésité et le diabète. </a:t>
            </a:r>
          </a:p>
          <a:p>
            <a:pPr defTabSz="914332">
              <a:defRPr/>
            </a:pPr>
            <a:endParaRPr lang="fr-FR" dirty="0"/>
          </a:p>
          <a:p>
            <a:pPr defTabSz="914332">
              <a:defRPr/>
            </a:pPr>
            <a:r>
              <a:rPr lang="fr-FR" dirty="0"/>
              <a:t>Une alimentation adéquate durant la grossesse jusqu'à la naissance, l’allaitement exclusif durant les 5 premiers mois et une alimentation de complément à partir de 6 mois, peuvent contribuer à prévenir la malnutrition et réduire considérablement le risque de maladies infectieuses telles que la diarrhée et la pneumonie. </a:t>
            </a:r>
          </a:p>
          <a:p>
            <a:pPr defTabSz="914332">
              <a:defRPr/>
            </a:pPr>
            <a:endParaRPr lang="fr-FR" dirty="0"/>
          </a:p>
          <a:p>
            <a:r>
              <a:rPr lang="fr-FR" b="1" dirty="0"/>
              <a:t>Au Niger, la prévalence de l'allaitement maternel exclusif est passée de 1% à 29% entre 2000 et 2015</a:t>
            </a:r>
            <a:r>
              <a:rPr lang="fr-FR" dirty="0"/>
              <a:t>. Cependant, </a:t>
            </a:r>
            <a:r>
              <a:rPr lang="fr-FR" b="1" dirty="0"/>
              <a:t>la prévalence de l’allaitement exclusif reste encore inférieure à 50%, </a:t>
            </a:r>
            <a:r>
              <a:rPr lang="fr-FR" dirty="0"/>
              <a:t>seuil minimal fixé dans le cadre des cibles de l’Assemblée Mondiale de la Santé. Des efforts redynamisés sont nécessaires pour continuer l’impulsion actuelle et s’appuyer sur les succès actuels dans la région du Sahel comme c’est le cas notamment au Burkina Faso. </a:t>
            </a:r>
          </a:p>
          <a:p>
            <a:endParaRPr lang="fr-FR" dirty="0"/>
          </a:p>
          <a:p>
            <a:r>
              <a:rPr lang="fr-FR" dirty="0"/>
              <a:t>La plupart des enfants de moins de 6 mois sont nourris avec d'autres liquides ou aliments. L'eau est très fréquente. </a:t>
            </a:r>
            <a:r>
              <a:rPr lang="fr-FR" b="1" dirty="0"/>
              <a:t>Plus de la moitié des nourrissons de moins de 6 mois reçoivent de l'eau</a:t>
            </a:r>
            <a:r>
              <a:rPr lang="fr-FR" dirty="0"/>
              <a:t> au Niger, ce qui représente </a:t>
            </a:r>
            <a:r>
              <a:rPr lang="fr-FR" b="1" dirty="0"/>
              <a:t>le plus grand obstacle à l'allaitement exclusif</a:t>
            </a:r>
            <a:r>
              <a:rPr lang="fr-FR" dirty="0"/>
              <a:t>. Cela peut également accroître la vulnérabilité des nourrissons nigériens aux maladies d’origine hydrique, compte tenu des difficultés rencontrées pour avoir accès à de l’eau potable et à un meilleur assainissement en milieu rural et urbain. En outre, cela peut interférer avec l'allaitement, car l'eau donnée pourrait remplacer le lait à ingérer, compte tenu des capacités limitées d'ingestion de l'estomac du bébé. En outre, de nombreux enfants âgés de 0 à 5 mois reçoivent des aliments autres que le lait maternel.</a:t>
            </a:r>
          </a:p>
          <a:p>
            <a:pPr defTabSz="914332">
              <a:defRPr/>
            </a:pPr>
            <a:endParaRPr lang="fr-FR" dirty="0"/>
          </a:p>
          <a:p>
            <a:pPr defTabSz="914332">
              <a:defRPr/>
            </a:pPr>
            <a:r>
              <a:rPr lang="fr-FR" dirty="0"/>
              <a:t>Pour obtenir l’impact de l’allaitement maternel exclusif sur la réduction de la malnutrition chronique chez les enfants de moins de cinq ans, il faudrait atteindre ou même dépasser le seuil de l’AMS (50%) et mieux encore celui des ODD (70%). Il faudrait atteindre une prévalence de l’AME supérieure à 90% pour maximiser les bénéfices nutritionnels de cette intervention.</a:t>
            </a:r>
          </a:p>
          <a:p>
            <a:pPr>
              <a:defRPr/>
            </a:pPr>
            <a:r>
              <a:rPr lang="fr-FR" b="1" dirty="0"/>
              <a:t>2 minutes et 15 secondes</a:t>
            </a:r>
          </a:p>
          <a:p>
            <a:pPr defTabSz="914332">
              <a:defRPr/>
            </a:pPr>
            <a:endParaRPr lang="fr-FR" dirty="0"/>
          </a:p>
          <a:p>
            <a:pPr defTabSz="914332">
              <a:defRPr/>
            </a:pPr>
            <a:endParaRPr lang="fr-FR" dirty="0"/>
          </a:p>
          <a:p>
            <a:endParaRPr lang="fr-FR" b="1"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8</a:t>
            </a:fld>
            <a:endParaRPr lang="fr-FR"/>
          </a:p>
        </p:txBody>
      </p:sp>
    </p:spTree>
    <p:extLst>
      <p:ext uri="{BB962C8B-B14F-4D97-AF65-F5344CB8AC3E}">
        <p14:creationId xmlns:p14="http://schemas.microsoft.com/office/powerpoint/2010/main" val="3759298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806450" y="211138"/>
            <a:ext cx="2592388" cy="1944687"/>
          </a:xfrm>
        </p:spPr>
      </p:sp>
      <p:sp>
        <p:nvSpPr>
          <p:cNvPr id="3" name="Espace réservé des notes 2"/>
          <p:cNvSpPr>
            <a:spLocks noGrp="1"/>
          </p:cNvSpPr>
          <p:nvPr>
            <p:ph type="body" idx="1"/>
          </p:nvPr>
        </p:nvSpPr>
        <p:spPr>
          <a:xfrm>
            <a:off x="374502" y="2299818"/>
            <a:ext cx="5743407" cy="7200800"/>
          </a:xfrm>
        </p:spPr>
        <p:txBody>
          <a:bodyPr/>
          <a:lstStyle/>
          <a:p>
            <a:pPr defTabSz="914332">
              <a:defRPr/>
            </a:pPr>
            <a:r>
              <a:rPr lang="fr-FR" b="1" dirty="0"/>
              <a:t>Slide 8.</a:t>
            </a:r>
            <a:r>
              <a:rPr lang="fr-FR" b="1" baseline="0" dirty="0"/>
              <a:t> Indice Synthétique de Fécondité</a:t>
            </a:r>
          </a:p>
          <a:p>
            <a:pPr defTabSz="914332">
              <a:defRPr/>
            </a:pPr>
            <a:endParaRPr lang="fr-FR" b="1" baseline="0" dirty="0"/>
          </a:p>
          <a:p>
            <a:pPr defTabSz="914332">
              <a:defRPr/>
            </a:pPr>
            <a:r>
              <a:rPr lang="fr-FR" dirty="0">
                <a:effectLst/>
                <a:latin typeface="Arial" panose="020B0604020202020204" pitchFamily="34" charset="0"/>
              </a:rPr>
              <a:t>L’Indice Synthétique de Fécondité (ISF) est le nombre moyen d’enfants qu’aurait une femme à la fin de sa vie féconde si les conditions du moment demeurent constantes au cours de la vie de procréation.</a:t>
            </a:r>
          </a:p>
          <a:p>
            <a:pPr defTabSz="914332">
              <a:defRPr/>
            </a:pPr>
            <a:endParaRPr lang="fr-FR" dirty="0">
              <a:effectLst/>
              <a:latin typeface="Arial" panose="020B0604020202020204" pitchFamily="34" charset="0"/>
            </a:endParaRPr>
          </a:p>
          <a:p>
            <a:pPr defTabSz="914332">
              <a:defRPr/>
            </a:pPr>
            <a:r>
              <a:rPr lang="fr-FR" dirty="0">
                <a:effectLst/>
                <a:latin typeface="Arial" panose="020B0604020202020204" pitchFamily="34" charset="0"/>
              </a:rPr>
              <a:t>Au Niger, l’ISF reste stable et supérieur à 7enfants par femme depuis 1992. D’après May et </a:t>
            </a:r>
            <a:r>
              <a:rPr lang="fr-FR" dirty="0" err="1">
                <a:effectLst/>
                <a:latin typeface="Arial" panose="020B0604020202020204" pitchFamily="34" charset="0"/>
              </a:rPr>
              <a:t>Guengant</a:t>
            </a:r>
            <a:r>
              <a:rPr lang="fr-FR" dirty="0">
                <a:effectLst/>
                <a:latin typeface="Arial" panose="020B0604020202020204" pitchFamily="34" charset="0"/>
              </a:rPr>
              <a:t> dans «Les défis démographiques des pays sahéliens», ce taux de fécondité est le plus élevé au monde (RGPH 2012). La transition démographique nécessaire et tant souhaitée est de ce fait loin d’être atteinte.</a:t>
            </a:r>
            <a:endParaRPr lang="fr-FR" b="1" baseline="0" dirty="0"/>
          </a:p>
          <a:p>
            <a:endParaRPr lang="fr-FR" b="1"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9</a:t>
            </a:fld>
            <a:endParaRPr lang="fr-FR"/>
          </a:p>
        </p:txBody>
      </p:sp>
    </p:spTree>
    <p:extLst>
      <p:ext uri="{BB962C8B-B14F-4D97-AF65-F5344CB8AC3E}">
        <p14:creationId xmlns:p14="http://schemas.microsoft.com/office/powerpoint/2010/main" val="35506668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74650" y="571500"/>
            <a:ext cx="3200400" cy="2401888"/>
          </a:xfrm>
        </p:spPr>
      </p:sp>
      <p:sp>
        <p:nvSpPr>
          <p:cNvPr id="3" name="Espace réservé des notes 2"/>
          <p:cNvSpPr>
            <a:spLocks noGrp="1"/>
          </p:cNvSpPr>
          <p:nvPr>
            <p:ph type="body" idx="1"/>
          </p:nvPr>
        </p:nvSpPr>
        <p:spPr>
          <a:xfrm>
            <a:off x="446509" y="3091905"/>
            <a:ext cx="5904656" cy="6338186"/>
          </a:xfrm>
        </p:spPr>
        <p:txBody>
          <a:bodyPr/>
          <a:lstStyle/>
          <a:p>
            <a:pPr defTabSz="914332">
              <a:defRPr/>
            </a:pPr>
            <a:r>
              <a:rPr lang="fr-FR" b="1" dirty="0"/>
              <a:t>Slide 9.</a:t>
            </a:r>
            <a:r>
              <a:rPr lang="fr-FR" b="1" baseline="0" dirty="0"/>
              <a:t> Fréquence minimale des repas</a:t>
            </a:r>
            <a:endParaRPr lang="fr-FR" dirty="0"/>
          </a:p>
          <a:p>
            <a:pPr defTabSz="914332">
              <a:defRPr/>
            </a:pPr>
            <a:endParaRPr lang="fr-FR" dirty="0"/>
          </a:p>
          <a:p>
            <a:pPr defTabSz="914332">
              <a:defRPr/>
            </a:pPr>
            <a:r>
              <a:rPr lang="fr-FR" dirty="0"/>
              <a:t>Selon l’OMS, </a:t>
            </a:r>
            <a:r>
              <a:rPr lang="fr-FR" b="1" dirty="0"/>
              <a:t>la fréquence minimale des repas correspond la proportion d'enfants âgés de 6 à 23 mois ayant une fréquence de repas minimale</a:t>
            </a:r>
            <a:r>
              <a:rPr lang="fr-FR" dirty="0"/>
              <a:t>. Cette fréquence minimale est de 2 repas/collations par jour pour les enfants allaités âgés de 6 à 8 mois, 3 repas/collations par jour pour les enfants nourris au sein âgés de 9 mois-23 mois et 4 repas/collations par jour pour les enfants de ce même groupe d’âge non allaités. Les enfants doivent être nourris souvent parce qu’ils ont un petit estomac et que la croissance de leur poids est proportionnellement élevé. Au Niger, la fréquence minimale des repas chez les enfants âgés de 6 à 23 mois est passée de 52% à 78% entre 2012 et 2018, représentant une des meilleures performances au Sahel.</a:t>
            </a:r>
          </a:p>
          <a:p>
            <a:pPr defTabSz="914332">
              <a:defRPr/>
            </a:pPr>
            <a:endParaRPr lang="fr-FR" dirty="0"/>
          </a:p>
          <a:p>
            <a:pPr defTabSz="914332">
              <a:defRPr/>
            </a:pPr>
            <a:r>
              <a:rPr lang="fr-FR" b="1" dirty="0"/>
              <a:t>La diversité alimentaire minimale est la proportion d'enfants de 6 à 23 mois qui reçoivent des aliments de 4 groupes d'aliments ou plus</a:t>
            </a:r>
            <a:r>
              <a:rPr lang="fr-FR" dirty="0"/>
              <a:t>. En plus du nombre de repas que reçoivent les petits enfants chaque jour, ils doivent également avoir accès à un régime alimentaire diversifié. Pendant la période d'alimentation complémentaire, il est recommandé qu’en plus du lait maternel, les enfants aient un régime alimentaire fréquent et varié, composé d'aliments complémentaires riches en nutriments et préparés de manière hygiénique. Des évidences récentes ont montré </a:t>
            </a:r>
            <a:r>
              <a:rPr lang="fr-FR" b="1" dirty="0"/>
              <a:t>qu'un régime comprenant au moins quatre groupes d'aliments par jour est associé à une amélioration de la croissance chez les jeunes enfants</a:t>
            </a:r>
            <a:r>
              <a:rPr lang="fr-FR" dirty="0"/>
              <a:t>. Seulement 14% des enfants de 6 à 23 mois ont un régime alimentaire diversifié même si cette proportion est presque trois fois plus élevée qu’en 2012, </a:t>
            </a:r>
            <a:r>
              <a:rPr lang="fr-FR" b="1" dirty="0"/>
              <a:t>l’amélioration de la diversité alimentaire chez les nourrissons de 6-23 mois représente le plus grand défi des pratiques alimentaires optimales du nourrisson et du jeune enfant</a:t>
            </a:r>
            <a:r>
              <a:rPr lang="fr-FR" dirty="0"/>
              <a:t>.</a:t>
            </a:r>
          </a:p>
          <a:p>
            <a:pPr defTabSz="914332">
              <a:defRPr/>
            </a:pPr>
            <a:endParaRPr lang="fr-FR" dirty="0"/>
          </a:p>
          <a:p>
            <a:pPr defTabSz="914332">
              <a:defRPr/>
            </a:pPr>
            <a:r>
              <a:rPr lang="fr-FR" b="1" dirty="0"/>
              <a:t>Le régime minimum acceptable représente la proportion d'enfants de 6 à 23 mois qui suivent un régime qui présente à la fois une diversité et une fréquence minimales acceptables</a:t>
            </a:r>
            <a:r>
              <a:rPr lang="fr-FR" dirty="0"/>
              <a:t>. Il s’agit d’un indicateur composite qui examine à la fois la fréquence et la diversité des aliments consommés par les enfants de 6 à 23 mois. Au Niger, seulement un enfant sur dix reçoit un régime minimum acceptable. </a:t>
            </a:r>
            <a:r>
              <a:rPr lang="fr-FR" b="1" dirty="0"/>
              <a:t>Trop d'enfants dans le pays sont privés d'une alimentation saine et diversifiée</a:t>
            </a:r>
            <a:r>
              <a:rPr lang="fr-FR" dirty="0"/>
              <a:t>. </a:t>
            </a:r>
          </a:p>
          <a:p>
            <a:pPr defTabSz="914332">
              <a:defRPr/>
            </a:pPr>
            <a:endParaRPr lang="fr-FR" dirty="0"/>
          </a:p>
          <a:p>
            <a:pPr defTabSz="914332">
              <a:defRPr/>
            </a:pPr>
            <a:r>
              <a:rPr lang="fr-FR" b="1" dirty="0"/>
              <a:t>2 minutes et 10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10</a:t>
            </a:fld>
            <a:endParaRPr lang="fr-FR">
              <a:solidFill>
                <a:prstClr val="black"/>
              </a:solidFill>
            </a:endParaRPr>
          </a:p>
        </p:txBody>
      </p:sp>
    </p:spTree>
    <p:extLst>
      <p:ext uri="{BB962C8B-B14F-4D97-AF65-F5344CB8AC3E}">
        <p14:creationId xmlns:p14="http://schemas.microsoft.com/office/powerpoint/2010/main" val="28335953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47675" y="428625"/>
            <a:ext cx="2359025" cy="1770063"/>
          </a:xfrm>
        </p:spPr>
      </p:sp>
      <p:sp>
        <p:nvSpPr>
          <p:cNvPr id="3" name="Espace réservé des notes 2"/>
          <p:cNvSpPr>
            <a:spLocks noGrp="1"/>
          </p:cNvSpPr>
          <p:nvPr>
            <p:ph type="body" idx="1"/>
          </p:nvPr>
        </p:nvSpPr>
        <p:spPr>
          <a:xfrm>
            <a:off x="446509" y="2443832"/>
            <a:ext cx="5904656" cy="7344815"/>
          </a:xfrm>
        </p:spPr>
        <p:txBody>
          <a:bodyPr/>
          <a:lstStyle/>
          <a:p>
            <a:pPr defTabSz="914332">
              <a:spcBef>
                <a:spcPct val="0"/>
              </a:spcBef>
              <a:defRPr/>
            </a:pPr>
            <a:r>
              <a:rPr lang="fr-FR" sz="1400" b="1" dirty="0"/>
              <a:t>Slide 10.  Part des différents groupes d’aliments dans l’apport énergétique total – Tableau groupes aliments</a:t>
            </a:r>
          </a:p>
          <a:p>
            <a:pPr defTabSz="914332">
              <a:spcBef>
                <a:spcPct val="0"/>
              </a:spcBef>
              <a:defRPr/>
            </a:pPr>
            <a:endParaRPr lang="fr-FR" sz="1400" b="1" dirty="0"/>
          </a:p>
          <a:p>
            <a:pPr defTabSz="914332">
              <a:spcBef>
                <a:spcPct val="0"/>
              </a:spcBef>
              <a:defRPr/>
            </a:pPr>
            <a:r>
              <a:rPr lang="fr-FR" sz="1400" dirty="0"/>
              <a:t>Le système alimentaire couvre plusieurs domaines incluant la production agricole et alimentaire, la transformation des aliments, le pouvoir d’achat, la demande des consommateurs et la distribution, le commerce et les marchés. Nous avons des transformations et adaptations constantes du système alimentaire pour disposer et maintenir une alimentation saine (sûre et nutritive toute l’année). </a:t>
            </a:r>
          </a:p>
          <a:p>
            <a:pPr defTabSz="914332">
              <a:spcBef>
                <a:spcPct val="0"/>
              </a:spcBef>
              <a:defRPr/>
            </a:pPr>
            <a:endParaRPr lang="fr-FR" sz="1400" b="1" dirty="0"/>
          </a:p>
          <a:p>
            <a:pPr defTabSz="914332">
              <a:spcBef>
                <a:spcPct val="0"/>
              </a:spcBef>
              <a:defRPr/>
            </a:pPr>
            <a:r>
              <a:rPr lang="fr-FR" sz="1400" b="1" dirty="0"/>
              <a:t>Le système alimentaire </a:t>
            </a:r>
            <a:r>
              <a:rPr lang="fr-FR" sz="1400" dirty="0"/>
              <a:t>du Niger se caractérise par une urbanisation modérée à faible, une faible productivité agricole, une plus grande dépendance des aliments de base (céréales, tubercules et racines). Les ménages dépensent également une part plus importante de leur budget dans leur alimentation et consomment nettement moins de protéines animales dans un contexte de forte volatilité des prix alimentaires.</a:t>
            </a:r>
          </a:p>
          <a:p>
            <a:pPr defTabSz="914332">
              <a:spcBef>
                <a:spcPct val="0"/>
              </a:spcBef>
              <a:defRPr/>
            </a:pPr>
            <a:endParaRPr lang="fr-FR" altLang="en-US" sz="1400" dirty="0"/>
          </a:p>
          <a:p>
            <a:pPr defTabSz="914332">
              <a:spcBef>
                <a:spcPct val="0"/>
              </a:spcBef>
              <a:defRPr/>
            </a:pPr>
            <a:r>
              <a:rPr lang="fr-FR" altLang="en-US" sz="1400" dirty="0"/>
              <a:t>La part des </a:t>
            </a:r>
            <a:r>
              <a:rPr lang="fr-FR" altLang="en-US" sz="1400" b="1" dirty="0"/>
              <a:t>céréales </a:t>
            </a:r>
            <a:r>
              <a:rPr lang="fr-FR" altLang="en-US" sz="1400" dirty="0"/>
              <a:t>dans </a:t>
            </a:r>
            <a:r>
              <a:rPr lang="fr-FR" altLang="en-US" sz="1400" b="1" dirty="0"/>
              <a:t>l’apport énergétique total </a:t>
            </a:r>
            <a:r>
              <a:rPr lang="fr-FR" altLang="en-US" sz="1400" dirty="0"/>
              <a:t>a baissé de 74% en 1992 à 61% en 2014 révélant </a:t>
            </a:r>
            <a:r>
              <a:rPr lang="fr-FR" altLang="en-US" sz="1400" b="1" dirty="0"/>
              <a:t>une prédominance des céréales</a:t>
            </a:r>
            <a:r>
              <a:rPr lang="fr-FR" altLang="en-US" sz="1400" dirty="0"/>
              <a:t> dans le régime alimentaire. Cette évolution est accompagnée par une croissance régulière de l’apport de l’énergie provenant </a:t>
            </a:r>
            <a:r>
              <a:rPr lang="fr-FR" altLang="en-US" sz="1400" b="1" dirty="0"/>
              <a:t>des légumineuses </a:t>
            </a:r>
            <a:r>
              <a:rPr lang="fr-FR" altLang="en-US" sz="1400" dirty="0"/>
              <a:t>qui a </a:t>
            </a:r>
            <a:r>
              <a:rPr lang="fr-FR" altLang="en-US" sz="1400" b="1" dirty="0"/>
              <a:t>doublé </a:t>
            </a:r>
            <a:r>
              <a:rPr lang="fr-FR" altLang="en-US" sz="1400" dirty="0"/>
              <a:t>entre 1992 et 2014. Enfin, il existe une faible et presque stagnante contribution à l’apport énergétique des </a:t>
            </a:r>
            <a:r>
              <a:rPr lang="fr-FR" altLang="en-US" sz="1400" b="1" dirty="0"/>
              <a:t>produits animaux</a:t>
            </a:r>
            <a:r>
              <a:rPr lang="fr-FR" altLang="en-US" sz="1400" dirty="0"/>
              <a:t> (œufs, lait, viandes et poissons) et des </a:t>
            </a:r>
            <a:r>
              <a:rPr lang="fr-FR" altLang="en-US" sz="1400" b="1" dirty="0"/>
              <a:t>fruits et légumes traduisant ainsi la consommation faible de ces produits</a:t>
            </a:r>
            <a:r>
              <a:rPr lang="fr-FR" altLang="en-US" sz="1400" dirty="0"/>
              <a:t>. </a:t>
            </a:r>
            <a:endParaRPr lang="fr-FR" altLang="en-US" sz="1400" b="1" dirty="0"/>
          </a:p>
          <a:p>
            <a:pPr defTabSz="914332">
              <a:spcBef>
                <a:spcPct val="0"/>
              </a:spcBef>
              <a:defRPr/>
            </a:pPr>
            <a:endParaRPr lang="en-US" altLang="en-US" sz="1400" b="1" dirty="0"/>
          </a:p>
          <a:p>
            <a:pPr defTabSz="914332">
              <a:defRPr/>
            </a:pPr>
            <a:r>
              <a:rPr lang="fr-FR" sz="1400" dirty="0">
                <a:cs typeface="Arial" charset="0"/>
              </a:rPr>
              <a:t>Au Niger, il existe un lien entre la disponibilité des aliments hors produits de base de notre typologie et les protéines animales. Comme le prédit la typologie, les pays moins dépendants des aliments de base disposent de quantités proportionnellement bien plus élevées de protéines animales par habitant par rapport au total des protéines. </a:t>
            </a:r>
          </a:p>
          <a:p>
            <a:pPr defTabSz="914332">
              <a:defRPr/>
            </a:pPr>
            <a:r>
              <a:rPr lang="fr-FR" sz="1400" b="1" dirty="0">
                <a:cs typeface="Arial" charset="0"/>
              </a:rPr>
              <a:t>1 minute et 45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11</a:t>
            </a:fld>
            <a:endParaRPr lang="fr-FR"/>
          </a:p>
        </p:txBody>
      </p:sp>
    </p:spTree>
    <p:extLst>
      <p:ext uri="{BB962C8B-B14F-4D97-AF65-F5344CB8AC3E}">
        <p14:creationId xmlns:p14="http://schemas.microsoft.com/office/powerpoint/2010/main" val="13617473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14332">
              <a:defRPr/>
            </a:pPr>
            <a:r>
              <a:rPr lang="fr-FR" sz="1400" b="1" dirty="0"/>
              <a:t>Slide 11. Déterminants de la malnutrition chronique</a:t>
            </a:r>
          </a:p>
          <a:p>
            <a:pPr defTabSz="914332">
              <a:defRPr/>
            </a:pPr>
            <a:endParaRPr lang="fr-FR" sz="1400" b="1" dirty="0"/>
          </a:p>
          <a:p>
            <a:r>
              <a:rPr lang="fr-FR" sz="1400" dirty="0"/>
              <a:t>Il existe plusieurs déterminants sous-jacents de la malnutrition chronique chez les enfants de moins de cinq ans. Plusieurs d’entre eux représentent des vulnérabilités majeures lorsque les indicateurs qui les reflètent présentent des faibles couvertures. Il s’agit plus spécifiquement de : </a:t>
            </a:r>
          </a:p>
          <a:p>
            <a:pPr marL="171438" indent="-171438">
              <a:buFont typeface="Arial" panose="020B0604020202020204" pitchFamily="34" charset="0"/>
              <a:buChar char="•"/>
            </a:pPr>
            <a:r>
              <a:rPr lang="fr-FR" sz="1400" dirty="0"/>
              <a:t>La protection Sociale</a:t>
            </a:r>
          </a:p>
          <a:p>
            <a:pPr marL="171438" indent="-171438">
              <a:buFont typeface="Arial" panose="020B0604020202020204" pitchFamily="34" charset="0"/>
              <a:buChar char="•"/>
            </a:pPr>
            <a:r>
              <a:rPr lang="fr-FR" sz="1400" dirty="0"/>
              <a:t>L’éducation</a:t>
            </a:r>
          </a:p>
          <a:p>
            <a:pPr marL="171438" indent="-171438">
              <a:buFont typeface="Arial" panose="020B0604020202020204" pitchFamily="34" charset="0"/>
              <a:buChar char="•"/>
            </a:pPr>
            <a:r>
              <a:rPr lang="fr-FR" sz="1400" dirty="0"/>
              <a:t>La responsabilisation des femmes</a:t>
            </a:r>
          </a:p>
          <a:p>
            <a:pPr marL="171438" indent="-171438">
              <a:buFont typeface="Arial" panose="020B0604020202020204" pitchFamily="34" charset="0"/>
              <a:buChar char="•"/>
            </a:pPr>
            <a:r>
              <a:rPr lang="fr-FR" sz="1400" dirty="0"/>
              <a:t>L’agriculture et les systèmes alimentaires</a:t>
            </a:r>
          </a:p>
          <a:p>
            <a:pPr marL="171438" indent="-171438">
              <a:buFont typeface="Arial" panose="020B0604020202020204" pitchFamily="34" charset="0"/>
              <a:buChar char="•"/>
            </a:pPr>
            <a:r>
              <a:rPr lang="fr-FR" sz="1400" dirty="0"/>
              <a:t>La santé</a:t>
            </a:r>
          </a:p>
          <a:p>
            <a:pPr marL="171438" indent="-171438">
              <a:buFont typeface="Arial" panose="020B0604020202020204" pitchFamily="34" charset="0"/>
              <a:buChar char="•"/>
            </a:pPr>
            <a:r>
              <a:rPr lang="fr-FR" sz="1400" dirty="0"/>
              <a:t>L’Eau, Hydraulique et l’assainissement.</a:t>
            </a:r>
          </a:p>
          <a:p>
            <a:pPr marL="171438" indent="-171438">
              <a:buFont typeface="Arial" panose="020B0604020202020204" pitchFamily="34" charset="0"/>
              <a:buChar char="•"/>
            </a:pPr>
            <a:endParaRPr lang="fr-FR" sz="1400" dirty="0"/>
          </a:p>
          <a:p>
            <a:r>
              <a:rPr lang="fr-FR" sz="1400" b="1" dirty="0"/>
              <a:t>25 secondes</a:t>
            </a:r>
          </a:p>
          <a:p>
            <a:endParaRPr lang="fr-FR" sz="1400"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12</a:t>
            </a:fld>
            <a:endParaRPr lang="fr-FR"/>
          </a:p>
        </p:txBody>
      </p:sp>
    </p:spTree>
    <p:extLst>
      <p:ext uri="{BB962C8B-B14F-4D97-AF65-F5344CB8AC3E}">
        <p14:creationId xmlns:p14="http://schemas.microsoft.com/office/powerpoint/2010/main" val="10968633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b="1" dirty="0"/>
              <a:t>Slide 12.</a:t>
            </a:r>
            <a:r>
              <a:rPr lang="fr-FR" sz="1200" b="1" kern="1200" dirty="0">
                <a:solidFill>
                  <a:schemeClr val="tx1"/>
                </a:solidFill>
                <a:effectLst/>
                <a:latin typeface="+mn-lt"/>
                <a:ea typeface="+mn-ea"/>
                <a:cs typeface="+mn-cs"/>
              </a:rPr>
              <a:t> Facteurs sous-jacents des formes de malnutrition</a:t>
            </a:r>
            <a:endParaRPr lang="fr-FR" b="1" dirty="0"/>
          </a:p>
          <a:p>
            <a:pPr marL="0" marR="0" indent="0" algn="l" defTabSz="914400" rtl="0" eaLnBrk="1" fontAlgn="auto" latinLnBrk="0" hangingPunct="1">
              <a:lnSpc>
                <a:spcPct val="100000"/>
              </a:lnSpc>
              <a:spcBef>
                <a:spcPts val="0"/>
              </a:spcBef>
              <a:spcAft>
                <a:spcPts val="0"/>
              </a:spcAft>
              <a:buClrTx/>
              <a:buSzTx/>
              <a:buFontTx/>
              <a:buNone/>
              <a:tabLst/>
              <a:defRPr/>
            </a:pPr>
            <a:endParaRPr lang="fr-FR" b="1" dirty="0"/>
          </a:p>
          <a:p>
            <a:r>
              <a:rPr lang="fr-FR" sz="1200" b="1" kern="1200" dirty="0">
                <a:solidFill>
                  <a:schemeClr val="tx1"/>
                </a:solidFill>
                <a:effectLst/>
                <a:latin typeface="+mn-lt"/>
                <a:ea typeface="+mn-ea"/>
                <a:cs typeface="+mn-cs"/>
              </a:rPr>
              <a:t>Les facteurs sous-jacents sont importants pour toutes les formes de malnutrition</a:t>
            </a:r>
            <a:r>
              <a:rPr lang="fr-FR" sz="1200" kern="1200" dirty="0">
                <a:solidFill>
                  <a:schemeClr val="tx1"/>
                </a:solidFill>
                <a:effectLst/>
                <a:latin typeface="+mn-lt"/>
                <a:ea typeface="+mn-ea"/>
                <a:cs typeface="+mn-cs"/>
              </a:rPr>
              <a:t>. Ceux définis comme</a:t>
            </a:r>
            <a:r>
              <a:rPr lang="fr-FR" sz="1200" kern="1200" baseline="0" dirty="0">
                <a:solidFill>
                  <a:schemeClr val="tx1"/>
                </a:solidFill>
                <a:effectLst/>
                <a:latin typeface="+mn-lt"/>
                <a:ea typeface="+mn-ea"/>
                <a:cs typeface="+mn-cs"/>
              </a:rPr>
              <a:t> des vulnérabilités de la malnutrition chronique </a:t>
            </a:r>
            <a:r>
              <a:rPr lang="fr-FR" sz="1200" kern="1200" dirty="0">
                <a:solidFill>
                  <a:schemeClr val="tx1"/>
                </a:solidFill>
                <a:effectLst/>
                <a:latin typeface="+mn-lt"/>
                <a:ea typeface="+mn-ea"/>
                <a:cs typeface="+mn-cs"/>
              </a:rPr>
              <a:t>comprennent :</a:t>
            </a:r>
          </a:p>
          <a:p>
            <a:pPr marL="171450" indent="-171450">
              <a:buFont typeface="Arial" panose="020B0604020202020204" pitchFamily="34" charset="0"/>
              <a:buChar char="•"/>
            </a:pPr>
            <a:r>
              <a:rPr lang="fr-FR" sz="1200" kern="1200" dirty="0">
                <a:solidFill>
                  <a:schemeClr val="tx1"/>
                </a:solidFill>
                <a:effectLst/>
                <a:latin typeface="+mn-lt"/>
                <a:ea typeface="+mn-ea"/>
                <a:cs typeface="+mn-cs"/>
              </a:rPr>
              <a:t>Les calories provenant de l’approvisionnement alimentaire</a:t>
            </a:r>
            <a:r>
              <a:rPr lang="fr-FR" sz="1200" kern="1200" baseline="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a:t>
            </a:r>
          </a:p>
          <a:p>
            <a:pPr marL="171450" indent="-171450">
              <a:buFont typeface="Arial" panose="020B0604020202020204" pitchFamily="34" charset="0"/>
              <a:buChar char="•"/>
            </a:pPr>
            <a:r>
              <a:rPr lang="fr-FR" sz="1200" kern="1200" dirty="0">
                <a:solidFill>
                  <a:schemeClr val="tx1"/>
                </a:solidFill>
                <a:effectLst/>
                <a:latin typeface="+mn-lt"/>
                <a:ea typeface="+mn-ea"/>
                <a:cs typeface="+mn-cs"/>
              </a:rPr>
              <a:t>Le pourcentage de calories provenant d’aliments autres que les aliments de base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kern="1200" dirty="0">
                <a:solidFill>
                  <a:schemeClr val="tx1"/>
                </a:solidFill>
                <a:effectLst/>
                <a:latin typeface="+mn-lt"/>
                <a:ea typeface="+mn-ea"/>
                <a:cs typeface="+mn-cs"/>
              </a:rPr>
              <a:t>L’accès à des sources d’eau améliorées et à des services d’assainissement ;</a:t>
            </a:r>
          </a:p>
          <a:p>
            <a:pPr marL="171450" indent="-171450">
              <a:buFont typeface="Arial" panose="020B0604020202020204" pitchFamily="34" charset="0"/>
              <a:buChar char="•"/>
            </a:pPr>
            <a:r>
              <a:rPr lang="fr-FR" sz="1200" kern="1200" dirty="0">
                <a:solidFill>
                  <a:schemeClr val="tx1"/>
                </a:solidFill>
                <a:effectLst/>
                <a:latin typeface="+mn-lt"/>
                <a:ea typeface="+mn-ea"/>
                <a:cs typeface="+mn-cs"/>
              </a:rPr>
              <a:t>Les taux de scolarisation des filles dans l’enseignement secondaire ;</a:t>
            </a:r>
          </a:p>
          <a:p>
            <a:pPr marL="171450" indent="-171450">
              <a:buFont typeface="Arial" panose="020B0604020202020204" pitchFamily="34" charset="0"/>
              <a:buChar char="•"/>
            </a:pPr>
            <a:r>
              <a:rPr lang="fr-FR" sz="1200" kern="1200" dirty="0">
                <a:solidFill>
                  <a:schemeClr val="tx1"/>
                </a:solidFill>
                <a:effectLst/>
                <a:latin typeface="+mn-lt"/>
                <a:ea typeface="+mn-ea"/>
                <a:cs typeface="+mn-cs"/>
              </a:rPr>
              <a:t>L’espérance de vie des femmes par rapport aux hommes.</a:t>
            </a:r>
          </a:p>
          <a:p>
            <a:pPr marL="0" indent="0">
              <a:buFont typeface="Arial" panose="020B0604020202020204" pitchFamily="34" charset="0"/>
              <a:buNone/>
            </a:pPr>
            <a:endParaRPr lang="fr-FR" sz="1200" kern="1200" dirty="0">
              <a:solidFill>
                <a:schemeClr val="tx1"/>
              </a:solidFill>
              <a:effectLst/>
              <a:latin typeface="+mn-lt"/>
              <a:ea typeface="+mn-ea"/>
              <a:cs typeface="+mn-cs"/>
            </a:endParaRPr>
          </a:p>
          <a:p>
            <a:pPr marL="0" indent="0">
              <a:buFont typeface="Arial" panose="020B0604020202020204" pitchFamily="34" charset="0"/>
              <a:buNone/>
            </a:pPr>
            <a:r>
              <a:rPr lang="fr-FR" sz="1200" kern="1200" dirty="0">
                <a:solidFill>
                  <a:schemeClr val="tx1"/>
                </a:solidFill>
                <a:effectLst/>
                <a:latin typeface="+mn-lt"/>
                <a:ea typeface="+mn-ea"/>
                <a:cs typeface="+mn-cs"/>
              </a:rPr>
              <a:t>A travers </a:t>
            </a:r>
            <a:r>
              <a:rPr lang="fr-FR" sz="1200" b="1" u="sng" kern="1200" dirty="0">
                <a:solidFill>
                  <a:schemeClr val="tx1"/>
                </a:solidFill>
                <a:effectLst/>
                <a:latin typeface="+mn-lt"/>
                <a:ea typeface="+mn-ea"/>
                <a:cs typeface="+mn-cs"/>
              </a:rPr>
              <a:t>ces 6 indicateurs se cachent des processus sous-jacents tels que l’agriculture et le développement des systèmes alimentaires, les soins de santé, y compris les soins d’alimentation, l’éducation, la protection sociale, l’eau, l’hygiène et l’assainissement</a:t>
            </a:r>
            <a:r>
              <a:rPr lang="fr-FR" sz="1200" kern="1200" dirty="0">
                <a:solidFill>
                  <a:schemeClr val="tx1"/>
                </a:solidFill>
                <a:effectLst/>
                <a:latin typeface="+mn-lt"/>
                <a:ea typeface="+mn-ea"/>
                <a:cs typeface="+mn-cs"/>
              </a:rPr>
              <a:t>. La base de données la plus complète concerne la corrélation entre certains facteurs sous-jacents et les taux de retard de croissance. Les seuils pour les 6 facteurs sous-jacents définis dans ce tableau correspondant à une prédiction de la prévalence de la malnutrition chronique inférieure à 15% au niveau global (Rapport</a:t>
            </a:r>
            <a:r>
              <a:rPr lang="fr-FR" sz="1200" kern="1200" baseline="0" dirty="0">
                <a:solidFill>
                  <a:schemeClr val="tx1"/>
                </a:solidFill>
                <a:effectLst/>
                <a:latin typeface="+mn-lt"/>
                <a:ea typeface="+mn-ea"/>
                <a:cs typeface="+mn-cs"/>
              </a:rPr>
              <a:t> Mondial sur la Nutrition Mondiale, 2016)</a:t>
            </a:r>
            <a:r>
              <a:rPr lang="fr-FR" sz="1200" kern="1200" dirty="0">
                <a:solidFill>
                  <a:schemeClr val="tx1"/>
                </a:solidFill>
                <a:effectLst/>
                <a:latin typeface="+mn-lt"/>
                <a:ea typeface="+mn-ea"/>
                <a:cs typeface="+mn-cs"/>
              </a:rPr>
              <a:t>.</a:t>
            </a:r>
          </a:p>
          <a:p>
            <a:r>
              <a:rPr lang="fr-FR" sz="1200" kern="1200" dirty="0">
                <a:solidFill>
                  <a:schemeClr val="tx1"/>
                </a:solidFill>
                <a:effectLst/>
                <a:latin typeface="+mn-lt"/>
                <a:ea typeface="+mn-ea"/>
                <a:cs typeface="+mn-cs"/>
              </a:rPr>
              <a:t> </a:t>
            </a:r>
          </a:p>
          <a:p>
            <a:r>
              <a:rPr lang="fr-FR" sz="1200" kern="1200" dirty="0">
                <a:solidFill>
                  <a:schemeClr val="tx1"/>
                </a:solidFill>
                <a:effectLst/>
                <a:latin typeface="+mn-lt"/>
                <a:ea typeface="+mn-ea"/>
                <a:cs typeface="+mn-cs"/>
              </a:rPr>
              <a:t>Si les pays affichent un niveau de déterminant sous-jacent inférieur au seuil du tableau ci-dessus, ils sont plus susceptibles d'être vulnérables à la malnutrition chronique ou au retard de croissance</a:t>
            </a:r>
            <a:r>
              <a:rPr lang="fr-FR" sz="1200" b="1" u="sng" kern="1200" dirty="0">
                <a:solidFill>
                  <a:schemeClr val="tx1"/>
                </a:solidFill>
                <a:effectLst/>
                <a:latin typeface="+mn-lt"/>
                <a:ea typeface="+mn-ea"/>
                <a:cs typeface="+mn-cs"/>
              </a:rPr>
              <a:t>. L’approche avec ces seuils constituent un point de départ retenu au niveau national pour identifier les déterminants de la malnutrition chronique au Niger </a:t>
            </a:r>
            <a:r>
              <a:rPr lang="fr-FR" sz="1200" kern="1200" dirty="0">
                <a:solidFill>
                  <a:schemeClr val="tx1"/>
                </a:solidFill>
                <a:effectLst/>
                <a:latin typeface="+mn-lt"/>
                <a:ea typeface="+mn-ea"/>
                <a:cs typeface="+mn-cs"/>
              </a:rPr>
              <a:t>dans le cadre de la mise en œuvre du plan cadre d’analyses de la PNIN. Ces indicateurs de base font partie d’une liste plus large d’indicateurs retenus (plus</a:t>
            </a:r>
            <a:r>
              <a:rPr lang="fr-FR" sz="1200" kern="1200" baseline="0" dirty="0">
                <a:solidFill>
                  <a:schemeClr val="tx1"/>
                </a:solidFill>
                <a:effectLst/>
                <a:latin typeface="+mn-lt"/>
                <a:ea typeface="+mn-ea"/>
                <a:cs typeface="+mn-cs"/>
              </a:rPr>
              <a:t> de 300)</a:t>
            </a:r>
            <a:r>
              <a:rPr lang="fr-FR" sz="1200" kern="1200" dirty="0">
                <a:solidFill>
                  <a:schemeClr val="tx1"/>
                </a:solidFill>
                <a:effectLst/>
                <a:latin typeface="+mn-lt"/>
                <a:ea typeface="+mn-ea"/>
                <a:cs typeface="+mn-cs"/>
              </a:rPr>
              <a:t>. Sur cette base, les analyses vont permettre de réfléchir aux objectifs des facteurs sous-jacents de réduction du retard de croissance et aux vulnérabilités qui y sont liées</a:t>
            </a:r>
            <a:r>
              <a:rPr lang="fr-FR" sz="1200" kern="1200" baseline="0" dirty="0">
                <a:solidFill>
                  <a:schemeClr val="tx1"/>
                </a:solidFill>
                <a:effectLst/>
                <a:latin typeface="+mn-lt"/>
                <a:ea typeface="+mn-ea"/>
                <a:cs typeface="+mn-cs"/>
              </a:rPr>
              <a:t> et montrer toute l’importance des indicateurs sensibles à la nutrition dans la compréhension de l’état nutritionnel et de la sécurité alimentaire. </a:t>
            </a:r>
            <a:endParaRPr lang="fr-FR" sz="1200" kern="1200" dirty="0">
              <a:solidFill>
                <a:schemeClr val="tx1"/>
              </a:solidFill>
              <a:effectLst/>
              <a:latin typeface="+mn-lt"/>
              <a:ea typeface="+mn-ea"/>
              <a:cs typeface="+mn-cs"/>
            </a:endParaRPr>
          </a:p>
          <a:p>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Les seuils définis seront différents pour d'autres formes de malnutrition telles que le surpoids chez les moins de cinq ans. Pour les pays où le retard de croissance, le surpoids et l'obésité se chevauchent, le seuil de disponibilité en calories doit être interprété avec prudence. Ce qui n’est pas le cas au Niger. Nous connaissons bien l'ensemble des facteurs sous-jacents qui sont les plus importants pour la réduction du retard de croissance, mais leur importance relative varie selon les pays.</a:t>
            </a:r>
            <a:r>
              <a:rPr lang="fr-FR" sz="1200" kern="1200" baseline="0" dirty="0">
                <a:solidFill>
                  <a:schemeClr val="tx1"/>
                </a:solidFill>
                <a:effectLst/>
                <a:latin typeface="+mn-lt"/>
                <a:ea typeface="+mn-ea"/>
                <a:cs typeface="+mn-cs"/>
              </a:rPr>
              <a:t> Ainsi, </a:t>
            </a:r>
            <a:r>
              <a:rPr lang="fr-FR" sz="1200" kern="1200" dirty="0">
                <a:solidFill>
                  <a:schemeClr val="tx1"/>
                </a:solidFill>
                <a:effectLst/>
                <a:latin typeface="+mn-lt"/>
                <a:ea typeface="+mn-ea"/>
                <a:cs typeface="+mn-cs"/>
              </a:rPr>
              <a:t>la liste des indicateurs a été élargie. </a:t>
            </a:r>
          </a:p>
          <a:p>
            <a:endParaRPr lang="fr-FR" sz="1200" kern="1200" dirty="0">
              <a:solidFill>
                <a:schemeClr val="tx1"/>
              </a:solidFill>
              <a:effectLst/>
              <a:latin typeface="+mn-lt"/>
              <a:ea typeface="+mn-ea"/>
              <a:cs typeface="+mn-cs"/>
            </a:endParaRPr>
          </a:p>
          <a:p>
            <a:pPr marL="0" indent="0">
              <a:buFont typeface="+mj-lt"/>
              <a:buNone/>
            </a:pPr>
            <a:r>
              <a:rPr lang="fr-FR" sz="1200" b="1" kern="1200" dirty="0">
                <a:solidFill>
                  <a:schemeClr val="tx1"/>
                </a:solidFill>
                <a:effectLst/>
                <a:latin typeface="+mn-lt"/>
                <a:ea typeface="+mn-ea"/>
                <a:cs typeface="+mn-cs"/>
              </a:rPr>
              <a:t>Source:</a:t>
            </a:r>
            <a:r>
              <a:rPr lang="fr-FR" sz="1200" kern="1200" dirty="0">
                <a:solidFill>
                  <a:schemeClr val="tx1"/>
                </a:solidFill>
                <a:effectLst/>
                <a:latin typeface="+mn-lt"/>
                <a:ea typeface="+mn-ea"/>
                <a:cs typeface="+mn-cs"/>
              </a:rPr>
              <a:t> Institut international de recherche sur les politiques alimentaires. 2016. Rapport mondial sur la nutrition.</a:t>
            </a:r>
          </a:p>
          <a:p>
            <a:pPr marL="0" indent="0">
              <a:buFont typeface="+mj-lt"/>
              <a:buNone/>
            </a:pPr>
            <a:endParaRPr lang="fr-FR" sz="1200" kern="1200" dirty="0">
              <a:solidFill>
                <a:schemeClr val="tx1"/>
              </a:solidFill>
              <a:effectLst/>
              <a:latin typeface="+mn-lt"/>
              <a:ea typeface="+mn-ea"/>
              <a:cs typeface="+mn-cs"/>
            </a:endParaRPr>
          </a:p>
          <a:p>
            <a:pPr marL="0" indent="0">
              <a:buFont typeface="+mj-lt"/>
              <a:buNone/>
            </a:pPr>
            <a:r>
              <a:rPr lang="fr-FR" sz="1200" b="1" kern="1200" dirty="0">
                <a:solidFill>
                  <a:schemeClr val="tx1"/>
                </a:solidFill>
                <a:effectLst/>
                <a:latin typeface="+mn-lt"/>
                <a:ea typeface="+mn-ea"/>
                <a:cs typeface="+mn-cs"/>
              </a:rPr>
              <a:t>1 minute</a:t>
            </a:r>
            <a:r>
              <a:rPr lang="fr-FR" sz="1200" b="1" kern="1200" baseline="0" dirty="0">
                <a:solidFill>
                  <a:schemeClr val="tx1"/>
                </a:solidFill>
                <a:effectLst/>
                <a:latin typeface="+mn-lt"/>
                <a:ea typeface="+mn-ea"/>
                <a:cs typeface="+mn-cs"/>
              </a:rPr>
              <a:t> et 50 secondes</a:t>
            </a:r>
            <a:endParaRPr lang="fr-FR" b="1" dirty="0"/>
          </a:p>
          <a:p>
            <a:endParaRPr lang="fr-FR" sz="1200" b="1"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12059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b="1" dirty="0"/>
              <a:t>Slide 13.</a:t>
            </a:r>
            <a:r>
              <a:rPr lang="fr-FR" sz="1200" b="1" kern="1200" dirty="0">
                <a:solidFill>
                  <a:schemeClr val="tx1"/>
                </a:solidFill>
                <a:effectLst/>
                <a:latin typeface="+mn-lt"/>
                <a:ea typeface="+mn-ea"/>
                <a:cs typeface="+mn-cs"/>
              </a:rPr>
              <a:t> Synthèse des indicateurs de vulnérabilité</a:t>
            </a:r>
          </a:p>
          <a:p>
            <a:endParaRPr lang="fr-FR" dirty="0"/>
          </a:p>
          <a:p>
            <a:r>
              <a:rPr lang="fr-FR" dirty="0"/>
              <a:t>Les 6 indicateurs retenus au</a:t>
            </a:r>
            <a:r>
              <a:rPr lang="fr-FR" baseline="0" dirty="0"/>
              <a:t> niveau global avec des seuils spécifiques à chacun d’eux représentent des vulnérabilités qui coexistent ou qui se chevauchent dans les mêmes populations au Niger et qui pourrait expliquer en partie le manque de progrès dans la lutte contre la malnutrition. </a:t>
            </a:r>
          </a:p>
          <a:p>
            <a:endParaRPr lang="fr-FR" sz="1200" kern="1200" baseline="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Les actions à entreprendre pour les rendre plus sensibles à la nutrition sont: </a:t>
            </a:r>
          </a:p>
          <a:p>
            <a:pPr marL="228600" indent="-228600">
              <a:buFont typeface="+mj-lt"/>
              <a:buAutoNum type="arabicPeriod"/>
            </a:pPr>
            <a:r>
              <a:rPr lang="fr-FR" sz="1200" kern="1200" dirty="0">
                <a:solidFill>
                  <a:schemeClr val="tx1"/>
                </a:solidFill>
                <a:effectLst/>
                <a:latin typeface="+mn-lt"/>
                <a:ea typeface="+mn-ea"/>
                <a:cs typeface="+mn-cs"/>
              </a:rPr>
              <a:t>Des actions pour accélérer le progrès et la couverture des facteurs eux-mêmes et des processus sous-jacents;</a:t>
            </a:r>
          </a:p>
          <a:p>
            <a:pPr marL="228600" indent="-228600">
              <a:buFont typeface="+mj-lt"/>
              <a:buAutoNum type="arabicPeriod"/>
            </a:pPr>
            <a:r>
              <a:rPr lang="fr-FR" sz="1200" kern="1200" dirty="0">
                <a:solidFill>
                  <a:schemeClr val="tx1"/>
                </a:solidFill>
                <a:effectLst/>
                <a:latin typeface="+mn-lt"/>
                <a:ea typeface="+mn-ea"/>
                <a:cs typeface="+mn-cs"/>
              </a:rPr>
              <a:t>Des actions qui aident ces facteurs à avoir un impact plus important sur la nutrition;</a:t>
            </a:r>
          </a:p>
          <a:p>
            <a:pPr marL="228600" indent="-228600">
              <a:buFont typeface="+mj-lt"/>
              <a:buAutoNum type="arabicPeriod"/>
            </a:pPr>
            <a:r>
              <a:rPr lang="fr-FR" sz="1200" kern="1200" dirty="0">
                <a:solidFill>
                  <a:schemeClr val="tx1"/>
                </a:solidFill>
                <a:effectLst/>
                <a:latin typeface="+mn-lt"/>
                <a:ea typeface="+mn-ea"/>
                <a:cs typeface="+mn-cs"/>
              </a:rPr>
              <a:t>Des actions qui exploitent les opportunités que ces moteurs fournissent comme plate-forme pour des initiatives plus immédiates d'amélioration de la nutrition (GNR,</a:t>
            </a:r>
            <a:r>
              <a:rPr lang="fr-FR" sz="1200" kern="1200" baseline="0" dirty="0">
                <a:solidFill>
                  <a:schemeClr val="tx1"/>
                </a:solidFill>
                <a:effectLst/>
                <a:latin typeface="+mn-lt"/>
                <a:ea typeface="+mn-ea"/>
                <a:cs typeface="+mn-cs"/>
              </a:rPr>
              <a:t> 2016)</a:t>
            </a:r>
            <a:r>
              <a:rPr lang="fr-FR" sz="1200" kern="1200" dirty="0">
                <a:solidFill>
                  <a:schemeClr val="tx1"/>
                </a:solidFill>
                <a:effectLst/>
                <a:latin typeface="+mn-lt"/>
                <a:ea typeface="+mn-ea"/>
                <a:cs typeface="+mn-cs"/>
              </a:rPr>
              <a:t>.</a:t>
            </a:r>
          </a:p>
          <a:p>
            <a:pPr marL="0" indent="0">
              <a:buFont typeface="+mj-lt"/>
              <a:buNone/>
            </a:pPr>
            <a:endParaRPr lang="fr-FR"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mj-lt"/>
              <a:buNone/>
              <a:tabLst/>
              <a:defRPr/>
            </a:pPr>
            <a:r>
              <a:rPr lang="fr-FR" b="0" dirty="0">
                <a:solidFill>
                  <a:schemeClr val="accent4">
                    <a:lumMod val="75000"/>
                  </a:schemeClr>
                </a:solidFill>
              </a:rPr>
              <a:t>Les</a:t>
            </a:r>
            <a:r>
              <a:rPr lang="fr-FR" b="0" baseline="0" dirty="0">
                <a:solidFill>
                  <a:schemeClr val="accent4">
                    <a:lumMod val="75000"/>
                  </a:schemeClr>
                </a:solidFill>
              </a:rPr>
              <a:t> écarts entre les seuils spécifiques à chaque indicateur sur les dernières valeurs disponibles pour chaque indicateur montrent </a:t>
            </a:r>
            <a:r>
              <a:rPr lang="fr-FR" b="1" baseline="0" dirty="0">
                <a:solidFill>
                  <a:schemeClr val="accent4">
                    <a:lumMod val="75000"/>
                  </a:schemeClr>
                </a:solidFill>
              </a:rPr>
              <a:t>des gaps importants en particulier dans le domaine de l’autonomisation des femmes </a:t>
            </a:r>
            <a:r>
              <a:rPr lang="fr-FR" b="0" baseline="0" dirty="0">
                <a:solidFill>
                  <a:schemeClr val="accent4">
                    <a:lumMod val="75000"/>
                  </a:schemeClr>
                </a:solidFill>
              </a:rPr>
              <a:t>avec un écart de 68% pour l’indicateur retenu et </a:t>
            </a:r>
            <a:r>
              <a:rPr lang="fr-FR" b="1" baseline="0" dirty="0">
                <a:solidFill>
                  <a:schemeClr val="accent4">
                    <a:lumMod val="75000"/>
                  </a:schemeClr>
                </a:solidFill>
              </a:rPr>
              <a:t>dans le domaine de l’</a:t>
            </a:r>
            <a:r>
              <a:rPr lang="fr-FR" b="1" dirty="0">
                <a:solidFill>
                  <a:schemeClr val="accent4">
                    <a:lumMod val="75000"/>
                  </a:schemeClr>
                </a:solidFill>
              </a:rPr>
              <a:t>accès aux services d’assainissement</a:t>
            </a:r>
            <a:r>
              <a:rPr lang="fr-FR" b="1" baseline="0" dirty="0">
                <a:solidFill>
                  <a:schemeClr val="accent4">
                    <a:lumMod val="75000"/>
                  </a:schemeClr>
                </a:solidFill>
              </a:rPr>
              <a:t> </a:t>
            </a:r>
            <a:r>
              <a:rPr lang="fr-FR" b="0" baseline="0" dirty="0">
                <a:solidFill>
                  <a:schemeClr val="accent4">
                    <a:lumMod val="75000"/>
                  </a:schemeClr>
                </a:solidFill>
              </a:rPr>
              <a:t>avec un écart de 63%. </a:t>
            </a:r>
          </a:p>
          <a:p>
            <a:pPr marL="0" marR="0" indent="0" algn="l" defTabSz="914400" rtl="0" eaLnBrk="1" fontAlgn="auto" latinLnBrk="0" hangingPunct="1">
              <a:lnSpc>
                <a:spcPct val="100000"/>
              </a:lnSpc>
              <a:spcBef>
                <a:spcPts val="0"/>
              </a:spcBef>
              <a:spcAft>
                <a:spcPts val="0"/>
              </a:spcAft>
              <a:buClrTx/>
              <a:buSzTx/>
              <a:buFont typeface="+mj-lt"/>
              <a:buNone/>
              <a:tabLst/>
              <a:defRPr/>
            </a:pPr>
            <a:endParaRPr lang="fr-FR" b="0" baseline="0" dirty="0">
              <a:solidFill>
                <a:schemeClr val="accent4">
                  <a:lumMod val="75000"/>
                </a:schemeClr>
              </a:solidFill>
            </a:endParaRPr>
          </a:p>
          <a:p>
            <a:pPr marL="0" marR="0" indent="0" algn="l" defTabSz="914400" rtl="0" eaLnBrk="1" fontAlgn="auto" latinLnBrk="0" hangingPunct="1">
              <a:lnSpc>
                <a:spcPct val="100000"/>
              </a:lnSpc>
              <a:spcBef>
                <a:spcPts val="0"/>
              </a:spcBef>
              <a:spcAft>
                <a:spcPts val="0"/>
              </a:spcAft>
              <a:buClrTx/>
              <a:buSzTx/>
              <a:buFont typeface="+mj-lt"/>
              <a:buNone/>
              <a:tabLst/>
              <a:defRPr/>
            </a:pPr>
            <a:r>
              <a:rPr lang="fr-FR" b="0" baseline="0" dirty="0">
                <a:solidFill>
                  <a:schemeClr val="accent4">
                    <a:lumMod val="75000"/>
                  </a:schemeClr>
                </a:solidFill>
              </a:rPr>
              <a:t>Pour inverser la tendance de la malnutrition au niveau national, </a:t>
            </a:r>
            <a:r>
              <a:rPr lang="fr-FR" b="1" baseline="0" dirty="0">
                <a:solidFill>
                  <a:schemeClr val="accent4">
                    <a:lumMod val="75000"/>
                  </a:schemeClr>
                </a:solidFill>
              </a:rPr>
              <a:t>il importe d’effectuer des interventions spécifiques et sensibles </a:t>
            </a:r>
            <a:r>
              <a:rPr lang="fr-FR" b="0" baseline="0" dirty="0">
                <a:solidFill>
                  <a:schemeClr val="accent4">
                    <a:lumMod val="75000"/>
                  </a:schemeClr>
                </a:solidFill>
              </a:rPr>
              <a:t>à la nutrition dans tous les secteurs couverts par la Politique Nationale de Sécurité Nutritionnelle, mais ces indicateurs montrent que les efforts à réaliser ne sont pas les mêmes d’un secteur à l’autre. </a:t>
            </a:r>
          </a:p>
          <a:p>
            <a:pPr marL="0" marR="0" indent="0" algn="l" defTabSz="914400" rtl="0" eaLnBrk="1" fontAlgn="auto" latinLnBrk="0" hangingPunct="1">
              <a:lnSpc>
                <a:spcPct val="100000"/>
              </a:lnSpc>
              <a:spcBef>
                <a:spcPts val="0"/>
              </a:spcBef>
              <a:spcAft>
                <a:spcPts val="0"/>
              </a:spcAft>
              <a:buClrTx/>
              <a:buSzTx/>
              <a:buFont typeface="+mj-lt"/>
              <a:buNone/>
              <a:tabLst/>
              <a:defRPr/>
            </a:pPr>
            <a:endParaRPr lang="fr-FR" b="0" baseline="0" dirty="0">
              <a:solidFill>
                <a:schemeClr val="accent4">
                  <a:lumMod val="75000"/>
                </a:schemeClr>
              </a:solidFill>
            </a:endParaRPr>
          </a:p>
          <a:p>
            <a:pPr marL="0" marR="0" indent="0" algn="l" defTabSz="914400" rtl="0" eaLnBrk="1" fontAlgn="auto" latinLnBrk="0" hangingPunct="1">
              <a:lnSpc>
                <a:spcPct val="100000"/>
              </a:lnSpc>
              <a:spcBef>
                <a:spcPts val="0"/>
              </a:spcBef>
              <a:spcAft>
                <a:spcPts val="0"/>
              </a:spcAft>
              <a:buClrTx/>
              <a:buSzTx/>
              <a:buFont typeface="+mj-lt"/>
              <a:buNone/>
              <a:tabLst/>
              <a:defRPr/>
            </a:pPr>
            <a:r>
              <a:rPr lang="fr-FR" b="1" baseline="0" dirty="0">
                <a:solidFill>
                  <a:schemeClr val="accent4">
                    <a:lumMod val="75000"/>
                  </a:schemeClr>
                </a:solidFill>
              </a:rPr>
              <a:t>1 minute</a:t>
            </a:r>
          </a:p>
          <a:p>
            <a:pPr marL="0" marR="0" indent="0" algn="l" defTabSz="914400" rtl="0" eaLnBrk="1" fontAlgn="auto" latinLnBrk="0" hangingPunct="1">
              <a:lnSpc>
                <a:spcPct val="100000"/>
              </a:lnSpc>
              <a:spcBef>
                <a:spcPts val="0"/>
              </a:spcBef>
              <a:spcAft>
                <a:spcPts val="0"/>
              </a:spcAft>
              <a:buClrTx/>
              <a:buSzTx/>
              <a:buFont typeface="+mj-lt"/>
              <a:buNone/>
              <a:tabLst/>
              <a:defRPr/>
            </a:pPr>
            <a:endParaRPr lang="fr-FR" b="0" baseline="0" dirty="0">
              <a:solidFill>
                <a:schemeClr val="accent4">
                  <a:lumMod val="75000"/>
                </a:schemeClr>
              </a:solidFill>
            </a:endParaRPr>
          </a:p>
          <a:p>
            <a:pPr marL="0" marR="0" indent="0" algn="l" defTabSz="914400" rtl="0" eaLnBrk="1" fontAlgn="auto" latinLnBrk="0" hangingPunct="1">
              <a:lnSpc>
                <a:spcPct val="100000"/>
              </a:lnSpc>
              <a:spcBef>
                <a:spcPts val="0"/>
              </a:spcBef>
              <a:spcAft>
                <a:spcPts val="0"/>
              </a:spcAft>
              <a:buClrTx/>
              <a:buSzTx/>
              <a:buFont typeface="+mj-lt"/>
              <a:buNone/>
              <a:tabLst/>
              <a:defRPr/>
            </a:pPr>
            <a:endParaRPr lang="fr-FR" b="0" dirty="0">
              <a:solidFill>
                <a:schemeClr val="accent4">
                  <a:lumMod val="75000"/>
                </a:schemeClr>
              </a:solidFill>
            </a:endParaRPr>
          </a:p>
          <a:p>
            <a:pPr marL="0" indent="0">
              <a:buFont typeface="+mj-lt"/>
              <a:buNone/>
            </a:pPr>
            <a:endParaRPr lang="fr-FR" sz="1200" kern="1200" dirty="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fr-FR"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698005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519113" y="139700"/>
            <a:ext cx="2087562" cy="1566863"/>
          </a:xfrm>
        </p:spPr>
      </p:sp>
      <p:sp>
        <p:nvSpPr>
          <p:cNvPr id="3" name="Espace réservé des notes 2"/>
          <p:cNvSpPr>
            <a:spLocks noGrp="1"/>
          </p:cNvSpPr>
          <p:nvPr>
            <p:ph type="body" idx="1"/>
          </p:nvPr>
        </p:nvSpPr>
        <p:spPr>
          <a:xfrm>
            <a:off x="374501" y="1867769"/>
            <a:ext cx="6144477" cy="7632848"/>
          </a:xfrm>
        </p:spPr>
        <p:txBody>
          <a:bodyPr/>
          <a:lstStyle/>
          <a:p>
            <a:pPr defTabSz="914332">
              <a:defRPr/>
            </a:pPr>
            <a:r>
              <a:rPr lang="fr-FR" b="1" dirty="0"/>
              <a:t>Slide 14. Facteurs sous-jacents des formes de malnutrition</a:t>
            </a:r>
          </a:p>
          <a:p>
            <a:pPr defTabSz="914332">
              <a:defRPr/>
            </a:pPr>
            <a:endParaRPr lang="fr-FR" b="1" dirty="0"/>
          </a:p>
          <a:p>
            <a:r>
              <a:rPr lang="fr-FR" b="1" dirty="0"/>
              <a:t>Les facteurs sous-jacents sont importants pour toutes les formes de malnutrition</a:t>
            </a:r>
            <a:r>
              <a:rPr lang="fr-FR" dirty="0"/>
              <a:t>. Ceux définis comme des vulnérabilités de la malnutrition chronique comprennent les indicateurs suivants :</a:t>
            </a:r>
          </a:p>
          <a:p>
            <a:pPr marL="171438" indent="-171438">
              <a:buFont typeface="Arial" panose="020B0604020202020204" pitchFamily="34" charset="0"/>
              <a:buChar char="•"/>
            </a:pPr>
            <a:r>
              <a:rPr lang="fr-FR" dirty="0"/>
              <a:t>Les calories provenant de l’approvisionnement alimentaire;</a:t>
            </a:r>
          </a:p>
          <a:p>
            <a:pPr marL="171438" indent="-171438">
              <a:buFont typeface="Arial" panose="020B0604020202020204" pitchFamily="34" charset="0"/>
              <a:buChar char="•"/>
            </a:pPr>
            <a:r>
              <a:rPr lang="fr-FR" dirty="0"/>
              <a:t>Le pourcentage de calories provenant d’aliments autres que les aliments de base;</a:t>
            </a:r>
          </a:p>
          <a:p>
            <a:pPr marL="171438" indent="-171438" defTabSz="914332">
              <a:buFont typeface="Arial" panose="020B0604020202020204" pitchFamily="34" charset="0"/>
              <a:buChar char="•"/>
              <a:defRPr/>
            </a:pPr>
            <a:r>
              <a:rPr lang="fr-FR" dirty="0"/>
              <a:t>L’accès à des sources d’eau améliorées et l’accès à des services d’assainissement;</a:t>
            </a:r>
          </a:p>
          <a:p>
            <a:pPr marL="171438" indent="-171438">
              <a:buFont typeface="Arial" panose="020B0604020202020204" pitchFamily="34" charset="0"/>
              <a:buChar char="•"/>
            </a:pPr>
            <a:r>
              <a:rPr lang="fr-FR" dirty="0"/>
              <a:t>Les taux de scolarisation des filles dans l’enseignement secondaire;</a:t>
            </a:r>
          </a:p>
          <a:p>
            <a:pPr marL="171438" indent="-171438">
              <a:buFont typeface="Arial" panose="020B0604020202020204" pitchFamily="34" charset="0"/>
              <a:buChar char="•"/>
            </a:pPr>
            <a:r>
              <a:rPr lang="fr-FR" dirty="0"/>
              <a:t>L’espérance de vie des femmes par rapport aux hommes,</a:t>
            </a:r>
          </a:p>
          <a:p>
            <a:endParaRPr lang="fr-FR" dirty="0"/>
          </a:p>
          <a:p>
            <a:r>
              <a:rPr lang="fr-FR" dirty="0"/>
              <a:t>A travers </a:t>
            </a:r>
            <a:r>
              <a:rPr lang="fr-FR" b="1" u="sng" dirty="0"/>
              <a:t>ces six indicateurs se cachent des processus sous-jacents tels que l’agriculture et le développement des systèmes alimentaires, les soins de santé, y compris les soins d’alimentation, l’éducation, la protection sociale, l’eau, l’hygiène et l’assainissement</a:t>
            </a:r>
            <a:r>
              <a:rPr lang="fr-FR" dirty="0"/>
              <a:t>. La base de données la plus complète concerne la corrélation entre certains facteurs sous-jacents et les taux de retard de croissance. Les seuils pour les six facteurs sous-jacents définis dans ce tableau correspondant à une prédiction de la prévalence de la malnutrition chronique inférieure à 15% au niveau global (Rapport Mondial sur la Nutrition Mondiale, 2016).</a:t>
            </a:r>
          </a:p>
          <a:p>
            <a:r>
              <a:rPr lang="fr-FR" dirty="0"/>
              <a:t> </a:t>
            </a:r>
          </a:p>
          <a:p>
            <a:r>
              <a:rPr lang="fr-FR" dirty="0"/>
              <a:t>Si les pays affichent un niveau de déterminant sous-jacent inférieur au seuil du tableau ci-dessus, ils sont plus susceptibles d'être vulnérables à la malnutrition chronique ou au retard de croissance</a:t>
            </a:r>
            <a:r>
              <a:rPr lang="fr-FR" b="1" u="sng" dirty="0"/>
              <a:t>. L’approche avec ces seuils constituent un point de départ retenu au niveau national pour identifier les déterminants de la malnutrition chronique au Niger</a:t>
            </a:r>
            <a:r>
              <a:rPr lang="fr-FR" dirty="0"/>
              <a:t>. Sur cette base, les analyses vont permettre de réfléchir aux objectifs des facteurs sous-jacents de réduction du retard de croissance et aux vulnérabilités qui y sont liées.</a:t>
            </a:r>
          </a:p>
          <a:p>
            <a:endParaRPr lang="fr-FR" dirty="0"/>
          </a:p>
          <a:p>
            <a:r>
              <a:rPr lang="fr-FR" dirty="0"/>
              <a:t>Sur ce tableau, en 2018, le taux d’accès à des installations sanitaires améliorées est de 23%. Si les tendances actuelles se poursuivent, il faudrait attendre </a:t>
            </a:r>
            <a:r>
              <a:rPr lang="fr-FR" b="1" dirty="0"/>
              <a:t>132 ans</a:t>
            </a:r>
            <a:r>
              <a:rPr lang="fr-FR" dirty="0"/>
              <a:t> pour atteindre un seuil correspondant à une prédiction de prévalence du retard de croissance de moins de 15%. Ainsi, si les tendances actuelles pour les indicateurs des interventions de nutrition se maintenaient dans le temps, le Niger atteindrait les seuils retenus pour inverser les tendances au plus tôt </a:t>
            </a:r>
            <a:r>
              <a:rPr lang="fr-FR" b="1" dirty="0"/>
              <a:t>en 2025 pour l’apport en énergie alimentaire par personne et par jour. Si les efforts actuels se maintenaient pour l’allaitement maternel exclusif, l’objectif de l’</a:t>
            </a:r>
            <a:r>
              <a:rPr lang="fr-FR" b="1" dirty="0" err="1"/>
              <a:t>ODD2</a:t>
            </a:r>
            <a:r>
              <a:rPr lang="fr-FR" b="1" dirty="0"/>
              <a:t> de 70 % de prévalence, serait atteint en 2033</a:t>
            </a:r>
            <a:r>
              <a:rPr lang="fr-FR" dirty="0"/>
              <a:t>. Par ailleurs, les aspects étudiés d’un environnement favorable à la réduction de la malnutrition chez les enfants de moins de 5 ans (sous-alimentation, faible pouvoir d’achat, croissance démographique, faible accès aux soins de santé, insécurité et changement climatique, peu de risques couverts par les dispositifs de protection sociale pour un nombre limité de bénéficiaires et enfin de faibles allocations et dépenses budgétaires en faveur de la nutrition dans les secteurs contributifs) montrent également des défis importants que le pays doit relever pour inverser les tendances défavorables actuelles.</a:t>
            </a:r>
          </a:p>
          <a:p>
            <a:endParaRPr lang="fr-FR" dirty="0"/>
          </a:p>
          <a:p>
            <a:r>
              <a:rPr lang="fr-FR" dirty="0"/>
              <a:t>Les actions à entreprendre pour les rendre plus sensibles à la nutrition sont:</a:t>
            </a:r>
          </a:p>
          <a:p>
            <a:pPr marL="228583" indent="-228583">
              <a:buFont typeface="+mj-lt"/>
              <a:buAutoNum type="arabicPeriod"/>
            </a:pPr>
            <a:r>
              <a:rPr lang="fr-FR" dirty="0"/>
              <a:t>Des actions pour accélérer le progrès et la couverture des facteurs eux-mêmes et des processus sous-jacents;</a:t>
            </a:r>
          </a:p>
          <a:p>
            <a:pPr marL="228583" indent="-228583">
              <a:buFont typeface="+mj-lt"/>
              <a:buAutoNum type="arabicPeriod"/>
            </a:pPr>
            <a:r>
              <a:rPr lang="fr-FR" dirty="0"/>
              <a:t>Des actions qui aident ces facteurs à avoir un impact plus important sur la nutrition et;</a:t>
            </a:r>
          </a:p>
          <a:p>
            <a:pPr marL="228583" indent="-228583">
              <a:buFont typeface="+mj-lt"/>
              <a:buAutoNum type="arabicPeriod"/>
            </a:pPr>
            <a:r>
              <a:rPr lang="fr-FR" dirty="0"/>
              <a:t>Des actions qui exploitent les opportunités que ces moteurs fournissent comme plate-forme pour des initiatives plus immédiates d'amélioration de la nutrition. </a:t>
            </a:r>
          </a:p>
          <a:p>
            <a:endParaRPr lang="fr-FR" dirty="0"/>
          </a:p>
          <a:p>
            <a:r>
              <a:rPr lang="fr-FR" b="1" dirty="0"/>
              <a:t>3 minutes et 20 secondes</a:t>
            </a:r>
          </a:p>
          <a:p>
            <a:endParaRPr lang="fr-FR" dirty="0"/>
          </a:p>
          <a:p>
            <a:r>
              <a:rPr lang="fr-FR" b="1" i="1" dirty="0"/>
              <a:t>Pour des questions d’ordre méthodologique. </a:t>
            </a:r>
            <a:r>
              <a:rPr lang="fr-FR" i="1" dirty="0"/>
              <a:t>Les seuils définis seront différents pour d'autres formes de malnutrition telles que le surpoids chez les moins de cinq ans. Pour les pays où le retard de croissance, le surpoids et l'obésité se chevauchent, le seuil de disponibilité en calories doit être interprété avec prudence. Ce qui n’est pas le cas au Niger. Nous connaissons bien l'ensemble des facteurs sous-jacents qui sont les plus importants pour la réduction du retard de croissance, mais leur importance relative varie selon les pays. Ainsi, la liste des indicateurs a été élargie. </a:t>
            </a:r>
          </a:p>
          <a:p>
            <a:endParaRPr lang="fr-FR" dirty="0"/>
          </a:p>
          <a:p>
            <a:endParaRPr lang="fr-FR" b="1"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15</a:t>
            </a:fld>
            <a:endParaRPr lang="fr-FR"/>
          </a:p>
        </p:txBody>
      </p:sp>
    </p:spTree>
    <p:extLst>
      <p:ext uri="{BB962C8B-B14F-4D97-AF65-F5344CB8AC3E}">
        <p14:creationId xmlns:p14="http://schemas.microsoft.com/office/powerpoint/2010/main" val="15586341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519113" y="139700"/>
            <a:ext cx="2087562" cy="1566863"/>
          </a:xfrm>
        </p:spPr>
      </p:sp>
      <p:sp>
        <p:nvSpPr>
          <p:cNvPr id="3" name="Espace réservé des notes 2"/>
          <p:cNvSpPr>
            <a:spLocks noGrp="1"/>
          </p:cNvSpPr>
          <p:nvPr>
            <p:ph type="body" idx="1"/>
          </p:nvPr>
        </p:nvSpPr>
        <p:spPr>
          <a:xfrm>
            <a:off x="374501" y="1867769"/>
            <a:ext cx="6144477" cy="7632848"/>
          </a:xfrm>
        </p:spPr>
        <p:txBody>
          <a:bodyPr/>
          <a:lstStyle/>
          <a:p>
            <a:pPr defTabSz="914332">
              <a:defRPr/>
            </a:pPr>
            <a:r>
              <a:rPr lang="fr-FR" b="1" dirty="0"/>
              <a:t>Slide 15. Conclusion</a:t>
            </a:r>
          </a:p>
          <a:p>
            <a:pPr defTabSz="914332">
              <a:defRPr/>
            </a:pPr>
            <a:endParaRPr lang="fr-FR" dirty="0"/>
          </a:p>
          <a:p>
            <a:r>
              <a:rPr lang="fr-FR" dirty="0">
                <a:effectLst/>
                <a:latin typeface="Arial" panose="020B0604020202020204" pitchFamily="34" charset="0"/>
              </a:rPr>
              <a:t>Les aspects étudiés d’un environnement favorable à la réduction de la malnutrition chronique chez les enfants de moins de cinq (5)ans montrent des défis importants que le pays doit relever afin d’amorcer son développement socio-économique et inverser les tendances défavorables actuelles. Il s’agit des: </a:t>
            </a:r>
          </a:p>
          <a:p>
            <a:endParaRPr lang="fr-FR" dirty="0">
              <a:effectLst/>
              <a:latin typeface="Arial" panose="020B0604020202020204" pitchFamily="34" charset="0"/>
            </a:endParaRPr>
          </a:p>
          <a:p>
            <a:pPr marL="171450" indent="-171450">
              <a:buFont typeface="Arial" panose="020B0604020202020204" pitchFamily="34" charset="0"/>
              <a:buChar char="•"/>
            </a:pPr>
            <a:r>
              <a:rPr lang="fr-FR" dirty="0">
                <a:effectLst/>
                <a:latin typeface="Arial" panose="020B0604020202020204" pitchFamily="34" charset="0"/>
              </a:rPr>
              <a:t>Défis liés à la croissance démographique: Maitriser la forte croissance de la population avec la fécondité la plus élevée d’Afrique de l’Ouest stable et une partie importante de la population de moins de 20ans qui annihile le dividende démographique attendu en vue d’améliorer les conditions de vie des Nigériens;</a:t>
            </a:r>
          </a:p>
          <a:p>
            <a:pPr marL="171450" indent="-171450">
              <a:buFont typeface="Arial" panose="020B0604020202020204" pitchFamily="34" charset="0"/>
              <a:buChar char="•"/>
            </a:pPr>
            <a:endParaRPr lang="fr-FR" dirty="0">
              <a:effectLst/>
              <a:latin typeface="Arial" panose="020B0604020202020204" pitchFamily="34" charset="0"/>
            </a:endParaRPr>
          </a:p>
          <a:p>
            <a:pPr marL="171450" indent="-171450">
              <a:buFont typeface="Arial" panose="020B0604020202020204" pitchFamily="34" charset="0"/>
              <a:buChar char="•"/>
            </a:pPr>
            <a:r>
              <a:rPr lang="fr-FR" dirty="0">
                <a:effectLst/>
                <a:latin typeface="Arial" panose="020B0604020202020204" pitchFamily="34" charset="0"/>
              </a:rPr>
              <a:t>Défis liés au pouvoir d’achat: Améliorer le pouvoir d’achat faible et qui augmente très lentement probablement à cause du défi démographique;</a:t>
            </a:r>
          </a:p>
          <a:p>
            <a:pPr marL="171450" indent="-171450">
              <a:buFont typeface="Arial" panose="020B0604020202020204" pitchFamily="34" charset="0"/>
              <a:buChar char="•"/>
            </a:pPr>
            <a:endParaRPr lang="fr-FR" dirty="0">
              <a:latin typeface="Arial" panose="020B0604020202020204" pitchFamily="34" charset="0"/>
            </a:endParaRPr>
          </a:p>
          <a:p>
            <a:pPr marL="171450" indent="-171450">
              <a:buFont typeface="Arial" panose="020B0604020202020204" pitchFamily="34" charset="0"/>
              <a:buChar char="•"/>
            </a:pPr>
            <a:r>
              <a:rPr lang="fr-FR" dirty="0">
                <a:effectLst/>
                <a:latin typeface="Arial" panose="020B0604020202020204" pitchFamily="34" charset="0"/>
              </a:rPr>
              <a:t>Défis liés à la pauvreté: Réduire l’incidence de l’extrême pauvreté qui ne se reflète pas sur l’amélioration du pouvoir d’achat et la réduction de la malnutrition chronique chez les enfants de moins de cinq (5)ans;</a:t>
            </a:r>
          </a:p>
          <a:p>
            <a:pPr marL="171450" indent="-171450">
              <a:buFont typeface="Arial" panose="020B0604020202020204" pitchFamily="34" charset="0"/>
              <a:buChar char="•"/>
            </a:pPr>
            <a:endParaRPr lang="fr-FR" dirty="0">
              <a:latin typeface="Arial" panose="020B0604020202020204" pitchFamily="34" charset="0"/>
            </a:endParaRPr>
          </a:p>
          <a:p>
            <a:pPr marL="171450" indent="-171450">
              <a:buFont typeface="Arial" panose="020B0604020202020204" pitchFamily="34" charset="0"/>
              <a:buChar char="•"/>
            </a:pPr>
            <a:r>
              <a:rPr lang="fr-FR" dirty="0">
                <a:effectLst/>
                <a:latin typeface="Arial" panose="020B0604020202020204" pitchFamily="34" charset="0"/>
              </a:rPr>
              <a:t>Défis liés aux comportements et habitudes: Promouvoir des pratiques d’alimentation du nourrisson et du jeune enfant favorables à une alimentation saine (sûre et nutritive) et une bonne nutrition.</a:t>
            </a:r>
            <a:endParaRPr lang="fr-FR" dirty="0"/>
          </a:p>
          <a:p>
            <a:endParaRPr lang="fr-FR" b="1"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16</a:t>
            </a:fld>
            <a:endParaRPr lang="fr-FR"/>
          </a:p>
        </p:txBody>
      </p:sp>
    </p:spTree>
    <p:extLst>
      <p:ext uri="{BB962C8B-B14F-4D97-AF65-F5344CB8AC3E}">
        <p14:creationId xmlns:p14="http://schemas.microsoft.com/office/powerpoint/2010/main" val="1070613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17</a:t>
            </a:fld>
            <a:endParaRPr lang="fr-FR"/>
          </a:p>
        </p:txBody>
      </p:sp>
    </p:spTree>
    <p:extLst>
      <p:ext uri="{BB962C8B-B14F-4D97-AF65-F5344CB8AC3E}">
        <p14:creationId xmlns:p14="http://schemas.microsoft.com/office/powerpoint/2010/main" val="15528301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4572000" y="2852936"/>
            <a:ext cx="4320480" cy="1656184"/>
          </a:xfrm>
          <a:prstGeom prst="rect">
            <a:avLst/>
          </a:prstGeom>
        </p:spPr>
        <p:txBody>
          <a:bodyPr vert="horz" lIns="91440" tIns="45720" rIns="91440" bIns="45720" rtlCol="0" anchor="ctr">
            <a:normAutofit/>
          </a:bodyPr>
          <a:lstStyle>
            <a:lvl1pPr>
              <a:defRPr cap="none" baseline="0"/>
            </a:lvl1pPr>
          </a:lstStyle>
          <a:p>
            <a:r>
              <a:rPr lang="fr-FR"/>
              <a:t>Title</a:t>
            </a:r>
            <a:endParaRPr lang="fr-FR" dirty="0"/>
          </a:p>
        </p:txBody>
      </p:sp>
      <p:sp>
        <p:nvSpPr>
          <p:cNvPr id="8" name="Espace réservé du texte 2"/>
          <p:cNvSpPr>
            <a:spLocks noGrp="1"/>
          </p:cNvSpPr>
          <p:nvPr>
            <p:ph idx="1" hasCustomPrompt="1"/>
          </p:nvPr>
        </p:nvSpPr>
        <p:spPr>
          <a:xfrm>
            <a:off x="4572000" y="4797152"/>
            <a:ext cx="432048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endParaRPr lang="fr-FR" dirty="0"/>
          </a:p>
        </p:txBody>
      </p:sp>
      <p:sp>
        <p:nvSpPr>
          <p:cNvPr id="6" name="Espace réservé du contenu 5"/>
          <p:cNvSpPr>
            <a:spLocks noGrp="1"/>
          </p:cNvSpPr>
          <p:nvPr>
            <p:ph sz="quarter" idx="10" hasCustomPrompt="1"/>
          </p:nvPr>
        </p:nvSpPr>
        <p:spPr>
          <a:xfrm>
            <a:off x="4572000" y="6022107"/>
            <a:ext cx="4320480" cy="503237"/>
          </a:xfrm>
        </p:spPr>
        <p:txBody>
          <a:bodyPr anchor="ctr" anchorCtr="0">
            <a:normAutofit/>
          </a:bodyPr>
          <a:lstStyle>
            <a:lvl1pPr>
              <a:defRPr sz="1800" b="1">
                <a:solidFill>
                  <a:schemeClr val="tx1"/>
                </a:solidFill>
              </a:defRPr>
            </a:lvl1pPr>
          </a:lstStyle>
          <a:p>
            <a:pPr lvl="0"/>
            <a:r>
              <a:rPr lang="fr-FR"/>
              <a:t>Date, Place</a:t>
            </a:r>
          </a:p>
        </p:txBody>
      </p:sp>
    </p:spTree>
    <p:extLst>
      <p:ext uri="{BB962C8B-B14F-4D97-AF65-F5344CB8AC3E}">
        <p14:creationId xmlns:p14="http://schemas.microsoft.com/office/powerpoint/2010/main" val="905762567"/>
      </p:ext>
    </p:extLst>
  </p:cSld>
  <p:clrMapOvr>
    <a:masterClrMapping/>
  </p:clrMapOvr>
  <p:transition>
    <p:strips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2259783"/>
      </p:ext>
    </p:extLst>
  </p:cSld>
  <p:clrMapOvr>
    <a:masterClrMapping/>
  </p:clrMapOvr>
  <p:transition>
    <p:strips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2800"/>
            </a:lvl1pPr>
          </a:lstStyle>
          <a:p>
            <a:pPr lvl="0"/>
            <a:r>
              <a:rPr lang="fr-FR"/>
              <a:t>Sub-title</a:t>
            </a:r>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pPr/>
              <a:t>‹N°›</a:t>
            </a:fld>
            <a:endParaRPr lang="fr-FR" dirty="0"/>
          </a:p>
        </p:txBody>
      </p:sp>
      <p:sp>
        <p:nvSpPr>
          <p:cNvPr id="14"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052259783"/>
      </p:ext>
    </p:extLst>
  </p:cSld>
  <p:clrMapOvr>
    <a:masterClrMapping/>
  </p:clrMapOvr>
  <p:transition>
    <p:strips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June 8th, 2016</a:t>
            </a:r>
          </a:p>
        </p:txBody>
      </p:sp>
      <p:sp>
        <p:nvSpPr>
          <p:cNvPr id="9"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Presentation of the inception report, EC, Brussels</a:t>
            </a:r>
          </a:p>
        </p:txBody>
      </p:sp>
    </p:spTree>
    <p:extLst>
      <p:ext uri="{BB962C8B-B14F-4D97-AF65-F5344CB8AC3E}">
        <p14:creationId xmlns:p14="http://schemas.microsoft.com/office/powerpoint/2010/main" val="1052259783"/>
      </p:ext>
    </p:extLst>
  </p:cSld>
  <p:clrMapOvr>
    <a:masterClrMapping/>
  </p:clrMapOvr>
  <p:transition>
    <p:strips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a:xfrm>
            <a:off x="467544" y="2276872"/>
            <a:ext cx="3960440" cy="3888432"/>
          </a:xfrm>
        </p:spPr>
        <p:txBody>
          <a:bodyPr>
            <a:normAutofit/>
          </a:bodyPr>
          <a:lstStyle>
            <a:lvl1pPr>
              <a:defRPr sz="24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2400"/>
            </a:lvl1pPr>
          </a:lstStyle>
          <a:p>
            <a:pPr lvl="0"/>
            <a:r>
              <a:rPr lang="fr-FR"/>
              <a:t>Text</a:t>
            </a:r>
            <a:endParaRPr lang="fr-FR" dirty="0"/>
          </a:p>
        </p:txBody>
      </p:sp>
      <p:sp>
        <p:nvSpPr>
          <p:cNvPr id="9"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052259783"/>
      </p:ext>
    </p:extLst>
  </p:cSld>
  <p:clrMapOvr>
    <a:masterClrMapping/>
  </p:clrMapOvr>
  <p:transition>
    <p:strips dir="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13704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2800"/>
            </a:lvl1pPr>
          </a:lstStyle>
          <a:p>
            <a:pPr lvl="0"/>
            <a:r>
              <a:rPr lang="fr-FR"/>
              <a:t>Sub-title</a:t>
            </a:r>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solidFill>
                  <a:srgbClr val="FFFFFF"/>
                </a:solidFill>
              </a:rPr>
              <a:pPr/>
              <a:t>‹N°›</a:t>
            </a:fld>
            <a:endParaRPr lang="fr-FR" dirty="0">
              <a:solidFill>
                <a:srgbClr val="FFFFFF"/>
              </a:solidFill>
            </a:endParaRPr>
          </a:p>
        </p:txBody>
      </p:sp>
      <p:sp>
        <p:nvSpPr>
          <p:cNvPr id="14"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531248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9"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2809645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a:xfrm>
            <a:off x="467544" y="2276872"/>
            <a:ext cx="3960440" cy="3888432"/>
          </a:xfrm>
        </p:spPr>
        <p:txBody>
          <a:bodyPr>
            <a:normAutofit/>
          </a:bodyPr>
          <a:lstStyle>
            <a:lvl1pPr>
              <a:defRPr sz="24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2400"/>
            </a:lvl1pPr>
          </a:lstStyle>
          <a:p>
            <a:pPr lvl="0"/>
            <a:r>
              <a:rPr lang="fr-FR"/>
              <a:t>Text</a:t>
            </a:r>
            <a:endParaRPr lang="fr-FR" dirty="0"/>
          </a:p>
        </p:txBody>
      </p:sp>
      <p:sp>
        <p:nvSpPr>
          <p:cNvPr id="9"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06901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82DE72-E358-4AAC-9CA2-E8F3246A19F1}" type="datetimeFigureOut">
              <a:rPr lang="en-US" smtClean="0">
                <a:solidFill>
                  <a:prstClr val="black">
                    <a:tint val="75000"/>
                  </a:prstClr>
                </a:solidFill>
              </a:rPr>
              <a:pPr/>
              <a:t>7/22/2021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5255F18-CBB6-4B21-A968-70E03EC7C418}" type="slidenum">
              <a:rPr lang="en-US" smtClean="0">
                <a:solidFill>
                  <a:prstClr val="black">
                    <a:tint val="75000"/>
                  </a:prstClr>
                </a:solidFill>
              </a:rPr>
              <a:pPr/>
              <a:t>‹N°›</a:t>
            </a:fld>
            <a:endParaRPr lang="en-US" dirty="0">
              <a:solidFill>
                <a:prstClr val="black">
                  <a:tint val="75000"/>
                </a:prstClr>
              </a:solidFill>
            </a:endParaRPr>
          </a:p>
        </p:txBody>
      </p:sp>
    </p:spTree>
    <p:extLst>
      <p:ext uri="{BB962C8B-B14F-4D97-AF65-F5344CB8AC3E}">
        <p14:creationId xmlns:p14="http://schemas.microsoft.com/office/powerpoint/2010/main" val="324745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4548161"/>
      </p:ext>
    </p:extLst>
  </p:cSld>
  <p:clrMapOvr>
    <a:masterClrMapping/>
  </p:clrMapOvr>
  <p:transition>
    <p:strips dir="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2800"/>
            </a:lvl1pPr>
          </a:lstStyle>
          <a:p>
            <a:pPr lvl="0"/>
            <a:r>
              <a:rPr lang="fr-FR"/>
              <a:t>Sub-title</a:t>
            </a:r>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solidFill>
                  <a:srgbClr val="FFFFFF"/>
                </a:solidFill>
              </a:rPr>
              <a:pPr/>
              <a:t>‹N°›</a:t>
            </a:fld>
            <a:endParaRPr lang="fr-FR" dirty="0">
              <a:solidFill>
                <a:srgbClr val="FFFFFF"/>
              </a:solidFill>
            </a:endParaRPr>
          </a:p>
        </p:txBody>
      </p:sp>
      <p:sp>
        <p:nvSpPr>
          <p:cNvPr id="14"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3114894505"/>
      </p:ext>
    </p:extLst>
  </p:cSld>
  <p:clrMapOvr>
    <a:masterClrMapping/>
  </p:clrMapOvr>
  <p:transition>
    <p:strips dir="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June 8th, 2016</a:t>
            </a:r>
          </a:p>
        </p:txBody>
      </p:sp>
      <p:sp>
        <p:nvSpPr>
          <p:cNvPr id="9"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Presentation of the inception report, EC, Brussels</a:t>
            </a:r>
          </a:p>
        </p:txBody>
      </p:sp>
    </p:spTree>
    <p:extLst>
      <p:ext uri="{BB962C8B-B14F-4D97-AF65-F5344CB8AC3E}">
        <p14:creationId xmlns:p14="http://schemas.microsoft.com/office/powerpoint/2010/main" val="3893151457"/>
      </p:ext>
    </p:extLst>
  </p:cSld>
  <p:clrMapOvr>
    <a:masterClrMapping/>
  </p:clrMapOvr>
  <p:transition>
    <p:strips dir="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a:xfrm>
            <a:off x="467544" y="2276872"/>
            <a:ext cx="3960440" cy="3888432"/>
          </a:xfrm>
        </p:spPr>
        <p:txBody>
          <a:bodyPr>
            <a:normAutofit/>
          </a:bodyPr>
          <a:lstStyle>
            <a:lvl1pPr>
              <a:defRPr sz="24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2400"/>
            </a:lvl1pPr>
          </a:lstStyle>
          <a:p>
            <a:pPr lvl="0"/>
            <a:r>
              <a:rPr lang="fr-FR"/>
              <a:t>Text</a:t>
            </a:r>
            <a:endParaRPr lang="fr-FR" dirty="0"/>
          </a:p>
        </p:txBody>
      </p:sp>
      <p:sp>
        <p:nvSpPr>
          <p:cNvPr id="9"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2571344727"/>
      </p:ext>
    </p:extLst>
  </p:cSld>
  <p:clrMapOvr>
    <a:masterClrMapping/>
  </p:clrMapOvr>
  <p:transition>
    <p:strips dir="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02327F0-5724-4EDD-905D-C76B82BCF047}" type="datetime1">
              <a:rPr lang="en-US" smtClean="0">
                <a:solidFill>
                  <a:srgbClr val="FFFFFF"/>
                </a:solidFill>
              </a:rPr>
              <a:pPr/>
              <a:t>7/22/2021</a:t>
            </a:fld>
            <a:endParaRPr lang="en-US" dirty="0">
              <a:solidFill>
                <a:srgbClr val="FFFFFF"/>
              </a:solidFill>
            </a:endParaRPr>
          </a:p>
        </p:txBody>
      </p:sp>
      <p:sp>
        <p:nvSpPr>
          <p:cNvPr id="5" name="Footer Placeholder 4"/>
          <p:cNvSpPr>
            <a:spLocks noGrp="1"/>
          </p:cNvSpPr>
          <p:nvPr>
            <p:ph type="ftr" sz="quarter" idx="11"/>
          </p:nvPr>
        </p:nvSpPr>
        <p:spPr/>
        <p:txBody>
          <a:bodyPr/>
          <a:lstStyle/>
          <a:p>
            <a:endParaRPr lang="en-US" dirty="0">
              <a:solidFill>
                <a:srgbClr val="FFFFFF"/>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FFFFFF"/>
                </a:solidFill>
              </a:rPr>
              <a:pPr/>
              <a:t>‹N°›</a:t>
            </a:fld>
            <a:endParaRPr lang="en-US" dirty="0">
              <a:solidFill>
                <a:srgbClr val="FFFFFF"/>
              </a:solidFill>
            </a:endParaRPr>
          </a:p>
        </p:txBody>
      </p:sp>
    </p:spTree>
    <p:extLst>
      <p:ext uri="{BB962C8B-B14F-4D97-AF65-F5344CB8AC3E}">
        <p14:creationId xmlns:p14="http://schemas.microsoft.com/office/powerpoint/2010/main" val="8249751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e la date 13"/>
          <p:cNvSpPr>
            <a:spLocks noGrp="1"/>
          </p:cNvSpPr>
          <p:nvPr>
            <p:ph type="dt" sz="half" idx="10"/>
          </p:nvPr>
        </p:nvSpPr>
        <p:spPr/>
        <p:txBody>
          <a:bodyPr/>
          <a:lstStyle>
            <a:lvl1pPr>
              <a:defRPr/>
            </a:lvl1pPr>
          </a:lstStyle>
          <a:p>
            <a:pPr>
              <a:defRPr/>
            </a:pPr>
            <a:fld id="{417BDB19-0BD8-4BE6-98E7-956A78DFA109}" type="datetimeFigureOut">
              <a:rPr lang="fr-FR" altLang="en-US">
                <a:solidFill>
                  <a:srgbClr val="FFFFFF"/>
                </a:solidFill>
              </a:rPr>
              <a:pPr>
                <a:defRPr/>
              </a:pPr>
              <a:t>22/07/2021</a:t>
            </a:fld>
            <a:endParaRPr lang="fr-FR" altLang="en-US">
              <a:solidFill>
                <a:srgbClr val="FFFFFF"/>
              </a:solidFill>
            </a:endParaRPr>
          </a:p>
        </p:txBody>
      </p:sp>
      <p:sp>
        <p:nvSpPr>
          <p:cNvPr id="3" name="Espace réservé du pied de page 2"/>
          <p:cNvSpPr>
            <a:spLocks noGrp="1"/>
          </p:cNvSpPr>
          <p:nvPr>
            <p:ph type="ftr" sz="quarter" idx="11"/>
          </p:nvPr>
        </p:nvSpPr>
        <p:spPr/>
        <p:txBody>
          <a:bodyPr/>
          <a:lstStyle>
            <a:lvl1pPr>
              <a:defRPr/>
            </a:lvl1pPr>
          </a:lstStyle>
          <a:p>
            <a:pPr>
              <a:defRPr/>
            </a:pPr>
            <a:endParaRPr lang="en-US" altLang="en-US">
              <a:solidFill>
                <a:srgbClr val="FFFFFF"/>
              </a:solidFill>
            </a:endParaRPr>
          </a:p>
        </p:txBody>
      </p:sp>
      <p:sp>
        <p:nvSpPr>
          <p:cNvPr id="4" name="Espace réservé du numéro de diapositive 22"/>
          <p:cNvSpPr>
            <a:spLocks noGrp="1"/>
          </p:cNvSpPr>
          <p:nvPr>
            <p:ph type="sldNum" sz="quarter" idx="12"/>
          </p:nvPr>
        </p:nvSpPr>
        <p:spPr/>
        <p:txBody>
          <a:bodyPr/>
          <a:lstStyle>
            <a:lvl1pPr>
              <a:defRPr/>
            </a:lvl1pPr>
          </a:lstStyle>
          <a:p>
            <a:pPr>
              <a:defRPr/>
            </a:pPr>
            <a:fld id="{A51BE6DC-ADC0-4717-911B-794D9E5ED464}" type="slidenum">
              <a:rPr lang="fr-FR" altLang="en-US">
                <a:solidFill>
                  <a:srgbClr val="FFFFFF"/>
                </a:solidFill>
              </a:rPr>
              <a:pPr>
                <a:defRPr/>
              </a:pPr>
              <a:t>‹N°›</a:t>
            </a:fld>
            <a:endParaRPr lang="fr-FR" altLang="en-US">
              <a:solidFill>
                <a:srgbClr val="FFFFFF"/>
              </a:solidFill>
            </a:endParaRPr>
          </a:p>
        </p:txBody>
      </p:sp>
    </p:spTree>
    <p:extLst>
      <p:ext uri="{BB962C8B-B14F-4D97-AF65-F5344CB8AC3E}">
        <p14:creationId xmlns:p14="http://schemas.microsoft.com/office/powerpoint/2010/main" val="17703036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4572000" y="2852936"/>
            <a:ext cx="4320480" cy="1656184"/>
          </a:xfrm>
          <a:prstGeom prst="rect">
            <a:avLst/>
          </a:prstGeom>
        </p:spPr>
        <p:txBody>
          <a:bodyPr vert="horz" lIns="91440" tIns="45720" rIns="91440" bIns="45720" rtlCol="0" anchor="ctr">
            <a:normAutofit/>
          </a:bodyPr>
          <a:lstStyle>
            <a:lvl1pPr>
              <a:defRPr cap="none" baseline="0"/>
            </a:lvl1pPr>
          </a:lstStyle>
          <a:p>
            <a:r>
              <a:rPr lang="fr-FR"/>
              <a:t>Title</a:t>
            </a:r>
            <a:endParaRPr lang="fr-FR" dirty="0"/>
          </a:p>
        </p:txBody>
      </p:sp>
      <p:sp>
        <p:nvSpPr>
          <p:cNvPr id="8" name="Espace réservé du texte 2"/>
          <p:cNvSpPr>
            <a:spLocks noGrp="1"/>
          </p:cNvSpPr>
          <p:nvPr>
            <p:ph idx="1" hasCustomPrompt="1"/>
          </p:nvPr>
        </p:nvSpPr>
        <p:spPr>
          <a:xfrm>
            <a:off x="4572000" y="4797152"/>
            <a:ext cx="432048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endParaRPr lang="fr-FR" dirty="0"/>
          </a:p>
        </p:txBody>
      </p:sp>
      <p:sp>
        <p:nvSpPr>
          <p:cNvPr id="6" name="Espace réservé du contenu 5"/>
          <p:cNvSpPr>
            <a:spLocks noGrp="1"/>
          </p:cNvSpPr>
          <p:nvPr>
            <p:ph sz="quarter" idx="10" hasCustomPrompt="1"/>
          </p:nvPr>
        </p:nvSpPr>
        <p:spPr>
          <a:xfrm>
            <a:off x="4572000" y="6022107"/>
            <a:ext cx="4320480" cy="503237"/>
          </a:xfrm>
        </p:spPr>
        <p:txBody>
          <a:bodyPr anchor="ctr" anchorCtr="0">
            <a:normAutofit/>
          </a:bodyPr>
          <a:lstStyle>
            <a:lvl1pPr>
              <a:defRPr sz="1800" b="1">
                <a:solidFill>
                  <a:schemeClr val="tx1"/>
                </a:solidFill>
              </a:defRPr>
            </a:lvl1pPr>
          </a:lstStyle>
          <a:p>
            <a:pPr lvl="0"/>
            <a:r>
              <a:rPr lang="fr-FR"/>
              <a:t>Date, Place</a:t>
            </a:r>
          </a:p>
        </p:txBody>
      </p:sp>
    </p:spTree>
    <p:extLst>
      <p:ext uri="{BB962C8B-B14F-4D97-AF65-F5344CB8AC3E}">
        <p14:creationId xmlns:p14="http://schemas.microsoft.com/office/powerpoint/2010/main" val="3136494494"/>
      </p:ext>
    </p:extLst>
  </p:cSld>
  <p:clrMapOvr>
    <a:masterClrMapping/>
  </p:clrMapOvr>
  <p:transition>
    <p:strips dir="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Rectangle 4"/>
          <p:cNvSpPr/>
          <p:nvPr/>
        </p:nvSpPr>
        <p:spPr>
          <a:xfrm>
            <a:off x="428625" y="6000750"/>
            <a:ext cx="2143125" cy="714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dirty="0">
              <a:solidFill>
                <a:srgbClr val="FFFFFF"/>
              </a:solidFill>
            </a:endParaRPr>
          </a:p>
        </p:txBody>
      </p:sp>
    </p:spTree>
    <p:extLst>
      <p:ext uri="{BB962C8B-B14F-4D97-AF65-F5344CB8AC3E}">
        <p14:creationId xmlns:p14="http://schemas.microsoft.com/office/powerpoint/2010/main" val="1843793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2" name="Rectangle 4"/>
          <p:cNvSpPr/>
          <p:nvPr/>
        </p:nvSpPr>
        <p:spPr>
          <a:xfrm>
            <a:off x="428625" y="6000750"/>
            <a:ext cx="2143125" cy="714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dirty="0">
              <a:solidFill>
                <a:srgbClr val="FFFFFF"/>
              </a:solidFill>
            </a:endParaRPr>
          </a:p>
        </p:txBody>
      </p:sp>
    </p:spTree>
    <p:extLst>
      <p:ext uri="{BB962C8B-B14F-4D97-AF65-F5344CB8AC3E}">
        <p14:creationId xmlns:p14="http://schemas.microsoft.com/office/powerpoint/2010/main" val="3306321863"/>
      </p:ext>
    </p:extLst>
  </p:cSld>
  <p:clrMapOvr>
    <a:masterClrMapping/>
  </p:clrMapOvr>
  <p:transition>
    <p:strips dir="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3B32176B-94A5-41A9-B93F-A2F663803CA9}" type="datetimeFigureOut">
              <a:rPr lang="fr-FR" smtClean="0">
                <a:solidFill>
                  <a:srgbClr val="FFFFFF"/>
                </a:solidFill>
              </a:rPr>
              <a:pPr/>
              <a:t>22/07/2021</a:t>
            </a:fld>
            <a:endParaRPr lang="fr-FR">
              <a:solidFill>
                <a:srgbClr val="FFFFFF"/>
              </a:solidFill>
            </a:endParaRPr>
          </a:p>
        </p:txBody>
      </p:sp>
      <p:sp>
        <p:nvSpPr>
          <p:cNvPr id="6" name="Espace réservé du pied de page 5"/>
          <p:cNvSpPr>
            <a:spLocks noGrp="1"/>
          </p:cNvSpPr>
          <p:nvPr>
            <p:ph type="ftr" sz="quarter" idx="11"/>
          </p:nvPr>
        </p:nvSpPr>
        <p:spPr/>
        <p:txBody>
          <a:bodyPr/>
          <a:lstStyle/>
          <a:p>
            <a:endParaRPr lang="fr-FR">
              <a:solidFill>
                <a:srgbClr val="FFFFFF"/>
              </a:solidFill>
            </a:endParaRPr>
          </a:p>
        </p:txBody>
      </p:sp>
      <p:sp>
        <p:nvSpPr>
          <p:cNvPr id="7" name="Espace réservé du numéro de diapositive 6"/>
          <p:cNvSpPr>
            <a:spLocks noGrp="1"/>
          </p:cNvSpPr>
          <p:nvPr>
            <p:ph type="sldNum" sz="quarter" idx="12"/>
          </p:nvPr>
        </p:nvSpPr>
        <p:spPr/>
        <p:txBody>
          <a:bodyPr/>
          <a:lstStyle/>
          <a:p>
            <a:fld id="{E53F6D3D-2986-42BC-8BBA-FC895D6BCD66}" type="slidenum">
              <a:rPr lang="fr-FR" smtClean="0">
                <a:solidFill>
                  <a:srgbClr val="FFFFFF"/>
                </a:solidFill>
              </a:rPr>
              <a:pPr/>
              <a:t>‹N°›</a:t>
            </a:fld>
            <a:endParaRPr lang="fr-FR">
              <a:solidFill>
                <a:srgbClr val="FFFFFF"/>
              </a:solidFill>
            </a:endParaRPr>
          </a:p>
        </p:txBody>
      </p:sp>
    </p:spTree>
    <p:extLst>
      <p:ext uri="{BB962C8B-B14F-4D97-AF65-F5344CB8AC3E}">
        <p14:creationId xmlns:p14="http://schemas.microsoft.com/office/powerpoint/2010/main" val="1811589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4572000" y="2852936"/>
            <a:ext cx="4320480" cy="1656184"/>
          </a:xfrm>
          <a:prstGeom prst="rect">
            <a:avLst/>
          </a:prstGeom>
        </p:spPr>
        <p:txBody>
          <a:bodyPr vert="horz" lIns="91440" tIns="45720" rIns="91440" bIns="45720" rtlCol="0" anchor="ctr">
            <a:normAutofit/>
          </a:bodyPr>
          <a:lstStyle>
            <a:lvl1pPr>
              <a:defRPr cap="none" baseline="0"/>
            </a:lvl1pPr>
          </a:lstStyle>
          <a:p>
            <a:r>
              <a:rPr lang="fr-FR"/>
              <a:t>Title</a:t>
            </a:r>
            <a:endParaRPr lang="fr-FR" dirty="0"/>
          </a:p>
        </p:txBody>
      </p:sp>
      <p:sp>
        <p:nvSpPr>
          <p:cNvPr id="8" name="Espace réservé du texte 2"/>
          <p:cNvSpPr>
            <a:spLocks noGrp="1"/>
          </p:cNvSpPr>
          <p:nvPr>
            <p:ph idx="1" hasCustomPrompt="1"/>
          </p:nvPr>
        </p:nvSpPr>
        <p:spPr>
          <a:xfrm>
            <a:off x="4572000" y="4797152"/>
            <a:ext cx="432048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endParaRPr lang="fr-FR" dirty="0"/>
          </a:p>
        </p:txBody>
      </p:sp>
      <p:sp>
        <p:nvSpPr>
          <p:cNvPr id="6" name="Espace réservé du contenu 5"/>
          <p:cNvSpPr>
            <a:spLocks noGrp="1"/>
          </p:cNvSpPr>
          <p:nvPr>
            <p:ph sz="quarter" idx="10" hasCustomPrompt="1"/>
          </p:nvPr>
        </p:nvSpPr>
        <p:spPr>
          <a:xfrm>
            <a:off x="4572000" y="6022107"/>
            <a:ext cx="4320480" cy="503237"/>
          </a:xfrm>
        </p:spPr>
        <p:txBody>
          <a:bodyPr anchor="ctr" anchorCtr="0">
            <a:normAutofit/>
          </a:bodyPr>
          <a:lstStyle>
            <a:lvl1pPr>
              <a:defRPr sz="1800" b="1">
                <a:solidFill>
                  <a:schemeClr val="tx1"/>
                </a:solidFill>
              </a:defRPr>
            </a:lvl1pPr>
          </a:lstStyle>
          <a:p>
            <a:pPr lvl="0"/>
            <a:r>
              <a:rPr lang="fr-FR"/>
              <a:t>Date, Place</a:t>
            </a:r>
          </a:p>
        </p:txBody>
      </p:sp>
    </p:spTree>
    <p:extLst>
      <p:ext uri="{BB962C8B-B14F-4D97-AF65-F5344CB8AC3E}">
        <p14:creationId xmlns:p14="http://schemas.microsoft.com/office/powerpoint/2010/main" val="2844280919"/>
      </p:ext>
    </p:extLst>
  </p:cSld>
  <p:clrMapOvr>
    <a:masterClrMapping/>
  </p:clrMapOvr>
  <p:transition>
    <p:strips dir="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Blank slide with head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2905828245"/>
      </p:ext>
    </p:extLst>
  </p:cSld>
  <p:clrMapOvr>
    <a:masterClrMapping/>
  </p:clrMapOvr>
  <p:transition>
    <p:strips dir="ru"/>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95819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2800"/>
            </a:lvl1pPr>
          </a:lstStyle>
          <a:p>
            <a:pPr lvl="0"/>
            <a:r>
              <a:rPr lang="fr-FR"/>
              <a:t>Sub-title</a:t>
            </a:r>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solidFill>
                  <a:srgbClr val="FFFFFF"/>
                </a:solidFill>
              </a:rPr>
              <a:pPr/>
              <a:t>‹N°›</a:t>
            </a:fld>
            <a:endParaRPr lang="fr-FR" dirty="0">
              <a:solidFill>
                <a:srgbClr val="FFFFFF"/>
              </a:solidFill>
            </a:endParaRPr>
          </a:p>
        </p:txBody>
      </p:sp>
      <p:sp>
        <p:nvSpPr>
          <p:cNvPr id="14"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3776823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9"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25254337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a:xfrm>
            <a:off x="467544" y="2276872"/>
            <a:ext cx="3960440" cy="3888432"/>
          </a:xfrm>
        </p:spPr>
        <p:txBody>
          <a:bodyPr>
            <a:normAutofit/>
          </a:bodyPr>
          <a:lstStyle>
            <a:lvl1pPr>
              <a:defRPr sz="24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2400"/>
            </a:lvl1pPr>
          </a:lstStyle>
          <a:p>
            <a:pPr lvl="0"/>
            <a:r>
              <a:rPr lang="fr-FR"/>
              <a:t>Text</a:t>
            </a:r>
            <a:endParaRPr lang="fr-FR" dirty="0"/>
          </a:p>
        </p:txBody>
      </p:sp>
      <p:sp>
        <p:nvSpPr>
          <p:cNvPr id="9"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8344119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82DE72-E358-4AAC-9CA2-E8F3246A19F1}" type="datetimeFigureOut">
              <a:rPr lang="en-US" smtClean="0">
                <a:solidFill>
                  <a:prstClr val="black">
                    <a:tint val="75000"/>
                  </a:prstClr>
                </a:solidFill>
              </a:rPr>
              <a:pPr/>
              <a:t>7/22/2021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5255F18-CBB6-4B21-A968-70E03EC7C418}" type="slidenum">
              <a:rPr lang="en-US" smtClean="0">
                <a:solidFill>
                  <a:prstClr val="black">
                    <a:tint val="75000"/>
                  </a:prstClr>
                </a:solidFill>
              </a:rPr>
              <a:pPr/>
              <a:t>‹N°›</a:t>
            </a:fld>
            <a:endParaRPr lang="en-US" dirty="0">
              <a:solidFill>
                <a:prstClr val="black">
                  <a:tint val="75000"/>
                </a:prstClr>
              </a:solidFill>
            </a:endParaRPr>
          </a:p>
        </p:txBody>
      </p:sp>
    </p:spTree>
    <p:extLst>
      <p:ext uri="{BB962C8B-B14F-4D97-AF65-F5344CB8AC3E}">
        <p14:creationId xmlns:p14="http://schemas.microsoft.com/office/powerpoint/2010/main" val="14540970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fld id="{6D506ADE-2385-B74C-92BC-43F11C7C7848}" type="datetimeFigureOut">
              <a:rPr lang="fr-FR" smtClean="0">
                <a:solidFill>
                  <a:srgbClr val="FFFFFF"/>
                </a:solidFill>
              </a:rPr>
              <a:pPr/>
              <a:t>22/07/2021</a:t>
            </a:fld>
            <a:endParaRPr lang="fr-FR">
              <a:solidFill>
                <a:srgbClr val="FFFFFF"/>
              </a:solidFill>
            </a:endParaRPr>
          </a:p>
        </p:txBody>
      </p:sp>
      <p:sp>
        <p:nvSpPr>
          <p:cNvPr id="4" name="Espace réservé du pied de page 3"/>
          <p:cNvSpPr>
            <a:spLocks noGrp="1"/>
          </p:cNvSpPr>
          <p:nvPr>
            <p:ph type="ftr" sz="quarter" idx="11"/>
          </p:nvPr>
        </p:nvSpPr>
        <p:spPr/>
        <p:txBody>
          <a:bodyPr/>
          <a:lstStyle/>
          <a:p>
            <a:endParaRPr lang="fr-FR">
              <a:solidFill>
                <a:srgbClr val="FFFFFF"/>
              </a:solidFill>
            </a:endParaRPr>
          </a:p>
        </p:txBody>
      </p:sp>
      <p:sp>
        <p:nvSpPr>
          <p:cNvPr id="5" name="Espace réservé du numéro de diapositive 4"/>
          <p:cNvSpPr>
            <a:spLocks noGrp="1"/>
          </p:cNvSpPr>
          <p:nvPr>
            <p:ph type="sldNum" sz="quarter" idx="12"/>
          </p:nvPr>
        </p:nvSpPr>
        <p:spPr/>
        <p:txBody>
          <a:bodyPr/>
          <a:lstStyle/>
          <a:p>
            <a:fld id="{772F34F4-FBB6-BF49-8066-C121679D6AD5}" type="slidenum">
              <a:rPr lang="fr-FR" smtClean="0">
                <a:solidFill>
                  <a:srgbClr val="FFFFFF"/>
                </a:solidFill>
              </a:rPr>
              <a:pPr/>
              <a:t>‹N°›</a:t>
            </a:fld>
            <a:endParaRPr lang="fr-FR">
              <a:solidFill>
                <a:srgbClr val="FFFFFF"/>
              </a:solidFill>
            </a:endParaRPr>
          </a:p>
        </p:txBody>
      </p:sp>
    </p:spTree>
    <p:extLst>
      <p:ext uri="{BB962C8B-B14F-4D97-AF65-F5344CB8AC3E}">
        <p14:creationId xmlns:p14="http://schemas.microsoft.com/office/powerpoint/2010/main" val="1547315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47394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2800"/>
            </a:lvl1pPr>
          </a:lstStyle>
          <a:p>
            <a:pPr lvl="0"/>
            <a:r>
              <a:rPr lang="fr-FR"/>
              <a:t>Sub-title</a:t>
            </a:r>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solidFill>
                  <a:srgbClr val="FFFFFF"/>
                </a:solidFill>
              </a:rPr>
              <a:pPr/>
              <a:t>‹N°›</a:t>
            </a:fld>
            <a:endParaRPr lang="fr-FR" dirty="0">
              <a:solidFill>
                <a:srgbClr val="FFFFFF"/>
              </a:solidFill>
            </a:endParaRPr>
          </a:p>
        </p:txBody>
      </p:sp>
      <p:sp>
        <p:nvSpPr>
          <p:cNvPr id="14"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3387650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9"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682058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a:xfrm>
            <a:off x="467544" y="2276872"/>
            <a:ext cx="3960440" cy="3888432"/>
          </a:xfrm>
        </p:spPr>
        <p:txBody>
          <a:bodyPr>
            <a:normAutofit/>
          </a:bodyPr>
          <a:lstStyle>
            <a:lvl1pPr>
              <a:defRPr sz="24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2400"/>
            </a:lvl1pPr>
          </a:lstStyle>
          <a:p>
            <a:pPr lvl="0"/>
            <a:r>
              <a:rPr lang="fr-FR"/>
              <a:t>Text</a:t>
            </a:r>
            <a:endParaRPr lang="fr-FR" dirty="0"/>
          </a:p>
        </p:txBody>
      </p:sp>
      <p:sp>
        <p:nvSpPr>
          <p:cNvPr id="9"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35939124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fld id="{6D506ADE-2385-B74C-92BC-43F11C7C7848}" type="datetimeFigureOut">
              <a:rPr lang="fr-FR" smtClean="0">
                <a:solidFill>
                  <a:srgbClr val="FFFFFF"/>
                </a:solidFill>
              </a:rPr>
              <a:pPr/>
              <a:t>22/07/2021</a:t>
            </a:fld>
            <a:endParaRPr lang="fr-FR">
              <a:solidFill>
                <a:srgbClr val="FFFFFF"/>
              </a:solidFill>
            </a:endParaRPr>
          </a:p>
        </p:txBody>
      </p:sp>
      <p:sp>
        <p:nvSpPr>
          <p:cNvPr id="4" name="Espace réservé du pied de page 3"/>
          <p:cNvSpPr>
            <a:spLocks noGrp="1"/>
          </p:cNvSpPr>
          <p:nvPr>
            <p:ph type="ftr" sz="quarter" idx="11"/>
          </p:nvPr>
        </p:nvSpPr>
        <p:spPr/>
        <p:txBody>
          <a:bodyPr/>
          <a:lstStyle/>
          <a:p>
            <a:endParaRPr lang="fr-FR">
              <a:solidFill>
                <a:srgbClr val="FFFFFF"/>
              </a:solidFill>
            </a:endParaRPr>
          </a:p>
        </p:txBody>
      </p:sp>
      <p:sp>
        <p:nvSpPr>
          <p:cNvPr id="5" name="Espace réservé du numéro de diapositive 4"/>
          <p:cNvSpPr>
            <a:spLocks noGrp="1"/>
          </p:cNvSpPr>
          <p:nvPr>
            <p:ph type="sldNum" sz="quarter" idx="12"/>
          </p:nvPr>
        </p:nvSpPr>
        <p:spPr/>
        <p:txBody>
          <a:bodyPr/>
          <a:lstStyle/>
          <a:p>
            <a:fld id="{772F34F4-FBB6-BF49-8066-C121679D6AD5}" type="slidenum">
              <a:rPr lang="fr-FR" smtClean="0">
                <a:solidFill>
                  <a:srgbClr val="FFFFFF"/>
                </a:solidFill>
              </a:rPr>
              <a:pPr/>
              <a:t>‹N°›</a:t>
            </a:fld>
            <a:endParaRPr lang="fr-FR">
              <a:solidFill>
                <a:srgbClr val="FFFFFF"/>
              </a:solidFill>
            </a:endParaRPr>
          </a:p>
        </p:txBody>
      </p:sp>
    </p:spTree>
    <p:extLst>
      <p:ext uri="{BB962C8B-B14F-4D97-AF65-F5344CB8AC3E}">
        <p14:creationId xmlns:p14="http://schemas.microsoft.com/office/powerpoint/2010/main" val="29396317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50901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2800"/>
            </a:lvl1pPr>
          </a:lstStyle>
          <a:p>
            <a:pPr lvl="0"/>
            <a:r>
              <a:rPr lang="fr-FR"/>
              <a:t>Sub-title</a:t>
            </a:r>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solidFill>
                  <a:srgbClr val="FFFFFF"/>
                </a:solidFill>
              </a:rPr>
              <a:pPr/>
              <a:t>‹N°›</a:t>
            </a:fld>
            <a:endParaRPr lang="fr-FR" dirty="0">
              <a:solidFill>
                <a:srgbClr val="FFFFFF"/>
              </a:solidFill>
            </a:endParaRPr>
          </a:p>
        </p:txBody>
      </p:sp>
      <p:sp>
        <p:nvSpPr>
          <p:cNvPr id="14"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35311364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9"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30705808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a:xfrm>
            <a:off x="467544" y="2276872"/>
            <a:ext cx="3960440" cy="3888432"/>
          </a:xfrm>
        </p:spPr>
        <p:txBody>
          <a:bodyPr>
            <a:normAutofit/>
          </a:bodyPr>
          <a:lstStyle>
            <a:lvl1pPr>
              <a:defRPr sz="24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2400"/>
            </a:lvl1pPr>
          </a:lstStyle>
          <a:p>
            <a:pPr lvl="0"/>
            <a:r>
              <a:rPr lang="fr-FR"/>
              <a:t>Text</a:t>
            </a:r>
            <a:endParaRPr lang="fr-FR" dirty="0"/>
          </a:p>
        </p:txBody>
      </p:sp>
      <p:sp>
        <p:nvSpPr>
          <p:cNvPr id="9"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379419742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82DE72-E358-4AAC-9CA2-E8F3246A19F1}" type="datetimeFigureOut">
              <a:rPr lang="en-US" smtClean="0">
                <a:solidFill>
                  <a:prstClr val="black">
                    <a:tint val="75000"/>
                  </a:prstClr>
                </a:solidFill>
              </a:rPr>
              <a:pPr/>
              <a:t>7/22/2021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5255F18-CBB6-4B21-A968-70E03EC7C418}" type="slidenum">
              <a:rPr lang="en-US" smtClean="0">
                <a:solidFill>
                  <a:prstClr val="black">
                    <a:tint val="75000"/>
                  </a:prstClr>
                </a:solidFill>
              </a:rPr>
              <a:pPr/>
              <a:t>‹N°›</a:t>
            </a:fld>
            <a:endParaRPr lang="en-US" dirty="0">
              <a:solidFill>
                <a:prstClr val="black">
                  <a:tint val="75000"/>
                </a:prstClr>
              </a:solidFill>
            </a:endParaRPr>
          </a:p>
        </p:txBody>
      </p:sp>
    </p:spTree>
    <p:extLst>
      <p:ext uri="{BB962C8B-B14F-4D97-AF65-F5344CB8AC3E}">
        <p14:creationId xmlns:p14="http://schemas.microsoft.com/office/powerpoint/2010/main" val="52954247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fld id="{6D506ADE-2385-B74C-92BC-43F11C7C7848}" type="datetimeFigureOut">
              <a:rPr lang="fr-FR" smtClean="0">
                <a:solidFill>
                  <a:srgbClr val="FFFFFF"/>
                </a:solidFill>
              </a:rPr>
              <a:pPr/>
              <a:t>22/07/2021</a:t>
            </a:fld>
            <a:endParaRPr lang="fr-FR">
              <a:solidFill>
                <a:srgbClr val="FFFFFF"/>
              </a:solidFill>
            </a:endParaRPr>
          </a:p>
        </p:txBody>
      </p:sp>
      <p:sp>
        <p:nvSpPr>
          <p:cNvPr id="4" name="Espace réservé du pied de page 3"/>
          <p:cNvSpPr>
            <a:spLocks noGrp="1"/>
          </p:cNvSpPr>
          <p:nvPr>
            <p:ph type="ftr" sz="quarter" idx="11"/>
          </p:nvPr>
        </p:nvSpPr>
        <p:spPr/>
        <p:txBody>
          <a:bodyPr/>
          <a:lstStyle/>
          <a:p>
            <a:endParaRPr lang="fr-FR">
              <a:solidFill>
                <a:srgbClr val="FFFFFF"/>
              </a:solidFill>
            </a:endParaRPr>
          </a:p>
        </p:txBody>
      </p:sp>
      <p:sp>
        <p:nvSpPr>
          <p:cNvPr id="5" name="Espace réservé du numéro de diapositive 4"/>
          <p:cNvSpPr>
            <a:spLocks noGrp="1"/>
          </p:cNvSpPr>
          <p:nvPr>
            <p:ph type="sldNum" sz="quarter" idx="12"/>
          </p:nvPr>
        </p:nvSpPr>
        <p:spPr/>
        <p:txBody>
          <a:bodyPr/>
          <a:lstStyle/>
          <a:p>
            <a:fld id="{772F34F4-FBB6-BF49-8066-C121679D6AD5}" type="slidenum">
              <a:rPr lang="fr-FR" smtClean="0">
                <a:solidFill>
                  <a:srgbClr val="FFFFFF"/>
                </a:solidFill>
              </a:rPr>
              <a:pPr/>
              <a:t>‹N°›</a:t>
            </a:fld>
            <a:endParaRPr lang="fr-FR">
              <a:solidFill>
                <a:srgbClr val="FFFFFF"/>
              </a:solidFill>
            </a:endParaRPr>
          </a:p>
        </p:txBody>
      </p:sp>
    </p:spTree>
    <p:extLst>
      <p:ext uri="{BB962C8B-B14F-4D97-AF65-F5344CB8AC3E}">
        <p14:creationId xmlns:p14="http://schemas.microsoft.com/office/powerpoint/2010/main" val="3955284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37244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2800"/>
            </a:lvl1pPr>
          </a:lstStyle>
          <a:p>
            <a:pPr lvl="0"/>
            <a:r>
              <a:rPr lang="fr-FR"/>
              <a:t>Sub-title</a:t>
            </a:r>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solidFill>
                  <a:srgbClr val="FFFFFF"/>
                </a:solidFill>
              </a:rPr>
              <a:pPr/>
              <a:t>‹N°›</a:t>
            </a:fld>
            <a:endParaRPr lang="fr-FR" dirty="0">
              <a:solidFill>
                <a:srgbClr val="FFFFFF"/>
              </a:solidFill>
            </a:endParaRPr>
          </a:p>
        </p:txBody>
      </p:sp>
      <p:sp>
        <p:nvSpPr>
          <p:cNvPr id="14"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274442106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9"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333042913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a:xfrm>
            <a:off x="467544" y="2276872"/>
            <a:ext cx="3960440" cy="3888432"/>
          </a:xfrm>
        </p:spPr>
        <p:txBody>
          <a:bodyPr>
            <a:normAutofit/>
          </a:bodyPr>
          <a:lstStyle>
            <a:lvl1pPr>
              <a:defRPr sz="24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2400"/>
            </a:lvl1pPr>
          </a:lstStyle>
          <a:p>
            <a:pPr lvl="0"/>
            <a:r>
              <a:rPr lang="fr-FR"/>
              <a:t>Text</a:t>
            </a:r>
            <a:endParaRPr lang="fr-FR" dirty="0"/>
          </a:p>
        </p:txBody>
      </p:sp>
      <p:sp>
        <p:nvSpPr>
          <p:cNvPr id="9"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7013054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82DE72-E358-4AAC-9CA2-E8F3246A19F1}" type="datetimeFigureOut">
              <a:rPr lang="en-US" smtClean="0">
                <a:solidFill>
                  <a:prstClr val="black">
                    <a:tint val="75000"/>
                  </a:prstClr>
                </a:solidFill>
              </a:rPr>
              <a:pPr/>
              <a:t>7/22/2021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5255F18-CBB6-4B21-A968-70E03EC7C418}" type="slidenum">
              <a:rPr lang="en-US" smtClean="0">
                <a:solidFill>
                  <a:prstClr val="black">
                    <a:tint val="75000"/>
                  </a:prstClr>
                </a:solidFill>
              </a:rPr>
              <a:pPr/>
              <a:t>‹N°›</a:t>
            </a:fld>
            <a:endParaRPr lang="en-US" dirty="0">
              <a:solidFill>
                <a:prstClr val="black">
                  <a:tint val="75000"/>
                </a:prstClr>
              </a:solidFill>
            </a:endParaRPr>
          </a:p>
        </p:txBody>
      </p:sp>
    </p:spTree>
    <p:extLst>
      <p:ext uri="{BB962C8B-B14F-4D97-AF65-F5344CB8AC3E}">
        <p14:creationId xmlns:p14="http://schemas.microsoft.com/office/powerpoint/2010/main" val="24422513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fld id="{6D506ADE-2385-B74C-92BC-43F11C7C7848}" type="datetimeFigureOut">
              <a:rPr lang="fr-FR" smtClean="0">
                <a:solidFill>
                  <a:srgbClr val="FFFFFF"/>
                </a:solidFill>
              </a:rPr>
              <a:pPr/>
              <a:t>22/07/2021</a:t>
            </a:fld>
            <a:endParaRPr lang="fr-FR">
              <a:solidFill>
                <a:srgbClr val="FFFFFF"/>
              </a:solidFill>
            </a:endParaRPr>
          </a:p>
        </p:txBody>
      </p:sp>
      <p:sp>
        <p:nvSpPr>
          <p:cNvPr id="4" name="Espace réservé du pied de page 3"/>
          <p:cNvSpPr>
            <a:spLocks noGrp="1"/>
          </p:cNvSpPr>
          <p:nvPr>
            <p:ph type="ftr" sz="quarter" idx="11"/>
          </p:nvPr>
        </p:nvSpPr>
        <p:spPr/>
        <p:txBody>
          <a:bodyPr/>
          <a:lstStyle/>
          <a:p>
            <a:endParaRPr lang="fr-FR">
              <a:solidFill>
                <a:srgbClr val="FFFFFF"/>
              </a:solidFill>
            </a:endParaRPr>
          </a:p>
        </p:txBody>
      </p:sp>
      <p:sp>
        <p:nvSpPr>
          <p:cNvPr id="5" name="Espace réservé du numéro de diapositive 4"/>
          <p:cNvSpPr>
            <a:spLocks noGrp="1"/>
          </p:cNvSpPr>
          <p:nvPr>
            <p:ph type="sldNum" sz="quarter" idx="12"/>
          </p:nvPr>
        </p:nvSpPr>
        <p:spPr/>
        <p:txBody>
          <a:bodyPr/>
          <a:lstStyle/>
          <a:p>
            <a:fld id="{772F34F4-FBB6-BF49-8066-C121679D6AD5}" type="slidenum">
              <a:rPr lang="fr-FR" smtClean="0">
                <a:solidFill>
                  <a:srgbClr val="FFFFFF"/>
                </a:solidFill>
              </a:rPr>
              <a:pPr/>
              <a:t>‹N°›</a:t>
            </a:fld>
            <a:endParaRPr lang="fr-FR">
              <a:solidFill>
                <a:srgbClr val="FFFFFF"/>
              </a:solidFill>
            </a:endParaRPr>
          </a:p>
        </p:txBody>
      </p:sp>
    </p:spTree>
    <p:extLst>
      <p:ext uri="{BB962C8B-B14F-4D97-AF65-F5344CB8AC3E}">
        <p14:creationId xmlns:p14="http://schemas.microsoft.com/office/powerpoint/2010/main" val="7483211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theme" Target="../theme/theme2.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3.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4.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2.jpe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theme" Target="../theme/theme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1.xml"/><Relationship Id="rId7" Type="http://schemas.openxmlformats.org/officeDocument/2006/relationships/image" Target="../media/image2.jpeg"/><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theme" Target="../theme/theme6.xml"/><Relationship Id="rId5" Type="http://schemas.openxmlformats.org/officeDocument/2006/relationships/slideLayout" Target="../slideLayouts/slideLayout33.xml"/><Relationship Id="rId4" Type="http://schemas.openxmlformats.org/officeDocument/2006/relationships/slideLayout" Target="../slideLayouts/slideLayout32.xml"/></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6.xml"/><Relationship Id="rId7" Type="http://schemas.openxmlformats.org/officeDocument/2006/relationships/theme" Target="../theme/theme7.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42.xml"/><Relationship Id="rId7" Type="http://schemas.openxmlformats.org/officeDocument/2006/relationships/theme" Target="../theme/theme8.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5" Type="http://schemas.openxmlformats.org/officeDocument/2006/relationships/slideLayout" Target="../slideLayouts/slideLayout44.xml"/><Relationship Id="rId4"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33664" y="3140968"/>
            <a:ext cx="4258816" cy="1296144"/>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44008" y="4437112"/>
            <a:ext cx="4248472" cy="936104"/>
          </a:xfrm>
          <a:prstGeom prst="rect">
            <a:avLst/>
          </a:prstGeom>
        </p:spPr>
        <p:txBody>
          <a:bodyPr vert="horz" lIns="91440" tIns="45720" rIns="91440" bIns="45720" rtlCol="0">
            <a:normAutofit/>
          </a:bodyPr>
          <a:lstStyle/>
          <a:p>
            <a:pPr lvl="0"/>
            <a:r>
              <a:rPr lang="fr-FR" dirty="0"/>
              <a:t>SOUS-TITRE DE LA PRESENTATION </a:t>
            </a:r>
          </a:p>
        </p:txBody>
      </p:sp>
    </p:spTree>
    <p:extLst>
      <p:ext uri="{BB962C8B-B14F-4D97-AF65-F5344CB8AC3E}">
        <p14:creationId xmlns:p14="http://schemas.microsoft.com/office/powerpoint/2010/main" val="1821813571"/>
      </p:ext>
    </p:extLst>
  </p:cSld>
  <p:clrMap bg1="lt1" tx1="dk1" bg2="lt2" tx2="dk2" accent1="accent1" accent2="accent2" accent3="accent3" accent4="accent4" accent5="accent5" accent6="accent6" hlink="hlink" folHlink="folHlink"/>
  <p:sldLayoutIdLst>
    <p:sldLayoutId id="2147483657" r:id="rId1"/>
  </p:sldLayoutIdLst>
  <p:transition>
    <p:strips dir="ru"/>
  </p:transition>
  <p:hf hdr="0"/>
  <p:txStyles>
    <p:titleStyle>
      <a:lvl1pPr algn="l" defTabSz="914400" rtl="0" eaLnBrk="1" latinLnBrk="0" hangingPunct="1">
        <a:spcBef>
          <a:spcPct val="0"/>
        </a:spcBef>
        <a:buNone/>
        <a:defRPr sz="3600" b="1" kern="1200" cap="none" baseline="0">
          <a:solidFill>
            <a:schemeClr val="accent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2400" kern="1200" cap="none" baseline="0">
          <a:solidFill>
            <a:schemeClr val="bg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0" y="6453336"/>
            <a:ext cx="1378496" cy="365125"/>
          </a:xfrm>
          <a:prstGeom prst="rect">
            <a:avLst/>
          </a:prstGeom>
        </p:spPr>
        <p:txBody>
          <a:bodyPr vert="horz" lIns="91440" tIns="45720" rIns="91440" bIns="45720" rtlCol="0" anchor="ctr"/>
          <a:lstStyle>
            <a:lvl1pPr algn="l">
              <a:defRPr sz="1200">
                <a:solidFill>
                  <a:schemeClr val="bg1"/>
                </a:solidFill>
              </a:defRPr>
            </a:lvl1pPr>
          </a:lstStyle>
          <a:p>
            <a:r>
              <a:rPr lang="fr-FR"/>
              <a:t>Date</a:t>
            </a:r>
            <a:endParaRPr lang="fr-FR" dirty="0"/>
          </a:p>
        </p:txBody>
      </p:sp>
      <p:sp>
        <p:nvSpPr>
          <p:cNvPr id="5" name="Espace réservé du pied de page 4"/>
          <p:cNvSpPr>
            <a:spLocks noGrp="1"/>
          </p:cNvSpPr>
          <p:nvPr>
            <p:ph type="ftr" sz="quarter" idx="3"/>
          </p:nvPr>
        </p:nvSpPr>
        <p:spPr>
          <a:xfrm>
            <a:off x="1835696" y="6453336"/>
            <a:ext cx="4392488" cy="365125"/>
          </a:xfrm>
          <a:prstGeom prst="rect">
            <a:avLst/>
          </a:prstGeom>
        </p:spPr>
        <p:txBody>
          <a:bodyPr vert="horz" lIns="91440" tIns="45720" rIns="91440" bIns="45720" rtlCol="0" anchor="ctr"/>
          <a:lstStyle>
            <a:lvl1pPr algn="ctr">
              <a:defRPr sz="1200">
                <a:solidFill>
                  <a:schemeClr val="bg1"/>
                </a:solidFill>
              </a:defRPr>
            </a:lvl1pPr>
          </a:lstStyle>
          <a:p>
            <a:r>
              <a:rPr lang="fr-FR"/>
              <a:t>Place</a:t>
            </a:r>
            <a:endParaRPr lang="fr-FR" dirty="0"/>
          </a:p>
        </p:txBody>
      </p:sp>
      <p:sp>
        <p:nvSpPr>
          <p:cNvPr id="6" name="Espace réservé du numéro de diapositive 5"/>
          <p:cNvSpPr>
            <a:spLocks noGrp="1"/>
          </p:cNvSpPr>
          <p:nvPr>
            <p:ph type="sldNum" sz="quarter" idx="4"/>
          </p:nvPr>
        </p:nvSpPr>
        <p:spPr>
          <a:xfrm>
            <a:off x="8388424" y="6453336"/>
            <a:ext cx="621432" cy="365125"/>
          </a:xfrm>
          <a:prstGeom prst="rect">
            <a:avLst/>
          </a:prstGeom>
        </p:spPr>
        <p:txBody>
          <a:bodyPr vert="horz" lIns="91440" tIns="45720" rIns="91440" bIns="45720" rtlCol="0" anchor="ctr"/>
          <a:lstStyle>
            <a:lvl1pPr algn="r">
              <a:defRPr sz="1200">
                <a:solidFill>
                  <a:schemeClr val="bg1"/>
                </a:solidFill>
              </a:defRPr>
            </a:lvl1pPr>
          </a:lstStyle>
          <a:p>
            <a:fld id="{02C702AE-1502-43AE-8DBA-2BCAD3408EF2}" type="slidenum">
              <a:rPr lang="fr-FR" smtClean="0"/>
              <a:pPr/>
              <a:t>‹N°›</a:t>
            </a:fld>
            <a:endParaRPr lang="fr-FR" dirty="0"/>
          </a:p>
        </p:txBody>
      </p:sp>
    </p:spTree>
    <p:extLst>
      <p:ext uri="{BB962C8B-B14F-4D97-AF65-F5344CB8AC3E}">
        <p14:creationId xmlns:p14="http://schemas.microsoft.com/office/powerpoint/2010/main" val="2854891631"/>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50" r:id="rId4"/>
  </p:sldLayoutIdLst>
  <p:transition>
    <p:strips dir="ru"/>
  </p:transition>
  <p:hf hdr="0"/>
  <p:txStyles>
    <p:titleStyle>
      <a:lvl1pPr algn="ctr" defTabSz="914400" rtl="0" eaLnBrk="1" latinLnBrk="0" hangingPunct="1">
        <a:spcBef>
          <a:spcPct val="0"/>
        </a:spcBef>
        <a:buNone/>
        <a:defRPr sz="3200" b="1" kern="1200" cap="none" baseline="0">
          <a:solidFill>
            <a:schemeClr val="accent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0" y="6453336"/>
            <a:ext cx="1378496" cy="365125"/>
          </a:xfrm>
          <a:prstGeom prst="rect">
            <a:avLst/>
          </a:prstGeom>
        </p:spPr>
        <p:txBody>
          <a:bodyPr vert="horz" lIns="91440" tIns="45720" rIns="91440" bIns="45720" rtlCol="0" anchor="ctr"/>
          <a:lstStyle>
            <a:lvl1pPr algn="l">
              <a:defRPr sz="1200">
                <a:solidFill>
                  <a:schemeClr val="bg1"/>
                </a:solidFill>
              </a:defRPr>
            </a:lvl1pPr>
          </a:lstStyle>
          <a:p>
            <a:r>
              <a:rPr lang="fr-FR">
                <a:solidFill>
                  <a:srgbClr val="FFFFFF"/>
                </a:solidFill>
              </a:rPr>
              <a:t>Date</a:t>
            </a:r>
            <a:endParaRPr lang="fr-FR" dirty="0">
              <a:solidFill>
                <a:srgbClr val="FFFFFF"/>
              </a:solidFill>
            </a:endParaRPr>
          </a:p>
        </p:txBody>
      </p:sp>
      <p:sp>
        <p:nvSpPr>
          <p:cNvPr id="5" name="Espace réservé du pied de page 4"/>
          <p:cNvSpPr>
            <a:spLocks noGrp="1"/>
          </p:cNvSpPr>
          <p:nvPr>
            <p:ph type="ftr" sz="quarter" idx="3"/>
          </p:nvPr>
        </p:nvSpPr>
        <p:spPr>
          <a:xfrm>
            <a:off x="1835696" y="6453336"/>
            <a:ext cx="4392488" cy="365125"/>
          </a:xfrm>
          <a:prstGeom prst="rect">
            <a:avLst/>
          </a:prstGeom>
        </p:spPr>
        <p:txBody>
          <a:bodyPr vert="horz" lIns="91440" tIns="45720" rIns="91440" bIns="45720" rtlCol="0" anchor="ctr"/>
          <a:lstStyle>
            <a:lvl1pPr algn="ctr">
              <a:defRPr sz="1200">
                <a:solidFill>
                  <a:schemeClr val="bg1"/>
                </a:solidFill>
              </a:defRPr>
            </a:lvl1pPr>
          </a:lstStyle>
          <a:p>
            <a:r>
              <a:rPr lang="fr-FR">
                <a:solidFill>
                  <a:srgbClr val="FFFFFF"/>
                </a:solidFill>
              </a:rPr>
              <a:t>Place</a:t>
            </a:r>
            <a:endParaRPr lang="fr-FR" dirty="0">
              <a:solidFill>
                <a:srgbClr val="FFFFFF"/>
              </a:solidFill>
            </a:endParaRPr>
          </a:p>
        </p:txBody>
      </p:sp>
      <p:sp>
        <p:nvSpPr>
          <p:cNvPr id="6" name="Espace réservé du numéro de diapositive 5"/>
          <p:cNvSpPr>
            <a:spLocks noGrp="1"/>
          </p:cNvSpPr>
          <p:nvPr>
            <p:ph type="sldNum" sz="quarter" idx="4"/>
          </p:nvPr>
        </p:nvSpPr>
        <p:spPr>
          <a:xfrm>
            <a:off x="8388424" y="6453336"/>
            <a:ext cx="621432" cy="365125"/>
          </a:xfrm>
          <a:prstGeom prst="rect">
            <a:avLst/>
          </a:prstGeom>
        </p:spPr>
        <p:txBody>
          <a:bodyPr vert="horz" lIns="91440" tIns="45720" rIns="91440" bIns="45720" rtlCol="0" anchor="ctr"/>
          <a:lstStyle>
            <a:lvl1pPr algn="r">
              <a:defRPr sz="1200">
                <a:solidFill>
                  <a:schemeClr val="bg1"/>
                </a:solidFill>
              </a:defRPr>
            </a:lvl1pPr>
          </a:lstStyle>
          <a:p>
            <a:fld id="{02C702AE-1502-43AE-8DBA-2BCAD3408EF2}" type="slidenum">
              <a:rPr lang="fr-FR" smtClean="0">
                <a:solidFill>
                  <a:srgbClr val="FFFFFF"/>
                </a:solidFill>
              </a:rPr>
              <a:pPr/>
              <a:t>‹N°›</a:t>
            </a:fld>
            <a:endParaRPr lang="fr-FR" dirty="0">
              <a:solidFill>
                <a:srgbClr val="FFFFFF"/>
              </a:solidFill>
            </a:endParaRPr>
          </a:p>
        </p:txBody>
      </p:sp>
    </p:spTree>
    <p:extLst>
      <p:ext uri="{BB962C8B-B14F-4D97-AF65-F5344CB8AC3E}">
        <p14:creationId xmlns:p14="http://schemas.microsoft.com/office/powerpoint/2010/main" val="193876954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hf hdr="0"/>
  <p:txStyles>
    <p:titleStyle>
      <a:lvl1pPr algn="ctr" defTabSz="914400" rtl="0" eaLnBrk="1" latinLnBrk="0" hangingPunct="1">
        <a:spcBef>
          <a:spcPct val="0"/>
        </a:spcBef>
        <a:buNone/>
        <a:defRPr sz="3200" b="1" kern="1200" cap="none" baseline="0">
          <a:solidFill>
            <a:schemeClr val="accent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0" y="6453336"/>
            <a:ext cx="1378496" cy="365125"/>
          </a:xfrm>
          <a:prstGeom prst="rect">
            <a:avLst/>
          </a:prstGeom>
        </p:spPr>
        <p:txBody>
          <a:bodyPr vert="horz" lIns="91440" tIns="45720" rIns="91440" bIns="45720" rtlCol="0" anchor="ctr"/>
          <a:lstStyle>
            <a:lvl1pPr algn="l">
              <a:defRPr sz="1200">
                <a:solidFill>
                  <a:schemeClr val="bg1"/>
                </a:solidFill>
              </a:defRPr>
            </a:lvl1pPr>
          </a:lstStyle>
          <a:p>
            <a:r>
              <a:rPr lang="fr-FR">
                <a:solidFill>
                  <a:srgbClr val="FFFFFF"/>
                </a:solidFill>
              </a:rPr>
              <a:t>Date</a:t>
            </a:r>
            <a:endParaRPr lang="fr-FR" dirty="0">
              <a:solidFill>
                <a:srgbClr val="FFFFFF"/>
              </a:solidFill>
            </a:endParaRPr>
          </a:p>
        </p:txBody>
      </p:sp>
      <p:sp>
        <p:nvSpPr>
          <p:cNvPr id="5" name="Espace réservé du pied de page 4"/>
          <p:cNvSpPr>
            <a:spLocks noGrp="1"/>
          </p:cNvSpPr>
          <p:nvPr>
            <p:ph type="ftr" sz="quarter" idx="3"/>
          </p:nvPr>
        </p:nvSpPr>
        <p:spPr>
          <a:xfrm>
            <a:off x="1835696" y="6453336"/>
            <a:ext cx="4392488" cy="365125"/>
          </a:xfrm>
          <a:prstGeom prst="rect">
            <a:avLst/>
          </a:prstGeom>
        </p:spPr>
        <p:txBody>
          <a:bodyPr vert="horz" lIns="91440" tIns="45720" rIns="91440" bIns="45720" rtlCol="0" anchor="ctr"/>
          <a:lstStyle>
            <a:lvl1pPr algn="ctr">
              <a:defRPr sz="1200">
                <a:solidFill>
                  <a:schemeClr val="bg1"/>
                </a:solidFill>
              </a:defRPr>
            </a:lvl1pPr>
          </a:lstStyle>
          <a:p>
            <a:r>
              <a:rPr lang="fr-FR">
                <a:solidFill>
                  <a:srgbClr val="FFFFFF"/>
                </a:solidFill>
              </a:rPr>
              <a:t>Place</a:t>
            </a:r>
            <a:endParaRPr lang="fr-FR" dirty="0">
              <a:solidFill>
                <a:srgbClr val="FFFFFF"/>
              </a:solidFill>
            </a:endParaRPr>
          </a:p>
        </p:txBody>
      </p:sp>
      <p:sp>
        <p:nvSpPr>
          <p:cNvPr id="6" name="Espace réservé du numéro de diapositive 5"/>
          <p:cNvSpPr>
            <a:spLocks noGrp="1"/>
          </p:cNvSpPr>
          <p:nvPr>
            <p:ph type="sldNum" sz="quarter" idx="4"/>
          </p:nvPr>
        </p:nvSpPr>
        <p:spPr>
          <a:xfrm>
            <a:off x="8388424" y="6453336"/>
            <a:ext cx="621432" cy="365125"/>
          </a:xfrm>
          <a:prstGeom prst="rect">
            <a:avLst/>
          </a:prstGeom>
        </p:spPr>
        <p:txBody>
          <a:bodyPr vert="horz" lIns="91440" tIns="45720" rIns="91440" bIns="45720" rtlCol="0" anchor="ctr"/>
          <a:lstStyle>
            <a:lvl1pPr algn="r">
              <a:defRPr sz="1200">
                <a:solidFill>
                  <a:schemeClr val="bg1"/>
                </a:solidFill>
              </a:defRPr>
            </a:lvl1pPr>
          </a:lstStyle>
          <a:p>
            <a:fld id="{02C702AE-1502-43AE-8DBA-2BCAD3408EF2}" type="slidenum">
              <a:rPr lang="fr-FR" smtClean="0">
                <a:solidFill>
                  <a:srgbClr val="FFFFFF"/>
                </a:solidFill>
              </a:rPr>
              <a:pPr/>
              <a:t>‹N°›</a:t>
            </a:fld>
            <a:endParaRPr lang="fr-FR" dirty="0">
              <a:solidFill>
                <a:srgbClr val="FFFFFF"/>
              </a:solidFill>
            </a:endParaRPr>
          </a:p>
        </p:txBody>
      </p:sp>
    </p:spTree>
    <p:extLst>
      <p:ext uri="{BB962C8B-B14F-4D97-AF65-F5344CB8AC3E}">
        <p14:creationId xmlns:p14="http://schemas.microsoft.com/office/powerpoint/2010/main" val="3936946690"/>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transition>
    <p:strips dir="ru"/>
  </p:transition>
  <p:hf hdr="0"/>
  <p:txStyles>
    <p:titleStyle>
      <a:lvl1pPr algn="ctr" defTabSz="914400" rtl="0" eaLnBrk="1" latinLnBrk="0" hangingPunct="1">
        <a:spcBef>
          <a:spcPct val="0"/>
        </a:spcBef>
        <a:buNone/>
        <a:defRPr sz="3200" b="1" kern="1200" cap="none" baseline="0">
          <a:solidFill>
            <a:schemeClr val="accent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0" y="6453336"/>
            <a:ext cx="1378496" cy="365125"/>
          </a:xfrm>
          <a:prstGeom prst="rect">
            <a:avLst/>
          </a:prstGeom>
        </p:spPr>
        <p:txBody>
          <a:bodyPr vert="horz" lIns="91440" tIns="45720" rIns="91440" bIns="45720" rtlCol="0" anchor="ctr"/>
          <a:lstStyle>
            <a:lvl1pPr algn="l">
              <a:defRPr sz="1200">
                <a:solidFill>
                  <a:schemeClr val="bg1"/>
                </a:solidFill>
              </a:defRPr>
            </a:lvl1pPr>
          </a:lstStyle>
          <a:p>
            <a:r>
              <a:rPr lang="fr-FR">
                <a:solidFill>
                  <a:srgbClr val="FFFFFF"/>
                </a:solidFill>
              </a:rPr>
              <a:t>Date</a:t>
            </a:r>
            <a:endParaRPr lang="fr-FR" dirty="0">
              <a:solidFill>
                <a:srgbClr val="FFFFFF"/>
              </a:solidFill>
            </a:endParaRPr>
          </a:p>
        </p:txBody>
      </p:sp>
      <p:sp>
        <p:nvSpPr>
          <p:cNvPr id="5" name="Espace réservé du pied de page 4"/>
          <p:cNvSpPr>
            <a:spLocks noGrp="1"/>
          </p:cNvSpPr>
          <p:nvPr>
            <p:ph type="ftr" sz="quarter" idx="3"/>
          </p:nvPr>
        </p:nvSpPr>
        <p:spPr>
          <a:xfrm>
            <a:off x="1835696" y="6453336"/>
            <a:ext cx="4392488" cy="365125"/>
          </a:xfrm>
          <a:prstGeom prst="rect">
            <a:avLst/>
          </a:prstGeom>
        </p:spPr>
        <p:txBody>
          <a:bodyPr vert="horz" lIns="91440" tIns="45720" rIns="91440" bIns="45720" rtlCol="0" anchor="ctr"/>
          <a:lstStyle>
            <a:lvl1pPr algn="ctr">
              <a:defRPr sz="1200">
                <a:solidFill>
                  <a:schemeClr val="bg1"/>
                </a:solidFill>
              </a:defRPr>
            </a:lvl1pPr>
          </a:lstStyle>
          <a:p>
            <a:r>
              <a:rPr lang="fr-FR">
                <a:solidFill>
                  <a:srgbClr val="FFFFFF"/>
                </a:solidFill>
              </a:rPr>
              <a:t>Place</a:t>
            </a:r>
            <a:endParaRPr lang="fr-FR" dirty="0">
              <a:solidFill>
                <a:srgbClr val="FFFFFF"/>
              </a:solidFill>
            </a:endParaRPr>
          </a:p>
        </p:txBody>
      </p:sp>
      <p:sp>
        <p:nvSpPr>
          <p:cNvPr id="6" name="Espace réservé du numéro de diapositive 5"/>
          <p:cNvSpPr>
            <a:spLocks noGrp="1"/>
          </p:cNvSpPr>
          <p:nvPr>
            <p:ph type="sldNum" sz="quarter" idx="4"/>
          </p:nvPr>
        </p:nvSpPr>
        <p:spPr>
          <a:xfrm>
            <a:off x="8388424" y="6453336"/>
            <a:ext cx="621432" cy="365125"/>
          </a:xfrm>
          <a:prstGeom prst="rect">
            <a:avLst/>
          </a:prstGeom>
        </p:spPr>
        <p:txBody>
          <a:bodyPr vert="horz" lIns="91440" tIns="45720" rIns="91440" bIns="45720" rtlCol="0" anchor="ctr"/>
          <a:lstStyle>
            <a:lvl1pPr algn="r">
              <a:defRPr sz="1200">
                <a:solidFill>
                  <a:schemeClr val="bg1"/>
                </a:solidFill>
              </a:defRPr>
            </a:lvl1pPr>
          </a:lstStyle>
          <a:p>
            <a:fld id="{02C702AE-1502-43AE-8DBA-2BCAD3408EF2}" type="slidenum">
              <a:rPr lang="fr-FR" smtClean="0">
                <a:solidFill>
                  <a:srgbClr val="FFFFFF"/>
                </a:solidFill>
              </a:rPr>
              <a:pPr/>
              <a:t>‹N°›</a:t>
            </a:fld>
            <a:endParaRPr lang="fr-FR" dirty="0">
              <a:solidFill>
                <a:srgbClr val="FFFFFF"/>
              </a:solidFill>
            </a:endParaRPr>
          </a:p>
        </p:txBody>
      </p:sp>
    </p:spTree>
    <p:extLst>
      <p:ext uri="{BB962C8B-B14F-4D97-AF65-F5344CB8AC3E}">
        <p14:creationId xmlns:p14="http://schemas.microsoft.com/office/powerpoint/2010/main" val="411058503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Lst>
  <p:hf hdr="0"/>
  <p:txStyles>
    <p:titleStyle>
      <a:lvl1pPr algn="ctr" defTabSz="914400" rtl="0" eaLnBrk="1" latinLnBrk="0" hangingPunct="1">
        <a:spcBef>
          <a:spcPct val="0"/>
        </a:spcBef>
        <a:buNone/>
        <a:defRPr sz="3200" b="1" kern="1200" cap="none" baseline="0">
          <a:solidFill>
            <a:schemeClr val="accent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0" y="6453336"/>
            <a:ext cx="1378496" cy="365125"/>
          </a:xfrm>
          <a:prstGeom prst="rect">
            <a:avLst/>
          </a:prstGeom>
        </p:spPr>
        <p:txBody>
          <a:bodyPr vert="horz" lIns="91440" tIns="45720" rIns="91440" bIns="45720" rtlCol="0" anchor="ctr"/>
          <a:lstStyle>
            <a:lvl1pPr algn="l">
              <a:defRPr sz="1200">
                <a:solidFill>
                  <a:schemeClr val="bg1"/>
                </a:solidFill>
              </a:defRPr>
            </a:lvl1pPr>
          </a:lstStyle>
          <a:p>
            <a:r>
              <a:rPr lang="fr-FR">
                <a:solidFill>
                  <a:srgbClr val="FFFFFF"/>
                </a:solidFill>
              </a:rPr>
              <a:t>Date</a:t>
            </a:r>
            <a:endParaRPr lang="fr-FR" dirty="0">
              <a:solidFill>
                <a:srgbClr val="FFFFFF"/>
              </a:solidFill>
            </a:endParaRPr>
          </a:p>
        </p:txBody>
      </p:sp>
      <p:sp>
        <p:nvSpPr>
          <p:cNvPr id="5" name="Espace réservé du pied de page 4"/>
          <p:cNvSpPr>
            <a:spLocks noGrp="1"/>
          </p:cNvSpPr>
          <p:nvPr>
            <p:ph type="ftr" sz="quarter" idx="3"/>
          </p:nvPr>
        </p:nvSpPr>
        <p:spPr>
          <a:xfrm>
            <a:off x="1835696" y="6453336"/>
            <a:ext cx="4392488" cy="365125"/>
          </a:xfrm>
          <a:prstGeom prst="rect">
            <a:avLst/>
          </a:prstGeom>
        </p:spPr>
        <p:txBody>
          <a:bodyPr vert="horz" lIns="91440" tIns="45720" rIns="91440" bIns="45720" rtlCol="0" anchor="ctr"/>
          <a:lstStyle>
            <a:lvl1pPr algn="ctr">
              <a:defRPr sz="1200">
                <a:solidFill>
                  <a:schemeClr val="bg1"/>
                </a:solidFill>
              </a:defRPr>
            </a:lvl1pPr>
          </a:lstStyle>
          <a:p>
            <a:r>
              <a:rPr lang="fr-FR">
                <a:solidFill>
                  <a:srgbClr val="FFFFFF"/>
                </a:solidFill>
              </a:rPr>
              <a:t>Place</a:t>
            </a:r>
            <a:endParaRPr lang="fr-FR" dirty="0">
              <a:solidFill>
                <a:srgbClr val="FFFFFF"/>
              </a:solidFill>
            </a:endParaRPr>
          </a:p>
        </p:txBody>
      </p:sp>
      <p:sp>
        <p:nvSpPr>
          <p:cNvPr id="6" name="Espace réservé du numéro de diapositive 5"/>
          <p:cNvSpPr>
            <a:spLocks noGrp="1"/>
          </p:cNvSpPr>
          <p:nvPr>
            <p:ph type="sldNum" sz="quarter" idx="4"/>
          </p:nvPr>
        </p:nvSpPr>
        <p:spPr>
          <a:xfrm>
            <a:off x="8388424" y="6453336"/>
            <a:ext cx="621432" cy="365125"/>
          </a:xfrm>
          <a:prstGeom prst="rect">
            <a:avLst/>
          </a:prstGeom>
        </p:spPr>
        <p:txBody>
          <a:bodyPr vert="horz" lIns="91440" tIns="45720" rIns="91440" bIns="45720" rtlCol="0" anchor="ctr"/>
          <a:lstStyle>
            <a:lvl1pPr algn="r">
              <a:defRPr sz="1200">
                <a:solidFill>
                  <a:schemeClr val="bg1"/>
                </a:solidFill>
              </a:defRPr>
            </a:lvl1pPr>
          </a:lstStyle>
          <a:p>
            <a:fld id="{02C702AE-1502-43AE-8DBA-2BCAD3408EF2}" type="slidenum">
              <a:rPr lang="fr-FR" smtClean="0">
                <a:solidFill>
                  <a:srgbClr val="FFFFFF"/>
                </a:solidFill>
              </a:rPr>
              <a:pPr/>
              <a:t>‹N°›</a:t>
            </a:fld>
            <a:endParaRPr lang="fr-FR" dirty="0">
              <a:solidFill>
                <a:srgbClr val="FFFFFF"/>
              </a:solidFill>
            </a:endParaRPr>
          </a:p>
        </p:txBody>
      </p:sp>
    </p:spTree>
    <p:extLst>
      <p:ext uri="{BB962C8B-B14F-4D97-AF65-F5344CB8AC3E}">
        <p14:creationId xmlns:p14="http://schemas.microsoft.com/office/powerpoint/2010/main" val="2558252754"/>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8" r:id="rId5"/>
  </p:sldLayoutIdLst>
  <p:hf hdr="0"/>
  <p:txStyles>
    <p:titleStyle>
      <a:lvl1pPr algn="ctr" defTabSz="914400" rtl="0" eaLnBrk="1" latinLnBrk="0" hangingPunct="1">
        <a:spcBef>
          <a:spcPct val="0"/>
        </a:spcBef>
        <a:buNone/>
        <a:defRPr sz="3200" b="1" kern="1200" cap="none" baseline="0">
          <a:solidFill>
            <a:schemeClr val="accent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0" y="6453336"/>
            <a:ext cx="1378496" cy="365125"/>
          </a:xfrm>
          <a:prstGeom prst="rect">
            <a:avLst/>
          </a:prstGeom>
        </p:spPr>
        <p:txBody>
          <a:bodyPr vert="horz" lIns="91440" tIns="45720" rIns="91440" bIns="45720" rtlCol="0" anchor="ctr"/>
          <a:lstStyle>
            <a:lvl1pPr algn="l">
              <a:defRPr sz="1200">
                <a:solidFill>
                  <a:schemeClr val="bg1"/>
                </a:solidFill>
              </a:defRPr>
            </a:lvl1pPr>
          </a:lstStyle>
          <a:p>
            <a:r>
              <a:rPr lang="fr-FR">
                <a:solidFill>
                  <a:srgbClr val="FFFFFF"/>
                </a:solidFill>
              </a:rPr>
              <a:t>Date</a:t>
            </a:r>
            <a:endParaRPr lang="fr-FR" dirty="0">
              <a:solidFill>
                <a:srgbClr val="FFFFFF"/>
              </a:solidFill>
            </a:endParaRPr>
          </a:p>
        </p:txBody>
      </p:sp>
      <p:sp>
        <p:nvSpPr>
          <p:cNvPr id="5" name="Espace réservé du pied de page 4"/>
          <p:cNvSpPr>
            <a:spLocks noGrp="1"/>
          </p:cNvSpPr>
          <p:nvPr>
            <p:ph type="ftr" sz="quarter" idx="3"/>
          </p:nvPr>
        </p:nvSpPr>
        <p:spPr>
          <a:xfrm>
            <a:off x="1835696" y="6453336"/>
            <a:ext cx="4392488" cy="365125"/>
          </a:xfrm>
          <a:prstGeom prst="rect">
            <a:avLst/>
          </a:prstGeom>
        </p:spPr>
        <p:txBody>
          <a:bodyPr vert="horz" lIns="91440" tIns="45720" rIns="91440" bIns="45720" rtlCol="0" anchor="ctr"/>
          <a:lstStyle>
            <a:lvl1pPr algn="ctr">
              <a:defRPr sz="1200">
                <a:solidFill>
                  <a:schemeClr val="bg1"/>
                </a:solidFill>
              </a:defRPr>
            </a:lvl1pPr>
          </a:lstStyle>
          <a:p>
            <a:r>
              <a:rPr lang="fr-FR">
                <a:solidFill>
                  <a:srgbClr val="FFFFFF"/>
                </a:solidFill>
              </a:rPr>
              <a:t>Place</a:t>
            </a:r>
            <a:endParaRPr lang="fr-FR" dirty="0">
              <a:solidFill>
                <a:srgbClr val="FFFFFF"/>
              </a:solidFill>
            </a:endParaRPr>
          </a:p>
        </p:txBody>
      </p:sp>
      <p:sp>
        <p:nvSpPr>
          <p:cNvPr id="6" name="Espace réservé du numéro de diapositive 5"/>
          <p:cNvSpPr>
            <a:spLocks noGrp="1"/>
          </p:cNvSpPr>
          <p:nvPr>
            <p:ph type="sldNum" sz="quarter" idx="4"/>
          </p:nvPr>
        </p:nvSpPr>
        <p:spPr>
          <a:xfrm>
            <a:off x="8388424" y="6453336"/>
            <a:ext cx="621432" cy="365125"/>
          </a:xfrm>
          <a:prstGeom prst="rect">
            <a:avLst/>
          </a:prstGeom>
        </p:spPr>
        <p:txBody>
          <a:bodyPr vert="horz" lIns="91440" tIns="45720" rIns="91440" bIns="45720" rtlCol="0" anchor="ctr"/>
          <a:lstStyle>
            <a:lvl1pPr algn="r">
              <a:defRPr sz="1200">
                <a:solidFill>
                  <a:schemeClr val="bg1"/>
                </a:solidFill>
              </a:defRPr>
            </a:lvl1pPr>
          </a:lstStyle>
          <a:p>
            <a:fld id="{02C702AE-1502-43AE-8DBA-2BCAD3408EF2}" type="slidenum">
              <a:rPr lang="fr-FR" smtClean="0">
                <a:solidFill>
                  <a:srgbClr val="FFFFFF"/>
                </a:solidFill>
              </a:rPr>
              <a:pPr/>
              <a:t>‹N°›</a:t>
            </a:fld>
            <a:endParaRPr lang="fr-FR" dirty="0">
              <a:solidFill>
                <a:srgbClr val="FFFFFF"/>
              </a:solidFill>
            </a:endParaRPr>
          </a:p>
        </p:txBody>
      </p:sp>
    </p:spTree>
    <p:extLst>
      <p:ext uri="{BB962C8B-B14F-4D97-AF65-F5344CB8AC3E}">
        <p14:creationId xmlns:p14="http://schemas.microsoft.com/office/powerpoint/2010/main" val="3950319390"/>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Lst>
  <p:hf hdr="0"/>
  <p:txStyles>
    <p:titleStyle>
      <a:lvl1pPr algn="ctr" defTabSz="914400" rtl="0" eaLnBrk="1" latinLnBrk="0" hangingPunct="1">
        <a:spcBef>
          <a:spcPct val="0"/>
        </a:spcBef>
        <a:buNone/>
        <a:defRPr sz="3200" b="1" kern="1200" cap="none" baseline="0">
          <a:solidFill>
            <a:schemeClr val="accent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0" y="6453336"/>
            <a:ext cx="1378496" cy="365125"/>
          </a:xfrm>
          <a:prstGeom prst="rect">
            <a:avLst/>
          </a:prstGeom>
        </p:spPr>
        <p:txBody>
          <a:bodyPr vert="horz" lIns="91440" tIns="45720" rIns="91440" bIns="45720" rtlCol="0" anchor="ctr"/>
          <a:lstStyle>
            <a:lvl1pPr algn="l">
              <a:defRPr sz="1200">
                <a:solidFill>
                  <a:schemeClr val="bg1"/>
                </a:solidFill>
              </a:defRPr>
            </a:lvl1pPr>
          </a:lstStyle>
          <a:p>
            <a:r>
              <a:rPr lang="fr-FR">
                <a:solidFill>
                  <a:srgbClr val="FFFFFF"/>
                </a:solidFill>
              </a:rPr>
              <a:t>Date</a:t>
            </a:r>
            <a:endParaRPr lang="fr-FR" dirty="0">
              <a:solidFill>
                <a:srgbClr val="FFFFFF"/>
              </a:solidFill>
            </a:endParaRPr>
          </a:p>
        </p:txBody>
      </p:sp>
      <p:sp>
        <p:nvSpPr>
          <p:cNvPr id="5" name="Espace réservé du pied de page 4"/>
          <p:cNvSpPr>
            <a:spLocks noGrp="1"/>
          </p:cNvSpPr>
          <p:nvPr>
            <p:ph type="ftr" sz="quarter" idx="3"/>
          </p:nvPr>
        </p:nvSpPr>
        <p:spPr>
          <a:xfrm>
            <a:off x="1835696" y="6453336"/>
            <a:ext cx="4392488" cy="365125"/>
          </a:xfrm>
          <a:prstGeom prst="rect">
            <a:avLst/>
          </a:prstGeom>
        </p:spPr>
        <p:txBody>
          <a:bodyPr vert="horz" lIns="91440" tIns="45720" rIns="91440" bIns="45720" rtlCol="0" anchor="ctr"/>
          <a:lstStyle>
            <a:lvl1pPr algn="ctr">
              <a:defRPr sz="1200">
                <a:solidFill>
                  <a:schemeClr val="bg1"/>
                </a:solidFill>
              </a:defRPr>
            </a:lvl1pPr>
          </a:lstStyle>
          <a:p>
            <a:r>
              <a:rPr lang="fr-FR">
                <a:solidFill>
                  <a:srgbClr val="FFFFFF"/>
                </a:solidFill>
              </a:rPr>
              <a:t>Place</a:t>
            </a:r>
            <a:endParaRPr lang="fr-FR" dirty="0">
              <a:solidFill>
                <a:srgbClr val="FFFFFF"/>
              </a:solidFill>
            </a:endParaRPr>
          </a:p>
        </p:txBody>
      </p:sp>
      <p:sp>
        <p:nvSpPr>
          <p:cNvPr id="6" name="Espace réservé du numéro de diapositive 5"/>
          <p:cNvSpPr>
            <a:spLocks noGrp="1"/>
          </p:cNvSpPr>
          <p:nvPr>
            <p:ph type="sldNum" sz="quarter" idx="4"/>
          </p:nvPr>
        </p:nvSpPr>
        <p:spPr>
          <a:xfrm>
            <a:off x="8388424" y="6453336"/>
            <a:ext cx="621432" cy="365125"/>
          </a:xfrm>
          <a:prstGeom prst="rect">
            <a:avLst/>
          </a:prstGeom>
        </p:spPr>
        <p:txBody>
          <a:bodyPr vert="horz" lIns="91440" tIns="45720" rIns="91440" bIns="45720" rtlCol="0" anchor="ctr"/>
          <a:lstStyle>
            <a:lvl1pPr algn="r">
              <a:defRPr sz="1200">
                <a:solidFill>
                  <a:schemeClr val="bg1"/>
                </a:solidFill>
              </a:defRPr>
            </a:lvl1pPr>
          </a:lstStyle>
          <a:p>
            <a:fld id="{02C702AE-1502-43AE-8DBA-2BCAD3408EF2}" type="slidenum">
              <a:rPr lang="fr-FR" smtClean="0">
                <a:solidFill>
                  <a:srgbClr val="FFFFFF"/>
                </a:solidFill>
              </a:rPr>
              <a:pPr/>
              <a:t>‹N°›</a:t>
            </a:fld>
            <a:endParaRPr lang="fr-FR" dirty="0">
              <a:solidFill>
                <a:srgbClr val="FFFFFF"/>
              </a:solidFill>
            </a:endParaRPr>
          </a:p>
        </p:txBody>
      </p:sp>
    </p:spTree>
    <p:extLst>
      <p:ext uri="{BB962C8B-B14F-4D97-AF65-F5344CB8AC3E}">
        <p14:creationId xmlns:p14="http://schemas.microsoft.com/office/powerpoint/2010/main" val="3679645837"/>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Lst>
  <p:hf hdr="0"/>
  <p:txStyles>
    <p:titleStyle>
      <a:lvl1pPr algn="ctr" defTabSz="914400" rtl="0" eaLnBrk="1" latinLnBrk="0" hangingPunct="1">
        <a:spcBef>
          <a:spcPct val="0"/>
        </a:spcBef>
        <a:buNone/>
        <a:defRPr sz="3200" b="1" kern="1200" cap="none" baseline="0">
          <a:solidFill>
            <a:schemeClr val="accent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slideLayout" Target="../slideLayouts/slideLayout15.xml"/><Relationship Id="rId7" Type="http://schemas.openxmlformats.org/officeDocument/2006/relationships/image" Target="../media/image5.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4.emf"/><Relationship Id="rId5" Type="http://schemas.openxmlformats.org/officeDocument/2006/relationships/image" Target="../media/image3.emf"/><Relationship Id="rId10" Type="http://schemas.openxmlformats.org/officeDocument/2006/relationships/image" Target="../media/image8.png"/><Relationship Id="rId4" Type="http://schemas.openxmlformats.org/officeDocument/2006/relationships/notesSlide" Target="../notesSlides/notesSlide2.xml"/><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chart" Target="../charts/chart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chart" Target="../charts/char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14.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chart" Target="../charts/chart3.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355976" y="2312876"/>
            <a:ext cx="4788024" cy="2736304"/>
          </a:xfrm>
        </p:spPr>
        <p:txBody>
          <a:bodyPr>
            <a:noAutofit/>
          </a:bodyPr>
          <a:lstStyle/>
          <a:p>
            <a:pPr algn="ctr"/>
            <a:r>
              <a:rPr lang="fr-FR" sz="2800" dirty="0">
                <a:solidFill>
                  <a:schemeClr val="bg1"/>
                </a:solidFill>
                <a:latin typeface="+mn-lt"/>
                <a:ea typeface="+mn-ea"/>
                <a:cs typeface="Arial" panose="020B0604020202020204" pitchFamily="34" charset="0"/>
              </a:rPr>
              <a:t>Principaux déterminants de la malnutrition chronique  chez les enfants de moins de cinq ans au Niger</a:t>
            </a:r>
          </a:p>
        </p:txBody>
      </p:sp>
      <p:sp>
        <p:nvSpPr>
          <p:cNvPr id="3" name="Espace réservé du contenu 3"/>
          <p:cNvSpPr>
            <a:spLocks noGrp="1"/>
          </p:cNvSpPr>
          <p:nvPr>
            <p:ph idx="1"/>
          </p:nvPr>
        </p:nvSpPr>
        <p:spPr>
          <a:xfrm>
            <a:off x="4716016" y="5049180"/>
            <a:ext cx="4176464" cy="504056"/>
          </a:xfrm>
        </p:spPr>
        <p:txBody>
          <a:bodyPr>
            <a:noAutofit/>
          </a:bodyPr>
          <a:lstStyle/>
          <a:p>
            <a:pPr algn="ctr"/>
            <a:r>
              <a:rPr lang="fr-FR" sz="1600" b="1" u="sng" dirty="0" err="1">
                <a:solidFill>
                  <a:schemeClr val="accent1">
                    <a:lumMod val="75000"/>
                  </a:schemeClr>
                </a:solidFill>
              </a:rPr>
              <a:t>Yatta</a:t>
            </a:r>
            <a:r>
              <a:rPr lang="fr-FR" sz="1600" b="1" u="sng" dirty="0">
                <a:solidFill>
                  <a:schemeClr val="accent1">
                    <a:lumMod val="75000"/>
                  </a:schemeClr>
                </a:solidFill>
              </a:rPr>
              <a:t> T. </a:t>
            </a:r>
            <a:r>
              <a:rPr lang="fr-FR" sz="1600" b="1" u="sng" dirty="0" err="1">
                <a:solidFill>
                  <a:schemeClr val="accent1">
                    <a:lumMod val="75000"/>
                  </a:schemeClr>
                </a:solidFill>
              </a:rPr>
              <a:t>Almoustapha</a:t>
            </a:r>
            <a:r>
              <a:rPr lang="fr-FR" sz="1600" b="1" dirty="0">
                <a:solidFill>
                  <a:schemeClr val="accent1">
                    <a:lumMod val="75000"/>
                  </a:schemeClr>
                </a:solidFill>
              </a:rPr>
              <a:t>, Moussa Maman Hasan &amp; Aboubacar Mahamadou</a:t>
            </a:r>
          </a:p>
          <a:p>
            <a:pPr algn="ctr"/>
            <a:r>
              <a:rPr lang="fr-FR" sz="1600" b="1" dirty="0">
                <a:solidFill>
                  <a:schemeClr val="accent1">
                    <a:lumMod val="50000"/>
                  </a:schemeClr>
                </a:solidFill>
              </a:rPr>
              <a:t>PNIN / INS/HC3N</a:t>
            </a:r>
          </a:p>
        </p:txBody>
      </p:sp>
      <p:sp>
        <p:nvSpPr>
          <p:cNvPr id="4" name="Espace réservé du contenu 3"/>
          <p:cNvSpPr>
            <a:spLocks noGrp="1"/>
          </p:cNvSpPr>
          <p:nvPr>
            <p:ph idx="1"/>
          </p:nvPr>
        </p:nvSpPr>
        <p:spPr>
          <a:xfrm>
            <a:off x="4469634" y="5805264"/>
            <a:ext cx="4422846" cy="504056"/>
          </a:xfrm>
        </p:spPr>
        <p:txBody>
          <a:bodyPr>
            <a:normAutofit fontScale="47500" lnSpcReduction="20000"/>
          </a:bodyPr>
          <a:lstStyle/>
          <a:p>
            <a:pPr algn="ctr"/>
            <a:r>
              <a:rPr lang="fr-FR" sz="2000" i="1" dirty="0">
                <a:solidFill>
                  <a:schemeClr val="tx1"/>
                </a:solidFill>
              </a:rPr>
              <a:t>CONFERENCE DU RESEAU NIGERIEN D’INFORMATION ET DE RECHERCHE EN SECURITE ALIMENTAIRE ET NUTRITIONNELLE (</a:t>
            </a:r>
            <a:r>
              <a:rPr lang="fr-FR" sz="2000" i="1" dirty="0" err="1">
                <a:solidFill>
                  <a:schemeClr val="tx1"/>
                </a:solidFill>
              </a:rPr>
              <a:t>ReNFoRSAN</a:t>
            </a:r>
            <a:r>
              <a:rPr lang="fr-FR" sz="2000" i="1" dirty="0">
                <a:solidFill>
                  <a:schemeClr val="tx1"/>
                </a:solidFill>
              </a:rPr>
              <a:t>) , </a:t>
            </a:r>
          </a:p>
          <a:p>
            <a:pPr algn="ctr"/>
            <a:r>
              <a:rPr lang="fr-FR" sz="2000" i="1" dirty="0">
                <a:solidFill>
                  <a:schemeClr val="tx1"/>
                </a:solidFill>
              </a:rPr>
              <a:t>Niamey, 09 Juillet 2021</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arn(inVertical)">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barn(inVertical)">
                                      <p:cBhvr>
                                        <p:cTn id="16" dur="500"/>
                                        <p:tgtEl>
                                          <p:spTgt spid="3">
                                            <p:txEl>
                                              <p:pRg st="1" end="1"/>
                                            </p:txEl>
                                          </p:spTgt>
                                        </p:tgtEl>
                                      </p:cBhvr>
                                    </p:animEffect>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randombar(horizontal)">
                                      <p:cBhvr>
                                        <p:cTn id="20" dur="500"/>
                                        <p:tgtEl>
                                          <p:spTgt spid="4">
                                            <p:txEl>
                                              <p:pRg st="0" end="0"/>
                                            </p:txEl>
                                          </p:spTgt>
                                        </p:tgtEl>
                                      </p:cBhvr>
                                    </p:animEffect>
                                  </p:childTnLst>
                                </p:cTn>
                              </p:par>
                            </p:childTnLst>
                          </p:cTn>
                        </p:par>
                        <p:par>
                          <p:cTn id="21" fill="hold">
                            <p:stCondLst>
                              <p:cond delay="1000"/>
                            </p:stCondLst>
                            <p:childTnLst>
                              <p:par>
                                <p:cTn id="22" presetID="14" presetClass="entr" presetSubtype="10" fill="hold" grpId="0" nodeType="afterEffect">
                                  <p:stCondLst>
                                    <p:cond delay="0"/>
                                  </p:stCondLst>
                                  <p:childTnLst>
                                    <p:set>
                                      <p:cBhvr>
                                        <p:cTn id="23" dur="1" fill="hold">
                                          <p:stCondLst>
                                            <p:cond delay="0"/>
                                          </p:stCondLst>
                                        </p:cTn>
                                        <p:tgtEl>
                                          <p:spTgt spid="4">
                                            <p:txEl>
                                              <p:pRg st="1" end="1"/>
                                            </p:txEl>
                                          </p:spTgt>
                                        </p:tgtEl>
                                        <p:attrNameLst>
                                          <p:attrName>style.visibility</p:attrName>
                                        </p:attrNameLst>
                                      </p:cBhvr>
                                      <p:to>
                                        <p:strVal val="visible"/>
                                      </p:to>
                                    </p:set>
                                    <p:animEffect transition="in" filter="randombar(horizontal)">
                                      <p:cBhvr>
                                        <p:cTn id="24"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04744" y="-85589"/>
            <a:ext cx="4743520" cy="868346"/>
          </a:xfrm>
        </p:spPr>
        <p:txBody>
          <a:bodyPr>
            <a:normAutofit/>
          </a:bodyPr>
          <a:lstStyle/>
          <a:p>
            <a:pPr algn="l">
              <a:spcBef>
                <a:spcPct val="20000"/>
              </a:spcBef>
            </a:pPr>
            <a:r>
              <a:rPr lang="fr-FR" sz="2000" cap="small" dirty="0">
                <a:solidFill>
                  <a:schemeClr val="bg2"/>
                </a:solidFill>
                <a:latin typeface="+mn-lt"/>
                <a:ea typeface="+mn-ea"/>
                <a:cs typeface="+mn-cs"/>
              </a:rPr>
              <a:t>Les différents types de malnutrition  </a:t>
            </a:r>
            <a:br>
              <a:rPr lang="fr-FR" sz="2000" cap="small" dirty="0">
                <a:solidFill>
                  <a:schemeClr val="bg2"/>
                </a:solidFill>
                <a:latin typeface="+mn-lt"/>
                <a:ea typeface="+mn-ea"/>
                <a:cs typeface="+mn-cs"/>
              </a:rPr>
            </a:br>
            <a:r>
              <a:rPr lang="fr-FR" sz="2000" cap="small" dirty="0">
                <a:solidFill>
                  <a:schemeClr val="bg2"/>
                </a:solidFill>
                <a:latin typeface="+mn-lt"/>
                <a:ea typeface="+mn-ea"/>
                <a:cs typeface="+mn-cs"/>
              </a:rPr>
              <a:t>( Adapté présentation DN, 2019)</a:t>
            </a:r>
          </a:p>
        </p:txBody>
      </p:sp>
      <p:sp>
        <p:nvSpPr>
          <p:cNvPr id="10" name="ZoneTexte 9"/>
          <p:cNvSpPr txBox="1"/>
          <p:nvPr/>
        </p:nvSpPr>
        <p:spPr>
          <a:xfrm>
            <a:off x="76182" y="1268760"/>
            <a:ext cx="6512042" cy="523220"/>
          </a:xfrm>
          <a:prstGeom prst="rect">
            <a:avLst/>
          </a:prstGeom>
          <a:ln/>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fr-FR" sz="2800" b="1" dirty="0">
                <a:solidFill>
                  <a:srgbClr val="FFFFFF"/>
                </a:solidFill>
              </a:rPr>
              <a:t>Sous-nutrition</a:t>
            </a:r>
            <a:endParaRPr lang="fr-FR" dirty="0">
              <a:solidFill>
                <a:srgbClr val="FFFFFF"/>
              </a:solidFill>
            </a:endParaRPr>
          </a:p>
        </p:txBody>
      </p:sp>
      <p:sp>
        <p:nvSpPr>
          <p:cNvPr id="12" name="ZoneTexte 11"/>
          <p:cNvSpPr txBox="1"/>
          <p:nvPr/>
        </p:nvSpPr>
        <p:spPr>
          <a:xfrm>
            <a:off x="2214546" y="2357430"/>
            <a:ext cx="857256" cy="369332"/>
          </a:xfrm>
          <a:prstGeom prst="rect">
            <a:avLst/>
          </a:prstGeom>
          <a:noFill/>
        </p:spPr>
        <p:txBody>
          <a:bodyPr wrap="square" rtlCol="0">
            <a:spAutoFit/>
          </a:bodyPr>
          <a:lstStyle/>
          <a:p>
            <a:endParaRPr lang="fr-FR" dirty="0">
              <a:solidFill>
                <a:srgbClr val="575757"/>
              </a:solidFill>
            </a:endParaRPr>
          </a:p>
        </p:txBody>
      </p:sp>
      <p:sp>
        <p:nvSpPr>
          <p:cNvPr id="13" name="ZoneTexte 12"/>
          <p:cNvSpPr txBox="1"/>
          <p:nvPr/>
        </p:nvSpPr>
        <p:spPr>
          <a:xfrm>
            <a:off x="2366946" y="2509830"/>
            <a:ext cx="857256" cy="369332"/>
          </a:xfrm>
          <a:prstGeom prst="rect">
            <a:avLst/>
          </a:prstGeom>
          <a:noFill/>
        </p:spPr>
        <p:txBody>
          <a:bodyPr wrap="square" rtlCol="0">
            <a:spAutoFit/>
          </a:bodyPr>
          <a:lstStyle/>
          <a:p>
            <a:endParaRPr lang="fr-FR" dirty="0">
              <a:solidFill>
                <a:srgbClr val="575757"/>
              </a:solidFill>
            </a:endParaRPr>
          </a:p>
        </p:txBody>
      </p:sp>
      <p:pic>
        <p:nvPicPr>
          <p:cNvPr id="15" name="Picture 7"/>
          <p:cNvPicPr>
            <a:picLocks noChangeAspect="1" noChangeArrowheads="1"/>
          </p:cNvPicPr>
          <p:nvPr/>
        </p:nvPicPr>
        <p:blipFill>
          <a:blip r:embed="rId5"/>
          <a:srcRect/>
          <a:stretch>
            <a:fillRect/>
          </a:stretch>
        </p:blipFill>
        <p:spPr bwMode="auto">
          <a:xfrm>
            <a:off x="2434271" y="4065504"/>
            <a:ext cx="2248706" cy="2171808"/>
          </a:xfrm>
          <a:prstGeom prst="rect">
            <a:avLst/>
          </a:prstGeom>
          <a:noFill/>
          <a:ln w="9525">
            <a:noFill/>
            <a:miter lim="800000"/>
            <a:headEnd/>
            <a:tailEnd/>
          </a:ln>
        </p:spPr>
      </p:pic>
      <p:sp>
        <p:nvSpPr>
          <p:cNvPr id="20" name="ZoneTexte 19"/>
          <p:cNvSpPr txBox="1"/>
          <p:nvPr/>
        </p:nvSpPr>
        <p:spPr>
          <a:xfrm>
            <a:off x="153341" y="2191942"/>
            <a:ext cx="2000264" cy="707886"/>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fr-FR" sz="2000" dirty="0">
                <a:solidFill>
                  <a:srgbClr val="FFFFFF"/>
                </a:solidFill>
              </a:rPr>
              <a:t>Malnutrition aigue</a:t>
            </a:r>
          </a:p>
        </p:txBody>
      </p:sp>
      <p:sp>
        <p:nvSpPr>
          <p:cNvPr id="21" name="ZoneTexte 20"/>
          <p:cNvSpPr txBox="1"/>
          <p:nvPr/>
        </p:nvSpPr>
        <p:spPr>
          <a:xfrm>
            <a:off x="2483767" y="2024153"/>
            <a:ext cx="2115275" cy="923330"/>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fr-FR" dirty="0">
                <a:solidFill>
                  <a:srgbClr val="FFFFFF"/>
                </a:solidFill>
              </a:rPr>
              <a:t>Malnutrition Chronique/Retard de Croissance</a:t>
            </a:r>
          </a:p>
        </p:txBody>
      </p:sp>
      <p:sp>
        <p:nvSpPr>
          <p:cNvPr id="22" name="ZoneTexte 21"/>
          <p:cNvSpPr txBox="1"/>
          <p:nvPr/>
        </p:nvSpPr>
        <p:spPr>
          <a:xfrm>
            <a:off x="4743059" y="1988840"/>
            <a:ext cx="1845165" cy="923330"/>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fr-FR" dirty="0">
                <a:solidFill>
                  <a:srgbClr val="FFFFFF"/>
                </a:solidFill>
              </a:rPr>
              <a:t>Carence en micronutriment (iode)</a:t>
            </a:r>
          </a:p>
        </p:txBody>
      </p:sp>
      <p:sp>
        <p:nvSpPr>
          <p:cNvPr id="16" name="ZoneTexte 15"/>
          <p:cNvSpPr txBox="1"/>
          <p:nvPr/>
        </p:nvSpPr>
        <p:spPr>
          <a:xfrm>
            <a:off x="6732240" y="1294663"/>
            <a:ext cx="2290476" cy="954107"/>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fr-FR" sz="2800" b="1" dirty="0">
                <a:solidFill>
                  <a:srgbClr val="FFFFFF"/>
                </a:solidFill>
              </a:rPr>
              <a:t>Surpoids-Obésité</a:t>
            </a:r>
            <a:endParaRPr lang="fr-FR" sz="2400" b="1" dirty="0">
              <a:solidFill>
                <a:srgbClr val="FFFFFF"/>
              </a:solidFill>
            </a:endParaRPr>
          </a:p>
        </p:txBody>
      </p:sp>
      <p:sp>
        <p:nvSpPr>
          <p:cNvPr id="19" name="Flèche vers le haut 18"/>
          <p:cNvSpPr/>
          <p:nvPr/>
        </p:nvSpPr>
        <p:spPr>
          <a:xfrm rot="10800000">
            <a:off x="952852" y="3079214"/>
            <a:ext cx="401241" cy="530225"/>
          </a:xfrm>
          <a:prstGeom prst="upArrow">
            <a:avLst/>
          </a:pr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altLang="fr-FR">
              <a:solidFill>
                <a:srgbClr val="86C286"/>
              </a:solidFill>
              <a:cs typeface="Arial" pitchFamily="34" charset="0"/>
            </a:endParaRPr>
          </a:p>
        </p:txBody>
      </p:sp>
      <p:sp>
        <p:nvSpPr>
          <p:cNvPr id="24" name="Flèche vers le haut 23"/>
          <p:cNvSpPr/>
          <p:nvPr/>
        </p:nvSpPr>
        <p:spPr>
          <a:xfrm rot="10800000">
            <a:off x="3275857" y="3068960"/>
            <a:ext cx="401241" cy="530225"/>
          </a:xfrm>
          <a:prstGeom prst="upArrow">
            <a:avLst/>
          </a:pr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altLang="fr-FR">
              <a:solidFill>
                <a:srgbClr val="86C286"/>
              </a:solidFill>
              <a:cs typeface="Arial" pitchFamily="34" charset="0"/>
            </a:endParaRPr>
          </a:p>
        </p:txBody>
      </p:sp>
      <p:sp>
        <p:nvSpPr>
          <p:cNvPr id="25" name="Flèche vers le haut 24"/>
          <p:cNvSpPr/>
          <p:nvPr/>
        </p:nvSpPr>
        <p:spPr>
          <a:xfrm rot="10800000">
            <a:off x="5523506" y="3079214"/>
            <a:ext cx="401241" cy="549736"/>
          </a:xfrm>
          <a:prstGeom prst="upArrow">
            <a:avLst/>
          </a:pr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altLang="fr-FR">
              <a:solidFill>
                <a:srgbClr val="86C286"/>
              </a:solidFill>
              <a:cs typeface="Arial" pitchFamily="34" charset="0"/>
            </a:endParaRPr>
          </a:p>
        </p:txBody>
      </p:sp>
      <p:sp>
        <p:nvSpPr>
          <p:cNvPr id="26" name="Flèche vers le haut 25"/>
          <p:cNvSpPr/>
          <p:nvPr/>
        </p:nvSpPr>
        <p:spPr>
          <a:xfrm rot="10800000">
            <a:off x="7653017" y="2382460"/>
            <a:ext cx="401241" cy="1263820"/>
          </a:xfrm>
          <a:prstGeom prst="upArrow">
            <a:avLst/>
          </a:pr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fr-FR" altLang="fr-FR">
              <a:solidFill>
                <a:srgbClr val="86C286"/>
              </a:solidFill>
              <a:cs typeface="Arial" pitchFamily="34" charset="0"/>
            </a:endParaRPr>
          </a:p>
        </p:txBody>
      </p:sp>
      <p:pic>
        <p:nvPicPr>
          <p:cNvPr id="27" name="Image 26"/>
          <p:cNvPicPr>
            <a:picLocks noChangeAspect="1"/>
          </p:cNvPicPr>
          <p:nvPr/>
        </p:nvPicPr>
        <p:blipFill>
          <a:blip r:embed="rId6"/>
          <a:stretch>
            <a:fillRect/>
          </a:stretch>
        </p:blipFill>
        <p:spPr>
          <a:xfrm>
            <a:off x="4802157" y="4075758"/>
            <a:ext cx="2051368" cy="2161554"/>
          </a:xfrm>
          <a:prstGeom prst="rect">
            <a:avLst/>
          </a:prstGeom>
        </p:spPr>
      </p:pic>
      <p:pic>
        <p:nvPicPr>
          <p:cNvPr id="18" name="Content Placeholder 6"/>
          <p:cNvPicPr>
            <a:picLocks noChangeAspect="1"/>
          </p:cNvPicPr>
          <p:nvPr/>
        </p:nvPicPr>
        <p:blipFill>
          <a:blip r:embed="rId7"/>
          <a:stretch>
            <a:fillRect/>
          </a:stretch>
        </p:blipFill>
        <p:spPr>
          <a:xfrm>
            <a:off x="52990" y="4075758"/>
            <a:ext cx="2204090" cy="2161554"/>
          </a:xfrm>
          <a:prstGeom prst="rect">
            <a:avLst/>
          </a:prstGeom>
        </p:spPr>
      </p:pic>
      <p:pic>
        <p:nvPicPr>
          <p:cNvPr id="23" name="Picture 12" descr="Nine out of 10 men will be overweight by 2022"/>
          <p:cNvPicPr>
            <a:picLocks noChangeAspect="1" noChangeArrowheads="1"/>
          </p:cNvPicPr>
          <p:nvPr>
            <p:custDataLst>
              <p:tags r:id="rId1"/>
            </p:custDataLst>
          </p:nvPr>
        </p:nvPicPr>
        <p:blipFill>
          <a:blip r:embed="rId8">
            <a:extLst>
              <a:ext uri="{28A0092B-C50C-407E-A947-70E740481C1C}">
                <a14:useLocalDpi xmlns:a14="http://schemas.microsoft.com/office/drawing/2010/main" val="0"/>
              </a:ext>
            </a:extLst>
          </a:blip>
          <a:srcRect/>
          <a:stretch>
            <a:fillRect/>
          </a:stretch>
        </p:blipFill>
        <p:spPr bwMode="auto">
          <a:xfrm>
            <a:off x="6948264" y="4065504"/>
            <a:ext cx="2171295" cy="2119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 name="Groupe 27"/>
          <p:cNvGrpSpPr/>
          <p:nvPr/>
        </p:nvGrpSpPr>
        <p:grpSpPr>
          <a:xfrm>
            <a:off x="6983413" y="0"/>
            <a:ext cx="2160587" cy="720725"/>
            <a:chOff x="6983413" y="0"/>
            <a:chExt cx="2190482" cy="720725"/>
          </a:xfrm>
        </p:grpSpPr>
        <p:grpSp>
          <p:nvGrpSpPr>
            <p:cNvPr id="31" name="Group 4"/>
            <p:cNvGrpSpPr>
              <a:grpSpLocks noChangeAspect="1"/>
            </p:cNvGrpSpPr>
            <p:nvPr/>
          </p:nvGrpSpPr>
          <p:grpSpPr bwMode="auto">
            <a:xfrm>
              <a:off x="6983413" y="0"/>
              <a:ext cx="2160587" cy="720725"/>
              <a:chOff x="4399" y="0"/>
              <a:chExt cx="1361" cy="454"/>
            </a:xfrm>
          </p:grpSpPr>
          <p:sp>
            <p:nvSpPr>
              <p:cNvPr id="33"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34" name="Picture 6"/>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2" name="Image 3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9" name="Ellipse 3"/>
          <p:cNvSpPr/>
          <p:nvPr>
            <p:custDataLst>
              <p:tags r:id="rId2"/>
            </p:custDataLst>
          </p:nvPr>
        </p:nvSpPr>
        <p:spPr>
          <a:xfrm>
            <a:off x="2444798" y="4077072"/>
            <a:ext cx="2199210" cy="2161554"/>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base">
              <a:spcBef>
                <a:spcPct val="0"/>
              </a:spcBef>
              <a:spcAft>
                <a:spcPct val="0"/>
              </a:spcAft>
              <a:defRPr/>
            </a:pPr>
            <a:endParaRPr lang="fr-FR" b="1" dirty="0">
              <a:solidFill>
                <a:prstClr val="white"/>
              </a:solidFill>
            </a:endParaRPr>
          </a:p>
        </p:txBody>
      </p:sp>
    </p:spTree>
    <p:extLst>
      <p:ext uri="{BB962C8B-B14F-4D97-AF65-F5344CB8AC3E}">
        <p14:creationId xmlns:p14="http://schemas.microsoft.com/office/powerpoint/2010/main" val="3740960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randombar(horizontal)">
                                      <p:cBhvr>
                                        <p:cTn id="7" dur="500"/>
                                        <p:tgtEl>
                                          <p:spTgt spid="2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randombar(horizontal)">
                                      <p:cBhvr>
                                        <p:cTn id="15" dur="500"/>
                                        <p:tgtEl>
                                          <p:spTgt spid="10"/>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randombar(horizontal)">
                                      <p:cBhvr>
                                        <p:cTn id="18" dur="500"/>
                                        <p:tgtEl>
                                          <p:spTgt spid="16"/>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up)">
                                      <p:cBhvr>
                                        <p:cTn id="22" dur="500"/>
                                        <p:tgtEl>
                                          <p:spTgt spid="26"/>
                                        </p:tgtEl>
                                      </p:cBhvr>
                                    </p:animEffect>
                                  </p:childTnLst>
                                </p:cTn>
                              </p:par>
                            </p:childTnLst>
                          </p:cTn>
                        </p:par>
                        <p:par>
                          <p:cTn id="23" fill="hold">
                            <p:stCondLst>
                              <p:cond delay="2000"/>
                            </p:stCondLst>
                            <p:childTnLst>
                              <p:par>
                                <p:cTn id="24" presetID="9" presetClass="entr" presetSubtype="0" fill="hold"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dissolve">
                                      <p:cBhvr>
                                        <p:cTn id="26" dur="500"/>
                                        <p:tgtEl>
                                          <p:spTgt spid="23"/>
                                        </p:tgtEl>
                                      </p:cBhvr>
                                    </p:animEffect>
                                  </p:childTnLst>
                                </p:cTn>
                              </p:par>
                            </p:childTnLst>
                          </p:cTn>
                        </p:par>
                        <p:par>
                          <p:cTn id="27" fill="hold">
                            <p:stCondLst>
                              <p:cond delay="2500"/>
                            </p:stCondLst>
                            <p:childTnLst>
                              <p:par>
                                <p:cTn id="28" presetID="14" presetClass="entr" presetSubtype="1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randombar(horizontal)">
                                      <p:cBhvr>
                                        <p:cTn id="30" dur="500"/>
                                        <p:tgtEl>
                                          <p:spTgt spid="20"/>
                                        </p:tgtEl>
                                      </p:cBhvr>
                                    </p:animEffect>
                                  </p:childTnLst>
                                </p:cTn>
                              </p:par>
                            </p:childTnLst>
                          </p:cTn>
                        </p:par>
                        <p:par>
                          <p:cTn id="31" fill="hold">
                            <p:stCondLst>
                              <p:cond delay="3000"/>
                            </p:stCondLst>
                            <p:childTnLst>
                              <p:par>
                                <p:cTn id="32" presetID="22" presetClass="entr" presetSubtype="1"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up)">
                                      <p:cBhvr>
                                        <p:cTn id="34" dur="500"/>
                                        <p:tgtEl>
                                          <p:spTgt spid="19"/>
                                        </p:tgtEl>
                                      </p:cBhvr>
                                    </p:animEffect>
                                  </p:childTnLst>
                                </p:cTn>
                              </p:par>
                            </p:childTnLst>
                          </p:cTn>
                        </p:par>
                        <p:par>
                          <p:cTn id="35" fill="hold">
                            <p:stCondLst>
                              <p:cond delay="3500"/>
                            </p:stCondLst>
                            <p:childTnLst>
                              <p:par>
                                <p:cTn id="36" presetID="9" presetClass="entr" presetSubtype="0" fill="hold"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dissolve">
                                      <p:cBhvr>
                                        <p:cTn id="38" dur="500"/>
                                        <p:tgtEl>
                                          <p:spTgt spid="18"/>
                                        </p:tgtEl>
                                      </p:cBhvr>
                                    </p:animEffect>
                                  </p:childTnLst>
                                </p:cTn>
                              </p:par>
                            </p:childTnLst>
                          </p:cTn>
                        </p:par>
                        <p:par>
                          <p:cTn id="39" fill="hold">
                            <p:stCondLst>
                              <p:cond delay="4000"/>
                            </p:stCondLst>
                            <p:childTnLst>
                              <p:par>
                                <p:cTn id="40" presetID="14" presetClass="entr" presetSubtype="10"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randombar(horizontal)">
                                      <p:cBhvr>
                                        <p:cTn id="42" dur="500"/>
                                        <p:tgtEl>
                                          <p:spTgt spid="21"/>
                                        </p:tgtEl>
                                      </p:cBhvr>
                                    </p:animEffect>
                                  </p:childTnLst>
                                </p:cTn>
                              </p:par>
                            </p:childTnLst>
                          </p:cTn>
                        </p:par>
                        <p:par>
                          <p:cTn id="43" fill="hold">
                            <p:stCondLst>
                              <p:cond delay="4500"/>
                            </p:stCondLst>
                            <p:childTnLst>
                              <p:par>
                                <p:cTn id="44" presetID="22" presetClass="entr" presetSubtype="1"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ipe(up)">
                                      <p:cBhvr>
                                        <p:cTn id="46" dur="500"/>
                                        <p:tgtEl>
                                          <p:spTgt spid="24"/>
                                        </p:tgtEl>
                                      </p:cBhvr>
                                    </p:animEffect>
                                  </p:childTnLst>
                                </p:cTn>
                              </p:par>
                            </p:childTnLst>
                          </p:cTn>
                        </p:par>
                        <p:par>
                          <p:cTn id="47" fill="hold">
                            <p:stCondLst>
                              <p:cond delay="5000"/>
                            </p:stCondLst>
                            <p:childTnLst>
                              <p:par>
                                <p:cTn id="48" presetID="9" presetClass="entr" presetSubtype="0" fill="hold"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dissolve">
                                      <p:cBhvr>
                                        <p:cTn id="50" dur="500"/>
                                        <p:tgtEl>
                                          <p:spTgt spid="15"/>
                                        </p:tgtEl>
                                      </p:cBhvr>
                                    </p:animEffect>
                                  </p:childTnLst>
                                </p:cTn>
                              </p:par>
                            </p:childTnLst>
                          </p:cTn>
                        </p:par>
                        <p:par>
                          <p:cTn id="51" fill="hold">
                            <p:stCondLst>
                              <p:cond delay="5500"/>
                            </p:stCondLst>
                            <p:childTnLst>
                              <p:par>
                                <p:cTn id="52" presetID="14" presetClass="entr" presetSubtype="10"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randombar(horizontal)">
                                      <p:cBhvr>
                                        <p:cTn id="54" dur="500"/>
                                        <p:tgtEl>
                                          <p:spTgt spid="22"/>
                                        </p:tgtEl>
                                      </p:cBhvr>
                                    </p:animEffect>
                                  </p:childTnLst>
                                </p:cTn>
                              </p:par>
                            </p:childTnLst>
                          </p:cTn>
                        </p:par>
                        <p:par>
                          <p:cTn id="55" fill="hold">
                            <p:stCondLst>
                              <p:cond delay="6000"/>
                            </p:stCondLst>
                            <p:childTnLst>
                              <p:par>
                                <p:cTn id="56" presetID="22" presetClass="entr" presetSubtype="1"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wipe(up)">
                                      <p:cBhvr>
                                        <p:cTn id="58" dur="500"/>
                                        <p:tgtEl>
                                          <p:spTgt spid="25"/>
                                        </p:tgtEl>
                                      </p:cBhvr>
                                    </p:animEffect>
                                  </p:childTnLst>
                                </p:cTn>
                              </p:par>
                            </p:childTnLst>
                          </p:cTn>
                        </p:par>
                        <p:par>
                          <p:cTn id="59" fill="hold">
                            <p:stCondLst>
                              <p:cond delay="6500"/>
                            </p:stCondLst>
                            <p:childTnLst>
                              <p:par>
                                <p:cTn id="60" presetID="9" presetClass="entr" presetSubtype="0" fill="hold" nodeType="after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dissolve">
                                      <p:cBhvr>
                                        <p:cTn id="62" dur="500"/>
                                        <p:tgtEl>
                                          <p:spTgt spid="27"/>
                                        </p:tgtEl>
                                      </p:cBhvr>
                                    </p:animEffect>
                                  </p:childTnLst>
                                </p:cTn>
                              </p:par>
                            </p:childTnLst>
                          </p:cTn>
                        </p:par>
                        <p:par>
                          <p:cTn id="63" fill="hold">
                            <p:stCondLst>
                              <p:cond delay="7000"/>
                            </p:stCondLst>
                            <p:childTnLst>
                              <p:par>
                                <p:cTn id="64" presetID="16" presetClass="entr" presetSubtype="21" fill="hold" grpId="0" nodeType="after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barn(inVertical)">
                                      <p:cBhvr>
                                        <p:cTn id="6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P spid="20" grpId="0" animBg="1"/>
      <p:bldP spid="21" grpId="0" animBg="1"/>
      <p:bldP spid="22" grpId="0" animBg="1"/>
      <p:bldP spid="16" grpId="0" animBg="1"/>
      <p:bldP spid="19" grpId="0" animBg="1"/>
      <p:bldP spid="24" grpId="0" animBg="1"/>
      <p:bldP spid="25" grpId="0" animBg="1"/>
      <p:bldP spid="26" grpId="0" animBg="1"/>
      <p:bldP spid="2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3</a:t>
            </a:fld>
            <a:endParaRPr lang="fr-FR"/>
          </a:p>
        </p:txBody>
      </p:sp>
      <p:sp>
        <p:nvSpPr>
          <p:cNvPr id="5" name="ZoneTexte 4"/>
          <p:cNvSpPr txBox="1"/>
          <p:nvPr/>
        </p:nvSpPr>
        <p:spPr>
          <a:xfrm>
            <a:off x="2232248" y="56818"/>
            <a:ext cx="4751165" cy="707886"/>
          </a:xfrm>
          <a:prstGeom prst="rect">
            <a:avLst/>
          </a:prstGeom>
          <a:noFill/>
        </p:spPr>
        <p:txBody>
          <a:bodyPr wrap="square" rtlCol="0">
            <a:spAutoFit/>
          </a:bodyPr>
          <a:lstStyle/>
          <a:p>
            <a:pPr>
              <a:spcBef>
                <a:spcPct val="20000"/>
              </a:spcBef>
            </a:pPr>
            <a:r>
              <a:rPr lang="fr-FR" sz="2000" b="1" cap="small" dirty="0">
                <a:solidFill>
                  <a:schemeClr val="bg2"/>
                </a:solidFill>
              </a:rPr>
              <a:t>Tendances de la malnutrition chronique chez les enfants de moins de cinq ans</a:t>
            </a:r>
          </a:p>
        </p:txBody>
      </p:sp>
      <p:grpSp>
        <p:nvGrpSpPr>
          <p:cNvPr id="6" name="Groupe 5"/>
          <p:cNvGrpSpPr/>
          <p:nvPr/>
        </p:nvGrpSpPr>
        <p:grpSpPr>
          <a:xfrm>
            <a:off x="6983413" y="0"/>
            <a:ext cx="2160587" cy="720725"/>
            <a:chOff x="6983413" y="0"/>
            <a:chExt cx="2190482" cy="720725"/>
          </a:xfrm>
        </p:grpSpPr>
        <p:grpSp>
          <p:nvGrpSpPr>
            <p:cNvPr id="7" name="Group 4"/>
            <p:cNvGrpSpPr>
              <a:grpSpLocks noChangeAspect="1"/>
            </p:cNvGrpSpPr>
            <p:nvPr/>
          </p:nvGrpSpPr>
          <p:grpSpPr bwMode="auto">
            <a:xfrm>
              <a:off x="6983413" y="0"/>
              <a:ext cx="2160587" cy="720725"/>
              <a:chOff x="4399" y="0"/>
              <a:chExt cx="1361" cy="454"/>
            </a:xfrm>
          </p:grpSpPr>
          <p:sp>
            <p:nvSpPr>
              <p:cNvPr id="10"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1"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 name="Imag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pic>
        <p:nvPicPr>
          <p:cNvPr id="2" name="Imag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1268760"/>
            <a:ext cx="3005122" cy="4248000"/>
          </a:xfrm>
          <a:prstGeom prst="rect">
            <a:avLst/>
          </a:prstGeom>
        </p:spPr>
      </p:pic>
      <p:pic>
        <p:nvPicPr>
          <p:cNvPr id="8" name="Imag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78342" y="1519000"/>
            <a:ext cx="3005826" cy="4248000"/>
          </a:xfrm>
          <a:prstGeom prst="rect">
            <a:avLst/>
          </a:prstGeom>
        </p:spPr>
      </p:pic>
      <p:pic>
        <p:nvPicPr>
          <p:cNvPr id="12" name="Imag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36217" y="1879040"/>
            <a:ext cx="3004343" cy="4248000"/>
          </a:xfrm>
          <a:prstGeom prst="rect">
            <a:avLst/>
          </a:prstGeom>
        </p:spPr>
      </p:pic>
    </p:spTree>
    <p:extLst>
      <p:ext uri="{BB962C8B-B14F-4D97-AF65-F5344CB8AC3E}">
        <p14:creationId xmlns:p14="http://schemas.microsoft.com/office/powerpoint/2010/main" val="937232245"/>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000"/>
                                        <p:tgtEl>
                                          <p:spTgt spid="5"/>
                                        </p:tgtEl>
                                      </p:cBhvr>
                                    </p:animEffect>
                                  </p:childTnLst>
                                </p:cTn>
                              </p:par>
                            </p:childTnLst>
                          </p:cTn>
                        </p:par>
                        <p:par>
                          <p:cTn id="12" fill="hold">
                            <p:stCondLst>
                              <p:cond delay="1500"/>
                            </p:stCondLst>
                            <p:childTnLst>
                              <p:par>
                                <p:cTn id="13" presetID="9"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par>
                          <p:cTn id="16" fill="hold">
                            <p:stCondLst>
                              <p:cond delay="2000"/>
                            </p:stCondLst>
                            <p:childTnLst>
                              <p:par>
                                <p:cTn id="17" presetID="9"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dissolve">
                                      <p:cBhvr>
                                        <p:cTn id="19" dur="500"/>
                                        <p:tgtEl>
                                          <p:spTgt spid="8"/>
                                        </p:tgtEl>
                                      </p:cBhvr>
                                    </p:animEffect>
                                  </p:childTnLst>
                                </p:cTn>
                              </p:par>
                            </p:childTnLst>
                          </p:cTn>
                        </p:par>
                        <p:par>
                          <p:cTn id="20" fill="hold">
                            <p:stCondLst>
                              <p:cond delay="2500"/>
                            </p:stCondLst>
                            <p:childTnLst>
                              <p:par>
                                <p:cTn id="21" presetID="9"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dissolv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4</a:t>
            </a:fld>
            <a:endParaRPr lang="fr-FR"/>
          </a:p>
        </p:txBody>
      </p:sp>
      <p:sp>
        <p:nvSpPr>
          <p:cNvPr id="2" name="Rectangle 1"/>
          <p:cNvSpPr/>
          <p:nvPr/>
        </p:nvSpPr>
        <p:spPr>
          <a:xfrm>
            <a:off x="2200858" y="-66293"/>
            <a:ext cx="4849788" cy="830997"/>
          </a:xfrm>
          <a:prstGeom prst="rect">
            <a:avLst/>
          </a:prstGeom>
        </p:spPr>
        <p:txBody>
          <a:bodyPr wrap="square">
            <a:spAutoFit/>
          </a:bodyPr>
          <a:lstStyle/>
          <a:p>
            <a:pPr>
              <a:spcBef>
                <a:spcPct val="20000"/>
              </a:spcBef>
            </a:pPr>
            <a:r>
              <a:rPr lang="fr-FR" sz="2400" b="1" cap="small" dirty="0">
                <a:solidFill>
                  <a:schemeClr val="bg2"/>
                </a:solidFill>
              </a:rPr>
              <a:t>Prévalence de la sous- alimentation</a:t>
            </a:r>
          </a:p>
        </p:txBody>
      </p:sp>
      <p:sp>
        <p:nvSpPr>
          <p:cNvPr id="11" name="ZoneTexte 10"/>
          <p:cNvSpPr txBox="1"/>
          <p:nvPr/>
        </p:nvSpPr>
        <p:spPr>
          <a:xfrm>
            <a:off x="18752" y="6042774"/>
            <a:ext cx="8153648" cy="338554"/>
          </a:xfrm>
          <a:prstGeom prst="rect">
            <a:avLst/>
          </a:prstGeom>
          <a:noFill/>
        </p:spPr>
        <p:txBody>
          <a:bodyPr wrap="square" rtlCol="0">
            <a:spAutoFit/>
          </a:bodyPr>
          <a:lstStyle/>
          <a:p>
            <a:r>
              <a:rPr lang="fr-FR" sz="1600" i="1" dirty="0">
                <a:solidFill>
                  <a:schemeClr val="accent6">
                    <a:lumMod val="50000"/>
                  </a:schemeClr>
                </a:solidFill>
              </a:rPr>
              <a:t>Source : FAOSTAT (Food </a:t>
            </a:r>
            <a:r>
              <a:rPr lang="fr-FR" sz="1600" i="1" dirty="0" err="1">
                <a:solidFill>
                  <a:schemeClr val="accent6">
                    <a:lumMod val="50000"/>
                  </a:schemeClr>
                </a:solidFill>
              </a:rPr>
              <a:t>Insecurity</a:t>
            </a:r>
            <a:r>
              <a:rPr lang="fr-FR" sz="1600" i="1" dirty="0">
                <a:solidFill>
                  <a:schemeClr val="accent6">
                    <a:lumMod val="50000"/>
                  </a:schemeClr>
                </a:solidFill>
              </a:rPr>
              <a:t> </a:t>
            </a:r>
            <a:r>
              <a:rPr lang="fr-FR" sz="1600" i="1" dirty="0" err="1">
                <a:solidFill>
                  <a:schemeClr val="accent6">
                    <a:lumMod val="50000"/>
                  </a:schemeClr>
                </a:solidFill>
              </a:rPr>
              <a:t>Indicators</a:t>
            </a:r>
            <a:r>
              <a:rPr lang="fr-FR" sz="1600" i="1" dirty="0">
                <a:solidFill>
                  <a:schemeClr val="accent6">
                    <a:lumMod val="50000"/>
                  </a:schemeClr>
                </a:solidFill>
              </a:rPr>
              <a:t>, July 2019)</a:t>
            </a: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3"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2" name="Imag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5" name="Ellipse 14"/>
          <p:cNvSpPr/>
          <p:nvPr/>
        </p:nvSpPr>
        <p:spPr>
          <a:xfrm rot="20903039">
            <a:off x="6885516" y="3463165"/>
            <a:ext cx="1431885" cy="851113"/>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endParaRPr lang="fr-FR" dirty="0"/>
          </a:p>
        </p:txBody>
      </p:sp>
      <p:sp>
        <p:nvSpPr>
          <p:cNvPr id="18" name="ZoneTexte 17"/>
          <p:cNvSpPr txBox="1"/>
          <p:nvPr/>
        </p:nvSpPr>
        <p:spPr>
          <a:xfrm>
            <a:off x="282588" y="1133776"/>
            <a:ext cx="8686328" cy="664797"/>
          </a:xfrm>
          <a:prstGeom prst="rect">
            <a:avLst/>
          </a:prstGeom>
          <a:noFill/>
        </p:spPr>
        <p:txBody>
          <a:bodyPr wrap="square" rtlCol="0">
            <a:spAutoFit/>
          </a:bodyPr>
          <a:lstStyle/>
          <a:p>
            <a:pPr>
              <a:spcBef>
                <a:spcPct val="20000"/>
              </a:spcBef>
            </a:pPr>
            <a:r>
              <a:rPr lang="fr-FR" b="1" dirty="0">
                <a:solidFill>
                  <a:schemeClr val="accent4">
                    <a:lumMod val="75000"/>
                  </a:schemeClr>
                </a:solidFill>
              </a:rPr>
              <a:t>Au Niger, sous-alimentation et insécurité alimentaire grave </a:t>
            </a:r>
          </a:p>
          <a:p>
            <a:pPr>
              <a:spcBef>
                <a:spcPct val="20000"/>
              </a:spcBef>
            </a:pPr>
            <a:r>
              <a:rPr lang="fr-FR" sz="1600" b="1" dirty="0">
                <a:solidFill>
                  <a:schemeClr val="bg1">
                    <a:lumMod val="50000"/>
                  </a:schemeClr>
                </a:solidFill>
              </a:rPr>
              <a:t>Evolution nationale de la prévalence de la sous alimentation au Niger</a:t>
            </a:r>
          </a:p>
        </p:txBody>
      </p:sp>
      <p:graphicFrame>
        <p:nvGraphicFramePr>
          <p:cNvPr id="17" name="Graphique 16">
            <a:extLst>
              <a:ext uri="{FF2B5EF4-FFF2-40B4-BE49-F238E27FC236}">
                <a16:creationId xmlns:a16="http://schemas.microsoft.com/office/drawing/2014/main" xmlns="" id="{C23E50A0-5615-487C-8B65-0631EFF28AE7}"/>
              </a:ext>
            </a:extLst>
          </p:cNvPr>
          <p:cNvGraphicFramePr>
            <a:graphicFrameLocks/>
          </p:cNvGraphicFramePr>
          <p:nvPr>
            <p:extLst>
              <p:ext uri="{D42A27DB-BD31-4B8C-83A1-F6EECF244321}">
                <p14:modId xmlns:p14="http://schemas.microsoft.com/office/powerpoint/2010/main" val="835322534"/>
              </p:ext>
            </p:extLst>
          </p:nvPr>
        </p:nvGraphicFramePr>
        <p:xfrm>
          <a:off x="440060" y="1951621"/>
          <a:ext cx="7992888" cy="3925651"/>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105254591"/>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barn(inVertical)">
                                      <p:cBhvr>
                                        <p:cTn id="15" dur="500"/>
                                        <p:tgtEl>
                                          <p:spTgt spid="18"/>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17">
                                            <p:graphicEl>
                                              <a:chart seriesIdx="-3" categoryIdx="-3" bldStep="gridLegend"/>
                                            </p:graphicEl>
                                          </p:spTgt>
                                        </p:tgtEl>
                                        <p:attrNameLst>
                                          <p:attrName>style.visibility</p:attrName>
                                        </p:attrNameLst>
                                      </p:cBhvr>
                                      <p:to>
                                        <p:strVal val="visible"/>
                                      </p:to>
                                    </p:set>
                                    <p:animEffect transition="in" filter="dissolve">
                                      <p:cBhvr>
                                        <p:cTn id="19" dur="500"/>
                                        <p:tgtEl>
                                          <p:spTgt spid="17">
                                            <p:graphicEl>
                                              <a:chart seriesIdx="-3" categoryIdx="-3" bldStep="gridLegend"/>
                                            </p:graphicEl>
                                          </p:spTgt>
                                        </p:tgtEl>
                                      </p:cBhvr>
                                    </p:animEffect>
                                  </p:childTnLst>
                                </p:cTn>
                              </p:par>
                            </p:childTnLst>
                          </p:cTn>
                        </p:par>
                        <p:par>
                          <p:cTn id="20" fill="hold">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17">
                                            <p:graphicEl>
                                              <a:chart seriesIdx="0" categoryIdx="-4" bldStep="series"/>
                                            </p:graphicEl>
                                          </p:spTgt>
                                        </p:tgtEl>
                                        <p:attrNameLst>
                                          <p:attrName>style.visibility</p:attrName>
                                        </p:attrNameLst>
                                      </p:cBhvr>
                                      <p:to>
                                        <p:strVal val="visible"/>
                                      </p:to>
                                    </p:set>
                                    <p:animEffect transition="in" filter="dissolve">
                                      <p:cBhvr>
                                        <p:cTn id="23" dur="500"/>
                                        <p:tgtEl>
                                          <p:spTgt spid="17">
                                            <p:graphicEl>
                                              <a:chart seriesIdx="0" categoryIdx="-4" bldStep="series"/>
                                            </p:graphicEl>
                                          </p:spTgt>
                                        </p:tgtEl>
                                      </p:cBhvr>
                                    </p:animEffect>
                                  </p:childTnLst>
                                </p:cTn>
                              </p:par>
                            </p:childTnLst>
                          </p:cTn>
                        </p:par>
                        <p:par>
                          <p:cTn id="24" fill="hold">
                            <p:stCondLst>
                              <p:cond delay="2500"/>
                            </p:stCondLst>
                            <p:childTnLst>
                              <p:par>
                                <p:cTn id="25" presetID="20"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edge">
                                      <p:cBhvr>
                                        <p:cTn id="27" dur="500"/>
                                        <p:tgtEl>
                                          <p:spTgt spid="11"/>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barn(inVertical)">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P spid="15" grpId="0" animBg="1"/>
      <p:bldP spid="18" grpId="0"/>
      <p:bldGraphic spid="17" grpId="0">
        <p:bldSub>
          <a:bldChart bld="series"/>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5</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Rectangle 12"/>
          <p:cNvSpPr/>
          <p:nvPr/>
        </p:nvSpPr>
        <p:spPr>
          <a:xfrm>
            <a:off x="2267744" y="-66293"/>
            <a:ext cx="4737916" cy="830997"/>
          </a:xfrm>
          <a:prstGeom prst="rect">
            <a:avLst/>
          </a:prstGeom>
        </p:spPr>
        <p:txBody>
          <a:bodyPr wrap="square">
            <a:spAutoFit/>
          </a:bodyPr>
          <a:lstStyle/>
          <a:p>
            <a:pPr>
              <a:spcBef>
                <a:spcPct val="20000"/>
              </a:spcBef>
            </a:pPr>
            <a:r>
              <a:rPr lang="fr-FR" sz="2400" b="1" cap="small" dirty="0">
                <a:solidFill>
                  <a:schemeClr val="bg2"/>
                </a:solidFill>
              </a:rPr>
              <a:t>Prévalence du retard de croissance au Niger</a:t>
            </a:r>
          </a:p>
        </p:txBody>
      </p:sp>
      <p:sp>
        <p:nvSpPr>
          <p:cNvPr id="14" name="ZoneTexte 13"/>
          <p:cNvSpPr txBox="1"/>
          <p:nvPr/>
        </p:nvSpPr>
        <p:spPr>
          <a:xfrm>
            <a:off x="28352" y="6145559"/>
            <a:ext cx="7092280" cy="307777"/>
          </a:xfrm>
          <a:prstGeom prst="rect">
            <a:avLst/>
          </a:prstGeom>
          <a:noFill/>
        </p:spPr>
        <p:txBody>
          <a:bodyPr wrap="square" rtlCol="0">
            <a:spAutoFit/>
          </a:bodyPr>
          <a:lstStyle/>
          <a:p>
            <a:r>
              <a:rPr lang="fr-FR" sz="1400" i="1" dirty="0">
                <a:solidFill>
                  <a:schemeClr val="accent6">
                    <a:lumMod val="50000"/>
                  </a:schemeClr>
                </a:solidFill>
              </a:rPr>
              <a:t>Source : Enquête SMART et projections de la population DSEDS/INS</a:t>
            </a:r>
          </a:p>
        </p:txBody>
      </p:sp>
      <p:sp>
        <p:nvSpPr>
          <p:cNvPr id="15" name="ZoneTexte 14"/>
          <p:cNvSpPr txBox="1"/>
          <p:nvPr/>
        </p:nvSpPr>
        <p:spPr>
          <a:xfrm>
            <a:off x="28351" y="1124744"/>
            <a:ext cx="9086161" cy="1188018"/>
          </a:xfrm>
          <a:prstGeom prst="rect">
            <a:avLst/>
          </a:prstGeom>
          <a:noFill/>
        </p:spPr>
        <p:txBody>
          <a:bodyPr wrap="square" rtlCol="0">
            <a:spAutoFit/>
          </a:bodyPr>
          <a:lstStyle/>
          <a:p>
            <a:pPr>
              <a:spcBef>
                <a:spcPct val="20000"/>
              </a:spcBef>
            </a:pPr>
            <a:r>
              <a:rPr lang="fr-FR" b="1" dirty="0">
                <a:solidFill>
                  <a:schemeClr val="accent4">
                    <a:lumMod val="75000"/>
                  </a:schemeClr>
                </a:solidFill>
              </a:rPr>
              <a:t>Au Niger, chaque année, 80 000 enfants de moins de cinq ans supplémentaire touchés de malnutrition chronique </a:t>
            </a:r>
          </a:p>
          <a:p>
            <a:pPr>
              <a:spcBef>
                <a:spcPct val="20000"/>
              </a:spcBef>
            </a:pPr>
            <a:r>
              <a:rPr lang="fr-FR" sz="1600" b="1" dirty="0">
                <a:solidFill>
                  <a:schemeClr val="bg1">
                    <a:lumMod val="50000"/>
                  </a:schemeClr>
                </a:solidFill>
              </a:rPr>
              <a:t>Evolution nationale de la prévalence et du nombre d'enfants âgés de moins de cinq ans atteints de la malnutrition chronique entre 2012 et 2020</a:t>
            </a:r>
          </a:p>
        </p:txBody>
      </p:sp>
      <p:pic>
        <p:nvPicPr>
          <p:cNvPr id="2" name="Image 1">
            <a:extLst>
              <a:ext uri="{FF2B5EF4-FFF2-40B4-BE49-F238E27FC236}">
                <a16:creationId xmlns:a16="http://schemas.microsoft.com/office/drawing/2014/main" xmlns="" id="{4D45693F-0CCD-45CA-B1FD-D8DD69C6A02D}"/>
              </a:ext>
            </a:extLst>
          </p:cNvPr>
          <p:cNvPicPr>
            <a:picLocks noChangeAspect="1"/>
          </p:cNvPicPr>
          <p:nvPr/>
        </p:nvPicPr>
        <p:blipFill>
          <a:blip r:embed="rId5"/>
          <a:stretch>
            <a:fillRect/>
          </a:stretch>
        </p:blipFill>
        <p:spPr>
          <a:xfrm>
            <a:off x="395536" y="2312762"/>
            <a:ext cx="7848871" cy="3614139"/>
          </a:xfrm>
          <a:prstGeom prst="rect">
            <a:avLst/>
          </a:prstGeom>
        </p:spPr>
      </p:pic>
    </p:spTree>
    <p:extLst>
      <p:ext uri="{BB962C8B-B14F-4D97-AF65-F5344CB8AC3E}">
        <p14:creationId xmlns:p14="http://schemas.microsoft.com/office/powerpoint/2010/main" val="681754556"/>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barn(inVertical)">
                                      <p:cBhvr>
                                        <p:cTn id="11" dur="500"/>
                                        <p:tgtEl>
                                          <p:spTgt spid="13"/>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arn(inVertical)">
                                      <p:cBhvr>
                                        <p:cTn id="15" dur="500"/>
                                        <p:tgtEl>
                                          <p:spTgt spid="15"/>
                                        </p:tgtEl>
                                      </p:cBhvr>
                                    </p:animEffect>
                                  </p:childTnLst>
                                </p:cTn>
                              </p:par>
                            </p:childTnLst>
                          </p:cTn>
                        </p:par>
                        <p:par>
                          <p:cTn id="16" fill="hold">
                            <p:stCondLst>
                              <p:cond delay="1500"/>
                            </p:stCondLst>
                            <p:childTnLst>
                              <p:par>
                                <p:cTn id="17" presetID="20"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edg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6</a:t>
            </a:fld>
            <a:endParaRPr lang="fr-FR">
              <a:solidFill>
                <a:srgbClr val="FFFFFF"/>
              </a:solidFill>
            </a:endParaRPr>
          </a:p>
        </p:txBody>
      </p:sp>
      <p:sp>
        <p:nvSpPr>
          <p:cNvPr id="5" name="ZoneTexte 4"/>
          <p:cNvSpPr txBox="1"/>
          <p:nvPr/>
        </p:nvSpPr>
        <p:spPr>
          <a:xfrm>
            <a:off x="2267744" y="-66293"/>
            <a:ext cx="4716016" cy="830997"/>
          </a:xfrm>
          <a:prstGeom prst="rect">
            <a:avLst/>
          </a:prstGeom>
          <a:noFill/>
        </p:spPr>
        <p:txBody>
          <a:bodyPr wrap="square" rtlCol="0">
            <a:spAutoFit/>
          </a:bodyPr>
          <a:lstStyle/>
          <a:p>
            <a:r>
              <a:rPr lang="fr-FR" sz="1600" b="1" cap="small" dirty="0">
                <a:solidFill>
                  <a:schemeClr val="bg1"/>
                </a:solidFill>
              </a:rPr>
              <a:t>Evolutions régionales de la prévalence de  la malnutrition chronique des enfants de moins de 5 ans au Niger</a:t>
            </a:r>
          </a:p>
        </p:txBody>
      </p:sp>
      <p:grpSp>
        <p:nvGrpSpPr>
          <p:cNvPr id="10" name="Groupe 9"/>
          <p:cNvGrpSpPr/>
          <p:nvPr/>
        </p:nvGrpSpPr>
        <p:grpSpPr>
          <a:xfrm>
            <a:off x="6983413" y="0"/>
            <a:ext cx="2160587" cy="720725"/>
            <a:chOff x="6983413" y="0"/>
            <a:chExt cx="2190482" cy="720725"/>
          </a:xfrm>
        </p:grpSpPr>
        <p:grpSp>
          <p:nvGrpSpPr>
            <p:cNvPr id="11" name="Group 4"/>
            <p:cNvGrpSpPr>
              <a:grpSpLocks noChangeAspect="1"/>
            </p:cNvGrpSpPr>
            <p:nvPr/>
          </p:nvGrpSpPr>
          <p:grpSpPr bwMode="auto">
            <a:xfrm>
              <a:off x="6983413" y="0"/>
              <a:ext cx="2160587" cy="720725"/>
              <a:chOff x="4399" y="0"/>
              <a:chExt cx="1361" cy="454"/>
            </a:xfrm>
          </p:grpSpPr>
          <p:sp>
            <p:nvSpPr>
              <p:cNvPr id="13"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2" name="Imag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2" name="ZoneTexte 21"/>
          <p:cNvSpPr txBox="1"/>
          <p:nvPr/>
        </p:nvSpPr>
        <p:spPr>
          <a:xfrm>
            <a:off x="107504" y="6145559"/>
            <a:ext cx="7092280" cy="307777"/>
          </a:xfrm>
          <a:prstGeom prst="rect">
            <a:avLst/>
          </a:prstGeom>
          <a:noFill/>
        </p:spPr>
        <p:txBody>
          <a:bodyPr wrap="square" rtlCol="0">
            <a:spAutoFit/>
          </a:bodyPr>
          <a:lstStyle/>
          <a:p>
            <a:r>
              <a:rPr lang="fr-FR" sz="1400" i="1" dirty="0">
                <a:solidFill>
                  <a:schemeClr val="accent6">
                    <a:lumMod val="50000"/>
                  </a:schemeClr>
                </a:solidFill>
              </a:rPr>
              <a:t>Source : Enquête </a:t>
            </a:r>
            <a:r>
              <a:rPr lang="fr-FR" sz="1400" i="1" dirty="0" err="1">
                <a:solidFill>
                  <a:schemeClr val="accent6">
                    <a:lumMod val="50000"/>
                  </a:schemeClr>
                </a:solidFill>
              </a:rPr>
              <a:t>EDS</a:t>
            </a:r>
            <a:r>
              <a:rPr lang="fr-FR" sz="1400" i="1" dirty="0">
                <a:solidFill>
                  <a:schemeClr val="accent6">
                    <a:lumMod val="50000"/>
                  </a:schemeClr>
                </a:solidFill>
              </a:rPr>
              <a:t> et SMART, </a:t>
            </a:r>
            <a:r>
              <a:rPr lang="fr-FR" sz="1400" i="1" dirty="0" err="1">
                <a:solidFill>
                  <a:schemeClr val="accent6">
                    <a:lumMod val="50000"/>
                  </a:schemeClr>
                </a:solidFill>
              </a:rPr>
              <a:t>INS</a:t>
            </a:r>
            <a:endParaRPr lang="fr-FR" sz="1400" i="1" dirty="0">
              <a:solidFill>
                <a:schemeClr val="accent6">
                  <a:lumMod val="50000"/>
                </a:schemeClr>
              </a:solidFill>
            </a:endParaRPr>
          </a:p>
        </p:txBody>
      </p:sp>
      <p:graphicFrame>
        <p:nvGraphicFramePr>
          <p:cNvPr id="15" name="Graphique 14">
            <a:extLst>
              <a:ext uri="{FF2B5EF4-FFF2-40B4-BE49-F238E27FC236}">
                <a16:creationId xmlns:a16="http://schemas.microsoft.com/office/drawing/2014/main" xmlns="" id="{00000000-0008-0000-1C00-000002000000}"/>
              </a:ext>
            </a:extLst>
          </p:cNvPr>
          <p:cNvGraphicFramePr>
            <a:graphicFrameLocks noGrp="1"/>
          </p:cNvGraphicFramePr>
          <p:nvPr>
            <p:extLst>
              <p:ext uri="{D42A27DB-BD31-4B8C-83A1-F6EECF244321}">
                <p14:modId xmlns:p14="http://schemas.microsoft.com/office/powerpoint/2010/main" val="3608379883"/>
              </p:ext>
            </p:extLst>
          </p:nvPr>
        </p:nvGraphicFramePr>
        <p:xfrm>
          <a:off x="0" y="980728"/>
          <a:ext cx="9144000" cy="5471050"/>
        </p:xfrm>
        <a:graphic>
          <a:graphicData uri="http://schemas.openxmlformats.org/drawingml/2006/chart">
            <c:chart xmlns:c="http://schemas.openxmlformats.org/drawingml/2006/chart" xmlns:r="http://schemas.openxmlformats.org/officeDocument/2006/relationships" r:id="rId5"/>
          </a:graphicData>
        </a:graphic>
      </p:graphicFrame>
      <p:sp>
        <p:nvSpPr>
          <p:cNvPr id="23" name="Ellipse 22"/>
          <p:cNvSpPr/>
          <p:nvPr/>
        </p:nvSpPr>
        <p:spPr>
          <a:xfrm>
            <a:off x="8162748" y="3286981"/>
            <a:ext cx="739383" cy="1001654"/>
          </a:xfrm>
          <a:prstGeom prst="ellipse">
            <a:avLst/>
          </a:prstGeom>
          <a:noFill/>
          <a:ln w="19050">
            <a:solidFill>
              <a:srgbClr val="C00000"/>
            </a:solidFill>
          </a:ln>
        </p:spPr>
        <p:style>
          <a:lnRef idx="1">
            <a:schemeClr val="accent1"/>
          </a:lnRef>
          <a:fillRef idx="2">
            <a:schemeClr val="accent1"/>
          </a:fillRef>
          <a:effectRef idx="1">
            <a:schemeClr val="accent1"/>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fr-FR"/>
          </a:p>
        </p:txBody>
      </p:sp>
      <p:sp>
        <p:nvSpPr>
          <p:cNvPr id="24" name="Ellipse 23"/>
          <p:cNvSpPr/>
          <p:nvPr/>
        </p:nvSpPr>
        <p:spPr>
          <a:xfrm>
            <a:off x="8365104" y="1971005"/>
            <a:ext cx="427391" cy="376643"/>
          </a:xfrm>
          <a:prstGeom prst="ellipse">
            <a:avLst/>
          </a:prstGeom>
          <a:noFill/>
          <a:ln w="19050">
            <a:solidFill>
              <a:srgbClr val="C00000"/>
            </a:solidFill>
          </a:ln>
        </p:spPr>
        <p:style>
          <a:lnRef idx="1">
            <a:schemeClr val="accent1"/>
          </a:lnRef>
          <a:fillRef idx="2">
            <a:schemeClr val="accent1"/>
          </a:fillRef>
          <a:effectRef idx="1">
            <a:schemeClr val="accent1"/>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fr-FR"/>
          </a:p>
        </p:txBody>
      </p:sp>
      <p:sp>
        <p:nvSpPr>
          <p:cNvPr id="25" name="Ellipse 24"/>
          <p:cNvSpPr/>
          <p:nvPr/>
        </p:nvSpPr>
        <p:spPr>
          <a:xfrm>
            <a:off x="8388424" y="4855346"/>
            <a:ext cx="343175" cy="301846"/>
          </a:xfrm>
          <a:prstGeom prst="ellipse">
            <a:avLst/>
          </a:prstGeom>
          <a:noFill/>
          <a:ln w="19050">
            <a:solidFill>
              <a:srgbClr val="C00000"/>
            </a:solidFill>
          </a:ln>
        </p:spPr>
        <p:style>
          <a:lnRef idx="1">
            <a:schemeClr val="accent1"/>
          </a:lnRef>
          <a:fillRef idx="2">
            <a:schemeClr val="accent1"/>
          </a:fillRef>
          <a:effectRef idx="1">
            <a:schemeClr val="accent1"/>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fr-FR"/>
          </a:p>
        </p:txBody>
      </p:sp>
    </p:spTree>
    <p:extLst>
      <p:ext uri="{BB962C8B-B14F-4D97-AF65-F5344CB8AC3E}">
        <p14:creationId xmlns:p14="http://schemas.microsoft.com/office/powerpoint/2010/main" val="3146545093"/>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100"/>
                                        <p:tgtEl>
                                          <p:spTgt spid="5"/>
                                        </p:tgtEl>
                                      </p:cBhvr>
                                    </p:animEffect>
                                  </p:childTnLst>
                                </p:cTn>
                              </p:par>
                            </p:childTnLst>
                          </p:cTn>
                        </p:par>
                        <p:par>
                          <p:cTn id="12" fill="hold">
                            <p:stCondLst>
                              <p:cond delay="1600"/>
                            </p:stCondLst>
                            <p:childTnLst>
                              <p:par>
                                <p:cTn id="13" presetID="9"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dissolve">
                                      <p:cBhvr>
                                        <p:cTn id="15" dur="500"/>
                                        <p:tgtEl>
                                          <p:spTgt spid="15"/>
                                        </p:tgtEl>
                                      </p:cBhvr>
                                    </p:animEffect>
                                  </p:childTnLst>
                                </p:cTn>
                              </p:par>
                            </p:childTnLst>
                          </p:cTn>
                        </p:par>
                        <p:par>
                          <p:cTn id="16" fill="hold">
                            <p:stCondLst>
                              <p:cond delay="2100"/>
                            </p:stCondLst>
                            <p:childTnLst>
                              <p:par>
                                <p:cTn id="17" presetID="4" presetClass="entr" presetSubtype="16"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box(in)">
                                      <p:cBhvr>
                                        <p:cTn id="19" dur="500"/>
                                        <p:tgtEl>
                                          <p:spTgt spid="23"/>
                                        </p:tgtEl>
                                      </p:cBhvr>
                                    </p:animEffect>
                                  </p:childTnLst>
                                </p:cTn>
                              </p:par>
                            </p:childTnLst>
                          </p:cTn>
                        </p:par>
                        <p:par>
                          <p:cTn id="20" fill="hold">
                            <p:stCondLst>
                              <p:cond delay="2600"/>
                            </p:stCondLst>
                            <p:childTnLst>
                              <p:par>
                                <p:cTn id="21" presetID="4" presetClass="entr" presetSubtype="16"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box(in)">
                                      <p:cBhvr>
                                        <p:cTn id="23" dur="500"/>
                                        <p:tgtEl>
                                          <p:spTgt spid="24"/>
                                        </p:tgtEl>
                                      </p:cBhvr>
                                    </p:animEffect>
                                  </p:childTnLst>
                                </p:cTn>
                              </p:par>
                            </p:childTnLst>
                          </p:cTn>
                        </p:par>
                        <p:par>
                          <p:cTn id="24" fill="hold">
                            <p:stCondLst>
                              <p:cond delay="3100"/>
                            </p:stCondLst>
                            <p:childTnLst>
                              <p:par>
                                <p:cTn id="25" presetID="4" presetClass="entr" presetSubtype="16"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box(in)">
                                      <p:cBhvr>
                                        <p:cTn id="27" dur="500"/>
                                        <p:tgtEl>
                                          <p:spTgt spid="25"/>
                                        </p:tgtEl>
                                      </p:cBhvr>
                                    </p:animEffect>
                                  </p:childTnLst>
                                </p:cTn>
                              </p:par>
                            </p:childTnLst>
                          </p:cTn>
                        </p:par>
                        <p:par>
                          <p:cTn id="28" fill="hold">
                            <p:stCondLst>
                              <p:cond delay="3600"/>
                            </p:stCondLst>
                            <p:childTnLst>
                              <p:par>
                                <p:cTn id="29" presetID="20" presetClass="entr" presetSubtype="0"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edge">
                                      <p:cBhvr>
                                        <p:cTn id="3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2" grpId="0"/>
      <p:bldGraphic spid="15" grpId="0">
        <p:bldAsOne/>
      </p:bldGraphic>
      <p:bldP spid="23" grpId="0" animBg="1"/>
      <p:bldP spid="24" grpId="0" animBg="1"/>
      <p:bldP spid="2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734484"/>
            <a:ext cx="7632848" cy="5548220"/>
          </a:xfrm>
          <a:prstGeom prst="rect">
            <a:avLst/>
          </a:prstGeom>
        </p:spPr>
      </p:pic>
      <p:sp>
        <p:nvSpPr>
          <p:cNvPr id="4" name="Espace réservé du numéro de diapositive 3"/>
          <p:cNvSpPr>
            <a:spLocks noGrp="1"/>
          </p:cNvSpPr>
          <p:nvPr>
            <p:ph type="sldNum" sz="quarter" idx="12"/>
          </p:nvPr>
        </p:nvSpPr>
        <p:spPr/>
        <p:txBody>
          <a:bodyPr/>
          <a:lstStyle/>
          <a:p>
            <a:fld id="{02C702AE-1502-43AE-8DBA-2BCAD3408EF2}" type="slidenum">
              <a:rPr lang="fr-FR" smtClean="0"/>
              <a:pPr/>
              <a:t>7</a:t>
            </a:fld>
            <a:endParaRPr lang="fr-FR"/>
          </a:p>
        </p:txBody>
      </p:sp>
      <p:sp>
        <p:nvSpPr>
          <p:cNvPr id="5" name="ZoneTexte 4"/>
          <p:cNvSpPr txBox="1"/>
          <p:nvPr/>
        </p:nvSpPr>
        <p:spPr>
          <a:xfrm>
            <a:off x="2267744" y="11281"/>
            <a:ext cx="4686182" cy="707886"/>
          </a:xfrm>
          <a:prstGeom prst="rect">
            <a:avLst/>
          </a:prstGeom>
          <a:noFill/>
        </p:spPr>
        <p:txBody>
          <a:bodyPr wrap="square" rtlCol="0">
            <a:spAutoFit/>
          </a:bodyPr>
          <a:lstStyle/>
          <a:p>
            <a:pPr>
              <a:spcBef>
                <a:spcPct val="20000"/>
              </a:spcBef>
            </a:pPr>
            <a:r>
              <a:rPr lang="fr-FR" sz="2000" b="1" cap="all" dirty="0">
                <a:solidFill>
                  <a:schemeClr val="bg2"/>
                </a:solidFill>
              </a:rPr>
              <a:t>Défis démographiques et  socio-économiques</a:t>
            </a:r>
          </a:p>
        </p:txBody>
      </p:sp>
      <p:grpSp>
        <p:nvGrpSpPr>
          <p:cNvPr id="6" name="Groupe 5"/>
          <p:cNvGrpSpPr/>
          <p:nvPr/>
        </p:nvGrpSpPr>
        <p:grpSpPr>
          <a:xfrm>
            <a:off x="6983413" y="0"/>
            <a:ext cx="2160587" cy="720725"/>
            <a:chOff x="6983413" y="0"/>
            <a:chExt cx="2190482" cy="720725"/>
          </a:xfrm>
        </p:grpSpPr>
        <p:grpSp>
          <p:nvGrpSpPr>
            <p:cNvPr id="7" name="Group 4"/>
            <p:cNvGrpSpPr>
              <a:grpSpLocks noChangeAspect="1"/>
            </p:cNvGrpSpPr>
            <p:nvPr/>
          </p:nvGrpSpPr>
          <p:grpSpPr bwMode="auto">
            <a:xfrm>
              <a:off x="6983413" y="0"/>
              <a:ext cx="2160587" cy="720725"/>
              <a:chOff x="4399" y="0"/>
              <a:chExt cx="1361" cy="454"/>
            </a:xfrm>
          </p:grpSpPr>
          <p:sp>
            <p:nvSpPr>
              <p:cNvPr id="10"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1"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 name="Imag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267744" y="836712"/>
            <a:ext cx="2736304" cy="923330"/>
          </a:xfrm>
          <a:prstGeom prst="rect">
            <a:avLst/>
          </a:prstGeom>
          <a:noFill/>
        </p:spPr>
        <p:txBody>
          <a:bodyPr wrap="square" rtlCol="0">
            <a:spAutoFit/>
          </a:bodyPr>
          <a:lstStyle/>
          <a:p>
            <a:pPr>
              <a:spcBef>
                <a:spcPct val="20000"/>
              </a:spcBef>
            </a:pPr>
            <a:r>
              <a:rPr lang="fr-FR" b="1" dirty="0">
                <a:solidFill>
                  <a:schemeClr val="accent4">
                    <a:lumMod val="75000"/>
                  </a:schemeClr>
                </a:solidFill>
              </a:rPr>
              <a:t>En 2012, faible densité de la population à Agadez</a:t>
            </a:r>
          </a:p>
        </p:txBody>
      </p:sp>
      <p:sp>
        <p:nvSpPr>
          <p:cNvPr id="2" name="Rectangle 1"/>
          <p:cNvSpPr/>
          <p:nvPr/>
        </p:nvSpPr>
        <p:spPr>
          <a:xfrm>
            <a:off x="6876752" y="5085184"/>
            <a:ext cx="2151856" cy="830997"/>
          </a:xfrm>
          <a:prstGeom prst="rect">
            <a:avLst/>
          </a:prstGeom>
        </p:spPr>
        <p:txBody>
          <a:bodyPr wrap="square">
            <a:spAutoFit/>
          </a:bodyPr>
          <a:lstStyle/>
          <a:p>
            <a:pPr>
              <a:spcBef>
                <a:spcPct val="20000"/>
              </a:spcBef>
            </a:pPr>
            <a:r>
              <a:rPr lang="fr-FR" sz="1600" b="1" dirty="0">
                <a:solidFill>
                  <a:schemeClr val="bg1">
                    <a:lumMod val="50000"/>
                  </a:schemeClr>
                </a:solidFill>
              </a:rPr>
              <a:t>Densité spatiale de la population au Niger en 2012</a:t>
            </a:r>
          </a:p>
        </p:txBody>
      </p:sp>
    </p:spTree>
    <p:extLst>
      <p:ext uri="{BB962C8B-B14F-4D97-AF65-F5344CB8AC3E}">
        <p14:creationId xmlns:p14="http://schemas.microsoft.com/office/powerpoint/2010/main" val="2655875061"/>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arn(inVertical)">
                                      <p:cBhvr>
                                        <p:cTn id="15" dur="500"/>
                                        <p:tgtEl>
                                          <p:spTgt spid="13"/>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randombar(horizontal)">
                                      <p:cBhvr>
                                        <p:cTn id="19" dur="500"/>
                                        <p:tgtEl>
                                          <p:spTgt spid="2"/>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dissolv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8</a:t>
            </a:fld>
            <a:endParaRPr lang="fr-FR"/>
          </a:p>
        </p:txBody>
      </p:sp>
      <p:sp>
        <p:nvSpPr>
          <p:cNvPr id="5" name="ZoneTexte 4"/>
          <p:cNvSpPr txBox="1"/>
          <p:nvPr/>
        </p:nvSpPr>
        <p:spPr>
          <a:xfrm>
            <a:off x="2267744" y="-15190"/>
            <a:ext cx="4715669" cy="707886"/>
          </a:xfrm>
          <a:prstGeom prst="rect">
            <a:avLst/>
          </a:prstGeom>
          <a:noFill/>
        </p:spPr>
        <p:txBody>
          <a:bodyPr wrap="square" rtlCol="0">
            <a:spAutoFit/>
          </a:bodyPr>
          <a:lstStyle/>
          <a:p>
            <a:pPr indent="-342900">
              <a:spcBef>
                <a:spcPct val="20000"/>
              </a:spcBef>
            </a:pPr>
            <a:r>
              <a:rPr lang="fr-FR" sz="2000" b="1" cap="all" dirty="0">
                <a:solidFill>
                  <a:schemeClr val="bg2"/>
                </a:solidFill>
              </a:rPr>
              <a:t>Allaitement maternel exclusif chez les nourrissons</a:t>
            </a:r>
          </a:p>
        </p:txBody>
      </p:sp>
      <p:sp>
        <p:nvSpPr>
          <p:cNvPr id="6" name="ZoneTexte 5"/>
          <p:cNvSpPr txBox="1"/>
          <p:nvPr/>
        </p:nvSpPr>
        <p:spPr>
          <a:xfrm>
            <a:off x="107504" y="1124744"/>
            <a:ext cx="8640960" cy="1188018"/>
          </a:xfrm>
          <a:prstGeom prst="rect">
            <a:avLst/>
          </a:prstGeom>
          <a:noFill/>
        </p:spPr>
        <p:txBody>
          <a:bodyPr wrap="square" rtlCol="0">
            <a:spAutoFit/>
          </a:bodyPr>
          <a:lstStyle/>
          <a:p>
            <a:pPr>
              <a:spcBef>
                <a:spcPct val="20000"/>
              </a:spcBef>
            </a:pPr>
            <a:r>
              <a:rPr lang="fr-FR" b="1" dirty="0">
                <a:solidFill>
                  <a:schemeClr val="accent4">
                    <a:lumMod val="75000"/>
                  </a:schemeClr>
                </a:solidFill>
              </a:rPr>
              <a:t>Prévalence de l’allaitement exclusif inférieure à 50% au Niger, cible fixée par l’Assemblée Mondiale de la Santé</a:t>
            </a:r>
          </a:p>
          <a:p>
            <a:pPr>
              <a:spcBef>
                <a:spcPct val="20000"/>
              </a:spcBef>
            </a:pPr>
            <a:r>
              <a:rPr lang="fr-FR" sz="1600" b="1" dirty="0">
                <a:solidFill>
                  <a:schemeClr val="bg1">
                    <a:lumMod val="50000"/>
                  </a:schemeClr>
                </a:solidFill>
              </a:rPr>
              <a:t>Evolution Nationale de l'allaitement maternel exclusif chez les nourrissons de moins de 6 mois de 2000 à 2015</a:t>
            </a:r>
          </a:p>
        </p:txBody>
      </p:sp>
      <p:grpSp>
        <p:nvGrpSpPr>
          <p:cNvPr id="7" name="Groupe 6"/>
          <p:cNvGrpSpPr/>
          <p:nvPr/>
        </p:nvGrpSpPr>
        <p:grpSpPr>
          <a:xfrm>
            <a:off x="6983413" y="0"/>
            <a:ext cx="2160587" cy="720725"/>
            <a:chOff x="6983413" y="0"/>
            <a:chExt cx="2190482" cy="720725"/>
          </a:xfrm>
        </p:grpSpPr>
        <p:grpSp>
          <p:nvGrpSpPr>
            <p:cNvPr id="8"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3"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4" name="TextBox 3"/>
          <p:cNvSpPr txBox="1"/>
          <p:nvPr/>
        </p:nvSpPr>
        <p:spPr>
          <a:xfrm>
            <a:off x="19447" y="6145559"/>
            <a:ext cx="8504693" cy="307777"/>
          </a:xfrm>
          <a:prstGeom prst="rect">
            <a:avLst/>
          </a:prstGeom>
          <a:noFill/>
        </p:spPr>
        <p:txBody>
          <a:bodyPr wrap="square" rtlCol="0">
            <a:spAutoFit/>
          </a:bodyPr>
          <a:lstStyle/>
          <a:p>
            <a:r>
              <a:rPr lang="fr-FR" sz="1400" i="1" dirty="0">
                <a:solidFill>
                  <a:schemeClr val="accent6">
                    <a:lumMod val="50000"/>
                  </a:schemeClr>
                </a:solidFill>
              </a:rPr>
              <a:t>Source : FAOSTAT (Food Security </a:t>
            </a:r>
            <a:r>
              <a:rPr lang="fr-FR" sz="1400" i="1" dirty="0" err="1">
                <a:solidFill>
                  <a:schemeClr val="accent6">
                    <a:lumMod val="50000"/>
                  </a:schemeClr>
                </a:solidFill>
              </a:rPr>
              <a:t>Indicators</a:t>
            </a:r>
            <a:r>
              <a:rPr lang="fr-FR" sz="1400" i="1" dirty="0">
                <a:solidFill>
                  <a:schemeClr val="accent6">
                    <a:lumMod val="50000"/>
                  </a:schemeClr>
                </a:solidFill>
              </a:rPr>
              <a:t>, July 2019), ENISED 2015, SMART 2019, SMART 2020</a:t>
            </a:r>
          </a:p>
        </p:txBody>
      </p:sp>
      <p:pic>
        <p:nvPicPr>
          <p:cNvPr id="3" name="Image 2">
            <a:extLst>
              <a:ext uri="{FF2B5EF4-FFF2-40B4-BE49-F238E27FC236}">
                <a16:creationId xmlns:a16="http://schemas.microsoft.com/office/drawing/2014/main" xmlns="" id="{312313A8-68CE-49D5-921D-7519F3D95E55}"/>
              </a:ext>
            </a:extLst>
          </p:cNvPr>
          <p:cNvPicPr>
            <a:picLocks noChangeAspect="1"/>
          </p:cNvPicPr>
          <p:nvPr/>
        </p:nvPicPr>
        <p:blipFill>
          <a:blip r:embed="rId5"/>
          <a:stretch>
            <a:fillRect/>
          </a:stretch>
        </p:blipFill>
        <p:spPr>
          <a:xfrm>
            <a:off x="72008" y="2312762"/>
            <a:ext cx="9036496" cy="3708526"/>
          </a:xfrm>
          <a:prstGeom prst="rect">
            <a:avLst/>
          </a:prstGeom>
        </p:spPr>
      </p:pic>
    </p:spTree>
    <p:extLst>
      <p:ext uri="{BB962C8B-B14F-4D97-AF65-F5344CB8AC3E}">
        <p14:creationId xmlns:p14="http://schemas.microsoft.com/office/powerpoint/2010/main" val="45961936"/>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arn(inVertical)">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9</a:t>
            </a:fld>
            <a:endParaRPr lang="fr-FR"/>
          </a:p>
        </p:txBody>
      </p:sp>
      <p:sp>
        <p:nvSpPr>
          <p:cNvPr id="5" name="ZoneTexte 4"/>
          <p:cNvSpPr txBox="1"/>
          <p:nvPr/>
        </p:nvSpPr>
        <p:spPr>
          <a:xfrm>
            <a:off x="2267744" y="-15190"/>
            <a:ext cx="4715669" cy="707886"/>
          </a:xfrm>
          <a:prstGeom prst="rect">
            <a:avLst/>
          </a:prstGeom>
          <a:noFill/>
        </p:spPr>
        <p:txBody>
          <a:bodyPr wrap="square" rtlCol="0">
            <a:spAutoFit/>
          </a:bodyPr>
          <a:lstStyle/>
          <a:p>
            <a:pPr indent="-342900" algn="ctr">
              <a:spcBef>
                <a:spcPct val="20000"/>
              </a:spcBef>
            </a:pPr>
            <a:r>
              <a:rPr lang="fr-FR" sz="2000" b="1" cap="all" dirty="0">
                <a:solidFill>
                  <a:schemeClr val="bg2"/>
                </a:solidFill>
              </a:rPr>
              <a:t>Indice synthétique de fécondité au Niger</a:t>
            </a:r>
          </a:p>
        </p:txBody>
      </p:sp>
      <p:sp>
        <p:nvSpPr>
          <p:cNvPr id="6" name="ZoneTexte 5"/>
          <p:cNvSpPr txBox="1"/>
          <p:nvPr/>
        </p:nvSpPr>
        <p:spPr>
          <a:xfrm>
            <a:off x="107504" y="1124744"/>
            <a:ext cx="8640960" cy="941796"/>
          </a:xfrm>
          <a:prstGeom prst="rect">
            <a:avLst/>
          </a:prstGeom>
          <a:noFill/>
        </p:spPr>
        <p:txBody>
          <a:bodyPr wrap="square" rtlCol="0">
            <a:spAutoFit/>
          </a:bodyPr>
          <a:lstStyle/>
          <a:p>
            <a:pPr>
              <a:spcBef>
                <a:spcPct val="20000"/>
              </a:spcBef>
            </a:pPr>
            <a:r>
              <a:rPr lang="fr-FR" b="1" dirty="0">
                <a:solidFill>
                  <a:schemeClr val="accent4">
                    <a:lumMod val="75000"/>
                  </a:schemeClr>
                </a:solidFill>
              </a:rPr>
              <a:t>Evolution de l’indice synthétique de fécondité (nombre d’enfant/ Femme en âge de procréer) entre 1992 et 2015</a:t>
            </a:r>
          </a:p>
          <a:p>
            <a:pPr>
              <a:spcBef>
                <a:spcPct val="20000"/>
              </a:spcBef>
            </a:pPr>
            <a:endParaRPr lang="fr-FR" sz="1600" b="1" dirty="0">
              <a:solidFill>
                <a:schemeClr val="bg1">
                  <a:lumMod val="50000"/>
                </a:schemeClr>
              </a:solidFill>
            </a:endParaRPr>
          </a:p>
        </p:txBody>
      </p:sp>
      <p:grpSp>
        <p:nvGrpSpPr>
          <p:cNvPr id="7" name="Groupe 6"/>
          <p:cNvGrpSpPr/>
          <p:nvPr/>
        </p:nvGrpSpPr>
        <p:grpSpPr>
          <a:xfrm>
            <a:off x="6983413" y="0"/>
            <a:ext cx="2160587" cy="720725"/>
            <a:chOff x="6983413" y="0"/>
            <a:chExt cx="2190482" cy="720725"/>
          </a:xfrm>
        </p:grpSpPr>
        <p:grpSp>
          <p:nvGrpSpPr>
            <p:cNvPr id="8"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3"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4" name="TextBox 3"/>
          <p:cNvSpPr txBox="1"/>
          <p:nvPr/>
        </p:nvSpPr>
        <p:spPr>
          <a:xfrm>
            <a:off x="27747" y="5930116"/>
            <a:ext cx="7488832" cy="523220"/>
          </a:xfrm>
          <a:prstGeom prst="rect">
            <a:avLst/>
          </a:prstGeom>
          <a:noFill/>
        </p:spPr>
        <p:txBody>
          <a:bodyPr wrap="square" rtlCol="0">
            <a:spAutoFit/>
          </a:bodyPr>
          <a:lstStyle/>
          <a:p>
            <a:r>
              <a:rPr lang="fr-FR" sz="1400" i="1" dirty="0">
                <a:solidFill>
                  <a:schemeClr val="accent6">
                    <a:lumMod val="50000"/>
                  </a:schemeClr>
                </a:solidFill>
              </a:rPr>
              <a:t>Source : PNIN, exploitation des données des enquêtes EDSN 1992, 1998, 2006, 2012 et ENISED 2015</a:t>
            </a:r>
          </a:p>
        </p:txBody>
      </p:sp>
      <p:graphicFrame>
        <p:nvGraphicFramePr>
          <p:cNvPr id="15" name="Graphique 14">
            <a:extLst>
              <a:ext uri="{FF2B5EF4-FFF2-40B4-BE49-F238E27FC236}">
                <a16:creationId xmlns:a16="http://schemas.microsoft.com/office/drawing/2014/main" xmlns="" id="{00000000-0008-0000-0300-000002000000}"/>
              </a:ext>
            </a:extLst>
          </p:cNvPr>
          <p:cNvGraphicFramePr>
            <a:graphicFrameLocks noGrp="1"/>
          </p:cNvGraphicFramePr>
          <p:nvPr>
            <p:extLst>
              <p:ext uri="{D42A27DB-BD31-4B8C-83A1-F6EECF244321}">
                <p14:modId xmlns:p14="http://schemas.microsoft.com/office/powerpoint/2010/main" val="1009592218"/>
              </p:ext>
            </p:extLst>
          </p:nvPr>
        </p:nvGraphicFramePr>
        <p:xfrm>
          <a:off x="0" y="2334490"/>
          <a:ext cx="8640960" cy="368679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922100126"/>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arn(inVertical)">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10</a:t>
            </a:fld>
            <a:endParaRPr lang="fr-FR">
              <a:solidFill>
                <a:srgbClr val="FFFFFF"/>
              </a:solidFill>
            </a:endParaRPr>
          </a:p>
        </p:txBody>
      </p:sp>
      <p:sp>
        <p:nvSpPr>
          <p:cNvPr id="5" name="ZoneTexte 4"/>
          <p:cNvSpPr txBox="1"/>
          <p:nvPr/>
        </p:nvSpPr>
        <p:spPr>
          <a:xfrm>
            <a:off x="2298985" y="-66293"/>
            <a:ext cx="4654941" cy="830997"/>
          </a:xfrm>
          <a:prstGeom prst="rect">
            <a:avLst/>
          </a:prstGeom>
          <a:noFill/>
        </p:spPr>
        <p:txBody>
          <a:bodyPr wrap="square" rtlCol="0">
            <a:spAutoFit/>
          </a:bodyPr>
          <a:lstStyle/>
          <a:p>
            <a:pPr indent="-342900">
              <a:spcBef>
                <a:spcPct val="20000"/>
              </a:spcBef>
              <a:defRPr sz="1400" b="0" i="0" u="none" strike="noStrike" kern="1200" spc="0" baseline="0">
                <a:solidFill>
                  <a:prstClr val="black">
                    <a:lumMod val="65000"/>
                    <a:lumOff val="35000"/>
                  </a:prstClr>
                </a:solidFill>
                <a:latin typeface="+mn-lt"/>
                <a:ea typeface="+mn-ea"/>
                <a:cs typeface="+mn-cs"/>
              </a:defRPr>
            </a:pPr>
            <a:r>
              <a:rPr lang="fr-FR" sz="1600" b="1" cap="all" dirty="0">
                <a:solidFill>
                  <a:srgbClr val="FFFFFF"/>
                </a:solidFill>
              </a:rPr>
              <a:t>Fréquence minimale des repas, de la diversité alimentaire, du minimum alimentaire acceptable</a:t>
            </a:r>
          </a:p>
        </p:txBody>
      </p:sp>
      <p:sp>
        <p:nvSpPr>
          <p:cNvPr id="6" name="ZoneTexte 5"/>
          <p:cNvSpPr txBox="1"/>
          <p:nvPr/>
        </p:nvSpPr>
        <p:spPr>
          <a:xfrm>
            <a:off x="288032" y="1124744"/>
            <a:ext cx="9036496" cy="1188018"/>
          </a:xfrm>
          <a:prstGeom prst="rect">
            <a:avLst/>
          </a:prstGeom>
          <a:noFill/>
        </p:spPr>
        <p:txBody>
          <a:bodyPr wrap="square" rtlCol="0">
            <a:spAutoFit/>
          </a:bodyPr>
          <a:lstStyle/>
          <a:p>
            <a:pPr>
              <a:spcBef>
                <a:spcPct val="20000"/>
              </a:spcBef>
            </a:pPr>
            <a:r>
              <a:rPr lang="fr-FR" b="1" dirty="0">
                <a:solidFill>
                  <a:srgbClr val="0081AE">
                    <a:lumMod val="75000"/>
                  </a:srgbClr>
                </a:solidFill>
              </a:rPr>
              <a:t>Malgré une bonne fréquence minimale des repas chez les enfants âgés de 6 à 23 mois, la diversité alimentaire minimale reste inacceptablement faible </a:t>
            </a:r>
          </a:p>
          <a:p>
            <a:pPr>
              <a:spcBef>
                <a:spcPct val="20000"/>
              </a:spcBef>
            </a:pPr>
            <a:r>
              <a:rPr lang="fr-FR" sz="1600" b="1" dirty="0">
                <a:solidFill>
                  <a:srgbClr val="FFFFFF">
                    <a:lumMod val="50000"/>
                  </a:srgbClr>
                </a:solidFill>
              </a:rPr>
              <a:t>Taux de couverture nationale de la fréquence minimale des repas, du minimum alimentaire acceptable et de la diversité alimentaire minimale entre 2012 et 2020 au Niger</a:t>
            </a:r>
          </a:p>
        </p:txBody>
      </p:sp>
      <p:grpSp>
        <p:nvGrpSpPr>
          <p:cNvPr id="7" name="Groupe 6"/>
          <p:cNvGrpSpPr/>
          <p:nvPr/>
        </p:nvGrpSpPr>
        <p:grpSpPr>
          <a:xfrm>
            <a:off x="6983413" y="0"/>
            <a:ext cx="2160587" cy="720725"/>
            <a:chOff x="6983413" y="0"/>
            <a:chExt cx="2190482" cy="720725"/>
          </a:xfrm>
        </p:grpSpPr>
        <p:grpSp>
          <p:nvGrpSpPr>
            <p:cNvPr id="8"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 name="Imag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TextBox 3"/>
          <p:cNvSpPr txBox="1"/>
          <p:nvPr/>
        </p:nvSpPr>
        <p:spPr>
          <a:xfrm>
            <a:off x="-36512" y="6145559"/>
            <a:ext cx="3456384" cy="307777"/>
          </a:xfrm>
          <a:prstGeom prst="rect">
            <a:avLst/>
          </a:prstGeom>
          <a:noFill/>
        </p:spPr>
        <p:txBody>
          <a:bodyPr wrap="square" rtlCol="0">
            <a:spAutoFit/>
          </a:bodyPr>
          <a:lstStyle/>
          <a:p>
            <a:r>
              <a:rPr lang="fr-FR" sz="1400" i="1" dirty="0">
                <a:solidFill>
                  <a:srgbClr val="DADC4B">
                    <a:lumMod val="50000"/>
                  </a:srgbClr>
                </a:solidFill>
              </a:rPr>
              <a:t>Source : INS (EDS, SMART)</a:t>
            </a:r>
          </a:p>
        </p:txBody>
      </p:sp>
      <p:pic>
        <p:nvPicPr>
          <p:cNvPr id="20" name="Image 19">
            <a:extLst>
              <a:ext uri="{FF2B5EF4-FFF2-40B4-BE49-F238E27FC236}">
                <a16:creationId xmlns:a16="http://schemas.microsoft.com/office/drawing/2014/main" xmlns="" id="{793AE990-F4EB-49DD-B4EB-C28BCBEAD5AB}"/>
              </a:ext>
            </a:extLst>
          </p:cNvPr>
          <p:cNvPicPr>
            <a:picLocks noChangeAspect="1"/>
          </p:cNvPicPr>
          <p:nvPr/>
        </p:nvPicPr>
        <p:blipFill>
          <a:blip r:embed="rId5"/>
          <a:stretch>
            <a:fillRect/>
          </a:stretch>
        </p:blipFill>
        <p:spPr>
          <a:xfrm>
            <a:off x="396638" y="2282374"/>
            <a:ext cx="8207810" cy="3738317"/>
          </a:xfrm>
          <a:prstGeom prst="rect">
            <a:avLst/>
          </a:prstGeom>
        </p:spPr>
      </p:pic>
    </p:spTree>
    <p:extLst>
      <p:ext uri="{BB962C8B-B14F-4D97-AF65-F5344CB8AC3E}">
        <p14:creationId xmlns:p14="http://schemas.microsoft.com/office/powerpoint/2010/main" val="379835741"/>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100"/>
                                        <p:tgtEl>
                                          <p:spTgt spid="5"/>
                                        </p:tgtEl>
                                      </p:cBhvr>
                                    </p:animEffect>
                                  </p:childTnLst>
                                </p:cTn>
                              </p:par>
                            </p:childTnLst>
                          </p:cTn>
                        </p:par>
                        <p:par>
                          <p:cTn id="12" fill="hold">
                            <p:stCondLst>
                              <p:cond delay="1600"/>
                            </p:stCondLst>
                            <p:childTnLst>
                              <p:par>
                                <p:cTn id="13" presetID="16" presetClass="entr" presetSubtype="2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par>
                          <p:cTn id="16" fill="hold">
                            <p:stCondLst>
                              <p:cond delay="2100"/>
                            </p:stCondLst>
                            <p:childTnLst>
                              <p:par>
                                <p:cTn id="17" presetID="16" presetClass="entr" presetSubtype="21"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arn(inVertical)">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11</a:t>
            </a:fld>
            <a:endParaRPr lang="fr-FR"/>
          </a:p>
        </p:txBody>
      </p:sp>
      <p:sp>
        <p:nvSpPr>
          <p:cNvPr id="5" name="ZoneTexte 4"/>
          <p:cNvSpPr txBox="1"/>
          <p:nvPr/>
        </p:nvSpPr>
        <p:spPr>
          <a:xfrm>
            <a:off x="2267744" y="188640"/>
            <a:ext cx="4715669" cy="400110"/>
          </a:xfrm>
          <a:prstGeom prst="rect">
            <a:avLst/>
          </a:prstGeom>
          <a:noFill/>
        </p:spPr>
        <p:txBody>
          <a:bodyPr wrap="square" rtlCol="0">
            <a:spAutoFit/>
          </a:bodyPr>
          <a:lstStyle/>
          <a:p>
            <a:pPr indent="-342900">
              <a:spcBef>
                <a:spcPct val="20000"/>
              </a:spcBef>
            </a:pPr>
            <a:r>
              <a:rPr lang="fr-FR" sz="2000" b="1" cap="all" dirty="0">
                <a:solidFill>
                  <a:schemeClr val="bg2"/>
                </a:solidFill>
              </a:rPr>
              <a:t>Structure de l’Alimentation</a:t>
            </a:r>
          </a:p>
        </p:txBody>
      </p:sp>
      <p:sp>
        <p:nvSpPr>
          <p:cNvPr id="12" name="Slide Number Placeholder 3"/>
          <p:cNvSpPr txBox="1">
            <a:spLocks/>
          </p:cNvSpPr>
          <p:nvPr/>
        </p:nvSpPr>
        <p:spPr>
          <a:xfrm>
            <a:off x="11184565" y="6453337"/>
            <a:ext cx="828576"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A51BE6DC-ADC0-4717-911B-794D9E5ED464}" type="slidenum">
              <a:rPr lang="fr-FR" altLang="en-US" smtClean="0">
                <a:solidFill>
                  <a:srgbClr val="FFFFFF"/>
                </a:solidFill>
              </a:rPr>
              <a:pPr>
                <a:defRPr/>
              </a:pPr>
              <a:t>11</a:t>
            </a:fld>
            <a:endParaRPr lang="fr-FR" altLang="en-US">
              <a:solidFill>
                <a:srgbClr val="FFFFFF"/>
              </a:solidFill>
            </a:endParaRPr>
          </a:p>
        </p:txBody>
      </p:sp>
      <p:graphicFrame>
        <p:nvGraphicFramePr>
          <p:cNvPr id="13" name="Table 4"/>
          <p:cNvGraphicFramePr>
            <a:graphicFrameLocks noGrp="1"/>
          </p:cNvGraphicFramePr>
          <p:nvPr/>
        </p:nvGraphicFramePr>
        <p:xfrm>
          <a:off x="1059160" y="1712848"/>
          <a:ext cx="7920607" cy="4236432"/>
        </p:xfrm>
        <a:graphic>
          <a:graphicData uri="http://schemas.openxmlformats.org/drawingml/2006/table">
            <a:tbl>
              <a:tblPr firstRow="1" firstCol="1" bandRow="1">
                <a:tableStyleId>{00A15C55-8517-42AA-B614-E9B94910E393}</a:tableStyleId>
              </a:tblPr>
              <a:tblGrid>
                <a:gridCol w="5426968">
                  <a:extLst>
                    <a:ext uri="{9D8B030D-6E8A-4147-A177-3AD203B41FA5}">
                      <a16:colId xmlns:a16="http://schemas.microsoft.com/office/drawing/2014/main" xmlns="" val="20000"/>
                    </a:ext>
                  </a:extLst>
                </a:gridCol>
                <a:gridCol w="792088">
                  <a:extLst>
                    <a:ext uri="{9D8B030D-6E8A-4147-A177-3AD203B41FA5}">
                      <a16:colId xmlns:a16="http://schemas.microsoft.com/office/drawing/2014/main" xmlns="" val="20001"/>
                    </a:ext>
                  </a:extLst>
                </a:gridCol>
                <a:gridCol w="936104">
                  <a:extLst>
                    <a:ext uri="{9D8B030D-6E8A-4147-A177-3AD203B41FA5}">
                      <a16:colId xmlns:a16="http://schemas.microsoft.com/office/drawing/2014/main" xmlns="" val="20002"/>
                    </a:ext>
                  </a:extLst>
                </a:gridCol>
                <a:gridCol w="765447">
                  <a:extLst>
                    <a:ext uri="{9D8B030D-6E8A-4147-A177-3AD203B41FA5}">
                      <a16:colId xmlns:a16="http://schemas.microsoft.com/office/drawing/2014/main" xmlns="" val="20003"/>
                    </a:ext>
                  </a:extLst>
                </a:gridCol>
              </a:tblGrid>
              <a:tr h="365730">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l">
                        <a:lnSpc>
                          <a:spcPct val="115000"/>
                        </a:lnSpc>
                        <a:spcBef>
                          <a:spcPts val="0"/>
                        </a:spcBef>
                        <a:spcAft>
                          <a:spcPts val="0"/>
                        </a:spcAft>
                      </a:pPr>
                      <a:r>
                        <a:rPr lang="en-GB" sz="1600" dirty="0">
                          <a:solidFill>
                            <a:schemeClr val="bg1"/>
                          </a:solidFill>
                          <a:effectLst/>
                          <a:latin typeface="+mn-lt"/>
                        </a:rPr>
                        <a:t>ALIMENTS</a:t>
                      </a:r>
                      <a:endParaRPr lang="en-US" sz="1600" dirty="0">
                        <a:solidFill>
                          <a:schemeClr val="bg1"/>
                        </a:solidFill>
                        <a:effectLst/>
                        <a:latin typeface="+mn-lt"/>
                        <a:ea typeface="SimSun"/>
                        <a:cs typeface="Arial"/>
                      </a:endParaRPr>
                    </a:p>
                  </a:txBody>
                  <a:tcPr marL="68580" marR="68580" marT="0" marB="0" anchor="ct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dirty="0">
                          <a:solidFill>
                            <a:schemeClr val="bg1"/>
                          </a:solidFill>
                          <a:effectLst/>
                          <a:latin typeface="+mn-lt"/>
                        </a:rPr>
                        <a:t>1992</a:t>
                      </a:r>
                      <a:endParaRPr lang="en-US" sz="1400" dirty="0">
                        <a:solidFill>
                          <a:schemeClr val="bg1"/>
                        </a:solidFill>
                        <a:effectLst/>
                        <a:latin typeface="+mn-lt"/>
                        <a:ea typeface="SimSun"/>
                        <a:cs typeface="Arial"/>
                      </a:endParaRPr>
                    </a:p>
                  </a:txBody>
                  <a:tcPr marL="68580" marR="68580" marT="0" marB="0"/>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a:solidFill>
                            <a:schemeClr val="bg1"/>
                          </a:solidFill>
                          <a:effectLst/>
                          <a:latin typeface="+mn-lt"/>
                        </a:rPr>
                        <a:t>2002</a:t>
                      </a:r>
                      <a:endParaRPr lang="en-US" sz="1400">
                        <a:solidFill>
                          <a:schemeClr val="bg1"/>
                        </a:solidFill>
                        <a:effectLst/>
                        <a:latin typeface="+mn-lt"/>
                        <a:ea typeface="SimSun"/>
                        <a:cs typeface="Arial"/>
                      </a:endParaRPr>
                    </a:p>
                  </a:txBody>
                  <a:tcPr marL="68580" marR="68580" marT="0" marB="0"/>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dirty="0">
                          <a:solidFill>
                            <a:schemeClr val="bg1"/>
                          </a:solidFill>
                          <a:effectLst/>
                          <a:latin typeface="+mn-lt"/>
                        </a:rPr>
                        <a:t>2014</a:t>
                      </a:r>
                      <a:endParaRPr lang="en-US" sz="1400" dirty="0">
                        <a:solidFill>
                          <a:schemeClr val="bg1"/>
                        </a:solidFill>
                        <a:effectLst/>
                        <a:latin typeface="+mn-lt"/>
                        <a:ea typeface="SimSun"/>
                        <a:cs typeface="Arial"/>
                      </a:endParaRPr>
                    </a:p>
                  </a:txBody>
                  <a:tcPr marL="68580" marR="68580" marT="0" marB="0"/>
                </a:tc>
                <a:extLst>
                  <a:ext uri="{0D108BD9-81ED-4DB2-BD59-A6C34878D82A}">
                    <a16:rowId xmlns:a16="http://schemas.microsoft.com/office/drawing/2014/main" xmlns="" val="10000"/>
                  </a:ext>
                </a:extLst>
              </a:tr>
              <a:tr h="318016">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l">
                        <a:lnSpc>
                          <a:spcPct val="100000"/>
                        </a:lnSpc>
                        <a:spcBef>
                          <a:spcPts val="1200"/>
                        </a:spcBef>
                        <a:spcAft>
                          <a:spcPts val="1200"/>
                        </a:spcAft>
                      </a:pPr>
                      <a:r>
                        <a:rPr lang="fr-FR" sz="1600" noProof="0" dirty="0">
                          <a:solidFill>
                            <a:schemeClr val="bg1"/>
                          </a:solidFill>
                          <a:effectLst/>
                          <a:latin typeface="+mn-lt"/>
                        </a:rPr>
                        <a:t>Céréales</a:t>
                      </a:r>
                      <a:r>
                        <a:rPr lang="fr-FR" sz="1600" baseline="0" noProof="0" dirty="0">
                          <a:solidFill>
                            <a:schemeClr val="bg1"/>
                          </a:solidFill>
                          <a:effectLst/>
                          <a:latin typeface="+mn-lt"/>
                        </a:rPr>
                        <a:t> </a:t>
                      </a:r>
                      <a:r>
                        <a:rPr lang="fr-FR" sz="1600" noProof="0" dirty="0">
                          <a:solidFill>
                            <a:schemeClr val="bg1"/>
                          </a:solidFill>
                          <a:effectLst/>
                          <a:latin typeface="+mn-lt"/>
                        </a:rPr>
                        <a:t>(%)</a:t>
                      </a:r>
                      <a:endParaRPr lang="fr-FR" sz="1600" noProof="0" dirty="0">
                        <a:solidFill>
                          <a:schemeClr val="bg1"/>
                        </a:solidFill>
                        <a:effectLst/>
                        <a:latin typeface="+mn-lt"/>
                        <a:ea typeface="SimSun"/>
                        <a:cs typeface="Arial"/>
                      </a:endParaRPr>
                    </a:p>
                  </a:txBody>
                  <a:tcPr marL="68580" marR="68580" marT="0" marB="0" anchor="ct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74,2</a:t>
                      </a:r>
                      <a:endParaRPr lang="en-US" sz="1400" b="1" dirty="0">
                        <a:effectLst/>
                        <a:latin typeface="+mn-lt"/>
                        <a:ea typeface="SimSun"/>
                        <a:cs typeface="Arial"/>
                      </a:endParaRPr>
                    </a:p>
                  </a:txBody>
                  <a:tcPr marL="68580" marR="68580" marT="0" marB="0"/>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66,1</a:t>
                      </a:r>
                      <a:endParaRPr lang="en-US" sz="1400" b="1" dirty="0">
                        <a:effectLst/>
                        <a:latin typeface="+mn-lt"/>
                        <a:ea typeface="SimSun"/>
                        <a:cs typeface="Arial"/>
                      </a:endParaRPr>
                    </a:p>
                  </a:txBody>
                  <a:tcPr marL="68580" marR="68580" marT="0" marB="0"/>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solidFill>
                            <a:srgbClr val="C00000"/>
                          </a:solidFill>
                          <a:effectLst/>
                          <a:latin typeface="+mn-lt"/>
                        </a:rPr>
                        <a:t>60,8</a:t>
                      </a:r>
                      <a:endParaRPr lang="en-US" sz="1400" b="1" dirty="0">
                        <a:solidFill>
                          <a:srgbClr val="C00000"/>
                        </a:solidFill>
                        <a:effectLst/>
                        <a:latin typeface="+mn-lt"/>
                        <a:ea typeface="SimSun"/>
                        <a:cs typeface="Arial"/>
                      </a:endParaRPr>
                    </a:p>
                  </a:txBody>
                  <a:tcPr marL="68580" marR="68580" marT="0" marB="0"/>
                </a:tc>
                <a:extLst>
                  <a:ext uri="{0D108BD9-81ED-4DB2-BD59-A6C34878D82A}">
                    <a16:rowId xmlns:a16="http://schemas.microsoft.com/office/drawing/2014/main" xmlns="" val="10001"/>
                  </a:ext>
                </a:extLst>
              </a:tr>
              <a:tr h="318016">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l">
                        <a:lnSpc>
                          <a:spcPct val="100000"/>
                        </a:lnSpc>
                        <a:spcBef>
                          <a:spcPts val="1200"/>
                        </a:spcBef>
                        <a:spcAft>
                          <a:spcPts val="1200"/>
                        </a:spcAft>
                      </a:pPr>
                      <a:r>
                        <a:rPr lang="fr-FR" sz="1600" noProof="0" dirty="0">
                          <a:solidFill>
                            <a:schemeClr val="bg1"/>
                          </a:solidFill>
                          <a:effectLst/>
                          <a:latin typeface="+mn-lt"/>
                        </a:rPr>
                        <a:t>Racines et tubercules  (%)</a:t>
                      </a:r>
                      <a:endParaRPr lang="fr-FR" sz="1600" noProof="0" dirty="0">
                        <a:solidFill>
                          <a:schemeClr val="bg1"/>
                        </a:solidFill>
                        <a:effectLst/>
                        <a:latin typeface="+mn-lt"/>
                        <a:ea typeface="SimSun"/>
                        <a:cs typeface="Arial"/>
                      </a:endParaRPr>
                    </a:p>
                  </a:txBody>
                  <a:tcPr marL="68580" marR="68580" marT="0" marB="0" anchor="ct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2,4</a:t>
                      </a:r>
                      <a:endParaRPr lang="en-US" sz="1400" b="1" dirty="0">
                        <a:effectLst/>
                        <a:latin typeface="+mn-lt"/>
                        <a:ea typeface="SimSun"/>
                        <a:cs typeface="Arial"/>
                      </a:endParaRPr>
                    </a:p>
                  </a:txBody>
                  <a:tcPr marL="68580" marR="68580" marT="0" marB="0"/>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1,9</a:t>
                      </a:r>
                      <a:endParaRPr lang="en-US" sz="1400" b="1" dirty="0">
                        <a:effectLst/>
                        <a:latin typeface="+mn-lt"/>
                        <a:ea typeface="SimSun"/>
                        <a:cs typeface="Arial"/>
                      </a:endParaRPr>
                    </a:p>
                  </a:txBody>
                  <a:tcPr marL="68580" marR="68580" marT="0" marB="0"/>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1,6</a:t>
                      </a:r>
                      <a:endParaRPr lang="en-US" sz="1400" b="1" dirty="0">
                        <a:effectLst/>
                        <a:latin typeface="+mn-lt"/>
                        <a:ea typeface="SimSun"/>
                        <a:cs typeface="Arial"/>
                      </a:endParaRPr>
                    </a:p>
                  </a:txBody>
                  <a:tcPr marL="68580" marR="68580" marT="0" marB="0"/>
                </a:tc>
                <a:extLst>
                  <a:ext uri="{0D108BD9-81ED-4DB2-BD59-A6C34878D82A}">
                    <a16:rowId xmlns:a16="http://schemas.microsoft.com/office/drawing/2014/main" xmlns="" val="10002"/>
                  </a:ext>
                </a:extLst>
              </a:tr>
              <a:tr h="318016">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l">
                        <a:lnSpc>
                          <a:spcPct val="100000"/>
                        </a:lnSpc>
                        <a:spcBef>
                          <a:spcPts val="1200"/>
                        </a:spcBef>
                        <a:spcAft>
                          <a:spcPts val="1200"/>
                        </a:spcAft>
                      </a:pPr>
                      <a:r>
                        <a:rPr lang="fr-FR" sz="1600" noProof="0" dirty="0">
                          <a:solidFill>
                            <a:schemeClr val="bg1"/>
                          </a:solidFill>
                          <a:effectLst/>
                          <a:latin typeface="+mn-lt"/>
                        </a:rPr>
                        <a:t>Légumineuses (%)</a:t>
                      </a:r>
                      <a:endParaRPr lang="fr-FR" sz="1600" noProof="0" dirty="0">
                        <a:solidFill>
                          <a:schemeClr val="bg1"/>
                        </a:solidFill>
                        <a:effectLst/>
                        <a:latin typeface="+mn-lt"/>
                        <a:ea typeface="SimSun"/>
                        <a:cs typeface="Arial"/>
                      </a:endParaRPr>
                    </a:p>
                  </a:txBody>
                  <a:tcPr marL="68580" marR="68580" marT="0" marB="0" anchor="ct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5,6</a:t>
                      </a:r>
                      <a:endParaRPr lang="en-US" sz="1400" b="1" dirty="0">
                        <a:effectLst/>
                        <a:latin typeface="+mn-lt"/>
                        <a:ea typeface="SimSun"/>
                        <a:cs typeface="Arial"/>
                      </a:endParaRPr>
                    </a:p>
                  </a:txBody>
                  <a:tcPr marL="68580" marR="68580" marT="0" marB="0"/>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9,1</a:t>
                      </a:r>
                      <a:endParaRPr lang="en-US" sz="1400" b="1" dirty="0">
                        <a:effectLst/>
                        <a:latin typeface="+mn-lt"/>
                        <a:ea typeface="SimSun"/>
                        <a:cs typeface="Arial"/>
                      </a:endParaRPr>
                    </a:p>
                  </a:txBody>
                  <a:tcPr marL="68580" marR="68580" marT="0" marB="0"/>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solidFill>
                            <a:srgbClr val="C00000"/>
                          </a:solidFill>
                          <a:effectLst/>
                          <a:latin typeface="+mn-lt"/>
                        </a:rPr>
                        <a:t>11,5</a:t>
                      </a:r>
                      <a:endParaRPr lang="en-US" sz="1400" b="1" dirty="0">
                        <a:solidFill>
                          <a:srgbClr val="C00000"/>
                        </a:solidFill>
                        <a:effectLst/>
                        <a:latin typeface="+mn-lt"/>
                        <a:ea typeface="SimSun"/>
                        <a:cs typeface="Arial"/>
                      </a:endParaRPr>
                    </a:p>
                  </a:txBody>
                  <a:tcPr marL="68580" marR="68580" marT="0" marB="0"/>
                </a:tc>
                <a:extLst>
                  <a:ext uri="{0D108BD9-81ED-4DB2-BD59-A6C34878D82A}">
                    <a16:rowId xmlns:a16="http://schemas.microsoft.com/office/drawing/2014/main" xmlns="" val="10003"/>
                  </a:ext>
                </a:extLst>
              </a:tr>
              <a:tr h="318016">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l">
                        <a:lnSpc>
                          <a:spcPct val="100000"/>
                        </a:lnSpc>
                        <a:spcBef>
                          <a:spcPts val="1200"/>
                        </a:spcBef>
                        <a:spcAft>
                          <a:spcPts val="1200"/>
                        </a:spcAft>
                      </a:pPr>
                      <a:r>
                        <a:rPr lang="fr-FR" sz="1600" noProof="0" dirty="0">
                          <a:solidFill>
                            <a:schemeClr val="bg1"/>
                          </a:solidFill>
                          <a:effectLst/>
                          <a:latin typeface="+mn-lt"/>
                        </a:rPr>
                        <a:t>Noix (%)</a:t>
                      </a:r>
                      <a:endParaRPr lang="fr-FR" sz="1600" noProof="0" dirty="0">
                        <a:solidFill>
                          <a:schemeClr val="bg1"/>
                        </a:solidFill>
                        <a:effectLst/>
                        <a:latin typeface="+mn-lt"/>
                        <a:ea typeface="SimSun"/>
                        <a:cs typeface="Arial"/>
                      </a:endParaRPr>
                    </a:p>
                  </a:txBody>
                  <a:tcPr marL="68580" marR="68580" marT="0" marB="0" anchor="ct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0,5</a:t>
                      </a:r>
                      <a:endParaRPr lang="en-US" sz="1400" b="1" dirty="0">
                        <a:effectLst/>
                        <a:latin typeface="+mn-lt"/>
                        <a:ea typeface="SimSun"/>
                        <a:cs typeface="Arial"/>
                      </a:endParaRPr>
                    </a:p>
                  </a:txBody>
                  <a:tcPr marL="68580" marR="68580" marT="0" marB="0"/>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0,1</a:t>
                      </a:r>
                      <a:endParaRPr lang="en-US" sz="1400" b="1" dirty="0">
                        <a:effectLst/>
                        <a:latin typeface="+mn-lt"/>
                        <a:ea typeface="SimSun"/>
                        <a:cs typeface="Arial"/>
                      </a:endParaRPr>
                    </a:p>
                  </a:txBody>
                  <a:tcPr marL="68580" marR="68580" marT="0" marB="0"/>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0,0</a:t>
                      </a:r>
                      <a:endParaRPr lang="en-US" sz="1400" b="1" dirty="0">
                        <a:effectLst/>
                        <a:latin typeface="+mn-lt"/>
                        <a:ea typeface="SimSun"/>
                        <a:cs typeface="Arial"/>
                      </a:endParaRPr>
                    </a:p>
                  </a:txBody>
                  <a:tcPr marL="68580" marR="68580" marT="0" marB="0"/>
                </a:tc>
                <a:extLst>
                  <a:ext uri="{0D108BD9-81ED-4DB2-BD59-A6C34878D82A}">
                    <a16:rowId xmlns:a16="http://schemas.microsoft.com/office/drawing/2014/main" xmlns="" val="10004"/>
                  </a:ext>
                </a:extLst>
              </a:tr>
              <a:tr h="318016">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l">
                        <a:lnSpc>
                          <a:spcPct val="100000"/>
                        </a:lnSpc>
                        <a:spcBef>
                          <a:spcPts val="1200"/>
                        </a:spcBef>
                        <a:spcAft>
                          <a:spcPts val="1200"/>
                        </a:spcAft>
                      </a:pPr>
                      <a:r>
                        <a:rPr lang="fr-FR" sz="1600" noProof="0" dirty="0">
                          <a:solidFill>
                            <a:schemeClr val="bg1"/>
                          </a:solidFill>
                          <a:effectLst/>
                          <a:latin typeface="+mn-lt"/>
                        </a:rPr>
                        <a:t>Oléagineux (%)</a:t>
                      </a:r>
                      <a:endParaRPr lang="fr-FR" sz="1600" noProof="0" dirty="0">
                        <a:solidFill>
                          <a:schemeClr val="bg1"/>
                        </a:solidFill>
                        <a:effectLst/>
                        <a:latin typeface="+mn-lt"/>
                        <a:ea typeface="SimSun"/>
                        <a:cs typeface="Arial"/>
                      </a:endParaRPr>
                    </a:p>
                  </a:txBody>
                  <a:tcPr marL="68580" marR="68580" marT="0" marB="0" anchor="ct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0,8</a:t>
                      </a:r>
                      <a:endParaRPr lang="en-US" sz="1400" b="1" dirty="0">
                        <a:effectLst/>
                        <a:latin typeface="+mn-lt"/>
                        <a:ea typeface="SimSun"/>
                        <a:cs typeface="Arial"/>
                      </a:endParaRPr>
                    </a:p>
                  </a:txBody>
                  <a:tcPr marL="68580" marR="68580" marT="0" marB="0"/>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2,5</a:t>
                      </a:r>
                      <a:endParaRPr lang="en-US" sz="1400" b="1" dirty="0">
                        <a:effectLst/>
                        <a:latin typeface="+mn-lt"/>
                        <a:ea typeface="SimSun"/>
                        <a:cs typeface="Arial"/>
                      </a:endParaRPr>
                    </a:p>
                  </a:txBody>
                  <a:tcPr marL="68580" marR="68580" marT="0" marB="0"/>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solidFill>
                            <a:srgbClr val="C00000"/>
                          </a:solidFill>
                          <a:effectLst/>
                          <a:latin typeface="+mn-lt"/>
                        </a:rPr>
                        <a:t>6,1</a:t>
                      </a:r>
                      <a:endParaRPr lang="en-US" sz="1400" b="1" dirty="0">
                        <a:solidFill>
                          <a:srgbClr val="C00000"/>
                        </a:solidFill>
                        <a:effectLst/>
                        <a:latin typeface="+mn-lt"/>
                        <a:ea typeface="SimSun"/>
                        <a:cs typeface="Arial"/>
                      </a:endParaRPr>
                    </a:p>
                  </a:txBody>
                  <a:tcPr marL="68580" marR="68580" marT="0" marB="0"/>
                </a:tc>
                <a:extLst>
                  <a:ext uri="{0D108BD9-81ED-4DB2-BD59-A6C34878D82A}">
                    <a16:rowId xmlns:a16="http://schemas.microsoft.com/office/drawing/2014/main" xmlns="" val="10005"/>
                  </a:ext>
                </a:extLst>
              </a:tr>
              <a:tr h="318016">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l">
                        <a:lnSpc>
                          <a:spcPct val="100000"/>
                        </a:lnSpc>
                        <a:spcBef>
                          <a:spcPts val="1200"/>
                        </a:spcBef>
                        <a:spcAft>
                          <a:spcPts val="1200"/>
                        </a:spcAft>
                      </a:pPr>
                      <a:r>
                        <a:rPr lang="fr-FR" sz="1600" noProof="0" dirty="0">
                          <a:solidFill>
                            <a:schemeClr val="bg1"/>
                          </a:solidFill>
                          <a:effectLst/>
                          <a:latin typeface="+mn-lt"/>
                        </a:rPr>
                        <a:t>Légumes (%)</a:t>
                      </a:r>
                      <a:endParaRPr lang="fr-FR" sz="1600" noProof="0" dirty="0">
                        <a:solidFill>
                          <a:schemeClr val="bg1"/>
                        </a:solidFill>
                        <a:effectLst/>
                        <a:latin typeface="+mn-lt"/>
                        <a:ea typeface="SimSun"/>
                        <a:cs typeface="Arial"/>
                      </a:endParaRPr>
                    </a:p>
                  </a:txBody>
                  <a:tcPr marL="68580" marR="68580" marT="0" marB="0" anchor="ct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1,4</a:t>
                      </a:r>
                      <a:endParaRPr lang="en-US" sz="1400" b="1" dirty="0">
                        <a:effectLst/>
                        <a:latin typeface="+mn-lt"/>
                        <a:ea typeface="SimSun"/>
                        <a:cs typeface="Arial"/>
                      </a:endParaRPr>
                    </a:p>
                  </a:txBody>
                  <a:tcPr marL="68580" marR="68580" marT="0" marB="0"/>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2,0</a:t>
                      </a:r>
                      <a:endParaRPr lang="en-US" sz="1400" b="1" dirty="0">
                        <a:effectLst/>
                        <a:latin typeface="+mn-lt"/>
                        <a:ea typeface="SimSun"/>
                        <a:cs typeface="Arial"/>
                      </a:endParaRPr>
                    </a:p>
                  </a:txBody>
                  <a:tcPr marL="68580" marR="68580" marT="0" marB="0"/>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1,6</a:t>
                      </a:r>
                      <a:endParaRPr lang="en-US" sz="1400" b="1" dirty="0">
                        <a:effectLst/>
                        <a:latin typeface="+mn-lt"/>
                        <a:ea typeface="SimSun"/>
                        <a:cs typeface="Arial"/>
                      </a:endParaRPr>
                    </a:p>
                  </a:txBody>
                  <a:tcPr marL="68580" marR="68580" marT="0" marB="0"/>
                </a:tc>
                <a:extLst>
                  <a:ext uri="{0D108BD9-81ED-4DB2-BD59-A6C34878D82A}">
                    <a16:rowId xmlns:a16="http://schemas.microsoft.com/office/drawing/2014/main" xmlns="" val="10006"/>
                  </a:ext>
                </a:extLst>
              </a:tr>
              <a:tr h="318016">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l">
                        <a:lnSpc>
                          <a:spcPct val="100000"/>
                        </a:lnSpc>
                        <a:spcBef>
                          <a:spcPts val="1200"/>
                        </a:spcBef>
                        <a:spcAft>
                          <a:spcPts val="1200"/>
                        </a:spcAft>
                      </a:pPr>
                      <a:r>
                        <a:rPr lang="fr-FR" sz="1600" noProof="0" dirty="0">
                          <a:solidFill>
                            <a:schemeClr val="bg1"/>
                          </a:solidFill>
                          <a:effectLst/>
                          <a:latin typeface="+mn-lt"/>
                        </a:rPr>
                        <a:t>Fruits – (%)</a:t>
                      </a:r>
                      <a:endParaRPr lang="fr-FR" sz="1600" noProof="0" dirty="0">
                        <a:solidFill>
                          <a:schemeClr val="bg1"/>
                        </a:solidFill>
                        <a:effectLst/>
                        <a:latin typeface="+mn-lt"/>
                        <a:ea typeface="SimSun"/>
                        <a:cs typeface="Arial"/>
                      </a:endParaRPr>
                    </a:p>
                  </a:txBody>
                  <a:tcPr marL="68580" marR="68580" marT="0" marB="0" anchor="ct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0.7</a:t>
                      </a:r>
                      <a:endParaRPr lang="en-US" sz="1400" b="1" dirty="0">
                        <a:effectLst/>
                        <a:latin typeface="+mn-lt"/>
                        <a:ea typeface="SimSun"/>
                        <a:cs typeface="Arial"/>
                      </a:endParaRPr>
                    </a:p>
                  </a:txBody>
                  <a:tcPr marL="68580" marR="68580" marT="0" marB="0"/>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0,9</a:t>
                      </a:r>
                      <a:endParaRPr lang="en-US" sz="1400" b="1" dirty="0">
                        <a:effectLst/>
                        <a:latin typeface="+mn-lt"/>
                        <a:ea typeface="SimSun"/>
                        <a:cs typeface="Arial"/>
                      </a:endParaRPr>
                    </a:p>
                  </a:txBody>
                  <a:tcPr marL="68580" marR="68580" marT="0" marB="0"/>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solidFill>
                            <a:srgbClr val="C00000"/>
                          </a:solidFill>
                          <a:effectLst/>
                          <a:latin typeface="+mn-lt"/>
                        </a:rPr>
                        <a:t>1,9</a:t>
                      </a:r>
                      <a:endParaRPr lang="en-US" sz="1400" b="1" dirty="0">
                        <a:solidFill>
                          <a:srgbClr val="C00000"/>
                        </a:solidFill>
                        <a:effectLst/>
                        <a:latin typeface="+mn-lt"/>
                        <a:ea typeface="SimSun"/>
                        <a:cs typeface="Arial"/>
                      </a:endParaRPr>
                    </a:p>
                  </a:txBody>
                  <a:tcPr marL="68580" marR="68580" marT="0" marB="0"/>
                </a:tc>
                <a:extLst>
                  <a:ext uri="{0D108BD9-81ED-4DB2-BD59-A6C34878D82A}">
                    <a16:rowId xmlns:a16="http://schemas.microsoft.com/office/drawing/2014/main" xmlns="" val="10007"/>
                  </a:ext>
                </a:extLst>
              </a:tr>
              <a:tr h="318016">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l">
                        <a:lnSpc>
                          <a:spcPct val="100000"/>
                        </a:lnSpc>
                        <a:spcBef>
                          <a:spcPts val="1200"/>
                        </a:spcBef>
                        <a:spcAft>
                          <a:spcPts val="1200"/>
                        </a:spcAft>
                      </a:pPr>
                      <a:r>
                        <a:rPr lang="fr-FR" sz="1600" noProof="0" dirty="0">
                          <a:solidFill>
                            <a:schemeClr val="bg1"/>
                          </a:solidFill>
                          <a:effectLst/>
                          <a:latin typeface="+mn-lt"/>
                        </a:rPr>
                        <a:t>Viande et abats (%)</a:t>
                      </a:r>
                      <a:endParaRPr lang="fr-FR" sz="1600" noProof="0" dirty="0">
                        <a:solidFill>
                          <a:schemeClr val="bg1"/>
                        </a:solidFill>
                        <a:effectLst/>
                        <a:latin typeface="+mn-lt"/>
                        <a:ea typeface="SimSun"/>
                        <a:cs typeface="Arial"/>
                      </a:endParaRPr>
                    </a:p>
                  </a:txBody>
                  <a:tcPr marL="68580" marR="68580" marT="0" marB="0" anchor="ct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3,9</a:t>
                      </a:r>
                      <a:endParaRPr lang="en-US" sz="1400" b="1" dirty="0">
                        <a:effectLst/>
                        <a:latin typeface="+mn-lt"/>
                        <a:ea typeface="SimSun"/>
                        <a:cs typeface="Arial"/>
                      </a:endParaRPr>
                    </a:p>
                  </a:txBody>
                  <a:tcPr marL="68580" marR="68580" marT="0" marB="0"/>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4,5</a:t>
                      </a:r>
                      <a:endParaRPr lang="en-US" sz="1400" b="1" dirty="0">
                        <a:effectLst/>
                        <a:latin typeface="+mn-lt"/>
                        <a:ea typeface="SimSun"/>
                        <a:cs typeface="Arial"/>
                      </a:endParaRPr>
                    </a:p>
                  </a:txBody>
                  <a:tcPr marL="68580" marR="68580" marT="0" marB="0"/>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4,4</a:t>
                      </a:r>
                      <a:endParaRPr lang="en-US" sz="1400" b="1" dirty="0">
                        <a:effectLst/>
                        <a:latin typeface="+mn-lt"/>
                        <a:ea typeface="SimSun"/>
                        <a:cs typeface="Arial"/>
                      </a:endParaRPr>
                    </a:p>
                  </a:txBody>
                  <a:tcPr marL="68580" marR="68580" marT="0" marB="0"/>
                </a:tc>
                <a:extLst>
                  <a:ext uri="{0D108BD9-81ED-4DB2-BD59-A6C34878D82A}">
                    <a16:rowId xmlns:a16="http://schemas.microsoft.com/office/drawing/2014/main" xmlns="" val="10008"/>
                  </a:ext>
                </a:extLst>
              </a:tr>
              <a:tr h="318016">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l">
                        <a:lnSpc>
                          <a:spcPct val="100000"/>
                        </a:lnSpc>
                        <a:spcBef>
                          <a:spcPts val="1200"/>
                        </a:spcBef>
                        <a:spcAft>
                          <a:spcPts val="1200"/>
                        </a:spcAft>
                      </a:pPr>
                      <a:r>
                        <a:rPr lang="fr-FR" sz="1600" noProof="0" dirty="0">
                          <a:solidFill>
                            <a:schemeClr val="bg1"/>
                          </a:solidFill>
                          <a:effectLst/>
                          <a:latin typeface="+mn-lt"/>
                        </a:rPr>
                        <a:t>Huiles végétales et graisses animales (%)</a:t>
                      </a:r>
                      <a:endParaRPr lang="fr-FR" sz="1600" noProof="0" dirty="0">
                        <a:solidFill>
                          <a:schemeClr val="bg1"/>
                        </a:solidFill>
                        <a:effectLst/>
                        <a:latin typeface="+mn-lt"/>
                        <a:ea typeface="SimSun"/>
                        <a:cs typeface="Arial"/>
                      </a:endParaRPr>
                    </a:p>
                  </a:txBody>
                  <a:tcPr marL="68580" marR="68580" marT="0" marB="0" anchor="ct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4,2</a:t>
                      </a:r>
                      <a:endParaRPr lang="en-US" sz="1400" b="1" dirty="0">
                        <a:effectLst/>
                        <a:latin typeface="+mn-lt"/>
                        <a:ea typeface="SimSun"/>
                        <a:cs typeface="Arial"/>
                      </a:endParaRPr>
                    </a:p>
                  </a:txBody>
                  <a:tcPr marL="68580" marR="68580" marT="0" marB="0"/>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6,1</a:t>
                      </a:r>
                      <a:endParaRPr lang="en-US" sz="1400" b="1" dirty="0">
                        <a:effectLst/>
                        <a:latin typeface="+mn-lt"/>
                        <a:ea typeface="SimSun"/>
                        <a:cs typeface="Arial"/>
                      </a:endParaRPr>
                    </a:p>
                  </a:txBody>
                  <a:tcPr marL="68580" marR="68580" marT="0" marB="0"/>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5,6</a:t>
                      </a:r>
                      <a:endParaRPr lang="en-US" sz="1400" b="1" dirty="0">
                        <a:effectLst/>
                        <a:latin typeface="+mn-lt"/>
                        <a:ea typeface="SimSun"/>
                        <a:cs typeface="Arial"/>
                      </a:endParaRPr>
                    </a:p>
                  </a:txBody>
                  <a:tcPr marL="68580" marR="68580" marT="0" marB="0"/>
                </a:tc>
                <a:extLst>
                  <a:ext uri="{0D108BD9-81ED-4DB2-BD59-A6C34878D82A}">
                    <a16:rowId xmlns:a16="http://schemas.microsoft.com/office/drawing/2014/main" xmlns="" val="10009"/>
                  </a:ext>
                </a:extLst>
              </a:tr>
              <a:tr h="372526">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l">
                        <a:lnSpc>
                          <a:spcPct val="100000"/>
                        </a:lnSpc>
                        <a:spcBef>
                          <a:spcPts val="1200"/>
                        </a:spcBef>
                        <a:spcAft>
                          <a:spcPts val="1200"/>
                        </a:spcAft>
                      </a:pPr>
                      <a:r>
                        <a:rPr lang="fr-FR" sz="1600" noProof="0" dirty="0">
                          <a:solidFill>
                            <a:schemeClr val="bg1"/>
                          </a:solidFill>
                          <a:effectLst/>
                          <a:latin typeface="+mn-lt"/>
                        </a:rPr>
                        <a:t>Poisson, fruits de mer et produits aquatiques (%)</a:t>
                      </a:r>
                      <a:endParaRPr lang="fr-FR" sz="1600" noProof="0" dirty="0">
                        <a:solidFill>
                          <a:schemeClr val="bg1"/>
                        </a:solidFill>
                        <a:effectLst/>
                        <a:latin typeface="+mn-lt"/>
                        <a:ea typeface="SimSun"/>
                        <a:cs typeface="Arial"/>
                      </a:endParaRPr>
                    </a:p>
                  </a:txBody>
                  <a:tcPr marL="68580" marR="68580" marT="0" marB="0" anchor="ct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0,0</a:t>
                      </a:r>
                      <a:endParaRPr lang="en-US" sz="1400" b="1" dirty="0">
                        <a:effectLst/>
                        <a:latin typeface="+mn-lt"/>
                        <a:ea typeface="SimSun"/>
                        <a:cs typeface="Arial"/>
                      </a:endParaRPr>
                    </a:p>
                  </a:txBody>
                  <a:tcPr marL="68580" marR="68580" marT="0" marB="0"/>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0,0</a:t>
                      </a:r>
                      <a:endParaRPr lang="en-US" sz="1400" b="1" dirty="0">
                        <a:effectLst/>
                        <a:latin typeface="+mn-lt"/>
                        <a:ea typeface="SimSun"/>
                        <a:cs typeface="Arial"/>
                      </a:endParaRPr>
                    </a:p>
                  </a:txBody>
                  <a:tcPr marL="68580" marR="68580" marT="0" marB="0"/>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0,2</a:t>
                      </a:r>
                      <a:endParaRPr lang="en-US" sz="1400" b="1" dirty="0">
                        <a:effectLst/>
                        <a:latin typeface="+mn-lt"/>
                        <a:ea typeface="SimSun"/>
                        <a:cs typeface="Arial"/>
                      </a:endParaRPr>
                    </a:p>
                  </a:txBody>
                  <a:tcPr marL="68580" marR="68580" marT="0" marB="0"/>
                </a:tc>
                <a:extLst>
                  <a:ext uri="{0D108BD9-81ED-4DB2-BD59-A6C34878D82A}">
                    <a16:rowId xmlns:a16="http://schemas.microsoft.com/office/drawing/2014/main" xmlns="" val="10010"/>
                  </a:ext>
                </a:extLst>
              </a:tr>
              <a:tr h="318016">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l">
                        <a:lnSpc>
                          <a:spcPct val="100000"/>
                        </a:lnSpc>
                        <a:spcBef>
                          <a:spcPts val="1200"/>
                        </a:spcBef>
                        <a:spcAft>
                          <a:spcPts val="1200"/>
                        </a:spcAft>
                      </a:pPr>
                      <a:r>
                        <a:rPr lang="fr-FR" sz="1600" noProof="0" dirty="0">
                          <a:solidFill>
                            <a:schemeClr val="bg1"/>
                          </a:solidFill>
                          <a:effectLst/>
                          <a:latin typeface="+mn-lt"/>
                        </a:rPr>
                        <a:t>Lait – beurre exclu (%)</a:t>
                      </a:r>
                      <a:endParaRPr lang="fr-FR" sz="1600" noProof="0" dirty="0">
                        <a:solidFill>
                          <a:schemeClr val="bg1"/>
                        </a:solidFill>
                        <a:effectLst/>
                        <a:latin typeface="+mn-lt"/>
                        <a:ea typeface="SimSun"/>
                        <a:cs typeface="Arial"/>
                      </a:endParaRPr>
                    </a:p>
                  </a:txBody>
                  <a:tcPr marL="68580" marR="68580" marT="0" marB="0" anchor="ct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3,7</a:t>
                      </a:r>
                      <a:endParaRPr lang="en-US" sz="1400" b="1" dirty="0">
                        <a:effectLst/>
                        <a:latin typeface="+mn-lt"/>
                        <a:ea typeface="SimSun"/>
                        <a:cs typeface="Arial"/>
                      </a:endParaRPr>
                    </a:p>
                  </a:txBody>
                  <a:tcPr marL="68580" marR="68580" marT="0" marB="0"/>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3,7</a:t>
                      </a:r>
                      <a:endParaRPr lang="en-US" sz="1400" b="1" dirty="0">
                        <a:effectLst/>
                        <a:latin typeface="+mn-lt"/>
                        <a:ea typeface="SimSun"/>
                        <a:cs typeface="Arial"/>
                      </a:endParaRPr>
                    </a:p>
                  </a:txBody>
                  <a:tcPr marL="68580" marR="68580" marT="0" marB="0"/>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3,7</a:t>
                      </a:r>
                      <a:endParaRPr lang="en-US" sz="1400" b="1" dirty="0">
                        <a:effectLst/>
                        <a:latin typeface="+mn-lt"/>
                        <a:ea typeface="SimSun"/>
                        <a:cs typeface="Arial"/>
                      </a:endParaRPr>
                    </a:p>
                  </a:txBody>
                  <a:tcPr marL="68580" marR="68580" marT="0" marB="0"/>
                </a:tc>
                <a:extLst>
                  <a:ext uri="{0D108BD9-81ED-4DB2-BD59-A6C34878D82A}">
                    <a16:rowId xmlns:a16="http://schemas.microsoft.com/office/drawing/2014/main" xmlns="" val="10011"/>
                  </a:ext>
                </a:extLst>
              </a:tr>
              <a:tr h="318016">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l">
                        <a:lnSpc>
                          <a:spcPct val="100000"/>
                        </a:lnSpc>
                        <a:spcBef>
                          <a:spcPts val="1200"/>
                        </a:spcBef>
                        <a:spcAft>
                          <a:spcPts val="1200"/>
                        </a:spcAft>
                      </a:pPr>
                      <a:r>
                        <a:rPr lang="fr-FR" sz="1600" noProof="0" dirty="0">
                          <a:solidFill>
                            <a:schemeClr val="bg1"/>
                          </a:solidFill>
                          <a:effectLst/>
                          <a:latin typeface="+mn-lt"/>
                        </a:rPr>
                        <a:t>Œufs (%)</a:t>
                      </a:r>
                      <a:endParaRPr lang="fr-FR" sz="1600" noProof="0" dirty="0">
                        <a:solidFill>
                          <a:schemeClr val="bg1"/>
                        </a:solidFill>
                        <a:effectLst/>
                        <a:latin typeface="+mn-lt"/>
                        <a:ea typeface="SimSun"/>
                        <a:cs typeface="Arial"/>
                      </a:endParaRPr>
                    </a:p>
                  </a:txBody>
                  <a:tcPr marL="68580" marR="68580" marT="0" marB="0" anchor="ct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0,1</a:t>
                      </a:r>
                      <a:endParaRPr lang="en-US" sz="1400" b="1" dirty="0">
                        <a:effectLst/>
                        <a:latin typeface="+mn-lt"/>
                        <a:ea typeface="SimSun"/>
                        <a:cs typeface="Arial"/>
                      </a:endParaRPr>
                    </a:p>
                  </a:txBody>
                  <a:tcPr marL="68580" marR="68580" marT="0" marB="0"/>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0,0</a:t>
                      </a:r>
                      <a:endParaRPr lang="en-US" sz="1400" b="1" dirty="0">
                        <a:effectLst/>
                        <a:latin typeface="+mn-lt"/>
                        <a:ea typeface="SimSun"/>
                        <a:cs typeface="Arial"/>
                      </a:endParaRPr>
                    </a:p>
                  </a:txBody>
                  <a:tcPr marL="68580" marR="68580" marT="0" marB="0"/>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0,0</a:t>
                      </a:r>
                      <a:endParaRPr lang="en-US" sz="1400" b="1" dirty="0">
                        <a:effectLst/>
                        <a:latin typeface="+mn-lt"/>
                        <a:ea typeface="SimSun"/>
                        <a:cs typeface="Arial"/>
                      </a:endParaRPr>
                    </a:p>
                  </a:txBody>
                  <a:tcPr marL="68580" marR="68580" marT="0" marB="0"/>
                </a:tc>
                <a:extLst>
                  <a:ext uri="{0D108BD9-81ED-4DB2-BD59-A6C34878D82A}">
                    <a16:rowId xmlns:a16="http://schemas.microsoft.com/office/drawing/2014/main" xmlns="" val="10012"/>
                  </a:ext>
                </a:extLst>
              </a:tr>
            </a:tbl>
          </a:graphicData>
        </a:graphic>
      </p:graphicFrame>
      <p:cxnSp>
        <p:nvCxnSpPr>
          <p:cNvPr id="20" name="Straight Arrow Connector 11"/>
          <p:cNvCxnSpPr/>
          <p:nvPr/>
        </p:nvCxnSpPr>
        <p:spPr>
          <a:xfrm>
            <a:off x="179512" y="2216904"/>
            <a:ext cx="762000" cy="0"/>
          </a:xfrm>
          <a:prstGeom prst="straightConnector1">
            <a:avLst/>
          </a:prstGeom>
          <a:noFill/>
          <a:ln w="76200" cap="flat" cmpd="sng" algn="ctr">
            <a:solidFill>
              <a:srgbClr val="53548A"/>
            </a:solidFill>
            <a:prstDash val="solid"/>
            <a:tailEnd type="arrow"/>
          </a:ln>
          <a:effectLst/>
        </p:spPr>
      </p:cxnSp>
      <p:cxnSp>
        <p:nvCxnSpPr>
          <p:cNvPr id="21" name="Straight Arrow Connector 12"/>
          <p:cNvCxnSpPr/>
          <p:nvPr/>
        </p:nvCxnSpPr>
        <p:spPr>
          <a:xfrm>
            <a:off x="179512" y="2864976"/>
            <a:ext cx="762000" cy="0"/>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13"/>
          <p:cNvCxnSpPr/>
          <p:nvPr/>
        </p:nvCxnSpPr>
        <p:spPr>
          <a:xfrm>
            <a:off x="179512" y="4161120"/>
            <a:ext cx="762000" cy="0"/>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15"/>
          <p:cNvCxnSpPr/>
          <p:nvPr/>
        </p:nvCxnSpPr>
        <p:spPr>
          <a:xfrm>
            <a:off x="179512" y="3513048"/>
            <a:ext cx="762000" cy="0"/>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
        <p:nvSpPr>
          <p:cNvPr id="24" name="Title 1"/>
          <p:cNvSpPr txBox="1">
            <a:spLocks/>
          </p:cNvSpPr>
          <p:nvPr/>
        </p:nvSpPr>
        <p:spPr>
          <a:xfrm>
            <a:off x="95334" y="5996302"/>
            <a:ext cx="8208912" cy="365123"/>
          </a:xfrm>
          <a:prstGeom prst="rect">
            <a:avLst/>
          </a:prstGeom>
        </p:spPr>
        <p:txBody>
          <a:bodyPr>
            <a:normAutofit/>
          </a:bodyPr>
          <a:lstStyle>
            <a:lvl1pPr algn="ctr" defTabSz="914400" rtl="0" eaLnBrk="1" latinLnBrk="0" hangingPunct="1">
              <a:spcBef>
                <a:spcPct val="0"/>
              </a:spcBef>
              <a:buNone/>
              <a:defRPr sz="3200" b="1" kern="1200" cap="none" baseline="0">
                <a:solidFill>
                  <a:schemeClr val="accent4"/>
                </a:solidFill>
                <a:latin typeface="+mj-lt"/>
                <a:ea typeface="+mj-ea"/>
                <a:cs typeface="+mj-cs"/>
              </a:defRPr>
            </a:lvl1pPr>
          </a:lstStyle>
          <a:p>
            <a:pPr algn="l"/>
            <a:endParaRPr lang="fr-FR" sz="1000" dirty="0">
              <a:solidFill>
                <a:srgbClr val="575757"/>
              </a:solidFill>
            </a:endParaRPr>
          </a:p>
        </p:txBody>
      </p:sp>
      <p:grpSp>
        <p:nvGrpSpPr>
          <p:cNvPr id="14" name="Groupe 13"/>
          <p:cNvGrpSpPr/>
          <p:nvPr/>
        </p:nvGrpSpPr>
        <p:grpSpPr>
          <a:xfrm>
            <a:off x="6983413" y="0"/>
            <a:ext cx="2160587" cy="720725"/>
            <a:chOff x="6983413" y="0"/>
            <a:chExt cx="2190482" cy="720725"/>
          </a:xfrm>
        </p:grpSpPr>
        <p:grpSp>
          <p:nvGrpSpPr>
            <p:cNvPr id="15" name="Group 4"/>
            <p:cNvGrpSpPr>
              <a:grpSpLocks noChangeAspect="1"/>
            </p:cNvGrpSpPr>
            <p:nvPr/>
          </p:nvGrpSpPr>
          <p:grpSpPr bwMode="auto">
            <a:xfrm>
              <a:off x="6983413" y="0"/>
              <a:ext cx="2160587" cy="720725"/>
              <a:chOff x="4399" y="0"/>
              <a:chExt cx="1361" cy="454"/>
            </a:xfrm>
          </p:grpSpPr>
          <p:sp>
            <p:nvSpPr>
              <p:cNvPr id="17"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8"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Imag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9" name="TextBox 3"/>
          <p:cNvSpPr txBox="1"/>
          <p:nvPr/>
        </p:nvSpPr>
        <p:spPr>
          <a:xfrm>
            <a:off x="77245" y="6073551"/>
            <a:ext cx="9019179" cy="307777"/>
          </a:xfrm>
          <a:prstGeom prst="rect">
            <a:avLst/>
          </a:prstGeom>
          <a:noFill/>
        </p:spPr>
        <p:txBody>
          <a:bodyPr wrap="square" rtlCol="0">
            <a:spAutoFit/>
          </a:bodyPr>
          <a:lstStyle/>
          <a:p>
            <a:r>
              <a:rPr lang="en-US" sz="1400" i="1" dirty="0">
                <a:solidFill>
                  <a:schemeClr val="accent6">
                    <a:lumMod val="50000"/>
                  </a:schemeClr>
                </a:solidFill>
              </a:rPr>
              <a:t>Source: FAO, Food and Nutrition in Numbers 2014 (http://www.fao.org/3/a-i4175e.pdf)</a:t>
            </a:r>
          </a:p>
        </p:txBody>
      </p:sp>
      <p:sp>
        <p:nvSpPr>
          <p:cNvPr id="25" name="ZoneTexte 24"/>
          <p:cNvSpPr txBox="1"/>
          <p:nvPr/>
        </p:nvSpPr>
        <p:spPr>
          <a:xfrm>
            <a:off x="2123729" y="910461"/>
            <a:ext cx="6972696" cy="646331"/>
          </a:xfrm>
          <a:prstGeom prst="rect">
            <a:avLst/>
          </a:prstGeom>
          <a:noFill/>
        </p:spPr>
        <p:txBody>
          <a:bodyPr wrap="square" rtlCol="0">
            <a:spAutoFit/>
          </a:bodyPr>
          <a:lstStyle/>
          <a:p>
            <a:pPr>
              <a:spcBef>
                <a:spcPct val="20000"/>
              </a:spcBef>
            </a:pPr>
            <a:r>
              <a:rPr lang="fr-FR" altLang="en-US" b="1" dirty="0">
                <a:latin typeface="Arial" panose="020B0604020202020204" pitchFamily="34" charset="0"/>
              </a:rPr>
              <a:t>Faible consommation de poisson, de viande et de produits d’origine animale et  faible consommation de fruits et légumes </a:t>
            </a:r>
            <a:endParaRPr lang="fr-FR" b="1" dirty="0">
              <a:solidFill>
                <a:schemeClr val="accent4">
                  <a:lumMod val="75000"/>
                </a:schemeClr>
              </a:solidFill>
            </a:endParaRPr>
          </a:p>
        </p:txBody>
      </p:sp>
    </p:spTree>
    <p:extLst>
      <p:ext uri="{BB962C8B-B14F-4D97-AF65-F5344CB8AC3E}">
        <p14:creationId xmlns:p14="http://schemas.microsoft.com/office/powerpoint/2010/main" val="442090679"/>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barn(inVertical)">
                                      <p:cBhvr>
                                        <p:cTn id="15" dur="500"/>
                                        <p:tgtEl>
                                          <p:spTgt spid="25"/>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dissolve">
                                      <p:cBhvr>
                                        <p:cTn id="19" dur="500"/>
                                        <p:tgtEl>
                                          <p:spTgt spid="13"/>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left)">
                                      <p:cBhvr>
                                        <p:cTn id="23" dur="500"/>
                                        <p:tgtEl>
                                          <p:spTgt spid="20"/>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left)">
                                      <p:cBhvr>
                                        <p:cTn id="27" dur="500"/>
                                        <p:tgtEl>
                                          <p:spTgt spid="21"/>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left)">
                                      <p:cBhvr>
                                        <p:cTn id="35" dur="500"/>
                                        <p:tgtEl>
                                          <p:spTgt spid="22"/>
                                        </p:tgtEl>
                                      </p:cBhvr>
                                    </p:animEffect>
                                  </p:childTnLst>
                                </p:cTn>
                              </p:par>
                            </p:childTnLst>
                          </p:cTn>
                        </p:par>
                        <p:par>
                          <p:cTn id="36" fill="hold">
                            <p:stCondLst>
                              <p:cond delay="4000"/>
                            </p:stCondLst>
                            <p:childTnLst>
                              <p:par>
                                <p:cTn id="37" presetID="16" presetClass="entr" presetSubtype="21"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barn(inVertical)">
                                      <p:cBhvr>
                                        <p:cTn id="3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9" grpId="0"/>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12</a:t>
            </a:fld>
            <a:endParaRPr lang="fr-FR"/>
          </a:p>
        </p:txBody>
      </p:sp>
      <p:sp>
        <p:nvSpPr>
          <p:cNvPr id="5" name="ZoneTexte 4"/>
          <p:cNvSpPr txBox="1"/>
          <p:nvPr/>
        </p:nvSpPr>
        <p:spPr>
          <a:xfrm>
            <a:off x="2231926" y="-55137"/>
            <a:ext cx="4726707" cy="830997"/>
          </a:xfrm>
          <a:prstGeom prst="rect">
            <a:avLst/>
          </a:prstGeom>
          <a:noFill/>
        </p:spPr>
        <p:txBody>
          <a:bodyPr wrap="square" rtlCol="0">
            <a:spAutoFit/>
          </a:bodyPr>
          <a:lstStyle/>
          <a:p>
            <a:pPr indent="-342900"/>
            <a:r>
              <a:rPr lang="fr-FR" sz="2400" b="1" cap="small" dirty="0">
                <a:solidFill>
                  <a:schemeClr val="bg2"/>
                </a:solidFill>
              </a:rPr>
              <a:t>Déterminants </a:t>
            </a:r>
            <a:r>
              <a:rPr lang="fr-FR" sz="2400" b="1" cap="small" dirty="0">
                <a:solidFill>
                  <a:srgbClr val="FF0000"/>
                </a:solidFill>
              </a:rPr>
              <a:t>sous-jacents</a:t>
            </a:r>
            <a:r>
              <a:rPr lang="fr-FR" sz="2400" b="1" cap="small" dirty="0">
                <a:solidFill>
                  <a:schemeClr val="bg2"/>
                </a:solidFill>
              </a:rPr>
              <a:t> de la malnutrition chronique</a:t>
            </a:r>
          </a:p>
        </p:txBody>
      </p:sp>
      <p:pic>
        <p:nvPicPr>
          <p:cNvPr id="10"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1196752"/>
            <a:ext cx="8695416" cy="5051670"/>
          </a:xfrm>
          <a:prstGeom prst="rect">
            <a:avLst/>
          </a:prstGeom>
        </p:spPr>
      </p:pic>
      <p:grpSp>
        <p:nvGrpSpPr>
          <p:cNvPr id="6" name="Groupe 5"/>
          <p:cNvGrpSpPr/>
          <p:nvPr/>
        </p:nvGrpSpPr>
        <p:grpSpPr>
          <a:xfrm>
            <a:off x="6983413" y="0"/>
            <a:ext cx="2160587" cy="720725"/>
            <a:chOff x="6983413" y="0"/>
            <a:chExt cx="2190482" cy="720725"/>
          </a:xfrm>
        </p:grpSpPr>
        <p:grpSp>
          <p:nvGrpSpPr>
            <p:cNvPr id="7" name="Group 4"/>
            <p:cNvGrpSpPr>
              <a:grpSpLocks noChangeAspect="1"/>
            </p:cNvGrpSpPr>
            <p:nvPr/>
          </p:nvGrpSpPr>
          <p:grpSpPr bwMode="auto">
            <a:xfrm>
              <a:off x="6983413" y="0"/>
              <a:ext cx="2160587" cy="720725"/>
              <a:chOff x="4399" y="0"/>
              <a:chExt cx="1361" cy="454"/>
            </a:xfrm>
          </p:grpSpPr>
          <p:sp>
            <p:nvSpPr>
              <p:cNvPr id="9"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1"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Imag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Tree>
    <p:extLst>
      <p:ext uri="{BB962C8B-B14F-4D97-AF65-F5344CB8AC3E}">
        <p14:creationId xmlns:p14="http://schemas.microsoft.com/office/powerpoint/2010/main" val="1934264365"/>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5" presetClass="entr" presetSubtype="1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checkerboard(across)">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a:solidFill>
                  <a:srgbClr val="FFFFFF"/>
                </a:solidFill>
                <a:latin typeface="Trebuchet MS"/>
              </a:rPr>
              <a:pPr/>
              <a:t>13</a:t>
            </a:fld>
            <a:endParaRPr lang="fr-FR">
              <a:solidFill>
                <a:srgbClr val="FFFFFF"/>
              </a:solidFill>
              <a:latin typeface="Trebuchet MS"/>
            </a:endParaRPr>
          </a:p>
        </p:txBody>
      </p:sp>
      <p:sp>
        <p:nvSpPr>
          <p:cNvPr id="5" name="ZoneTexte 4"/>
          <p:cNvSpPr txBox="1"/>
          <p:nvPr/>
        </p:nvSpPr>
        <p:spPr>
          <a:xfrm>
            <a:off x="2267747" y="19189"/>
            <a:ext cx="4715669" cy="707886"/>
          </a:xfrm>
          <a:prstGeom prst="rect">
            <a:avLst/>
          </a:prstGeom>
          <a:noFill/>
        </p:spPr>
        <p:txBody>
          <a:bodyPr wrap="square" rtlCol="0">
            <a:spAutoFit/>
          </a:bodyPr>
          <a:lstStyle/>
          <a:p>
            <a:pPr indent="-342891">
              <a:spcBef>
                <a:spcPct val="20000"/>
              </a:spcBef>
            </a:pPr>
            <a:r>
              <a:rPr lang="fr-FR" sz="2000" b="1" cap="all" dirty="0">
                <a:solidFill>
                  <a:srgbClr val="FFFFFF"/>
                </a:solidFill>
                <a:latin typeface="Trebuchet MS"/>
              </a:rPr>
              <a:t>Seuils des vecteurs sous-jacents (GNR, 2016)</a:t>
            </a:r>
          </a:p>
        </p:txBody>
      </p:sp>
      <p:graphicFrame>
        <p:nvGraphicFramePr>
          <p:cNvPr id="7" name="Table 6"/>
          <p:cNvGraphicFramePr>
            <a:graphicFrameLocks noGrp="1"/>
          </p:cNvGraphicFramePr>
          <p:nvPr>
            <p:extLst>
              <p:ext uri="{D42A27DB-BD31-4B8C-83A1-F6EECF244321}">
                <p14:modId xmlns:p14="http://schemas.microsoft.com/office/powerpoint/2010/main" val="2988712280"/>
              </p:ext>
            </p:extLst>
          </p:nvPr>
        </p:nvGraphicFramePr>
        <p:xfrm>
          <a:off x="107507" y="1212399"/>
          <a:ext cx="8694537" cy="4449775"/>
        </p:xfrm>
        <a:graphic>
          <a:graphicData uri="http://schemas.openxmlformats.org/drawingml/2006/table">
            <a:tbl>
              <a:tblPr firstRow="1" firstCol="1" bandRow="1">
                <a:tableStyleId>{69012ECD-51FC-41F1-AA8D-1B2483CD663E}</a:tableStyleId>
              </a:tblPr>
              <a:tblGrid>
                <a:gridCol w="4197363">
                  <a:extLst>
                    <a:ext uri="{9D8B030D-6E8A-4147-A177-3AD203B41FA5}">
                      <a16:colId xmlns:a16="http://schemas.microsoft.com/office/drawing/2014/main" xmlns="" val="20000"/>
                    </a:ext>
                  </a:extLst>
                </a:gridCol>
                <a:gridCol w="2908749">
                  <a:extLst>
                    <a:ext uri="{9D8B030D-6E8A-4147-A177-3AD203B41FA5}">
                      <a16:colId xmlns:a16="http://schemas.microsoft.com/office/drawing/2014/main" xmlns="" val="20001"/>
                    </a:ext>
                  </a:extLst>
                </a:gridCol>
                <a:gridCol w="1588425">
                  <a:extLst>
                    <a:ext uri="{9D8B030D-6E8A-4147-A177-3AD203B41FA5}">
                      <a16:colId xmlns:a16="http://schemas.microsoft.com/office/drawing/2014/main" xmlns="" val="20002"/>
                    </a:ext>
                  </a:extLst>
                </a:gridCol>
              </a:tblGrid>
              <a:tr h="704435">
                <a:tc>
                  <a:txBody>
                    <a:bodyPr/>
                    <a:lstStyle/>
                    <a:p>
                      <a:pPr marL="0" marR="0">
                        <a:lnSpc>
                          <a:spcPct val="107000"/>
                        </a:lnSpc>
                        <a:spcBef>
                          <a:spcPts val="0"/>
                        </a:spcBef>
                        <a:spcAft>
                          <a:spcPts val="0"/>
                        </a:spcAft>
                      </a:pPr>
                      <a:r>
                        <a:rPr lang="fr-FR" sz="1900" kern="1200" dirty="0">
                          <a:effectLst/>
                        </a:rPr>
                        <a:t>Vecteur sous-jacent</a:t>
                      </a:r>
                      <a:endParaRPr lang="en-US" sz="1900" dirty="0">
                        <a:solidFill>
                          <a:schemeClr val="bg1"/>
                        </a:solidFill>
                        <a:effectLst/>
                        <a:latin typeface="Gill Sans MT" panose="020B0502020104020203"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fr-FR" sz="1900" kern="1200" dirty="0">
                          <a:effectLst/>
                        </a:rPr>
                        <a:t>Seuil </a:t>
                      </a:r>
                      <a:r>
                        <a:rPr lang="fr-FR" sz="1200" kern="1200" dirty="0">
                          <a:effectLst/>
                        </a:rPr>
                        <a:t>correspondant à une prédiction de &lt; 15 % de la prévalence du retard de croissance </a:t>
                      </a:r>
                      <a:endParaRPr lang="en-US" sz="1200" dirty="0">
                        <a:solidFill>
                          <a:schemeClr val="bg1"/>
                        </a:solidFill>
                        <a:effectLst/>
                        <a:latin typeface="Gill Sans MT" panose="020B0502020104020203"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fr-FR" sz="1900" kern="1200" dirty="0">
                          <a:effectLst/>
                        </a:rPr>
                        <a:t>Unité</a:t>
                      </a:r>
                      <a:endParaRPr lang="en-US" sz="1900" dirty="0">
                        <a:solidFill>
                          <a:schemeClr val="bg1"/>
                        </a:solidFill>
                        <a:effectLst/>
                        <a:latin typeface="Gill Sans MT" panose="020B0502020104020203"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0000"/>
                  </a:ext>
                </a:extLst>
              </a:tr>
              <a:tr h="658755">
                <a:tc>
                  <a:txBody>
                    <a:bodyPr/>
                    <a:lstStyle/>
                    <a:p>
                      <a:pPr marL="0" marR="0">
                        <a:lnSpc>
                          <a:spcPct val="100000"/>
                        </a:lnSpc>
                        <a:spcBef>
                          <a:spcPts val="300"/>
                        </a:spcBef>
                        <a:spcAft>
                          <a:spcPts val="300"/>
                        </a:spcAft>
                      </a:pPr>
                      <a:r>
                        <a:rPr lang="fr-FR" sz="1600" dirty="0">
                          <a:effectLst/>
                        </a:rPr>
                        <a:t>Apport calorique total dans l’alimentation par habitant</a:t>
                      </a:r>
                      <a:endParaRPr lang="en-US" sz="1600" dirty="0">
                        <a:solidFill>
                          <a:srgbClr val="000000"/>
                        </a:solidFill>
                        <a:effectLst/>
                        <a:latin typeface="Gill Sans MT" panose="020B0502020104020203" pitchFamily="34" charset="0"/>
                        <a:ea typeface="MS Mincho"/>
                        <a:cs typeface="ArialMT"/>
                      </a:endParaRPr>
                    </a:p>
                  </a:txBody>
                  <a:tcPr marL="50800" marR="50800" marT="50800" marB="50800" anchor="ctr"/>
                </a:tc>
                <a:tc>
                  <a:txBody>
                    <a:bodyPr/>
                    <a:lstStyle/>
                    <a:p>
                      <a:pPr marL="0" marR="0" algn="ctr">
                        <a:lnSpc>
                          <a:spcPct val="107000"/>
                        </a:lnSpc>
                        <a:spcBef>
                          <a:spcPts val="0"/>
                        </a:spcBef>
                        <a:spcAft>
                          <a:spcPts val="0"/>
                        </a:spcAft>
                      </a:pPr>
                      <a:r>
                        <a:rPr lang="en-US" sz="1900" b="1" dirty="0">
                          <a:solidFill>
                            <a:schemeClr val="accent4">
                              <a:lumMod val="50000"/>
                            </a:schemeClr>
                          </a:solidFill>
                          <a:effectLst/>
                        </a:rPr>
                        <a:t>2800</a:t>
                      </a:r>
                      <a:endParaRPr lang="en-US" sz="1900" b="1" dirty="0">
                        <a:solidFill>
                          <a:schemeClr val="accent4">
                            <a:lumMod val="50000"/>
                          </a:schemeClr>
                        </a:solidFill>
                        <a:effectLst/>
                        <a:latin typeface="Gill Sans MT" panose="020B0502020104020203"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ts val="900"/>
                        </a:lnSpc>
                        <a:spcBef>
                          <a:spcPts val="0"/>
                        </a:spcBef>
                        <a:spcAft>
                          <a:spcPts val="400"/>
                        </a:spcAft>
                      </a:pPr>
                      <a:r>
                        <a:rPr lang="fr-FR" sz="1600" dirty="0">
                          <a:effectLst/>
                        </a:rPr>
                        <a:t>Calories</a:t>
                      </a:r>
                      <a:endParaRPr lang="en-US" sz="1600" dirty="0">
                        <a:solidFill>
                          <a:srgbClr val="000000"/>
                        </a:solidFill>
                        <a:effectLst/>
                        <a:latin typeface="Gill Sans MT" panose="020B0502020104020203" pitchFamily="34" charset="0"/>
                        <a:ea typeface="MS Mincho"/>
                        <a:cs typeface="ArialMT"/>
                      </a:endParaRPr>
                    </a:p>
                  </a:txBody>
                  <a:tcPr marL="50800" marR="50800" marT="50800" marB="50800" anchor="ctr"/>
                </a:tc>
                <a:extLst>
                  <a:ext uri="{0D108BD9-81ED-4DB2-BD59-A6C34878D82A}">
                    <a16:rowId xmlns:a16="http://schemas.microsoft.com/office/drawing/2014/main" xmlns="" val="10001"/>
                  </a:ext>
                </a:extLst>
              </a:tr>
              <a:tr h="637389">
                <a:tc>
                  <a:txBody>
                    <a:bodyPr/>
                    <a:lstStyle/>
                    <a:p>
                      <a:pPr marL="0" marR="0">
                        <a:lnSpc>
                          <a:spcPct val="100000"/>
                        </a:lnSpc>
                        <a:spcBef>
                          <a:spcPts val="300"/>
                        </a:spcBef>
                        <a:spcAft>
                          <a:spcPts val="300"/>
                        </a:spcAft>
                      </a:pPr>
                      <a:r>
                        <a:rPr lang="fr-FR" sz="1600" dirty="0">
                          <a:effectLst/>
                        </a:rPr>
                        <a:t>Calories provenant d’aliments autres que les denrées de base</a:t>
                      </a:r>
                      <a:endParaRPr lang="en-US" sz="1600" dirty="0">
                        <a:solidFill>
                          <a:srgbClr val="000000"/>
                        </a:solidFill>
                        <a:effectLst/>
                        <a:latin typeface="Gill Sans MT" panose="020B0502020104020203" pitchFamily="34" charset="0"/>
                        <a:ea typeface="MS Mincho"/>
                        <a:cs typeface="ArialMT"/>
                      </a:endParaRPr>
                    </a:p>
                  </a:txBody>
                  <a:tcPr marL="50800" marR="50800" marT="50800" marB="50800" anchor="ctr"/>
                </a:tc>
                <a:tc>
                  <a:txBody>
                    <a:bodyPr/>
                    <a:lstStyle/>
                    <a:p>
                      <a:pPr marL="0" marR="0" algn="ctr">
                        <a:lnSpc>
                          <a:spcPct val="107000"/>
                        </a:lnSpc>
                        <a:spcBef>
                          <a:spcPts val="0"/>
                        </a:spcBef>
                        <a:spcAft>
                          <a:spcPts val="0"/>
                        </a:spcAft>
                      </a:pPr>
                      <a:r>
                        <a:rPr lang="en-US" sz="1900" b="1" dirty="0">
                          <a:solidFill>
                            <a:schemeClr val="accent5">
                              <a:lumMod val="50000"/>
                            </a:schemeClr>
                          </a:solidFill>
                          <a:effectLst/>
                        </a:rPr>
                        <a:t>50</a:t>
                      </a:r>
                      <a:endParaRPr lang="en-US" sz="1900" b="1" dirty="0">
                        <a:solidFill>
                          <a:schemeClr val="accent5">
                            <a:lumMod val="50000"/>
                          </a:schemeClr>
                        </a:solidFill>
                        <a:effectLst/>
                        <a:latin typeface="Gill Sans MT" panose="020B0502020104020203"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lvl="0" indent="0" algn="ctr" defTabSz="457200" rtl="0" eaLnBrk="1" fontAlgn="auto" latinLnBrk="0" hangingPunct="1">
                        <a:lnSpc>
                          <a:spcPct val="107000"/>
                        </a:lnSpc>
                        <a:spcBef>
                          <a:spcPts val="0"/>
                        </a:spcBef>
                        <a:spcAft>
                          <a:spcPts val="0"/>
                        </a:spcAft>
                        <a:buClrTx/>
                        <a:buSzTx/>
                        <a:buFontTx/>
                        <a:buNone/>
                        <a:tabLst/>
                        <a:defRPr/>
                      </a:pPr>
                      <a:r>
                        <a:rPr lang="fr-FR" sz="1600" dirty="0">
                          <a:effectLst/>
                        </a:rPr>
                        <a:t>Pourcentage</a:t>
                      </a:r>
                      <a:endParaRPr lang="en-US" sz="1600" b="0" dirty="0">
                        <a:effectLst/>
                        <a:latin typeface="Gill Sans MT" panose="020B0502020104020203"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0002"/>
                  </a:ext>
                </a:extLst>
              </a:tr>
              <a:tr h="439547">
                <a:tc>
                  <a:txBody>
                    <a:bodyPr/>
                    <a:lstStyle/>
                    <a:p>
                      <a:pPr marL="0" marR="0">
                        <a:lnSpc>
                          <a:spcPct val="100000"/>
                        </a:lnSpc>
                        <a:spcBef>
                          <a:spcPts val="300"/>
                        </a:spcBef>
                        <a:spcAft>
                          <a:spcPts val="300"/>
                        </a:spcAft>
                      </a:pPr>
                      <a:r>
                        <a:rPr lang="fr-FR" sz="1600" dirty="0">
                          <a:effectLst/>
                        </a:rPr>
                        <a:t>Accès à une eau améliorée</a:t>
                      </a:r>
                      <a:endParaRPr lang="en-US" sz="1600" dirty="0">
                        <a:solidFill>
                          <a:srgbClr val="000000"/>
                        </a:solidFill>
                        <a:effectLst/>
                        <a:latin typeface="Gill Sans MT" panose="020B0502020104020203" pitchFamily="34" charset="0"/>
                        <a:ea typeface="MS Mincho"/>
                        <a:cs typeface="ArialMT"/>
                      </a:endParaRPr>
                    </a:p>
                  </a:txBody>
                  <a:tcPr marL="50800" marR="50800" marT="50800" marB="50800" anchor="ctr"/>
                </a:tc>
                <a:tc>
                  <a:txBody>
                    <a:bodyPr/>
                    <a:lstStyle/>
                    <a:p>
                      <a:pPr marL="0" marR="0" algn="ctr">
                        <a:lnSpc>
                          <a:spcPct val="107000"/>
                        </a:lnSpc>
                        <a:spcBef>
                          <a:spcPts val="0"/>
                        </a:spcBef>
                        <a:spcAft>
                          <a:spcPts val="0"/>
                        </a:spcAft>
                      </a:pPr>
                      <a:r>
                        <a:rPr lang="en-US" sz="1900" b="1" dirty="0">
                          <a:solidFill>
                            <a:schemeClr val="accent6">
                              <a:lumMod val="50000"/>
                            </a:schemeClr>
                          </a:solidFill>
                          <a:effectLst/>
                        </a:rPr>
                        <a:t>69</a:t>
                      </a:r>
                      <a:endParaRPr lang="en-US" sz="1900" b="1" dirty="0">
                        <a:solidFill>
                          <a:schemeClr val="accent6">
                            <a:lumMod val="50000"/>
                          </a:schemeClr>
                        </a:solidFill>
                        <a:effectLst/>
                        <a:latin typeface="Gill Sans MT" panose="020B0502020104020203"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lvl="0" indent="0" algn="ctr" defTabSz="457200" rtl="0" eaLnBrk="1" fontAlgn="auto" latinLnBrk="0" hangingPunct="1">
                        <a:lnSpc>
                          <a:spcPct val="107000"/>
                        </a:lnSpc>
                        <a:spcBef>
                          <a:spcPts val="0"/>
                        </a:spcBef>
                        <a:spcAft>
                          <a:spcPts val="0"/>
                        </a:spcAft>
                        <a:buClrTx/>
                        <a:buSzTx/>
                        <a:buFontTx/>
                        <a:buNone/>
                        <a:tabLst/>
                        <a:defRPr/>
                      </a:pPr>
                      <a:r>
                        <a:rPr lang="fr-FR" sz="1600" dirty="0">
                          <a:effectLst/>
                        </a:rPr>
                        <a:t>Pourcentage</a:t>
                      </a:r>
                      <a:endParaRPr lang="en-US" sz="1600" b="0" dirty="0">
                        <a:effectLst/>
                        <a:latin typeface="Gill Sans MT" panose="020B0502020104020203"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0003"/>
                  </a:ext>
                </a:extLst>
              </a:tr>
              <a:tr h="589280">
                <a:tc>
                  <a:txBody>
                    <a:bodyPr/>
                    <a:lstStyle/>
                    <a:p>
                      <a:pPr marL="0" marR="0">
                        <a:lnSpc>
                          <a:spcPct val="100000"/>
                        </a:lnSpc>
                        <a:spcBef>
                          <a:spcPts val="300"/>
                        </a:spcBef>
                        <a:spcAft>
                          <a:spcPts val="300"/>
                        </a:spcAft>
                      </a:pPr>
                      <a:r>
                        <a:rPr lang="fr-FR" sz="1600" dirty="0">
                          <a:effectLst/>
                        </a:rPr>
                        <a:t>Accès à des installations sanitaires améliorées</a:t>
                      </a:r>
                      <a:endParaRPr lang="en-US" sz="1600" dirty="0">
                        <a:solidFill>
                          <a:srgbClr val="000000"/>
                        </a:solidFill>
                        <a:effectLst/>
                        <a:latin typeface="Gill Sans MT" panose="020B0502020104020203" pitchFamily="34" charset="0"/>
                        <a:ea typeface="MS Mincho"/>
                        <a:cs typeface="ArialMT"/>
                      </a:endParaRPr>
                    </a:p>
                  </a:txBody>
                  <a:tcPr marL="50800" marR="50800" marT="50800" marB="50800" anchor="ctr"/>
                </a:tc>
                <a:tc>
                  <a:txBody>
                    <a:bodyPr/>
                    <a:lstStyle/>
                    <a:p>
                      <a:pPr marL="0" marR="0" algn="ctr">
                        <a:lnSpc>
                          <a:spcPct val="107000"/>
                        </a:lnSpc>
                        <a:spcBef>
                          <a:spcPts val="0"/>
                        </a:spcBef>
                        <a:spcAft>
                          <a:spcPts val="0"/>
                        </a:spcAft>
                      </a:pPr>
                      <a:r>
                        <a:rPr lang="en-US" sz="1900" b="1" dirty="0">
                          <a:solidFill>
                            <a:schemeClr val="accent5">
                              <a:lumMod val="75000"/>
                            </a:schemeClr>
                          </a:solidFill>
                          <a:effectLst/>
                        </a:rPr>
                        <a:t>76</a:t>
                      </a:r>
                      <a:endParaRPr lang="en-US" sz="1900" b="1" dirty="0">
                        <a:solidFill>
                          <a:schemeClr val="accent5">
                            <a:lumMod val="75000"/>
                          </a:schemeClr>
                        </a:solidFill>
                        <a:effectLst/>
                        <a:latin typeface="Gill Sans MT" panose="020B0502020104020203"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ts val="900"/>
                        </a:lnSpc>
                        <a:spcBef>
                          <a:spcPts val="0"/>
                        </a:spcBef>
                        <a:spcAft>
                          <a:spcPts val="400"/>
                        </a:spcAft>
                      </a:pPr>
                      <a:r>
                        <a:rPr lang="fr-FR" sz="1600" dirty="0">
                          <a:effectLst/>
                        </a:rPr>
                        <a:t>Pourcentage</a:t>
                      </a:r>
                      <a:endParaRPr lang="en-US" sz="1600" b="0" dirty="0">
                        <a:solidFill>
                          <a:srgbClr val="000000"/>
                        </a:solidFill>
                        <a:effectLst/>
                        <a:latin typeface="Gill Sans MT" panose="020B0502020104020203" pitchFamily="34" charset="0"/>
                        <a:ea typeface="MS Mincho"/>
                        <a:cs typeface="ArialMT"/>
                      </a:endParaRPr>
                    </a:p>
                  </a:txBody>
                  <a:tcPr marL="68580" marR="68580" marT="0" marB="0" anchor="ctr"/>
                </a:tc>
                <a:extLst>
                  <a:ext uri="{0D108BD9-81ED-4DB2-BD59-A6C34878D82A}">
                    <a16:rowId xmlns:a16="http://schemas.microsoft.com/office/drawing/2014/main" xmlns="" val="10004"/>
                  </a:ext>
                </a:extLst>
              </a:tr>
              <a:tr h="473456">
                <a:tc>
                  <a:txBody>
                    <a:bodyPr/>
                    <a:lstStyle/>
                    <a:p>
                      <a:pPr marL="0" marR="0">
                        <a:lnSpc>
                          <a:spcPct val="100000"/>
                        </a:lnSpc>
                        <a:spcBef>
                          <a:spcPts val="300"/>
                        </a:spcBef>
                        <a:spcAft>
                          <a:spcPts val="300"/>
                        </a:spcAft>
                      </a:pPr>
                      <a:r>
                        <a:rPr lang="fr-FR" sz="1600" kern="1200" dirty="0">
                          <a:effectLst/>
                        </a:rPr>
                        <a:t>Taux d’inscription des filles au secondaire</a:t>
                      </a:r>
                      <a:endParaRPr lang="en-US" sz="1600" b="1" dirty="0">
                        <a:effectLst/>
                        <a:latin typeface="Gill Sans MT" panose="020B0502020104020203"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900" b="1" dirty="0">
                          <a:solidFill>
                            <a:schemeClr val="accent4">
                              <a:lumMod val="60000"/>
                              <a:lumOff val="40000"/>
                            </a:schemeClr>
                          </a:solidFill>
                          <a:effectLst/>
                        </a:rPr>
                        <a:t>81</a:t>
                      </a:r>
                      <a:endParaRPr lang="en-US" sz="1900" b="1" dirty="0">
                        <a:solidFill>
                          <a:schemeClr val="accent4">
                            <a:lumMod val="60000"/>
                            <a:lumOff val="40000"/>
                          </a:schemeClr>
                        </a:solidFill>
                        <a:effectLst/>
                        <a:latin typeface="Gill Sans MT" panose="020B0502020104020203"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lvl="0" indent="0" algn="ctr" defTabSz="457200" rtl="0" eaLnBrk="1" fontAlgn="auto" latinLnBrk="0" hangingPunct="1">
                        <a:lnSpc>
                          <a:spcPct val="107000"/>
                        </a:lnSpc>
                        <a:spcBef>
                          <a:spcPts val="0"/>
                        </a:spcBef>
                        <a:spcAft>
                          <a:spcPts val="0"/>
                        </a:spcAft>
                        <a:buClrTx/>
                        <a:buSzTx/>
                        <a:buFontTx/>
                        <a:buNone/>
                        <a:tabLst/>
                        <a:defRPr/>
                      </a:pPr>
                      <a:r>
                        <a:rPr lang="fr-FR" sz="1600" dirty="0">
                          <a:effectLst/>
                        </a:rPr>
                        <a:t>Pourcentage</a:t>
                      </a:r>
                      <a:endParaRPr lang="en-US" sz="1600" b="0" dirty="0">
                        <a:effectLst/>
                        <a:latin typeface="Gill Sans MT" panose="020B0502020104020203"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0005"/>
                  </a:ext>
                </a:extLst>
              </a:tr>
              <a:tr h="946913">
                <a:tc>
                  <a:txBody>
                    <a:bodyPr/>
                    <a:lstStyle/>
                    <a:p>
                      <a:pPr marL="0" marR="0">
                        <a:lnSpc>
                          <a:spcPct val="100000"/>
                        </a:lnSpc>
                        <a:spcBef>
                          <a:spcPts val="300"/>
                        </a:spcBef>
                        <a:spcAft>
                          <a:spcPts val="300"/>
                        </a:spcAft>
                      </a:pPr>
                      <a:r>
                        <a:rPr lang="fr-FR" sz="1600" kern="1200" dirty="0">
                          <a:effectLst/>
                        </a:rPr>
                        <a:t>Ratio entre l’espérance de vie des femmes et des hommes (en tant que variable de l’autonomisation des femmes)</a:t>
                      </a:r>
                      <a:endParaRPr lang="en-US" sz="1600" b="1" dirty="0">
                        <a:effectLst/>
                        <a:latin typeface="Gill Sans MT" panose="020B0502020104020203"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900" b="1" dirty="0">
                          <a:solidFill>
                            <a:schemeClr val="accent6">
                              <a:lumMod val="75000"/>
                            </a:schemeClr>
                          </a:solidFill>
                          <a:effectLst/>
                        </a:rPr>
                        <a:t>1.072</a:t>
                      </a:r>
                      <a:endParaRPr lang="en-US" sz="1900" b="1" dirty="0">
                        <a:solidFill>
                          <a:schemeClr val="accent6">
                            <a:lumMod val="75000"/>
                          </a:schemeClr>
                        </a:solidFill>
                        <a:effectLst/>
                        <a:latin typeface="Gill Sans MT" panose="020B0502020104020203"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Ratio</a:t>
                      </a:r>
                      <a:endParaRPr lang="en-US" sz="16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0006"/>
                  </a:ext>
                </a:extLst>
              </a:tr>
            </a:tbl>
          </a:graphicData>
        </a:graphic>
      </p:graphicFrame>
      <p:grpSp>
        <p:nvGrpSpPr>
          <p:cNvPr id="6" name="Groupe 5"/>
          <p:cNvGrpSpPr/>
          <p:nvPr/>
        </p:nvGrpSpPr>
        <p:grpSpPr>
          <a:xfrm>
            <a:off x="6983416" y="3"/>
            <a:ext cx="2160587" cy="720725"/>
            <a:chOff x="6983413" y="0"/>
            <a:chExt cx="2190482" cy="720725"/>
          </a:xfrm>
        </p:grpSpPr>
        <p:grpSp>
          <p:nvGrpSpPr>
            <p:cNvPr id="8" name="Group 4"/>
            <p:cNvGrpSpPr>
              <a:grpSpLocks noChangeAspect="1"/>
            </p:cNvGrpSpPr>
            <p:nvPr/>
          </p:nvGrpSpPr>
          <p:grpSpPr bwMode="auto">
            <a:xfrm>
              <a:off x="6983413" y="0"/>
              <a:ext cx="2160587" cy="720725"/>
              <a:chOff x="4399" y="0"/>
              <a:chExt cx="1361" cy="454"/>
            </a:xfrm>
          </p:grpSpPr>
          <p:sp>
            <p:nvSpPr>
              <p:cNvPr id="10"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latin typeface="Trebuchet MS"/>
                </a:endParaRPr>
              </a:p>
            </p:txBody>
          </p:sp>
          <p:pic>
            <p:nvPicPr>
              <p:cNvPr id="11"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 name="Imag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p:cNvSpPr txBox="1"/>
          <p:nvPr/>
        </p:nvSpPr>
        <p:spPr>
          <a:xfrm>
            <a:off x="323528" y="5786100"/>
            <a:ext cx="1512168" cy="523220"/>
          </a:xfrm>
          <a:prstGeom prst="rect">
            <a:avLst/>
          </a:prstGeom>
          <a:noFill/>
        </p:spPr>
        <p:txBody>
          <a:bodyPr wrap="square" rtlCol="0">
            <a:spAutoFit/>
          </a:bodyPr>
          <a:lstStyle/>
          <a:p>
            <a:r>
              <a:rPr lang="fr-FR" sz="2800" b="1" dirty="0">
                <a:solidFill>
                  <a:srgbClr val="575757"/>
                </a:solidFill>
                <a:latin typeface="Trebuchet MS"/>
              </a:rPr>
              <a:t>&lt; </a:t>
            </a:r>
            <a:r>
              <a:rPr lang="fr-FR" sz="2400" b="1" dirty="0">
                <a:solidFill>
                  <a:srgbClr val="575757"/>
                </a:solidFill>
                <a:latin typeface="Trebuchet MS"/>
              </a:rPr>
              <a:t>SEUIL</a:t>
            </a:r>
          </a:p>
        </p:txBody>
      </p:sp>
      <p:sp>
        <p:nvSpPr>
          <p:cNvPr id="3" name="Flèche droite rayée 2"/>
          <p:cNvSpPr/>
          <p:nvPr/>
        </p:nvSpPr>
        <p:spPr>
          <a:xfrm>
            <a:off x="1979712" y="5867691"/>
            <a:ext cx="1512168" cy="36004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FFFF"/>
              </a:solidFill>
              <a:latin typeface="Trebuchet MS"/>
            </a:endParaRPr>
          </a:p>
        </p:txBody>
      </p:sp>
      <p:sp>
        <p:nvSpPr>
          <p:cNvPr id="12" name="Rectangle 11"/>
          <p:cNvSpPr/>
          <p:nvPr/>
        </p:nvSpPr>
        <p:spPr>
          <a:xfrm>
            <a:off x="3615680" y="5847656"/>
            <a:ext cx="5322168" cy="400110"/>
          </a:xfrm>
          <a:prstGeom prst="rect">
            <a:avLst/>
          </a:prstGeom>
        </p:spPr>
        <p:txBody>
          <a:bodyPr wrap="square">
            <a:spAutoFit/>
          </a:bodyPr>
          <a:lstStyle/>
          <a:p>
            <a:r>
              <a:rPr lang="fr-FR" sz="2000" b="1" dirty="0">
                <a:solidFill>
                  <a:srgbClr val="C00000"/>
                </a:solidFill>
                <a:latin typeface="Trebuchet MS"/>
              </a:rPr>
              <a:t>Vulnérabilité à la malnutrition chronique</a:t>
            </a:r>
          </a:p>
        </p:txBody>
      </p:sp>
    </p:spTree>
    <p:extLst>
      <p:ext uri="{BB962C8B-B14F-4D97-AF65-F5344CB8AC3E}">
        <p14:creationId xmlns:p14="http://schemas.microsoft.com/office/powerpoint/2010/main" val="2683806382"/>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par>
                          <p:cTn id="12" fill="hold">
                            <p:stCondLst>
                              <p:cond delay="1000"/>
                            </p:stCondLst>
                            <p:childTnLst>
                              <p:par>
                                <p:cTn id="13" presetID="5" presetClass="entr" presetSubtype="1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checkerboard(across)">
                                      <p:cBhvr>
                                        <p:cTn id="15" dur="500"/>
                                        <p:tgtEl>
                                          <p:spTgt spid="7"/>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randombar(horizontal)">
                                      <p:cBhvr>
                                        <p:cTn id="19" dur="500"/>
                                        <p:tgtEl>
                                          <p:spTgt spid="2"/>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p:stCondLst>
                              <p:cond delay="2500"/>
                            </p:stCondLst>
                            <p:childTnLst>
                              <p:par>
                                <p:cTn id="25" presetID="9"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dissolv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3" grpId="0" animBg="1"/>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184788" y="1835701"/>
            <a:ext cx="8639898" cy="4511579"/>
          </a:xfrm>
          <a:prstGeom prst="rect">
            <a:avLst/>
          </a:prstGeom>
        </p:spPr>
      </p:pic>
      <p:sp>
        <p:nvSpPr>
          <p:cNvPr id="4" name="Espace réservé du numéro de diapositive 3"/>
          <p:cNvSpPr>
            <a:spLocks noGrp="1"/>
          </p:cNvSpPr>
          <p:nvPr>
            <p:ph type="sldNum" sz="quarter" idx="12"/>
          </p:nvPr>
        </p:nvSpPr>
        <p:spPr/>
        <p:txBody>
          <a:bodyPr/>
          <a:lstStyle/>
          <a:p>
            <a:fld id="{02C702AE-1502-43AE-8DBA-2BCAD3408EF2}" type="slidenum">
              <a:rPr lang="fr-FR">
                <a:solidFill>
                  <a:srgbClr val="FFFFFF"/>
                </a:solidFill>
                <a:latin typeface="Trebuchet MS"/>
              </a:rPr>
              <a:pPr/>
              <a:t>14</a:t>
            </a:fld>
            <a:endParaRPr lang="fr-FR">
              <a:solidFill>
                <a:srgbClr val="FFFFFF"/>
              </a:solidFill>
              <a:latin typeface="Trebuchet MS"/>
            </a:endParaRPr>
          </a:p>
        </p:txBody>
      </p:sp>
      <p:sp>
        <p:nvSpPr>
          <p:cNvPr id="5" name="Espace réservé du contenu 4"/>
          <p:cNvSpPr>
            <a:spLocks noGrp="1"/>
          </p:cNvSpPr>
          <p:nvPr>
            <p:ph sz="quarter" idx="13"/>
          </p:nvPr>
        </p:nvSpPr>
        <p:spPr>
          <a:xfrm>
            <a:off x="2249737" y="7806"/>
            <a:ext cx="4615656" cy="677297"/>
          </a:xfrm>
        </p:spPr>
        <p:txBody>
          <a:bodyPr/>
          <a:lstStyle/>
          <a:p>
            <a:pPr marL="0"/>
            <a:r>
              <a:rPr lang="fr-FR" sz="1600" cap="all" dirty="0"/>
              <a:t>Synthèse des indicateurs de vulnérabilité à la malnutrition Chronique </a:t>
            </a:r>
            <a:endParaRPr lang="fr-FR" sz="2000" cap="all" dirty="0"/>
          </a:p>
        </p:txBody>
      </p:sp>
      <p:sp>
        <p:nvSpPr>
          <p:cNvPr id="6" name="ZoneTexte 5"/>
          <p:cNvSpPr txBox="1"/>
          <p:nvPr/>
        </p:nvSpPr>
        <p:spPr>
          <a:xfrm>
            <a:off x="3" y="1067608"/>
            <a:ext cx="9144000" cy="923330"/>
          </a:xfrm>
          <a:prstGeom prst="rect">
            <a:avLst/>
          </a:prstGeom>
          <a:noFill/>
        </p:spPr>
        <p:txBody>
          <a:bodyPr wrap="square" rtlCol="0">
            <a:spAutoFit/>
          </a:bodyPr>
          <a:lstStyle/>
          <a:p>
            <a:pPr>
              <a:spcBef>
                <a:spcPct val="20000"/>
              </a:spcBef>
            </a:pPr>
            <a:r>
              <a:rPr lang="fr-FR" b="1" dirty="0">
                <a:solidFill>
                  <a:srgbClr val="0081AE">
                    <a:lumMod val="75000"/>
                  </a:srgbClr>
                </a:solidFill>
                <a:latin typeface="Trebuchet MS"/>
              </a:rPr>
              <a:t>Le renforcement de l’autonomisation des femmes et l’amélioration de l’accès aux services d’assainissement sont des priorités majeures dans la lutte contre la malnutrition</a:t>
            </a:r>
          </a:p>
        </p:txBody>
      </p:sp>
      <p:grpSp>
        <p:nvGrpSpPr>
          <p:cNvPr id="15" name="Groupe 14"/>
          <p:cNvGrpSpPr/>
          <p:nvPr/>
        </p:nvGrpSpPr>
        <p:grpSpPr>
          <a:xfrm>
            <a:off x="6983416" y="3"/>
            <a:ext cx="2160587" cy="720725"/>
            <a:chOff x="6983413" y="0"/>
            <a:chExt cx="2190482" cy="720725"/>
          </a:xfrm>
        </p:grpSpPr>
        <p:grpSp>
          <p:nvGrpSpPr>
            <p:cNvPr id="17" name="Group 4"/>
            <p:cNvGrpSpPr>
              <a:grpSpLocks noChangeAspect="1"/>
            </p:cNvGrpSpPr>
            <p:nvPr/>
          </p:nvGrpSpPr>
          <p:grpSpPr bwMode="auto">
            <a:xfrm>
              <a:off x="6983413" y="0"/>
              <a:ext cx="2160587" cy="720725"/>
              <a:chOff x="4399" y="0"/>
              <a:chExt cx="1361" cy="454"/>
            </a:xfrm>
          </p:grpSpPr>
          <p:sp>
            <p:nvSpPr>
              <p:cNvPr id="19"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latin typeface="Trebuchet MS"/>
                </a:endParaRPr>
              </a:p>
            </p:txBody>
          </p:sp>
          <p:pic>
            <p:nvPicPr>
              <p:cNvPr id="20"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8" name="Imag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3" name="Rectangle 2"/>
          <p:cNvSpPr/>
          <p:nvPr/>
        </p:nvSpPr>
        <p:spPr>
          <a:xfrm>
            <a:off x="184788" y="5986726"/>
            <a:ext cx="7661274" cy="307777"/>
          </a:xfrm>
          <a:prstGeom prst="rect">
            <a:avLst/>
          </a:prstGeom>
        </p:spPr>
        <p:txBody>
          <a:bodyPr wrap="square">
            <a:spAutoFit/>
          </a:bodyPr>
          <a:lstStyle/>
          <a:p>
            <a:pPr>
              <a:spcBef>
                <a:spcPct val="20000"/>
              </a:spcBef>
            </a:pPr>
            <a:r>
              <a:rPr lang="fr-FR" sz="1400" b="1" dirty="0">
                <a:solidFill>
                  <a:srgbClr val="FFFFFF">
                    <a:lumMod val="50000"/>
                  </a:srgbClr>
                </a:solidFill>
              </a:rPr>
              <a:t>Écarts à partir des seuils d’achèvement définis pour les déterminants sous-jacents</a:t>
            </a:r>
          </a:p>
        </p:txBody>
      </p:sp>
    </p:spTree>
    <p:extLst>
      <p:ext uri="{BB962C8B-B14F-4D97-AF65-F5344CB8AC3E}">
        <p14:creationId xmlns:p14="http://schemas.microsoft.com/office/powerpoint/2010/main" val="4131235919"/>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barn(inVertical)">
                                      <p:cBhvr>
                                        <p:cTn id="11" dur="500"/>
                                        <p:tgtEl>
                                          <p:spTgt spid="5">
                                            <p:txEl>
                                              <p:pRg st="0" end="0"/>
                                            </p:txEl>
                                          </p:spTgt>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dissolve">
                                      <p:cBhvr>
                                        <p:cTn id="19" dur="500"/>
                                        <p:tgtEl>
                                          <p:spTgt spid="2"/>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barn(inVertical)">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15</a:t>
            </a:fld>
            <a:endParaRPr lang="fr-FR"/>
          </a:p>
        </p:txBody>
      </p:sp>
      <p:sp>
        <p:nvSpPr>
          <p:cNvPr id="5" name="ZoneTexte 4"/>
          <p:cNvSpPr txBox="1"/>
          <p:nvPr/>
        </p:nvSpPr>
        <p:spPr>
          <a:xfrm>
            <a:off x="2267744" y="44624"/>
            <a:ext cx="4715669" cy="707886"/>
          </a:xfrm>
          <a:prstGeom prst="rect">
            <a:avLst/>
          </a:prstGeom>
          <a:noFill/>
        </p:spPr>
        <p:txBody>
          <a:bodyPr wrap="square" rtlCol="0">
            <a:spAutoFit/>
          </a:bodyPr>
          <a:lstStyle/>
          <a:p>
            <a:pPr indent="-342900">
              <a:spcBef>
                <a:spcPct val="20000"/>
              </a:spcBef>
            </a:pPr>
            <a:r>
              <a:rPr lang="fr-FR" sz="2000" b="1" cap="small" dirty="0">
                <a:solidFill>
                  <a:schemeClr val="bg2"/>
                </a:solidFill>
              </a:rPr>
              <a:t>Seuils des vecteurs sous-jacents des indicateurs à la </a:t>
            </a:r>
            <a:r>
              <a:rPr lang="fr-FR" sz="2000" b="1" cap="small" dirty="0" err="1">
                <a:solidFill>
                  <a:schemeClr val="bg2"/>
                </a:solidFill>
              </a:rPr>
              <a:t>vulnerabilite</a:t>
            </a:r>
            <a:r>
              <a:rPr lang="fr-FR" sz="2000" b="1" cap="small" dirty="0">
                <a:solidFill>
                  <a:schemeClr val="bg2"/>
                </a:solidFill>
              </a:rPr>
              <a:t> </a:t>
            </a:r>
            <a:r>
              <a:rPr lang="fr-FR" sz="1400" b="1" cap="small" dirty="0">
                <a:solidFill>
                  <a:schemeClr val="bg2"/>
                </a:solidFill>
              </a:rPr>
              <a:t>(GNR, 2016)</a:t>
            </a:r>
          </a:p>
        </p:txBody>
      </p:sp>
      <p:grpSp>
        <p:nvGrpSpPr>
          <p:cNvPr id="6" name="Groupe 5"/>
          <p:cNvGrpSpPr/>
          <p:nvPr/>
        </p:nvGrpSpPr>
        <p:grpSpPr>
          <a:xfrm>
            <a:off x="6983413" y="0"/>
            <a:ext cx="2160587" cy="720725"/>
            <a:chOff x="6983413" y="0"/>
            <a:chExt cx="2190482" cy="720725"/>
          </a:xfrm>
        </p:grpSpPr>
        <p:grpSp>
          <p:nvGrpSpPr>
            <p:cNvPr id="8" name="Group 4"/>
            <p:cNvGrpSpPr>
              <a:grpSpLocks noChangeAspect="1"/>
            </p:cNvGrpSpPr>
            <p:nvPr/>
          </p:nvGrpSpPr>
          <p:grpSpPr bwMode="auto">
            <a:xfrm>
              <a:off x="6983413" y="0"/>
              <a:ext cx="2160587" cy="720725"/>
              <a:chOff x="4399" y="0"/>
              <a:chExt cx="1361" cy="454"/>
            </a:xfrm>
          </p:grpSpPr>
          <p:sp>
            <p:nvSpPr>
              <p:cNvPr id="10"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1"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 name="Imag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graphicFrame>
        <p:nvGraphicFramePr>
          <p:cNvPr id="13" name="Tableau 12"/>
          <p:cNvGraphicFramePr>
            <a:graphicFrameLocks noGrp="1"/>
          </p:cNvGraphicFramePr>
          <p:nvPr>
            <p:extLst>
              <p:ext uri="{D42A27DB-BD31-4B8C-83A1-F6EECF244321}">
                <p14:modId xmlns:p14="http://schemas.microsoft.com/office/powerpoint/2010/main" val="928800129"/>
              </p:ext>
            </p:extLst>
          </p:nvPr>
        </p:nvGraphicFramePr>
        <p:xfrm>
          <a:off x="251520" y="1196752"/>
          <a:ext cx="8758336" cy="4824538"/>
        </p:xfrm>
        <a:graphic>
          <a:graphicData uri="http://schemas.openxmlformats.org/drawingml/2006/table">
            <a:tbl>
              <a:tblPr firstRow="1" firstCol="1" bandRow="1">
                <a:tableStyleId>{5C22544A-7EE6-4342-B048-85BDC9FD1C3A}</a:tableStyleId>
              </a:tblPr>
              <a:tblGrid>
                <a:gridCol w="3284014">
                  <a:extLst>
                    <a:ext uri="{9D8B030D-6E8A-4147-A177-3AD203B41FA5}">
                      <a16:colId xmlns:a16="http://schemas.microsoft.com/office/drawing/2014/main" xmlns="" val="20000"/>
                    </a:ext>
                  </a:extLst>
                </a:gridCol>
                <a:gridCol w="1466270">
                  <a:extLst>
                    <a:ext uri="{9D8B030D-6E8A-4147-A177-3AD203B41FA5}">
                      <a16:colId xmlns:a16="http://schemas.microsoft.com/office/drawing/2014/main" xmlns="" val="20001"/>
                    </a:ext>
                  </a:extLst>
                </a:gridCol>
                <a:gridCol w="2230537">
                  <a:extLst>
                    <a:ext uri="{9D8B030D-6E8A-4147-A177-3AD203B41FA5}">
                      <a16:colId xmlns:a16="http://schemas.microsoft.com/office/drawing/2014/main" xmlns="" val="20002"/>
                    </a:ext>
                  </a:extLst>
                </a:gridCol>
                <a:gridCol w="1777515">
                  <a:extLst>
                    <a:ext uri="{9D8B030D-6E8A-4147-A177-3AD203B41FA5}">
                      <a16:colId xmlns:a16="http://schemas.microsoft.com/office/drawing/2014/main" xmlns="" val="20003"/>
                    </a:ext>
                  </a:extLst>
                </a:gridCol>
              </a:tblGrid>
              <a:tr h="1372845">
                <a:tc>
                  <a:txBody>
                    <a:bodyPr/>
                    <a:lstStyle/>
                    <a:p>
                      <a:pPr marR="21590" algn="ctr">
                        <a:lnSpc>
                          <a:spcPct val="107000"/>
                        </a:lnSpc>
                        <a:spcAft>
                          <a:spcPts val="0"/>
                        </a:spcAft>
                      </a:pPr>
                      <a:r>
                        <a:rPr lang="fr-FR" sz="1600" dirty="0">
                          <a:effectLst/>
                        </a:rPr>
                        <a:t>Vecteur sous-jacent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tc>
                <a:tc>
                  <a:txBody>
                    <a:bodyPr/>
                    <a:lstStyle/>
                    <a:p>
                      <a:pPr marR="21590" algn="ctr">
                        <a:lnSpc>
                          <a:spcPct val="107000"/>
                        </a:lnSpc>
                        <a:spcAft>
                          <a:spcPts val="0"/>
                        </a:spcAft>
                      </a:pPr>
                      <a:r>
                        <a:rPr lang="fr-FR" sz="1600" dirty="0">
                          <a:effectLst/>
                        </a:rPr>
                        <a:t>Situation actuelle au Niger</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R="21590" algn="ctr">
                        <a:lnSpc>
                          <a:spcPct val="107000"/>
                        </a:lnSpc>
                        <a:spcAft>
                          <a:spcPts val="0"/>
                        </a:spcAft>
                      </a:pPr>
                      <a:r>
                        <a:rPr lang="fr-FR" sz="1600" dirty="0">
                          <a:effectLst/>
                        </a:rPr>
                        <a:t>Seuil correspondant à une prédiction de &lt; 15 % de la prévalence du retard de croissance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tc>
                <a:tc>
                  <a:txBody>
                    <a:bodyPr/>
                    <a:lstStyle/>
                    <a:p>
                      <a:pPr marR="21590" algn="ctr">
                        <a:lnSpc>
                          <a:spcPct val="107000"/>
                        </a:lnSpc>
                        <a:spcAft>
                          <a:spcPts val="0"/>
                        </a:spcAft>
                      </a:pPr>
                      <a:r>
                        <a:rPr lang="fr-FR" sz="1600">
                          <a:effectLst/>
                        </a:rPr>
                        <a:t>Projection sur l’atteinte des seuils selon les tendances actuelles</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tc>
                <a:extLst>
                  <a:ext uri="{0D108BD9-81ED-4DB2-BD59-A6C34878D82A}">
                    <a16:rowId xmlns:a16="http://schemas.microsoft.com/office/drawing/2014/main" xmlns="" val="10000"/>
                  </a:ext>
                </a:extLst>
              </a:tr>
              <a:tr h="651297">
                <a:tc>
                  <a:txBody>
                    <a:bodyPr/>
                    <a:lstStyle/>
                    <a:p>
                      <a:pPr marR="21590">
                        <a:lnSpc>
                          <a:spcPct val="107000"/>
                        </a:lnSpc>
                        <a:spcAft>
                          <a:spcPts val="0"/>
                        </a:spcAft>
                      </a:pPr>
                      <a:r>
                        <a:rPr lang="fr-FR" sz="1600" b="1" dirty="0">
                          <a:solidFill>
                            <a:schemeClr val="tx1">
                              <a:lumMod val="75000"/>
                            </a:schemeClr>
                          </a:solidFill>
                          <a:effectLst/>
                        </a:rPr>
                        <a:t>Apport calorique total dans l’alimentation par habitant</a:t>
                      </a:r>
                      <a:endParaRPr lang="fr-FR" sz="2000" b="1" dirty="0">
                        <a:solidFill>
                          <a:schemeClr val="tx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nchor="ctr">
                    <a:solidFill>
                      <a:schemeClr val="tx2">
                        <a:lumMod val="20000"/>
                        <a:lumOff val="80000"/>
                      </a:schemeClr>
                    </a:solidFill>
                  </a:tcPr>
                </a:tc>
                <a:tc>
                  <a:txBody>
                    <a:bodyPr/>
                    <a:lstStyle/>
                    <a:p>
                      <a:pPr marR="21590" algn="ctr">
                        <a:lnSpc>
                          <a:spcPct val="107000"/>
                        </a:lnSpc>
                        <a:spcAft>
                          <a:spcPts val="0"/>
                        </a:spcAft>
                      </a:pPr>
                      <a:r>
                        <a:rPr lang="fr-FR" sz="1600" b="1" dirty="0">
                          <a:solidFill>
                            <a:schemeClr val="tx1">
                              <a:lumMod val="75000"/>
                            </a:schemeClr>
                          </a:solidFill>
                          <a:effectLst/>
                        </a:rPr>
                        <a:t>2 585 calories</a:t>
                      </a:r>
                      <a:endParaRPr lang="fr-FR" sz="2000" b="1" dirty="0">
                        <a:solidFill>
                          <a:schemeClr val="tx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chemeClr val="tx2">
                        <a:lumMod val="20000"/>
                        <a:lumOff val="80000"/>
                      </a:schemeClr>
                    </a:solidFill>
                  </a:tcPr>
                </a:tc>
                <a:tc>
                  <a:txBody>
                    <a:bodyPr/>
                    <a:lstStyle/>
                    <a:p>
                      <a:pPr marR="21590" algn="ctr">
                        <a:lnSpc>
                          <a:spcPct val="107000"/>
                        </a:lnSpc>
                        <a:spcAft>
                          <a:spcPts val="0"/>
                        </a:spcAft>
                      </a:pPr>
                      <a:r>
                        <a:rPr lang="fr-FR" sz="1600" b="1" dirty="0">
                          <a:solidFill>
                            <a:schemeClr val="tx1">
                              <a:lumMod val="75000"/>
                            </a:schemeClr>
                          </a:solidFill>
                          <a:effectLst/>
                        </a:rPr>
                        <a:t>2 800 calories</a:t>
                      </a:r>
                      <a:endParaRPr lang="fr-FR" sz="2000" b="1" dirty="0">
                        <a:solidFill>
                          <a:schemeClr val="tx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solidFill>
                      <a:schemeClr val="tx2">
                        <a:lumMod val="20000"/>
                        <a:lumOff val="80000"/>
                      </a:schemeClr>
                    </a:solidFill>
                  </a:tcPr>
                </a:tc>
                <a:tc>
                  <a:txBody>
                    <a:bodyPr/>
                    <a:lstStyle/>
                    <a:p>
                      <a:pPr marR="21590" algn="ctr">
                        <a:lnSpc>
                          <a:spcPct val="107000"/>
                        </a:lnSpc>
                        <a:spcAft>
                          <a:spcPts val="0"/>
                        </a:spcAft>
                      </a:pPr>
                      <a:r>
                        <a:rPr lang="fr-FR" sz="1600" b="1" dirty="0">
                          <a:solidFill>
                            <a:schemeClr val="tx1">
                              <a:lumMod val="75000"/>
                            </a:schemeClr>
                          </a:solidFill>
                          <a:effectLst/>
                        </a:rPr>
                        <a:t>2025</a:t>
                      </a:r>
                      <a:endParaRPr lang="fr-FR" sz="2000" b="1" dirty="0">
                        <a:solidFill>
                          <a:schemeClr val="tx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nchor="ctr">
                    <a:solidFill>
                      <a:schemeClr val="tx2">
                        <a:lumMod val="20000"/>
                        <a:lumOff val="80000"/>
                      </a:schemeClr>
                    </a:solidFill>
                  </a:tcPr>
                </a:tc>
                <a:extLst>
                  <a:ext uri="{0D108BD9-81ED-4DB2-BD59-A6C34878D82A}">
                    <a16:rowId xmlns:a16="http://schemas.microsoft.com/office/drawing/2014/main" xmlns="" val="10001"/>
                  </a:ext>
                </a:extLst>
              </a:tr>
              <a:tr h="651297">
                <a:tc>
                  <a:txBody>
                    <a:bodyPr/>
                    <a:lstStyle/>
                    <a:p>
                      <a:pPr marR="21590">
                        <a:lnSpc>
                          <a:spcPct val="107000"/>
                        </a:lnSpc>
                        <a:spcAft>
                          <a:spcPts val="0"/>
                        </a:spcAft>
                      </a:pPr>
                      <a:r>
                        <a:rPr lang="fr-FR" sz="1600" b="1" dirty="0">
                          <a:solidFill>
                            <a:schemeClr val="tx1">
                              <a:lumMod val="75000"/>
                            </a:schemeClr>
                          </a:solidFill>
                          <a:effectLst/>
                        </a:rPr>
                        <a:t>Calories provenant d’aliments autres que les denrées de base</a:t>
                      </a:r>
                      <a:endParaRPr lang="fr-FR" sz="2000" b="1" dirty="0">
                        <a:solidFill>
                          <a:schemeClr val="tx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nchor="ctr">
                    <a:solidFill>
                      <a:schemeClr val="accent2">
                        <a:lumMod val="20000"/>
                        <a:lumOff val="80000"/>
                      </a:schemeClr>
                    </a:solidFill>
                  </a:tcPr>
                </a:tc>
                <a:tc>
                  <a:txBody>
                    <a:bodyPr/>
                    <a:lstStyle/>
                    <a:p>
                      <a:pPr marR="21590" algn="ctr">
                        <a:lnSpc>
                          <a:spcPct val="107000"/>
                        </a:lnSpc>
                        <a:spcAft>
                          <a:spcPts val="0"/>
                        </a:spcAft>
                      </a:pPr>
                      <a:r>
                        <a:rPr lang="fr-FR" sz="1600" b="1" dirty="0">
                          <a:solidFill>
                            <a:schemeClr val="tx1">
                              <a:lumMod val="75000"/>
                            </a:schemeClr>
                          </a:solidFill>
                          <a:effectLst/>
                        </a:rPr>
                        <a:t>39 %</a:t>
                      </a:r>
                      <a:endParaRPr lang="fr-FR" sz="2000" b="1" dirty="0">
                        <a:solidFill>
                          <a:schemeClr val="tx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chemeClr val="accent2">
                        <a:lumMod val="20000"/>
                        <a:lumOff val="80000"/>
                      </a:schemeClr>
                    </a:solidFill>
                  </a:tcPr>
                </a:tc>
                <a:tc>
                  <a:txBody>
                    <a:bodyPr/>
                    <a:lstStyle/>
                    <a:p>
                      <a:pPr marR="21590" algn="ctr">
                        <a:lnSpc>
                          <a:spcPct val="107000"/>
                        </a:lnSpc>
                        <a:spcAft>
                          <a:spcPts val="0"/>
                        </a:spcAft>
                      </a:pPr>
                      <a:r>
                        <a:rPr lang="fr-FR" sz="1600" b="1" dirty="0">
                          <a:solidFill>
                            <a:schemeClr val="tx1">
                              <a:lumMod val="75000"/>
                            </a:schemeClr>
                          </a:solidFill>
                          <a:effectLst/>
                        </a:rPr>
                        <a:t>50 %</a:t>
                      </a:r>
                      <a:endParaRPr lang="fr-FR" sz="2000" b="1" dirty="0">
                        <a:solidFill>
                          <a:schemeClr val="tx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solidFill>
                      <a:schemeClr val="accent2">
                        <a:lumMod val="20000"/>
                        <a:lumOff val="80000"/>
                      </a:schemeClr>
                    </a:solidFill>
                  </a:tcPr>
                </a:tc>
                <a:tc>
                  <a:txBody>
                    <a:bodyPr/>
                    <a:lstStyle/>
                    <a:p>
                      <a:pPr marR="21590" algn="ctr">
                        <a:lnSpc>
                          <a:spcPct val="107000"/>
                        </a:lnSpc>
                        <a:spcAft>
                          <a:spcPts val="0"/>
                        </a:spcAft>
                      </a:pPr>
                      <a:r>
                        <a:rPr lang="fr-FR" sz="1600" b="1" dirty="0">
                          <a:solidFill>
                            <a:schemeClr val="tx1">
                              <a:lumMod val="75000"/>
                            </a:schemeClr>
                          </a:solidFill>
                          <a:effectLst/>
                        </a:rPr>
                        <a:t>2027</a:t>
                      </a:r>
                      <a:endParaRPr lang="fr-FR" sz="2000" b="1" dirty="0">
                        <a:solidFill>
                          <a:schemeClr val="tx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solidFill>
                      <a:schemeClr val="accent2">
                        <a:lumMod val="20000"/>
                        <a:lumOff val="80000"/>
                      </a:schemeClr>
                    </a:solidFill>
                  </a:tcPr>
                </a:tc>
                <a:extLst>
                  <a:ext uri="{0D108BD9-81ED-4DB2-BD59-A6C34878D82A}">
                    <a16:rowId xmlns:a16="http://schemas.microsoft.com/office/drawing/2014/main" xmlns="" val="10002"/>
                  </a:ext>
                </a:extLst>
              </a:tr>
              <a:tr h="387586">
                <a:tc>
                  <a:txBody>
                    <a:bodyPr/>
                    <a:lstStyle/>
                    <a:p>
                      <a:pPr marR="21590">
                        <a:lnSpc>
                          <a:spcPct val="107000"/>
                        </a:lnSpc>
                        <a:spcAft>
                          <a:spcPts val="0"/>
                        </a:spcAft>
                      </a:pPr>
                      <a:r>
                        <a:rPr lang="fr-FR" sz="1600" b="1" dirty="0">
                          <a:solidFill>
                            <a:schemeClr val="tx1">
                              <a:lumMod val="75000"/>
                            </a:schemeClr>
                          </a:solidFill>
                          <a:effectLst/>
                        </a:rPr>
                        <a:t>Accès à une eau améliorée</a:t>
                      </a:r>
                      <a:endParaRPr lang="fr-FR" sz="2000" b="1" dirty="0">
                        <a:solidFill>
                          <a:schemeClr val="tx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nchor="ctr">
                    <a:solidFill>
                      <a:schemeClr val="accent2">
                        <a:lumMod val="40000"/>
                        <a:lumOff val="60000"/>
                      </a:schemeClr>
                    </a:solidFill>
                  </a:tcPr>
                </a:tc>
                <a:tc>
                  <a:txBody>
                    <a:bodyPr/>
                    <a:lstStyle/>
                    <a:p>
                      <a:pPr marR="21590" algn="ctr">
                        <a:lnSpc>
                          <a:spcPct val="107000"/>
                        </a:lnSpc>
                        <a:spcAft>
                          <a:spcPts val="0"/>
                        </a:spcAft>
                      </a:pPr>
                      <a:r>
                        <a:rPr lang="fr-FR" sz="1600" b="1" dirty="0">
                          <a:solidFill>
                            <a:schemeClr val="tx1">
                              <a:lumMod val="75000"/>
                            </a:schemeClr>
                          </a:solidFill>
                          <a:effectLst/>
                        </a:rPr>
                        <a:t>45,8%</a:t>
                      </a:r>
                      <a:endParaRPr lang="fr-FR" sz="2000" b="1" dirty="0">
                        <a:solidFill>
                          <a:schemeClr val="tx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chemeClr val="accent2">
                        <a:lumMod val="40000"/>
                        <a:lumOff val="60000"/>
                      </a:schemeClr>
                    </a:solidFill>
                  </a:tcPr>
                </a:tc>
                <a:tc>
                  <a:txBody>
                    <a:bodyPr/>
                    <a:lstStyle/>
                    <a:p>
                      <a:pPr marR="21590" algn="ctr">
                        <a:lnSpc>
                          <a:spcPct val="107000"/>
                        </a:lnSpc>
                        <a:spcAft>
                          <a:spcPts val="0"/>
                        </a:spcAft>
                      </a:pPr>
                      <a:r>
                        <a:rPr lang="fr-FR" sz="1600" b="1" dirty="0">
                          <a:solidFill>
                            <a:schemeClr val="tx1">
                              <a:lumMod val="75000"/>
                            </a:schemeClr>
                          </a:solidFill>
                          <a:effectLst/>
                        </a:rPr>
                        <a:t>69%</a:t>
                      </a:r>
                      <a:endParaRPr lang="fr-FR" sz="2000" b="1" dirty="0">
                        <a:solidFill>
                          <a:schemeClr val="tx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solidFill>
                      <a:schemeClr val="accent2">
                        <a:lumMod val="40000"/>
                        <a:lumOff val="60000"/>
                      </a:schemeClr>
                    </a:solidFill>
                  </a:tcPr>
                </a:tc>
                <a:tc>
                  <a:txBody>
                    <a:bodyPr/>
                    <a:lstStyle/>
                    <a:p>
                      <a:pPr marR="21590" algn="ctr">
                        <a:lnSpc>
                          <a:spcPct val="107000"/>
                        </a:lnSpc>
                        <a:spcAft>
                          <a:spcPts val="0"/>
                        </a:spcAft>
                      </a:pPr>
                      <a:r>
                        <a:rPr lang="fr-FR" sz="1600" b="1" dirty="0">
                          <a:solidFill>
                            <a:schemeClr val="tx1">
                              <a:lumMod val="75000"/>
                            </a:schemeClr>
                          </a:solidFill>
                          <a:effectLst/>
                        </a:rPr>
                        <a:t>2059</a:t>
                      </a:r>
                      <a:endParaRPr lang="fr-FR" sz="2000" b="1" dirty="0">
                        <a:solidFill>
                          <a:schemeClr val="tx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solidFill>
                      <a:schemeClr val="accent2">
                        <a:lumMod val="40000"/>
                        <a:lumOff val="60000"/>
                      </a:schemeClr>
                    </a:solidFill>
                  </a:tcPr>
                </a:tc>
                <a:extLst>
                  <a:ext uri="{0D108BD9-81ED-4DB2-BD59-A6C34878D82A}">
                    <a16:rowId xmlns:a16="http://schemas.microsoft.com/office/drawing/2014/main" xmlns="" val="10003"/>
                  </a:ext>
                </a:extLst>
              </a:tr>
              <a:tr h="651297">
                <a:tc>
                  <a:txBody>
                    <a:bodyPr/>
                    <a:lstStyle/>
                    <a:p>
                      <a:pPr marR="21590">
                        <a:lnSpc>
                          <a:spcPct val="107000"/>
                        </a:lnSpc>
                        <a:spcAft>
                          <a:spcPts val="0"/>
                        </a:spcAft>
                      </a:pPr>
                      <a:r>
                        <a:rPr lang="fr-FR" sz="1600" b="1" dirty="0">
                          <a:solidFill>
                            <a:schemeClr val="tx1">
                              <a:lumMod val="75000"/>
                            </a:schemeClr>
                          </a:solidFill>
                          <a:effectLst/>
                        </a:rPr>
                        <a:t>Accès à des installations sanitaires améliorées</a:t>
                      </a:r>
                      <a:endParaRPr lang="fr-FR" sz="2000" b="1" dirty="0">
                        <a:solidFill>
                          <a:schemeClr val="tx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50800" marR="50800" marT="50800" marB="50800" anchor="ctr">
                    <a:solidFill>
                      <a:schemeClr val="accent6">
                        <a:lumMod val="60000"/>
                        <a:lumOff val="40000"/>
                      </a:schemeClr>
                    </a:solidFill>
                  </a:tcPr>
                </a:tc>
                <a:tc>
                  <a:txBody>
                    <a:bodyPr/>
                    <a:lstStyle/>
                    <a:p>
                      <a:pPr marR="21590" algn="ctr">
                        <a:lnSpc>
                          <a:spcPct val="107000"/>
                        </a:lnSpc>
                        <a:spcAft>
                          <a:spcPts val="0"/>
                        </a:spcAft>
                      </a:pPr>
                      <a:r>
                        <a:rPr lang="fr-FR" sz="1600" b="1" dirty="0">
                          <a:solidFill>
                            <a:schemeClr val="tx1">
                              <a:lumMod val="75000"/>
                            </a:schemeClr>
                          </a:solidFill>
                          <a:effectLst/>
                        </a:rPr>
                        <a:t>23 %</a:t>
                      </a:r>
                      <a:endParaRPr lang="fr-FR" sz="2000" b="1" dirty="0">
                        <a:solidFill>
                          <a:schemeClr val="tx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chemeClr val="accent6">
                        <a:lumMod val="60000"/>
                        <a:lumOff val="40000"/>
                      </a:schemeClr>
                    </a:solidFill>
                  </a:tcPr>
                </a:tc>
                <a:tc>
                  <a:txBody>
                    <a:bodyPr/>
                    <a:lstStyle/>
                    <a:p>
                      <a:pPr marR="21590" algn="ctr">
                        <a:lnSpc>
                          <a:spcPct val="107000"/>
                        </a:lnSpc>
                        <a:spcAft>
                          <a:spcPts val="0"/>
                        </a:spcAft>
                      </a:pPr>
                      <a:r>
                        <a:rPr lang="fr-FR" sz="1600" b="1" dirty="0">
                          <a:solidFill>
                            <a:schemeClr val="tx1">
                              <a:lumMod val="75000"/>
                            </a:schemeClr>
                          </a:solidFill>
                          <a:effectLst/>
                        </a:rPr>
                        <a:t>76 %</a:t>
                      </a:r>
                      <a:endParaRPr lang="fr-FR" sz="2000" b="1" dirty="0">
                        <a:solidFill>
                          <a:schemeClr val="tx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solidFill>
                      <a:schemeClr val="accent6">
                        <a:lumMod val="60000"/>
                        <a:lumOff val="40000"/>
                      </a:schemeClr>
                    </a:solidFill>
                  </a:tcPr>
                </a:tc>
                <a:tc>
                  <a:txBody>
                    <a:bodyPr/>
                    <a:lstStyle/>
                    <a:p>
                      <a:pPr marR="21590" algn="ctr">
                        <a:lnSpc>
                          <a:spcPct val="107000"/>
                        </a:lnSpc>
                        <a:spcAft>
                          <a:spcPts val="0"/>
                        </a:spcAft>
                      </a:pPr>
                      <a:r>
                        <a:rPr lang="fr-FR" sz="1600" b="1" dirty="0">
                          <a:solidFill>
                            <a:schemeClr val="tx1">
                              <a:lumMod val="75000"/>
                            </a:schemeClr>
                          </a:solidFill>
                          <a:effectLst/>
                        </a:rPr>
                        <a:t>2152</a:t>
                      </a:r>
                      <a:endParaRPr lang="fr-FR" sz="2000" b="1" dirty="0">
                        <a:solidFill>
                          <a:schemeClr val="tx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solidFill>
                      <a:schemeClr val="accent6">
                        <a:lumMod val="60000"/>
                        <a:lumOff val="40000"/>
                      </a:schemeClr>
                    </a:solidFill>
                  </a:tcPr>
                </a:tc>
                <a:extLst>
                  <a:ext uri="{0D108BD9-81ED-4DB2-BD59-A6C34878D82A}">
                    <a16:rowId xmlns:a16="http://schemas.microsoft.com/office/drawing/2014/main" xmlns="" val="10004"/>
                  </a:ext>
                </a:extLst>
              </a:tr>
              <a:tr h="555108">
                <a:tc>
                  <a:txBody>
                    <a:bodyPr/>
                    <a:lstStyle/>
                    <a:p>
                      <a:pPr marR="21590">
                        <a:lnSpc>
                          <a:spcPct val="107000"/>
                        </a:lnSpc>
                        <a:spcAft>
                          <a:spcPts val="0"/>
                        </a:spcAft>
                      </a:pPr>
                      <a:r>
                        <a:rPr lang="fr-FR" sz="1600" b="1" dirty="0">
                          <a:solidFill>
                            <a:schemeClr val="tx1">
                              <a:lumMod val="75000"/>
                            </a:schemeClr>
                          </a:solidFill>
                          <a:effectLst/>
                        </a:rPr>
                        <a:t>Taux d’inscription des filles au secondaire</a:t>
                      </a:r>
                      <a:endParaRPr lang="fr-FR" sz="2000" b="1" dirty="0">
                        <a:solidFill>
                          <a:schemeClr val="tx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solidFill>
                      <a:schemeClr val="accent5">
                        <a:lumMod val="60000"/>
                        <a:lumOff val="40000"/>
                      </a:schemeClr>
                    </a:solidFill>
                  </a:tcPr>
                </a:tc>
                <a:tc>
                  <a:txBody>
                    <a:bodyPr/>
                    <a:lstStyle/>
                    <a:p>
                      <a:pPr marR="21590" algn="ctr">
                        <a:lnSpc>
                          <a:spcPct val="107000"/>
                        </a:lnSpc>
                        <a:spcAft>
                          <a:spcPts val="0"/>
                        </a:spcAft>
                      </a:pPr>
                      <a:r>
                        <a:rPr lang="fr-FR" sz="1600" b="1" dirty="0">
                          <a:solidFill>
                            <a:schemeClr val="tx1">
                              <a:lumMod val="75000"/>
                            </a:schemeClr>
                          </a:solidFill>
                          <a:effectLst/>
                        </a:rPr>
                        <a:t>14 %</a:t>
                      </a:r>
                      <a:endParaRPr lang="fr-FR" sz="2000" b="1" dirty="0">
                        <a:solidFill>
                          <a:schemeClr val="tx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chemeClr val="accent5">
                        <a:lumMod val="60000"/>
                        <a:lumOff val="40000"/>
                      </a:schemeClr>
                    </a:solidFill>
                  </a:tcPr>
                </a:tc>
                <a:tc>
                  <a:txBody>
                    <a:bodyPr/>
                    <a:lstStyle/>
                    <a:p>
                      <a:pPr marR="21590" algn="ctr">
                        <a:lnSpc>
                          <a:spcPct val="107000"/>
                        </a:lnSpc>
                        <a:spcAft>
                          <a:spcPts val="0"/>
                        </a:spcAft>
                      </a:pPr>
                      <a:r>
                        <a:rPr lang="fr-FR" sz="1600" b="1" dirty="0">
                          <a:solidFill>
                            <a:schemeClr val="tx1">
                              <a:lumMod val="75000"/>
                            </a:schemeClr>
                          </a:solidFill>
                          <a:effectLst/>
                        </a:rPr>
                        <a:t>81 %</a:t>
                      </a:r>
                      <a:endParaRPr lang="fr-FR" sz="2000" b="1" dirty="0">
                        <a:solidFill>
                          <a:schemeClr val="tx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solidFill>
                      <a:schemeClr val="accent5">
                        <a:lumMod val="60000"/>
                        <a:lumOff val="40000"/>
                      </a:schemeClr>
                    </a:solidFill>
                  </a:tcPr>
                </a:tc>
                <a:tc>
                  <a:txBody>
                    <a:bodyPr/>
                    <a:lstStyle/>
                    <a:p>
                      <a:pPr marR="21590" algn="ctr">
                        <a:lnSpc>
                          <a:spcPct val="107000"/>
                        </a:lnSpc>
                        <a:spcAft>
                          <a:spcPts val="0"/>
                        </a:spcAft>
                      </a:pPr>
                      <a:r>
                        <a:rPr lang="fr-FR" sz="1600" b="1" dirty="0">
                          <a:solidFill>
                            <a:schemeClr val="tx1">
                              <a:lumMod val="75000"/>
                            </a:schemeClr>
                          </a:solidFill>
                          <a:effectLst/>
                        </a:rPr>
                        <a:t>2073</a:t>
                      </a:r>
                      <a:endParaRPr lang="fr-FR" sz="2000" b="1" dirty="0">
                        <a:solidFill>
                          <a:schemeClr val="tx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solidFill>
                      <a:schemeClr val="accent5">
                        <a:lumMod val="60000"/>
                        <a:lumOff val="40000"/>
                      </a:schemeClr>
                    </a:solidFill>
                  </a:tcPr>
                </a:tc>
                <a:extLst>
                  <a:ext uri="{0D108BD9-81ED-4DB2-BD59-A6C34878D82A}">
                    <a16:rowId xmlns:a16="http://schemas.microsoft.com/office/drawing/2014/main" xmlns="" val="10005"/>
                  </a:ext>
                </a:extLst>
              </a:tr>
              <a:tr h="555108">
                <a:tc>
                  <a:txBody>
                    <a:bodyPr/>
                    <a:lstStyle/>
                    <a:p>
                      <a:pPr marR="21590">
                        <a:lnSpc>
                          <a:spcPct val="107000"/>
                        </a:lnSpc>
                        <a:spcAft>
                          <a:spcPts val="0"/>
                        </a:spcAft>
                      </a:pPr>
                      <a:r>
                        <a:rPr lang="fr-FR" sz="1600" b="1" dirty="0">
                          <a:solidFill>
                            <a:schemeClr val="tx1">
                              <a:lumMod val="75000"/>
                            </a:schemeClr>
                          </a:solidFill>
                          <a:effectLst/>
                        </a:rPr>
                        <a:t>Ratio entre l’espérance de vie des femmes et des hommes</a:t>
                      </a:r>
                      <a:endParaRPr lang="fr-FR" sz="2000" b="1" dirty="0">
                        <a:solidFill>
                          <a:schemeClr val="tx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solidFill>
                      <a:schemeClr val="accent2">
                        <a:lumMod val="60000"/>
                        <a:lumOff val="40000"/>
                      </a:schemeClr>
                    </a:solidFill>
                  </a:tcPr>
                </a:tc>
                <a:tc>
                  <a:txBody>
                    <a:bodyPr/>
                    <a:lstStyle/>
                    <a:p>
                      <a:pPr marR="21590" algn="ctr">
                        <a:lnSpc>
                          <a:spcPct val="107000"/>
                        </a:lnSpc>
                        <a:spcAft>
                          <a:spcPts val="0"/>
                        </a:spcAft>
                      </a:pPr>
                      <a:r>
                        <a:rPr lang="fr-FR" sz="1600" b="1" dirty="0">
                          <a:solidFill>
                            <a:schemeClr val="tx1">
                              <a:lumMod val="75000"/>
                            </a:schemeClr>
                          </a:solidFill>
                          <a:effectLst/>
                        </a:rPr>
                        <a:t>1.02</a:t>
                      </a:r>
                      <a:endParaRPr lang="fr-FR" sz="2000" b="1" dirty="0">
                        <a:solidFill>
                          <a:schemeClr val="tx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chemeClr val="accent2">
                        <a:lumMod val="60000"/>
                        <a:lumOff val="40000"/>
                      </a:schemeClr>
                    </a:solidFill>
                  </a:tcPr>
                </a:tc>
                <a:tc>
                  <a:txBody>
                    <a:bodyPr/>
                    <a:lstStyle/>
                    <a:p>
                      <a:pPr marR="21590" algn="ctr">
                        <a:lnSpc>
                          <a:spcPct val="107000"/>
                        </a:lnSpc>
                        <a:spcAft>
                          <a:spcPts val="0"/>
                        </a:spcAft>
                      </a:pPr>
                      <a:r>
                        <a:rPr lang="fr-FR" sz="1600" b="1">
                          <a:solidFill>
                            <a:schemeClr val="tx1">
                              <a:lumMod val="75000"/>
                            </a:schemeClr>
                          </a:solidFill>
                          <a:effectLst/>
                        </a:rPr>
                        <a:t>1.072</a:t>
                      </a:r>
                      <a:endParaRPr lang="fr-FR" sz="2000" b="1">
                        <a:solidFill>
                          <a:schemeClr val="tx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solidFill>
                      <a:schemeClr val="accent2">
                        <a:lumMod val="60000"/>
                        <a:lumOff val="40000"/>
                      </a:schemeClr>
                    </a:solidFill>
                  </a:tcPr>
                </a:tc>
                <a:tc>
                  <a:txBody>
                    <a:bodyPr/>
                    <a:lstStyle/>
                    <a:p>
                      <a:pPr marR="21590" algn="ctr">
                        <a:lnSpc>
                          <a:spcPct val="107000"/>
                        </a:lnSpc>
                        <a:spcAft>
                          <a:spcPts val="0"/>
                        </a:spcAft>
                      </a:pPr>
                      <a:r>
                        <a:rPr lang="fr-FR" sz="1600" b="1" dirty="0">
                          <a:solidFill>
                            <a:schemeClr val="tx1">
                              <a:lumMod val="75000"/>
                            </a:schemeClr>
                          </a:solidFill>
                          <a:effectLst/>
                        </a:rPr>
                        <a:t>2088</a:t>
                      </a:r>
                      <a:endParaRPr lang="fr-FR" sz="2000" b="1" dirty="0">
                        <a:solidFill>
                          <a:schemeClr val="tx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solidFill>
                      <a:schemeClr val="accent2">
                        <a:lumMod val="60000"/>
                        <a:lumOff val="40000"/>
                      </a:schemeClr>
                    </a:solidFill>
                  </a:tcPr>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val="4193562156"/>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par>
                          <p:cTn id="12" fill="hold">
                            <p:stCondLst>
                              <p:cond delay="1000"/>
                            </p:stCondLst>
                            <p:childTnLst>
                              <p:par>
                                <p:cTn id="13" presetID="14" presetClass="entr" presetSubtype="5"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randombar(vertical)">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16</a:t>
            </a:fld>
            <a:endParaRPr lang="fr-FR"/>
          </a:p>
        </p:txBody>
      </p:sp>
      <p:sp>
        <p:nvSpPr>
          <p:cNvPr id="5" name="ZoneTexte 4"/>
          <p:cNvSpPr txBox="1"/>
          <p:nvPr/>
        </p:nvSpPr>
        <p:spPr>
          <a:xfrm>
            <a:off x="2267744" y="188640"/>
            <a:ext cx="4715669" cy="400110"/>
          </a:xfrm>
          <a:prstGeom prst="rect">
            <a:avLst/>
          </a:prstGeom>
          <a:noFill/>
        </p:spPr>
        <p:txBody>
          <a:bodyPr wrap="square" rtlCol="0">
            <a:spAutoFit/>
          </a:bodyPr>
          <a:lstStyle/>
          <a:p>
            <a:pPr indent="-342900" algn="ctr">
              <a:spcBef>
                <a:spcPct val="20000"/>
              </a:spcBef>
            </a:pPr>
            <a:r>
              <a:rPr lang="fr-FR" sz="2000" b="1" cap="small" dirty="0">
                <a:solidFill>
                  <a:schemeClr val="bg2"/>
                </a:solidFill>
              </a:rPr>
              <a:t>Conclusion </a:t>
            </a:r>
          </a:p>
        </p:txBody>
      </p:sp>
      <p:grpSp>
        <p:nvGrpSpPr>
          <p:cNvPr id="6" name="Groupe 5"/>
          <p:cNvGrpSpPr/>
          <p:nvPr/>
        </p:nvGrpSpPr>
        <p:grpSpPr>
          <a:xfrm>
            <a:off x="6983413" y="0"/>
            <a:ext cx="2160587" cy="720725"/>
            <a:chOff x="6983413" y="0"/>
            <a:chExt cx="2190482" cy="720725"/>
          </a:xfrm>
        </p:grpSpPr>
        <p:grpSp>
          <p:nvGrpSpPr>
            <p:cNvPr id="8" name="Group 4"/>
            <p:cNvGrpSpPr>
              <a:grpSpLocks noChangeAspect="1"/>
            </p:cNvGrpSpPr>
            <p:nvPr/>
          </p:nvGrpSpPr>
          <p:grpSpPr bwMode="auto">
            <a:xfrm>
              <a:off x="6983413" y="0"/>
              <a:ext cx="2160587" cy="720725"/>
              <a:chOff x="4399" y="0"/>
              <a:chExt cx="1361" cy="454"/>
            </a:xfrm>
          </p:grpSpPr>
          <p:sp>
            <p:nvSpPr>
              <p:cNvPr id="10"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1"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 name="Imag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2" name="ZoneTexte 11">
            <a:extLst>
              <a:ext uri="{FF2B5EF4-FFF2-40B4-BE49-F238E27FC236}">
                <a16:creationId xmlns:a16="http://schemas.microsoft.com/office/drawing/2014/main" xmlns="" id="{00E7901D-9C5C-4538-A811-853F12F66E0B}"/>
              </a:ext>
            </a:extLst>
          </p:cNvPr>
          <p:cNvSpPr txBox="1"/>
          <p:nvPr/>
        </p:nvSpPr>
        <p:spPr>
          <a:xfrm>
            <a:off x="134144" y="928916"/>
            <a:ext cx="8875712" cy="5416868"/>
          </a:xfrm>
          <a:prstGeom prst="rect">
            <a:avLst/>
          </a:prstGeom>
          <a:noFill/>
        </p:spPr>
        <p:txBody>
          <a:bodyPr wrap="square">
            <a:spAutoFit/>
          </a:bodyPr>
          <a:lstStyle/>
          <a:p>
            <a:pPr indent="-171450" algn="just">
              <a:spcBef>
                <a:spcPts val="300"/>
              </a:spcBef>
              <a:spcAft>
                <a:spcPts val="300"/>
              </a:spcAft>
              <a:buFont typeface="Arial" panose="020B0604020202020204" pitchFamily="34" charset="0"/>
              <a:buChar char="•"/>
            </a:pPr>
            <a:r>
              <a:rPr lang="fr-FR" b="1" dirty="0"/>
              <a:t>Défis liés à la croissance démographique: Maitriser la forte croissance de la population avec la fécondité la plus élevée d’Afrique de l’Ouest;</a:t>
            </a:r>
          </a:p>
          <a:p>
            <a:pPr indent="-171450" algn="just">
              <a:spcBef>
                <a:spcPts val="300"/>
              </a:spcBef>
              <a:spcAft>
                <a:spcPts val="300"/>
              </a:spcAft>
              <a:buFont typeface="Arial" panose="020B0604020202020204" pitchFamily="34" charset="0"/>
              <a:buChar char="•"/>
            </a:pPr>
            <a:endParaRPr lang="fr-FR" b="1" dirty="0"/>
          </a:p>
          <a:p>
            <a:pPr indent="-171450" algn="just">
              <a:spcBef>
                <a:spcPts val="300"/>
              </a:spcBef>
              <a:spcAft>
                <a:spcPts val="300"/>
              </a:spcAft>
              <a:buFont typeface="Arial" panose="020B0604020202020204" pitchFamily="34" charset="0"/>
              <a:buChar char="•"/>
            </a:pPr>
            <a:r>
              <a:rPr lang="fr-FR" b="1" dirty="0"/>
              <a:t>Défis liés au pouvoir d’achat: Améliorer le pouvoir d’achat faible et qui augmente très lentement probablement à cause du défi démographique;</a:t>
            </a:r>
          </a:p>
          <a:p>
            <a:pPr indent="-171450" algn="just">
              <a:spcBef>
                <a:spcPts val="300"/>
              </a:spcBef>
              <a:spcAft>
                <a:spcPts val="300"/>
              </a:spcAft>
              <a:buFont typeface="Arial" panose="020B0604020202020204" pitchFamily="34" charset="0"/>
              <a:buChar char="•"/>
            </a:pPr>
            <a:endParaRPr lang="fr-FR" b="1" dirty="0"/>
          </a:p>
          <a:p>
            <a:pPr indent="-171450" algn="just">
              <a:spcBef>
                <a:spcPts val="300"/>
              </a:spcBef>
              <a:spcAft>
                <a:spcPts val="300"/>
              </a:spcAft>
              <a:buFont typeface="Arial" panose="020B0604020202020204" pitchFamily="34" charset="0"/>
              <a:buChar char="•"/>
            </a:pPr>
            <a:r>
              <a:rPr lang="fr-FR" b="1" dirty="0"/>
              <a:t>Défis liés à la pauvreté: Réduire l’incidence de l’extrême pauvreté qui ne se reflète pas encore sur l’amélioration du pouvoir d’achat et la réduction de la malnutrition chronique chez les enfants de moins de cinq (5)ans;</a:t>
            </a:r>
          </a:p>
          <a:p>
            <a:pPr indent="-171450" algn="just">
              <a:spcBef>
                <a:spcPts val="300"/>
              </a:spcBef>
              <a:spcAft>
                <a:spcPts val="300"/>
              </a:spcAft>
              <a:buFont typeface="Arial" panose="020B0604020202020204" pitchFamily="34" charset="0"/>
              <a:buChar char="•"/>
            </a:pPr>
            <a:endParaRPr lang="fr-FR" b="1" dirty="0"/>
          </a:p>
          <a:p>
            <a:pPr indent="-171450" algn="just">
              <a:spcBef>
                <a:spcPts val="300"/>
              </a:spcBef>
              <a:spcAft>
                <a:spcPts val="300"/>
              </a:spcAft>
              <a:buFont typeface="Arial" panose="020B0604020202020204" pitchFamily="34" charset="0"/>
              <a:buChar char="•"/>
            </a:pPr>
            <a:r>
              <a:rPr lang="fr-FR" b="1" dirty="0"/>
              <a:t>Défis liés aux comportements et habitudes: Promouvoir des pratiques d’alimentation du nourrisson et du jeune enfant favorables à une alimentation saine (sûre et nutritive) et une bonne nutrition.</a:t>
            </a:r>
          </a:p>
          <a:p>
            <a:pPr indent="-171450" algn="just">
              <a:spcBef>
                <a:spcPts val="300"/>
              </a:spcBef>
              <a:spcAft>
                <a:spcPts val="300"/>
              </a:spcAft>
              <a:buFont typeface="Arial" panose="020B0604020202020204" pitchFamily="34" charset="0"/>
              <a:buChar char="•"/>
            </a:pPr>
            <a:endParaRPr lang="fr-FR" b="1" dirty="0"/>
          </a:p>
          <a:p>
            <a:pPr indent="-171450" algn="just">
              <a:spcBef>
                <a:spcPts val="300"/>
              </a:spcBef>
              <a:spcAft>
                <a:spcPts val="300"/>
              </a:spcAft>
              <a:buFont typeface="Arial" panose="020B0604020202020204" pitchFamily="34" charset="0"/>
              <a:buChar char="•"/>
            </a:pPr>
            <a:r>
              <a:rPr lang="fr-FR" b="1" dirty="0"/>
              <a:t>Défis liés à la faible couverture des interventions de nutrition spécifiques et celles liées aux déterminants sous-jacents. Urgence d’accélérer la mise en œuvre des programmes à une plus grande échelle </a:t>
            </a:r>
          </a:p>
        </p:txBody>
      </p:sp>
    </p:spTree>
    <p:extLst>
      <p:ext uri="{BB962C8B-B14F-4D97-AF65-F5344CB8AC3E}">
        <p14:creationId xmlns:p14="http://schemas.microsoft.com/office/powerpoint/2010/main" val="901192228"/>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rme 2">
            <a:extLst>
              <a:ext uri="{FF2B5EF4-FFF2-40B4-BE49-F238E27FC236}">
                <a16:creationId xmlns:a16="http://schemas.microsoft.com/office/drawing/2014/main" xmlns="" id="{90782D16-951F-410C-A02A-6632C86469E3}"/>
              </a:ext>
            </a:extLst>
          </p:cNvPr>
          <p:cNvSpPr>
            <a:spLocks/>
          </p:cNvSpPr>
          <p:nvPr/>
        </p:nvSpPr>
        <p:spPr bwMode="auto">
          <a:xfrm>
            <a:off x="179512" y="1556791"/>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rPr>
              <a:t>Wa fonda goy </a:t>
            </a:r>
            <a:r>
              <a:rPr lang="fr-CA" sz="4000" b="1" dirty="0" err="1">
                <a:ln w="0"/>
                <a:solidFill>
                  <a:schemeClr val="accent1">
                    <a:lumMod val="50000"/>
                  </a:schemeClr>
                </a:solidFill>
                <a:effectLst>
                  <a:outerShdw blurRad="38100" dist="19050" dir="2700000" algn="tl" rotWithShape="0">
                    <a:schemeClr val="dk1">
                      <a:alpha val="40000"/>
                    </a:schemeClr>
                  </a:outerShdw>
                </a:effectLst>
                <a:latin typeface="Calibri" pitchFamily="34" charset="0"/>
              </a:rPr>
              <a:t>aran</a:t>
            </a:r>
            <a:r>
              <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rPr>
              <a:t> </a:t>
            </a:r>
            <a:r>
              <a:rPr lang="fr-CA" sz="4000" b="1" dirty="0" err="1">
                <a:ln w="0"/>
                <a:solidFill>
                  <a:schemeClr val="accent1">
                    <a:lumMod val="50000"/>
                  </a:schemeClr>
                </a:solidFill>
                <a:effectLst>
                  <a:outerShdw blurRad="38100" dist="19050" dir="2700000" algn="tl" rotWithShape="0">
                    <a:schemeClr val="dk1">
                      <a:alpha val="40000"/>
                    </a:schemeClr>
                  </a:outerShdw>
                </a:effectLst>
                <a:latin typeface="Calibri" pitchFamily="34" charset="0"/>
              </a:rPr>
              <a:t>kam</a:t>
            </a:r>
            <a:r>
              <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rPr>
              <a:t> ka </a:t>
            </a:r>
            <a:r>
              <a:rPr lang="fr-CA" sz="4000" b="1" dirty="0" err="1">
                <a:ln w="0"/>
                <a:solidFill>
                  <a:schemeClr val="accent1">
                    <a:lumMod val="50000"/>
                  </a:schemeClr>
                </a:solidFill>
                <a:effectLst>
                  <a:outerShdw blurRad="38100" dist="19050" dir="2700000" algn="tl" rotWithShape="0">
                    <a:schemeClr val="dk1">
                      <a:alpha val="40000"/>
                    </a:schemeClr>
                  </a:outerShdw>
                </a:effectLst>
                <a:latin typeface="Calibri" pitchFamily="34" charset="0"/>
              </a:rPr>
              <a:t>ga</a:t>
            </a:r>
            <a:r>
              <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rPr>
              <a:t> aï </a:t>
            </a:r>
            <a:r>
              <a:rPr lang="fr-CA" sz="4000" b="1" dirty="0" err="1">
                <a:ln w="0"/>
                <a:solidFill>
                  <a:schemeClr val="accent1">
                    <a:lumMod val="50000"/>
                  </a:schemeClr>
                </a:solidFill>
                <a:effectLst>
                  <a:outerShdw blurRad="38100" dist="19050" dir="2700000" algn="tl" rotWithShape="0">
                    <a:schemeClr val="dk1">
                      <a:alpha val="40000"/>
                    </a:schemeClr>
                  </a:outerShdw>
                </a:effectLst>
                <a:latin typeface="Calibri" pitchFamily="34" charset="0"/>
              </a:rPr>
              <a:t>hangane</a:t>
            </a:r>
            <a:endPar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endParaRPr>
          </a:p>
        </p:txBody>
      </p:sp>
      <p:sp>
        <p:nvSpPr>
          <p:cNvPr id="12" name="Forme 2">
            <a:extLst>
              <a:ext uri="{FF2B5EF4-FFF2-40B4-BE49-F238E27FC236}">
                <a16:creationId xmlns:a16="http://schemas.microsoft.com/office/drawing/2014/main" xmlns="" id="{2C45361A-595A-42DA-969E-9D5AB3B48A59}"/>
              </a:ext>
            </a:extLst>
          </p:cNvPr>
          <p:cNvSpPr>
            <a:spLocks/>
          </p:cNvSpPr>
          <p:nvPr/>
        </p:nvSpPr>
        <p:spPr bwMode="auto">
          <a:xfrm>
            <a:off x="184583" y="2204863"/>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sv-SE" sz="4000" b="1" dirty="0">
                <a:ln w="0"/>
                <a:solidFill>
                  <a:schemeClr val="accent6">
                    <a:lumMod val="75000"/>
                  </a:schemeClr>
                </a:solidFill>
                <a:effectLst>
                  <a:outerShdw blurRad="38100" dist="19050" dir="2700000" algn="tl" rotWithShape="0">
                    <a:schemeClr val="dk1">
                      <a:alpha val="40000"/>
                    </a:schemeClr>
                  </a:outerShdw>
                </a:effectLst>
                <a:latin typeface="Calibri" pitchFamily="34" charset="0"/>
              </a:rPr>
              <a:t>Na gode da kou ka bani hankalin kou</a:t>
            </a:r>
            <a:endParaRPr lang="fr-CA" sz="4000" b="1" dirty="0">
              <a:ln w="0"/>
              <a:solidFill>
                <a:schemeClr val="accent6">
                  <a:lumMod val="75000"/>
                </a:schemeClr>
              </a:solidFill>
              <a:effectLst>
                <a:outerShdw blurRad="38100" dist="19050" dir="2700000" algn="tl" rotWithShape="0">
                  <a:schemeClr val="dk1">
                    <a:alpha val="40000"/>
                  </a:schemeClr>
                </a:outerShdw>
              </a:effectLst>
              <a:latin typeface="Calibri" pitchFamily="34" charset="0"/>
            </a:endParaRPr>
          </a:p>
        </p:txBody>
      </p:sp>
      <p:sp>
        <p:nvSpPr>
          <p:cNvPr id="13" name="Forme 2">
            <a:extLst>
              <a:ext uri="{FF2B5EF4-FFF2-40B4-BE49-F238E27FC236}">
                <a16:creationId xmlns:a16="http://schemas.microsoft.com/office/drawing/2014/main" xmlns="" id="{1B4F30C4-0278-4E91-930A-109066B3E455}"/>
              </a:ext>
            </a:extLst>
          </p:cNvPr>
          <p:cNvSpPr>
            <a:spLocks/>
          </p:cNvSpPr>
          <p:nvPr/>
        </p:nvSpPr>
        <p:spPr bwMode="auto">
          <a:xfrm>
            <a:off x="184822" y="2852935"/>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fr-CA" sz="4000" b="1" dirty="0">
                <a:ln w="0"/>
                <a:solidFill>
                  <a:schemeClr val="accent4">
                    <a:lumMod val="75000"/>
                  </a:schemeClr>
                </a:solidFill>
                <a:effectLst>
                  <a:outerShdw blurRad="38100" dist="19050" dir="2700000" algn="tl" rotWithShape="0">
                    <a:schemeClr val="dk1">
                      <a:alpha val="40000"/>
                    </a:schemeClr>
                  </a:outerShdw>
                </a:effectLst>
                <a:latin typeface="Calibri" pitchFamily="34" charset="0"/>
              </a:rPr>
              <a:t>Merci de votre attention</a:t>
            </a:r>
          </a:p>
        </p:txBody>
      </p:sp>
      <p:grpSp>
        <p:nvGrpSpPr>
          <p:cNvPr id="14" name="Groupe 13"/>
          <p:cNvGrpSpPr/>
          <p:nvPr/>
        </p:nvGrpSpPr>
        <p:grpSpPr>
          <a:xfrm>
            <a:off x="6983413" y="0"/>
            <a:ext cx="2160587" cy="720725"/>
            <a:chOff x="6983413" y="0"/>
            <a:chExt cx="2190482" cy="720725"/>
          </a:xfrm>
        </p:grpSpPr>
        <p:grpSp>
          <p:nvGrpSpPr>
            <p:cNvPr id="15" name="Group 4"/>
            <p:cNvGrpSpPr>
              <a:grpSpLocks noChangeAspect="1"/>
            </p:cNvGrpSpPr>
            <p:nvPr/>
          </p:nvGrpSpPr>
          <p:grpSpPr bwMode="auto">
            <a:xfrm>
              <a:off x="6983413" y="0"/>
              <a:ext cx="2160587" cy="720725"/>
              <a:chOff x="4399" y="0"/>
              <a:chExt cx="1361" cy="454"/>
            </a:xfrm>
          </p:grpSpPr>
          <p:sp>
            <p:nvSpPr>
              <p:cNvPr id="17"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b="1"/>
              </a:p>
            </p:txBody>
          </p:sp>
          <p:pic>
            <p:nvPicPr>
              <p:cNvPr id="18"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Imag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pic>
        <p:nvPicPr>
          <p:cNvPr id="2" name="Imag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87312" y="4076936"/>
            <a:ext cx="4277176" cy="2016224"/>
          </a:xfrm>
          <a:prstGeom prst="rect">
            <a:avLst/>
          </a:prstGeom>
        </p:spPr>
      </p:pic>
    </p:spTree>
    <p:extLst>
      <p:ext uri="{BB962C8B-B14F-4D97-AF65-F5344CB8AC3E}">
        <p14:creationId xmlns:p14="http://schemas.microsoft.com/office/powerpoint/2010/main" val="8411682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0-#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0-#ppt_w/2"/>
                                          </p:val>
                                        </p:tav>
                                        <p:tav tm="100000">
                                          <p:val>
                                            <p:strVal val="#ppt_x"/>
                                          </p:val>
                                        </p:tav>
                                      </p:tavLst>
                                    </p:anim>
                                    <p:anim calcmode="lin" valueType="num">
                                      <p:cBhvr additive="base">
                                        <p:cTn id="22" dur="500" fill="hold"/>
                                        <p:tgtEl>
                                          <p:spTgt spid="13"/>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9" presetClass="entr" presetSubtype="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dissolv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13" grpId="0"/>
    </p:bldLst>
  </p:timing>
</p:sld>
</file>

<file path=ppt/tags/tag1.xml><?xml version="1.0" encoding="utf-8"?>
<p:tagLst xmlns:a="http://schemas.openxmlformats.org/drawingml/2006/main" xmlns:r="http://schemas.openxmlformats.org/officeDocument/2006/relationships" xmlns:p="http://schemas.openxmlformats.org/presentationml/2006/main">
  <p:tag name="NUM" val="5"/>
</p:tagLst>
</file>

<file path=ppt/tags/tag2.xml><?xml version="1.0" encoding="utf-8"?>
<p:tagLst xmlns:a="http://schemas.openxmlformats.org/drawingml/2006/main" xmlns:r="http://schemas.openxmlformats.org/officeDocument/2006/relationships" xmlns:p="http://schemas.openxmlformats.org/presentationml/2006/main">
  <p:tag name="NUM" val="25"/>
</p:tagLst>
</file>

<file path=ppt/theme/theme1.xml><?xml version="1.0" encoding="utf-8"?>
<a:theme xmlns:a="http://schemas.openxmlformats.org/drawingml/2006/main" name="Conception personnalisé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5_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6_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25764</TotalTime>
  <Words>3834</Words>
  <Application>Microsoft Office PowerPoint</Application>
  <PresentationFormat>Affichage à l'écran (4:3)</PresentationFormat>
  <Paragraphs>368</Paragraphs>
  <Slides>17</Slides>
  <Notes>17</Notes>
  <HiddenSlides>0</HiddenSlides>
  <MMClips>0</MMClips>
  <ScaleCrop>false</ScaleCrop>
  <HeadingPairs>
    <vt:vector size="6" baseType="variant">
      <vt:variant>
        <vt:lpstr>Polices utilisées</vt:lpstr>
      </vt:variant>
      <vt:variant>
        <vt:i4>9</vt:i4>
      </vt:variant>
      <vt:variant>
        <vt:lpstr>Thème</vt:lpstr>
      </vt:variant>
      <vt:variant>
        <vt:i4>8</vt:i4>
      </vt:variant>
      <vt:variant>
        <vt:lpstr>Titres des diapositives</vt:lpstr>
      </vt:variant>
      <vt:variant>
        <vt:i4>17</vt:i4>
      </vt:variant>
    </vt:vector>
  </HeadingPairs>
  <TitlesOfParts>
    <vt:vector size="34" baseType="lpstr">
      <vt:lpstr>MS Mincho</vt:lpstr>
      <vt:lpstr>SimSun</vt:lpstr>
      <vt:lpstr>Arial</vt:lpstr>
      <vt:lpstr>ArialMT</vt:lpstr>
      <vt:lpstr>Calibri</vt:lpstr>
      <vt:lpstr>Gill Sans MT</vt:lpstr>
      <vt:lpstr>Times New Roman</vt:lpstr>
      <vt:lpstr>Trebuchet MS</vt:lpstr>
      <vt:lpstr>Wingdings 2</vt:lpstr>
      <vt:lpstr>Conception personnalisée</vt:lpstr>
      <vt:lpstr>Thème Office</vt:lpstr>
      <vt:lpstr>1_Thème Office</vt:lpstr>
      <vt:lpstr>2_Thème Office</vt:lpstr>
      <vt:lpstr>3_Thème Office</vt:lpstr>
      <vt:lpstr>4_Thème Office</vt:lpstr>
      <vt:lpstr>5_Thème Office</vt:lpstr>
      <vt:lpstr>6_Thème Office</vt:lpstr>
      <vt:lpstr>Principaux déterminants de la malnutrition chronique  chez les enfants de moins de cinq ans au Niger</vt:lpstr>
      <vt:lpstr>Les différents types de malnutrition   ( Adapté présentation DN, 2019)</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hello</dc:creator>
  <cp:lastModifiedBy>guillaume</cp:lastModifiedBy>
  <cp:revision>752</cp:revision>
  <cp:lastPrinted>2021-07-08T15:11:45Z</cp:lastPrinted>
  <dcterms:created xsi:type="dcterms:W3CDTF">2016-04-15T07:54:58Z</dcterms:created>
  <dcterms:modified xsi:type="dcterms:W3CDTF">2021-07-22T13:45:41Z</dcterms:modified>
</cp:coreProperties>
</file>