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305" r:id="rId3"/>
    <p:sldId id="520" r:id="rId4"/>
    <p:sldId id="522" r:id="rId5"/>
    <p:sldId id="526" r:id="rId6"/>
    <p:sldId id="532" r:id="rId7"/>
    <p:sldId id="529" r:id="rId8"/>
    <p:sldId id="527" r:id="rId9"/>
    <p:sldId id="528" r:id="rId10"/>
    <p:sldId id="534" r:id="rId11"/>
    <p:sldId id="537" r:id="rId12"/>
    <p:sldId id="530" r:id="rId13"/>
    <p:sldId id="535" r:id="rId14"/>
    <p:sldId id="536" r:id="rId15"/>
    <p:sldId id="289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5" autoAdjust="0"/>
    <p:restoredTop sz="93817" autoAdjust="0"/>
  </p:normalViewPr>
  <p:slideViewPr>
    <p:cSldViewPr snapToGrid="0">
      <p:cViewPr varScale="1">
        <p:scale>
          <a:sx n="51" d="100"/>
          <a:sy n="51" d="100"/>
        </p:scale>
        <p:origin x="72" y="7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FCD5B6-E97B-4686-A126-0BC07B3B2589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534785-C85A-4325-8643-7B4348673B4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2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DE0BF-5332-40BC-984E-4842D8C492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2D0118-A1C0-4974-8BB1-240A458419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74AFF-EBEF-40AD-9747-53F0E2CDC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2B453-776C-4F17-BB18-8FFA9FE4F34F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74276-50EF-4389-AAC1-AE81CCBB1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EE728-B981-404A-9D9F-28032CF96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B10B-C6DC-4184-B5D6-6B1F7A1346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5F85B-8FE6-496F-B289-ECE23C43F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3EBD8-F37B-49CA-A71F-8E192CDFE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96949-A964-4388-9DA8-10AB897D7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2B453-776C-4F17-BB18-8FFA9FE4F34F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E6A81-1D4D-4241-AA86-35F238A4D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6343F-B70E-45E8-B9EC-CB4B7B2B1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B10B-C6DC-4184-B5D6-6B1F7A1346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649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A781D-D38E-4696-8A86-50382BB2F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FE8780-B1D9-4947-828D-7EBA16A29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FD698-6F9F-42DD-830B-9A9D7EEF0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2B453-776C-4F17-BB18-8FFA9FE4F34F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536D4-C41C-4701-9670-BB60866F2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2B63F-0860-4C50-A460-B8903B917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B10B-C6DC-4184-B5D6-6B1F7A1346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635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797D7-FA60-41BD-98B6-5933691AF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D4742-E853-486D-B889-DD751E5B74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9D78E0-7DB1-4613-99EE-CC8149ACD0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E969AB-41E4-4893-A898-6DBABD710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2B453-776C-4F17-BB18-8FFA9FE4F34F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026C83-BC8A-445E-AB31-B6AB9598A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2F8D95-755D-42CB-99A6-3EB8499B9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B10B-C6DC-4184-B5D6-6B1F7A1346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299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CFF8D-6444-4DF9-B5B8-53021DB76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37DC8-90EC-4718-9A84-26ED05F69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8891B2-23A3-4456-9B7E-6D09D865E7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7E6E23-02B7-4482-B77A-6E9C1BD235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03A0FA-E546-459C-8DF7-3E0BE827EB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9B0AC1-1607-4CC7-A663-371447E55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2B453-776C-4F17-BB18-8FFA9FE4F34F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975734-9E8B-4274-B40F-5955081B7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AE961D-DA21-4F04-A4C0-1D7E8573A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B10B-C6DC-4184-B5D6-6B1F7A1346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464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DE7A0-66F9-4B67-9B3B-12814EDF1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87E814-DA28-4011-AB87-C034DB27E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2B453-776C-4F17-BB18-8FFA9FE4F34F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F85C53-E3BA-4CC9-8D5C-B648491A2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B2DCEF-E84E-4318-BC90-6789A4717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B10B-C6DC-4184-B5D6-6B1F7A1346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844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80C0CA-F11E-454A-92A8-F985FEE74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2B453-776C-4F17-BB18-8FFA9FE4F34F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B681A3-3CAB-4DF5-9C8B-E540D0026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148BC-7C57-4C4B-A414-CCD5CA40E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B10B-C6DC-4184-B5D6-6B1F7A1346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08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96461-9AF2-4F2F-96BF-D54BB43E1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7337C-F519-4431-8B4D-05C9E89D1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C432C-802A-4428-ABA9-909C1FC194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6D88A4-982B-485B-B9AC-1621BE391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2B453-776C-4F17-BB18-8FFA9FE4F34F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BDB383-CF09-46F2-9849-543A8E7EE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491726-812E-43D9-9137-4E2490412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B10B-C6DC-4184-B5D6-6B1F7A1346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79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9CBA1-65B1-403D-942D-83D7F7567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9A6D7-81D4-474F-8D20-CEC50D16FB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A1B9E-7D86-4751-B20A-C4F579DC2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998C1-456B-4DBA-927F-8A22FDC5A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2B453-776C-4F17-BB18-8FFA9FE4F34F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EB42EB-F87F-43A4-9E1E-4F1C0C20B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67B1C0-FD31-44BC-909E-820DE6A83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B10B-C6DC-4184-B5D6-6B1F7A1346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84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C7CBA-A7AD-4EB8-8DA0-14DD19C5B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28774A-4298-4F5F-B61B-4514148A35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DD8D31-FE78-4BD7-BDC8-64BE61FF1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2B453-776C-4F17-BB18-8FFA9FE4F34F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FE723-2FCD-441C-ABC3-7B3DEDF6E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DC9B2-D9A5-44D9-A44F-86308CB2F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B10B-C6DC-4184-B5D6-6B1F7A1346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413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B476A7-DDA6-42A6-B3A3-11FB299293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E8DD79-D979-4183-A834-E3E6FF187F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D5D03-397B-45B6-AB7C-EE630B0FE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2B453-776C-4F17-BB18-8FFA9FE4F34F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E3FD0-96F2-4E38-8D58-686E3995F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61AA6-74A2-48C6-A940-AD7E19129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1B10B-C6DC-4184-B5D6-6B1F7A1346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59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F453A0-CBAF-48AE-B0CE-EB60DFD5C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F2AB20-1069-498F-BA59-9243C7AB5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B5AC90-D3F5-4A72-ABE0-F6E6124AEE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2B453-776C-4F17-BB18-8FFA9FE4F34F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FAB83-EA79-42D6-9376-F52FBB3DD9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990BD-582E-49B6-8075-0E780E384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1B10B-C6DC-4184-B5D6-6B1F7A13462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9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4" t="7414" r="164" b="10096"/>
          <a:stretch/>
        </p:blipFill>
        <p:spPr>
          <a:xfrm>
            <a:off x="0" y="0"/>
            <a:ext cx="12192000" cy="70592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03" y="5703376"/>
            <a:ext cx="4917156" cy="773245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1094442"/>
            <a:ext cx="5817089" cy="216561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rgbClr val="0099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i="1" dirty="0">
                <a:solidFill>
                  <a:schemeClr val="bg1"/>
                </a:solidFill>
              </a:rPr>
              <a:t>Eau, Hygiène et Assainissement comme déterminant essentiel des systèmes alimentaires sensibles à la Nutrition </a:t>
            </a:r>
            <a:endParaRPr lang="fr-CA" sz="4533" b="1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10D887-BBC7-4E89-ACF1-D63E813A8EB3}"/>
              </a:ext>
            </a:extLst>
          </p:cNvPr>
          <p:cNvSpPr txBox="1"/>
          <p:nvPr/>
        </p:nvSpPr>
        <p:spPr>
          <a:xfrm>
            <a:off x="328773" y="5163844"/>
            <a:ext cx="2774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Dr. Roger SODJINOU</a:t>
            </a:r>
          </a:p>
          <a:p>
            <a:r>
              <a:rPr lang="en-US" b="1" dirty="0">
                <a:solidFill>
                  <a:schemeClr val="bg1"/>
                </a:solidFill>
              </a:rPr>
              <a:t>UNICEF Niger</a:t>
            </a:r>
          </a:p>
        </p:txBody>
      </p:sp>
    </p:spTree>
    <p:extLst>
      <p:ext uri="{BB962C8B-B14F-4D97-AF65-F5344CB8AC3E}">
        <p14:creationId xmlns:p14="http://schemas.microsoft.com/office/powerpoint/2010/main" val="1305946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D66C0-26DD-4B1C-BCE8-DA7E2795B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3289" y="379376"/>
            <a:ext cx="7077075" cy="1028079"/>
          </a:xfrm>
        </p:spPr>
        <p:txBody>
          <a:bodyPr anchor="b">
            <a:normAutofit/>
          </a:bodyPr>
          <a:lstStyle/>
          <a:p>
            <a:r>
              <a:rPr lang="fr-BE" sz="6000" b="1" dirty="0">
                <a:solidFill>
                  <a:srgbClr val="00B0F0"/>
                </a:solidFill>
              </a:rPr>
              <a:t>Plan de présentation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04C77-B61D-4F50-8F53-D9448F74D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1429" y="2426229"/>
            <a:ext cx="7249609" cy="4052395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fr-FR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Liens entre l’EHA, les systèmes alimentaires et la nutrition</a:t>
            </a:r>
          </a:p>
          <a:p>
            <a:pPr marL="514350" indent="-514350">
              <a:buAutoNum type="arabicPeriod"/>
            </a:pPr>
            <a:r>
              <a:rPr lang="fr-FR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Indicateurs EHA et Nutrition au Niger</a:t>
            </a:r>
          </a:p>
          <a:p>
            <a:pPr marL="514350" indent="-514350">
              <a:buAutoNum type="arabicPeriod"/>
            </a:pPr>
            <a:r>
              <a:rPr lang="fr-FR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Comment renforcer l’intégration entre l’EHA, les systèmes alimentaires et la nutrition?</a:t>
            </a:r>
          </a:p>
        </p:txBody>
      </p:sp>
      <p:pic>
        <p:nvPicPr>
          <p:cNvPr id="4" name="Picture Placeholder 5" descr="A small child sitting on a table&#10;&#10;Description automatically generated">
            <a:extLst>
              <a:ext uri="{FF2B5EF4-FFF2-40B4-BE49-F238E27FC236}">
                <a16:creationId xmlns:a16="http://schemas.microsoft.com/office/drawing/2014/main" id="{162ADFE0-A44C-44BD-A98C-50F5277AB2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920" r="-1" b="21669"/>
          <a:stretch/>
        </p:blipFill>
        <p:spPr>
          <a:xfrm>
            <a:off x="21" y="10"/>
            <a:ext cx="4438630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B2B6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5719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0A73DA-F1CB-4946-93F0-6114682464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" t="22922" r="2454" b="7334"/>
          <a:stretch/>
        </p:blipFill>
        <p:spPr>
          <a:xfrm>
            <a:off x="3574903" y="929826"/>
            <a:ext cx="8617070" cy="58100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9BD9DF-FB51-4743-8F19-5DA51EB66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7465" y="118151"/>
            <a:ext cx="8277546" cy="847619"/>
          </a:xfrm>
          <a:prstGeom prst="rect">
            <a:avLst/>
          </a:prstGeom>
        </p:spPr>
      </p:pic>
      <p:pic>
        <p:nvPicPr>
          <p:cNvPr id="4" name="Picture 3" descr="A group of people standing in the dirt&#10;&#10;Description automatically generated">
            <a:extLst>
              <a:ext uri="{FF2B5EF4-FFF2-40B4-BE49-F238E27FC236}">
                <a16:creationId xmlns:a16="http://schemas.microsoft.com/office/drawing/2014/main" id="{1A981BC7-5DFF-4F68-A052-38264AA292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0" y="118164"/>
            <a:ext cx="3698670" cy="673983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09407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43C754-57D1-4005-8569-E4AF93F02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164" y="-87330"/>
            <a:ext cx="8400836" cy="69453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FAE359-EEF3-467D-81E3-1B8831FA53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-29443"/>
            <a:ext cx="3791162" cy="688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735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B1A8D8F-46EC-4835-BC0C-5BEEA84C9443}"/>
              </a:ext>
            </a:extLst>
          </p:cNvPr>
          <p:cNvPicPr/>
          <p:nvPr/>
        </p:nvPicPr>
        <p:blipFill rotWithShape="1">
          <a:blip r:embed="rId2" cstate="print"/>
          <a:srcRect r="43455" b="-4460"/>
          <a:stretch/>
        </p:blipFill>
        <p:spPr bwMode="auto">
          <a:xfrm>
            <a:off x="0" y="105309"/>
            <a:ext cx="6804918" cy="6647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F06775-94E3-46B5-809F-25B1D732A4DB}"/>
              </a:ext>
            </a:extLst>
          </p:cNvPr>
          <p:cNvPicPr/>
          <p:nvPr/>
        </p:nvPicPr>
        <p:blipFill rotWithShape="1">
          <a:blip r:embed="rId3" cstate="print"/>
          <a:srcRect l="22117" t="30599" r="21674" b="25720"/>
          <a:stretch/>
        </p:blipFill>
        <p:spPr bwMode="auto">
          <a:xfrm>
            <a:off x="6849438" y="1258585"/>
            <a:ext cx="5342562" cy="34058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04114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F83002-ED5B-4CF7-B687-FD49C6436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92" y="205483"/>
            <a:ext cx="11147461" cy="649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094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&#10;&#10;Description automatically generated">
            <a:extLst>
              <a:ext uri="{FF2B5EF4-FFF2-40B4-BE49-F238E27FC236}">
                <a16:creationId xmlns:a16="http://schemas.microsoft.com/office/drawing/2014/main" id="{4FB6EEC5-B1BC-4233-AA72-58E3557997D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000" y="0"/>
            <a:ext cx="5773420" cy="3481989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782300-4398-4625-BE29-BC89B6AC763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991455"/>
            <a:ext cx="6705600" cy="4178539"/>
          </a:xfrm>
          <a:prstGeom prst="rect">
            <a:avLst/>
          </a:prstGeom>
        </p:spPr>
      </p:pic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6B5C8A39-20E4-4CA1-AF5A-18C1E36B7F2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111" y="3376013"/>
            <a:ext cx="5167901" cy="3481988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B0FFB8F-0AD5-4A38-BD22-EA9FA7D29843}"/>
              </a:ext>
            </a:extLst>
          </p:cNvPr>
          <p:cNvSpPr/>
          <p:nvPr/>
        </p:nvSpPr>
        <p:spPr>
          <a:xfrm>
            <a:off x="0" y="4023888"/>
            <a:ext cx="20664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00B0F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Prévalence de la malnutrition chronique, SMART 2020</a:t>
            </a:r>
            <a:endParaRPr lang="en-US" sz="1000" dirty="0">
              <a:solidFill>
                <a:srgbClr val="00B0F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A3ABD3-46DB-4742-A78D-006806119EA7}"/>
              </a:ext>
            </a:extLst>
          </p:cNvPr>
          <p:cNvSpPr/>
          <p:nvPr/>
        </p:nvSpPr>
        <p:spPr>
          <a:xfrm>
            <a:off x="553092" y="107722"/>
            <a:ext cx="20664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00B0F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Prévalence de l’émaciation globale, SMART 2020</a:t>
            </a:r>
            <a:endParaRPr lang="en-US" sz="1000" dirty="0">
              <a:solidFill>
                <a:srgbClr val="00B0F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035A21-F392-421C-A35F-A7990170C95A}"/>
              </a:ext>
            </a:extLst>
          </p:cNvPr>
          <p:cNvSpPr/>
          <p:nvPr/>
        </p:nvSpPr>
        <p:spPr>
          <a:xfrm>
            <a:off x="6215865" y="5323861"/>
            <a:ext cx="430487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00B0F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Nombre d’enfants affectés par la malnutrition chronique, SMART 2020</a:t>
            </a:r>
            <a:endParaRPr lang="en-US" sz="1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40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9ED39C-260A-4305-855A-335414536E2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26063" cy="35928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B51947-38CF-4AF8-97F8-4859AC3A5BA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151" y="0"/>
            <a:ext cx="5480849" cy="36334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E4C619-13FE-4B05-AFE6-9B470009AF8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54" y="3592831"/>
            <a:ext cx="5839145" cy="32651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02A91D-1AAF-4906-8E80-DB8071E09FAC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939" y="3555486"/>
            <a:ext cx="5941060" cy="32651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24BB7C6-5936-4E8A-95CF-CABFC445E2F2}"/>
              </a:ext>
            </a:extLst>
          </p:cNvPr>
          <p:cNvSpPr/>
          <p:nvPr/>
        </p:nvSpPr>
        <p:spPr>
          <a:xfrm>
            <a:off x="0" y="4023888"/>
            <a:ext cx="20664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00B0F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Proportion de ménages pratiquant la défécation à l'air libre </a:t>
            </a:r>
            <a:endParaRPr lang="en-US" sz="1000" dirty="0">
              <a:solidFill>
                <a:srgbClr val="00B0F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0D1EBA-C07D-49E3-B2AD-816C1C8AB913}"/>
              </a:ext>
            </a:extLst>
          </p:cNvPr>
          <p:cNvSpPr/>
          <p:nvPr/>
        </p:nvSpPr>
        <p:spPr>
          <a:xfrm>
            <a:off x="6371275" y="73475"/>
            <a:ext cx="20664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00B0F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Proportion de ménages ayant accès à l’assainissement de base</a:t>
            </a:r>
            <a:endParaRPr lang="en-US" sz="1000" dirty="0">
              <a:solidFill>
                <a:srgbClr val="00B0F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BE8CF8-3E82-45D7-81F0-67481410AC78}"/>
              </a:ext>
            </a:extLst>
          </p:cNvPr>
          <p:cNvSpPr/>
          <p:nvPr/>
        </p:nvSpPr>
        <p:spPr>
          <a:xfrm>
            <a:off x="6095999" y="4021862"/>
            <a:ext cx="206640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00B0F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Proportion de ménages chez lesquels un dispositif de lavage des mains a été observé</a:t>
            </a:r>
            <a:endParaRPr lang="en-US" sz="1000" dirty="0">
              <a:solidFill>
                <a:srgbClr val="00B0F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6137A6-EFD2-4F6B-9544-8813DF588934}"/>
              </a:ext>
            </a:extLst>
          </p:cNvPr>
          <p:cNvSpPr/>
          <p:nvPr/>
        </p:nvSpPr>
        <p:spPr>
          <a:xfrm>
            <a:off x="152400" y="73475"/>
            <a:ext cx="20664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rgbClr val="00B0F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Proportion de ménages ayant accès à l’eau potable</a:t>
            </a:r>
            <a:endParaRPr lang="en-US" sz="1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244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4A6862-A333-4CB3-9837-6AC97407D3C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77" y="215756"/>
            <a:ext cx="4848569" cy="3513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992FFB-EFBF-47A0-A840-884094E2F49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463" y="215757"/>
            <a:ext cx="5614400" cy="3513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4651C6-BD90-4A9D-B52A-CA9B161E7F5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62" y="3667871"/>
            <a:ext cx="4458984" cy="305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79E67B-4874-4A6F-89A2-FF8B300FDBDF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074" y="3667871"/>
            <a:ext cx="4774509" cy="297437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07789EE-132A-4B9B-B588-C4C8BCF373E8}"/>
              </a:ext>
            </a:extLst>
          </p:cNvPr>
          <p:cNvSpPr txBox="1">
            <a:spLocks/>
          </p:cNvSpPr>
          <p:nvPr/>
        </p:nvSpPr>
        <p:spPr>
          <a:xfrm>
            <a:off x="287677" y="159643"/>
            <a:ext cx="11661168" cy="48763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400" b="1" i="1" dirty="0">
                <a:solidFill>
                  <a:srgbClr val="00B0F0"/>
                </a:solidFill>
              </a:rPr>
              <a:t>Corrélation entre la malnutrition chronique et certains indicateurs EHA au Niger</a:t>
            </a:r>
            <a:endParaRPr lang="en-US" sz="2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331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EF372A-9A2A-4841-8C59-2DE2F08CC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62" y="113016"/>
            <a:ext cx="11866650" cy="674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728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2A77A9-28F1-44A8-AFE6-97E53CD3B39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681" y="46233"/>
            <a:ext cx="8606319" cy="6765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BCD11F-A049-44B3-82E8-EBF2EBB2244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2" y="5429521"/>
            <a:ext cx="2987733" cy="1182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71AC8B-B14F-4C2D-8A1C-1EBB50604DF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7" r="1" b="1"/>
          <a:stretch/>
        </p:blipFill>
        <p:spPr>
          <a:xfrm>
            <a:off x="26" y="164016"/>
            <a:ext cx="3585655" cy="4983337"/>
          </a:xfrm>
          <a:prstGeom prst="rect">
            <a:avLst/>
          </a:prstGeom>
          <a:effectLst/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7003DD1-7FD3-49FD-BD81-A6BE7E5E3D4C}"/>
              </a:ext>
            </a:extLst>
          </p:cNvPr>
          <p:cNvSpPr txBox="1"/>
          <p:nvPr/>
        </p:nvSpPr>
        <p:spPr>
          <a:xfrm>
            <a:off x="3048000" y="3305122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Maliki</a:t>
            </a:r>
            <a:r>
              <a:rPr lang="fr-F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D. </a:t>
            </a:r>
            <a:r>
              <a:rPr lang="fr-FR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Bandero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7973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45751-3E1A-41A0-82F5-10298E3C7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677" y="159643"/>
            <a:ext cx="11661168" cy="487630"/>
          </a:xfrm>
        </p:spPr>
        <p:txBody>
          <a:bodyPr>
            <a:noAutofit/>
          </a:bodyPr>
          <a:lstStyle/>
          <a:p>
            <a:r>
              <a:rPr lang="fr-FR" sz="2400" b="1" i="1" dirty="0">
                <a:solidFill>
                  <a:srgbClr val="00B0F0"/>
                </a:solidFill>
              </a:rPr>
              <a:t>PNSN 2017-2021. Théorie du changement – Engagement n°4 Eau, Hygiène et Assainissement</a:t>
            </a:r>
            <a:endParaRPr lang="en-US" sz="2400" b="1" dirty="0">
              <a:solidFill>
                <a:srgbClr val="00B0F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807CC-070B-45EC-AF12-FABDF68ADE2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47272"/>
            <a:ext cx="8472754" cy="6210727"/>
          </a:xfrm>
          <a:prstGeom prst="rect">
            <a:avLst/>
          </a:prstGeom>
        </p:spPr>
      </p:pic>
      <p:pic>
        <p:nvPicPr>
          <p:cNvPr id="4" name="Picture 3" descr="A picture containing outdoor, yellow, person, standing&#10;&#10;Description automatically generated">
            <a:extLst>
              <a:ext uri="{FF2B5EF4-FFF2-40B4-BE49-F238E27FC236}">
                <a16:creationId xmlns:a16="http://schemas.microsoft.com/office/drawing/2014/main" id="{19087C31-EC40-48BD-B8EA-2A07AED6668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605" y="647273"/>
            <a:ext cx="3681205" cy="621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812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3CF395-D405-401C-BB6B-377A157FA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36" y="996593"/>
            <a:ext cx="5263744" cy="488022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FA483D59-E76A-4C2F-9537-031090248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436" y="646040"/>
            <a:ext cx="5199096" cy="55659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FE0B12-CA67-4CF9-B00D-3D3CA0F7F4D6}"/>
              </a:ext>
            </a:extLst>
          </p:cNvPr>
          <p:cNvSpPr txBox="1"/>
          <p:nvPr/>
        </p:nvSpPr>
        <p:spPr>
          <a:xfrm>
            <a:off x="643468" y="5987547"/>
            <a:ext cx="2445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ACF, </a:t>
            </a:r>
          </a:p>
        </p:txBody>
      </p:sp>
    </p:spTree>
    <p:extLst>
      <p:ext uri="{BB962C8B-B14F-4D97-AF65-F5344CB8AC3E}">
        <p14:creationId xmlns:p14="http://schemas.microsoft.com/office/powerpoint/2010/main" val="1462529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EA6DE7-D573-42DC-882D-67E2BA9AB4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3281" b="2254"/>
          <a:stretch/>
        </p:blipFill>
        <p:spPr>
          <a:xfrm>
            <a:off x="477012" y="1143000"/>
            <a:ext cx="1414737" cy="523494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71CD8F50-E075-4FDD-8203-604A0F00E5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48" r="71794" b="3681"/>
          <a:stretch/>
        </p:blipFill>
        <p:spPr>
          <a:xfrm>
            <a:off x="6079958" y="1091913"/>
            <a:ext cx="1414722" cy="5117842"/>
          </a:xfrm>
          <a:prstGeom prst="rect">
            <a:avLst/>
          </a:prstGeo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C7C21116-BCCF-4EB7-B920-9D9D5ED798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13296"/>
              </p:ext>
            </p:extLst>
          </p:nvPr>
        </p:nvGraphicFramePr>
        <p:xfrm>
          <a:off x="1975251" y="1518135"/>
          <a:ext cx="3924733" cy="46978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24733">
                  <a:extLst>
                    <a:ext uri="{9D8B030D-6E8A-4147-A177-3AD203B41FA5}">
                      <a16:colId xmlns:a16="http://schemas.microsoft.com/office/drawing/2014/main" val="3382159949"/>
                    </a:ext>
                  </a:extLst>
                </a:gridCol>
              </a:tblGrid>
              <a:tr h="1101775">
                <a:tc>
                  <a:txBody>
                    <a:bodyPr/>
                    <a:lstStyle/>
                    <a:p>
                      <a:r>
                        <a:rPr lang="fr-FR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Vérifier la cohérence des politiques de sorte que l’EAH et la nutrition soient pris en compte et inclus dans les plans et politiques réciproques 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chaque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secteur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092029"/>
                  </a:ext>
                </a:extLst>
              </a:tr>
              <a:tr h="1325366">
                <a:tc>
                  <a:txBody>
                    <a:bodyPr/>
                    <a:lstStyle/>
                    <a:p>
                      <a:r>
                        <a:rPr lang="fr-FR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Inciter les intervenants EAH à participer aux activités du mouvement SUN, et les</a:t>
                      </a:r>
                    </a:p>
                    <a:p>
                      <a:r>
                        <a:rPr lang="fr-FR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intervenants du secteur Nutrition au partenariat sur l’EHA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007095"/>
                  </a:ext>
                </a:extLst>
              </a:tr>
              <a:tr h="903360">
                <a:tc>
                  <a:txBody>
                    <a:bodyPr/>
                    <a:lstStyle/>
                    <a:p>
                      <a:r>
                        <a:rPr lang="fr-FR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Prise en compte prioritaire des populations vulnérables, la participation et l’obligation de rendre compte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345439"/>
                  </a:ext>
                </a:extLst>
              </a:tr>
              <a:tr h="1367353">
                <a:tc>
                  <a:txBody>
                    <a:bodyPr/>
                    <a:lstStyle/>
                    <a:p>
                      <a:r>
                        <a:rPr lang="fr-FR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S’assurer de l’appui au plus haut niveau pour la mise en œuvre d’approches plurisectorielles intégrées, en instaurant notamment des 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mécanismes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coordination 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mutisectorielle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998011"/>
                  </a:ext>
                </a:extLst>
              </a:tr>
            </a:tbl>
          </a:graphicData>
        </a:graphic>
      </p:graphicFrame>
      <p:graphicFrame>
        <p:nvGraphicFramePr>
          <p:cNvPr id="10" name="Table 5">
            <a:extLst>
              <a:ext uri="{FF2B5EF4-FFF2-40B4-BE49-F238E27FC236}">
                <a16:creationId xmlns:a16="http://schemas.microsoft.com/office/drawing/2014/main" id="{53B62077-2857-491A-A8C6-FD5EA774A5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490050"/>
              </p:ext>
            </p:extLst>
          </p:nvPr>
        </p:nvGraphicFramePr>
        <p:xfrm>
          <a:off x="7494680" y="1234554"/>
          <a:ext cx="3991167" cy="50007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91167">
                  <a:extLst>
                    <a:ext uri="{9D8B030D-6E8A-4147-A177-3AD203B41FA5}">
                      <a16:colId xmlns:a16="http://schemas.microsoft.com/office/drawing/2014/main" val="3382159949"/>
                    </a:ext>
                  </a:extLst>
                </a:gridCol>
              </a:tblGrid>
              <a:tr h="1483357">
                <a:tc>
                  <a:txBody>
                    <a:bodyPr/>
                    <a:lstStyle/>
                    <a:p>
                      <a:r>
                        <a:rPr lang="fr-FR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S’appuyer sur les plateformes communautaires et les lieux institutionnels comme points d’entrée (structures de santé, écoles, centres de</a:t>
                      </a:r>
                    </a:p>
                    <a:p>
                      <a:r>
                        <a:rPr lang="fr-FR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développement de la petite enfance)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092029"/>
                  </a:ext>
                </a:extLst>
              </a:tr>
              <a:tr h="1243753">
                <a:tc>
                  <a:txBody>
                    <a:bodyPr/>
                    <a:lstStyle/>
                    <a:p>
                      <a:r>
                        <a:rPr lang="fr-FR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 servir de la promotion du changement de comportement comme</a:t>
                      </a:r>
                    </a:p>
                    <a:p>
                      <a:r>
                        <a:rPr lang="fr-FR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point d’entrée pour l’intégration des interventions EAH-nutrition ainsi que de la PCIMA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007095"/>
                  </a:ext>
                </a:extLst>
              </a:tr>
              <a:tr h="923593">
                <a:tc>
                  <a:txBody>
                    <a:bodyPr/>
                    <a:lstStyle/>
                    <a:p>
                      <a:r>
                        <a:rPr lang="fr-FR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Veiller à ce que les plans multisectoriels pour la nutrition et l’EAH soient</a:t>
                      </a:r>
                    </a:p>
                    <a:p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dûment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chiffrés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et </a:t>
                      </a:r>
                      <a:r>
                        <a:rPr lang="fr-BE" sz="1600" b="0" i="0" u="none" strike="noStrike" kern="1200" baseline="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financés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345439"/>
                  </a:ext>
                </a:extLst>
              </a:tr>
              <a:tr h="1283155">
                <a:tc>
                  <a:txBody>
                    <a:bodyPr/>
                    <a:lstStyle/>
                    <a:p>
                      <a:r>
                        <a:rPr lang="fr-FR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Établir et utiliser des indicateurs communs pour la nutrition et l’EAH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et i</a:t>
                      </a:r>
                      <a:r>
                        <a:rPr lang="fr-FR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ncorporer</a:t>
                      </a:r>
                      <a:r>
                        <a:rPr lang="fr-FR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un volet Recherches dans les programmes de nutrition et EAH</a:t>
                      </a:r>
                      <a:r>
                        <a:rPr lang="fr-F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998011"/>
                  </a:ext>
                </a:extLst>
              </a:tr>
            </a:tbl>
          </a:graphicData>
        </a:graphic>
      </p:graphicFrame>
      <p:sp>
        <p:nvSpPr>
          <p:cNvPr id="12" name="Title 1">
            <a:extLst>
              <a:ext uri="{FF2B5EF4-FFF2-40B4-BE49-F238E27FC236}">
                <a16:creationId xmlns:a16="http://schemas.microsoft.com/office/drawing/2014/main" id="{658E68FC-3263-4B3B-B0BC-FA6C2B50E0DA}"/>
              </a:ext>
            </a:extLst>
          </p:cNvPr>
          <p:cNvSpPr txBox="1">
            <a:spLocks/>
          </p:cNvSpPr>
          <p:nvPr/>
        </p:nvSpPr>
        <p:spPr>
          <a:xfrm>
            <a:off x="-318498" y="597157"/>
            <a:ext cx="12339262" cy="8954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800" b="1" i="1" dirty="0">
                <a:solidFill>
                  <a:srgbClr val="00B0F0"/>
                </a:solidFill>
              </a:rPr>
              <a:t>EHA comme déterminant des systèmes alimentaires sensibles à la nutrition </a:t>
            </a:r>
            <a:endParaRPr lang="en-US" sz="2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169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A677C5-437D-4EC1-A7A9-1F44EC207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70422"/>
            <a:ext cx="12294824" cy="84204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9F6539-4DF1-4DDB-A3A4-607785867CE6}"/>
              </a:ext>
            </a:extLst>
          </p:cNvPr>
          <p:cNvSpPr txBox="1"/>
          <p:nvPr/>
        </p:nvSpPr>
        <p:spPr>
          <a:xfrm>
            <a:off x="631635" y="337851"/>
            <a:ext cx="2849696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333" b="1" dirty="0">
                <a:solidFill>
                  <a:srgbClr val="00B0F0"/>
                </a:solidFill>
              </a:rPr>
              <a:t>MERCI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D51F9-1C6A-40C4-AB9A-7B36659427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1617" y="5147232"/>
            <a:ext cx="2877561" cy="177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311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344</Words>
  <Application>Microsoft Office PowerPoint</Application>
  <PresentationFormat>Grand écran</PresentationFormat>
  <Paragraphs>32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Cambria</vt:lpstr>
      <vt:lpstr>Source Sans Pro</vt:lpstr>
      <vt:lpstr>Office Theme</vt:lpstr>
      <vt:lpstr>Présentation PowerPoint</vt:lpstr>
      <vt:lpstr>Plan de présentation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PNSN 2017-2021. Théorie du changement – Engagement n°4 Eau, Hygiène et Assainissement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Roger Sodjinou</dc:creator>
  <cp:lastModifiedBy>Almoustapha THÉODORE YATTA</cp:lastModifiedBy>
  <cp:revision>10</cp:revision>
  <dcterms:created xsi:type="dcterms:W3CDTF">2021-07-09T00:10:04Z</dcterms:created>
  <dcterms:modified xsi:type="dcterms:W3CDTF">2021-07-13T09:56:05Z</dcterms:modified>
</cp:coreProperties>
</file>