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 id="2147483661" r:id="rId3"/>
    <p:sldMasterId id="2147483668" r:id="rId4"/>
    <p:sldMasterId id="2147483673" r:id="rId5"/>
  </p:sldMasterIdLst>
  <p:notesMasterIdLst>
    <p:notesMasterId r:id="rId13"/>
  </p:notesMasterIdLst>
  <p:sldIdLst>
    <p:sldId id="261" r:id="rId6"/>
    <p:sldId id="451" r:id="rId7"/>
    <p:sldId id="453" r:id="rId8"/>
    <p:sldId id="458" r:id="rId9"/>
    <p:sldId id="459" r:id="rId10"/>
    <p:sldId id="456" r:id="rId11"/>
    <p:sldId id="457" r:id="rId12"/>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451"/>
            <p14:sldId id="453"/>
            <p14:sldId id="458"/>
            <p14:sldId id="459"/>
            <p14:sldId id="456"/>
            <p14:sldId id="457"/>
          </p14:sldIdLst>
        </p14:section>
        <p14:section name="Section sans titre" id="{C67A54A2-4A70-4FDB-88A2-550EBAA4A7D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iez, Perrine GIZ BE" initials="GPGB" lastIdx="14" clrIdx="0">
    <p:extLst>
      <p:ext uri="{19B8F6BF-5375-455C-9EA6-DF929625EA0E}">
        <p15:presenceInfo xmlns:p15="http://schemas.microsoft.com/office/powerpoint/2012/main" userId="S-1-5-21-3293154066-1002128298-2702063529-5601" providerId="AD"/>
      </p:ext>
    </p:extLst>
  </p:cmAuthor>
  <p:cmAuthor id="2" name="Clausen, Kim GIZ BE" initials="CKGB" lastIdx="2" clrIdx="1">
    <p:extLst>
      <p:ext uri="{19B8F6BF-5375-455C-9EA6-DF929625EA0E}">
        <p15:presenceInfo xmlns:p15="http://schemas.microsoft.com/office/powerpoint/2012/main" userId="Clausen, Kim GIZ BE" providerId="None"/>
      </p:ext>
    </p:extLst>
  </p:cmAuthor>
  <p:cmAuthor id="3" name="Perrine Geniez" initials="PG" lastIdx="1" clrIdx="2">
    <p:extLst>
      <p:ext uri="{19B8F6BF-5375-455C-9EA6-DF929625EA0E}">
        <p15:presenceInfo xmlns:p15="http://schemas.microsoft.com/office/powerpoint/2012/main" userId="Perrine Geni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4000" autoAdjust="0"/>
  </p:normalViewPr>
  <p:slideViewPr>
    <p:cSldViewPr>
      <p:cViewPr varScale="1">
        <p:scale>
          <a:sx n="36" d="100"/>
          <a:sy n="36" d="100"/>
        </p:scale>
        <p:origin x="3312" y="18"/>
      </p:cViewPr>
      <p:guideLst>
        <p:guide orient="horz" pos="2160"/>
        <p:guide pos="3840"/>
      </p:guideLst>
    </p:cSldViewPr>
  </p:slideViewPr>
  <p:notesTextViewPr>
    <p:cViewPr>
      <p:scale>
        <a:sx n="150" d="100"/>
        <a:sy n="150" d="100"/>
      </p:scale>
      <p:origin x="0" y="0"/>
    </p:cViewPr>
  </p:notesTextViewPr>
  <p:sorterViewPr>
    <p:cViewPr>
      <p:scale>
        <a:sx n="100" d="100"/>
        <a:sy n="100" d="100"/>
      </p:scale>
      <p:origin x="0" y="0"/>
    </p:cViewPr>
  </p:sorterViewPr>
  <p:notesViewPr>
    <p:cSldViewPr>
      <p:cViewPr varScale="1">
        <p:scale>
          <a:sx n="77" d="100"/>
          <a:sy n="77" d="100"/>
        </p:scale>
        <p:origin x="390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D1DD3592-F663-4DAD-82B0-B6206D1A948B}" type="datetimeFigureOut">
              <a:rPr lang="fr-FR" smtClean="0"/>
              <a:pPr/>
              <a:t>22/11/2021</a:t>
            </a:fld>
            <a:endParaRPr lang="fr-FR"/>
          </a:p>
        </p:txBody>
      </p:sp>
      <p:sp>
        <p:nvSpPr>
          <p:cNvPr id="4" name="Espace réservé de l'image des diapositives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4B48DAC-8A2D-4825-850C-34E762FB0A5F}" type="slidenum">
              <a:rPr lang="fr-FR" smtClean="0"/>
              <a:pPr/>
              <a:t>‹N°›</a:t>
            </a:fld>
            <a:endParaRPr lang="fr-FR"/>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149945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219200" y="223838"/>
            <a:ext cx="4511675" cy="2538412"/>
          </a:xfrm>
        </p:spPr>
      </p:sp>
      <p:sp>
        <p:nvSpPr>
          <p:cNvPr id="3" name="Espace réservé des commentaires 2"/>
          <p:cNvSpPr>
            <a:spLocks noGrp="1"/>
          </p:cNvSpPr>
          <p:nvPr>
            <p:ph type="body" idx="1"/>
          </p:nvPr>
        </p:nvSpPr>
        <p:spPr>
          <a:xfrm>
            <a:off x="309290" y="2863104"/>
            <a:ext cx="6509617" cy="7006730"/>
          </a:xfrm>
        </p:spPr>
        <p:txBody>
          <a:bodyPr/>
          <a:lstStyle/>
          <a:p>
            <a:pPr defTabSz="990478" eaLnBrk="0" hangingPunct="0">
              <a:defRPr/>
            </a:pPr>
            <a:r>
              <a:rPr lang="fr-FR" sz="1300" b="1" dirty="0" err="1"/>
              <a:t>Slide</a:t>
            </a:r>
            <a:r>
              <a:rPr lang="fr-FR" sz="1300" b="1" dirty="0"/>
              <a:t> 1. Fort engagement du Niger et réponse aux besoins d’informations statistiques multisectorielle sur la Nutrition</a:t>
            </a:r>
            <a:endParaRPr lang="fr-FR" sz="1300" dirty="0"/>
          </a:p>
          <a:p>
            <a:pPr eaLnBrk="0" hangingPunct="0"/>
            <a:endParaRPr lang="fr-FR" sz="1300" b="1" dirty="0"/>
          </a:p>
          <a:p>
            <a:pPr eaLnBrk="0" hangingPunct="0"/>
            <a:r>
              <a:rPr lang="fr-FR" sz="1300" b="1" dirty="0" smtClean="0"/>
              <a:t>Le Gouvernement </a:t>
            </a:r>
            <a:r>
              <a:rPr lang="fr-FR" sz="1300" b="1" dirty="0"/>
              <a:t>du Niger s’est engagé dans la lutte contre la </a:t>
            </a:r>
            <a:r>
              <a:rPr lang="fr-FR" sz="1300" b="1" dirty="0" smtClean="0"/>
              <a:t>malnutrition à travers une forte volonté politique: </a:t>
            </a:r>
            <a:endParaRPr lang="fr-FR" sz="1300" dirty="0"/>
          </a:p>
          <a:p>
            <a:pPr marL="185715" indent="-185715" eaLnBrk="0" hangingPunct="0">
              <a:buFont typeface="Arial" panose="020B0604020202020204" pitchFamily="34" charset="0"/>
              <a:buChar char="•"/>
            </a:pPr>
            <a:r>
              <a:rPr lang="fr-FR" sz="1300" dirty="0"/>
              <a:t>l’article 12 de la constitution du Niger reconnait le « droit à une alimentation saine et suffisante » </a:t>
            </a:r>
            <a:r>
              <a:rPr lang="fr-FR" sz="1300" u="sng" dirty="0"/>
              <a:t>depuis 2012, </a:t>
            </a:r>
          </a:p>
          <a:p>
            <a:pPr marL="185715" indent="-185715" eaLnBrk="0" hangingPunct="0">
              <a:buFont typeface="Arial" panose="020B0604020202020204" pitchFamily="34" charset="0"/>
              <a:buChar char="•"/>
            </a:pPr>
            <a:r>
              <a:rPr lang="fr-FR" sz="1300" dirty="0"/>
              <a:t>Entre 2011 et 2012, le Niger s’engage au niveau international: adhère au mouvement SUN (</a:t>
            </a:r>
            <a:r>
              <a:rPr lang="fr-FR" sz="1300" dirty="0" err="1"/>
              <a:t>Scaling</a:t>
            </a:r>
            <a:r>
              <a:rPr lang="fr-FR" sz="1300" dirty="0"/>
              <a:t> Up for Nutrition) et à l’Initiative REACH ;</a:t>
            </a:r>
          </a:p>
          <a:p>
            <a:pPr marL="185715" indent="-185715" eaLnBrk="0" hangingPunct="0">
              <a:buFont typeface="Arial" panose="020B0604020202020204" pitchFamily="34" charset="0"/>
              <a:buChar char="•"/>
            </a:pPr>
            <a:r>
              <a:rPr lang="fr-FR" sz="1300" strike="noStrike" dirty="0"/>
              <a:t>Depuis 2013 (</a:t>
            </a:r>
            <a:r>
              <a:rPr lang="fr-FR" sz="1300" u="sng" strike="noStrike" dirty="0"/>
              <a:t>1</a:t>
            </a:r>
            <a:r>
              <a:rPr lang="fr-FR" sz="1300" u="sng" strike="noStrike" baseline="30000" dirty="0"/>
              <a:t>er</a:t>
            </a:r>
            <a:r>
              <a:rPr lang="fr-FR" sz="1300" u="sng" strike="noStrike" dirty="0"/>
              <a:t> sommet N4G</a:t>
            </a:r>
            <a:r>
              <a:rPr lang="fr-FR" sz="1300" strike="noStrike" dirty="0"/>
              <a:t>), le Niger possède des outils et cadres politiques pour la nutrition ;</a:t>
            </a:r>
          </a:p>
          <a:p>
            <a:pPr marL="185715" indent="-185715" eaLnBrk="0" hangingPunct="0">
              <a:buFont typeface="Arial" panose="020B0604020202020204" pitchFamily="34" charset="0"/>
              <a:buChar char="•"/>
            </a:pPr>
            <a:r>
              <a:rPr lang="fr-FR" sz="1300" strike="noStrike" dirty="0"/>
              <a:t>Enfin depuis 2017 (2</a:t>
            </a:r>
            <a:r>
              <a:rPr lang="fr-FR" sz="1300" strike="noStrike" baseline="30000" dirty="0"/>
              <a:t>ème</a:t>
            </a:r>
            <a:r>
              <a:rPr lang="fr-FR" sz="1300" strike="noStrike" dirty="0"/>
              <a:t> sommet N4G), le Niger a adopté une Politique </a:t>
            </a:r>
            <a:r>
              <a:rPr lang="fr-FR" sz="1300" dirty="0"/>
              <a:t>Nationale de Sécurité Nutritionnelle (PNSN) et son premier plan d’actions (2018).</a:t>
            </a:r>
          </a:p>
          <a:p>
            <a:pPr eaLnBrk="0" hangingPunct="0"/>
            <a:endParaRPr lang="fr-FR" sz="1300" b="1" dirty="0"/>
          </a:p>
          <a:p>
            <a:pPr eaLnBrk="0" hangingPunct="0"/>
            <a:r>
              <a:rPr lang="fr-FR" sz="1300" b="1" dirty="0"/>
              <a:t>Cependant il existe un manque d’information</a:t>
            </a:r>
            <a:r>
              <a:rPr lang="fr-FR" sz="1300" dirty="0"/>
              <a:t> dans la plupart des secteurs contributif à l’amélioration de l’état nutritionnel des populations. Primordiales </a:t>
            </a:r>
            <a:r>
              <a:rPr lang="fr-FR" sz="1300" b="1" dirty="0"/>
              <a:t>pour orienter les politiques, les stratégies et programmes de lutte contre la malnutrition, les données sont indispensables </a:t>
            </a:r>
            <a:r>
              <a:rPr lang="fr-FR" sz="1300" dirty="0"/>
              <a:t>au</a:t>
            </a:r>
            <a:r>
              <a:rPr lang="fr-FR" sz="1300" b="1" dirty="0"/>
              <a:t> </a:t>
            </a:r>
            <a:r>
              <a:rPr lang="fr-FR" sz="1300" dirty="0"/>
              <a:t>suivi du Plan d’action de la Politique et à une meilleure compréhension de la malnutrition au Niger. </a:t>
            </a:r>
          </a:p>
          <a:p>
            <a:pPr eaLnBrk="0" hangingPunct="0"/>
            <a:endParaRPr lang="fr-FR" sz="1300" dirty="0"/>
          </a:p>
          <a:p>
            <a:pPr eaLnBrk="0" hangingPunct="0"/>
            <a:r>
              <a:rPr lang="fr-FR" sz="1300" dirty="0"/>
              <a:t>Face au manque de données, </a:t>
            </a:r>
            <a:r>
              <a:rPr lang="fr-FR" sz="1300" strike="noStrike" dirty="0"/>
              <a:t>à la faiblesse des systèmes d’informations, le Gouvernement </a:t>
            </a:r>
            <a:r>
              <a:rPr lang="fr-FR" sz="1300" dirty="0"/>
              <a:t>du Niger est appuyé par les partenaires </a:t>
            </a:r>
            <a:r>
              <a:rPr lang="fr-FR" sz="1300" strike="noStrike" dirty="0"/>
              <a:t>techniques et financiers </a:t>
            </a:r>
            <a:r>
              <a:rPr lang="fr-FR" sz="1300" dirty="0"/>
              <a:t>dans </a:t>
            </a:r>
            <a:r>
              <a:rPr lang="fr-FR" sz="1300" b="1" dirty="0"/>
              <a:t>la mise en œuvre d’enquêtes régulières</a:t>
            </a:r>
            <a:r>
              <a:rPr lang="fr-FR" sz="1300" dirty="0"/>
              <a:t> </a:t>
            </a:r>
            <a:r>
              <a:rPr lang="fr-FR" sz="1300" b="1" dirty="0"/>
              <a:t>afin de disposer d’informations utiles à l’orientation des politiques nutritionnelles</a:t>
            </a:r>
            <a:r>
              <a:rPr lang="fr-FR" sz="1300" dirty="0"/>
              <a:t>. Il restait cependant un besoin important sur le suivi et la priorisation des interventions sectorielles et la compréhension de leurs impacts sur les objectifs fixés.</a:t>
            </a:r>
          </a:p>
          <a:p>
            <a:pPr eaLnBrk="0" hangingPunct="0"/>
            <a:endParaRPr lang="fr-FR" sz="1300" dirty="0"/>
          </a:p>
          <a:p>
            <a:pPr eaLnBrk="0" hangingPunct="0"/>
            <a:r>
              <a:rPr lang="fr-FR" sz="1300" b="1" dirty="0"/>
              <a:t>La Plateforme Nationale d’Information pour la Nutrition (ou PNIN</a:t>
            </a:r>
            <a:r>
              <a:rPr lang="fr-FR" sz="1300" b="1" strike="noStrike" dirty="0"/>
              <a:t>), </a:t>
            </a:r>
            <a:r>
              <a:rPr lang="fr-FR" sz="1300" strike="noStrike" dirty="0"/>
              <a:t>se positionnant comme un </a:t>
            </a:r>
            <a:r>
              <a:rPr lang="fr-FR" sz="1300" dirty="0"/>
              <a:t>Système d’Information inter-secteurs, a représenté une opportunité pour orienter l’action à travers l’analyse des données existantes tout en renforçant les capacités nationales sur le plan institutionnel et organisationnel. L’expérience partagée avec vous aujourd’hui se concentre sur l’expérience de la plateforme et les résultats qui en ont découlés, bien qu’elle fonctionne en synergie avec d’autres outils.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207172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60450" y="361950"/>
            <a:ext cx="4778375" cy="2689225"/>
          </a:xfrm>
        </p:spPr>
      </p:sp>
      <p:sp>
        <p:nvSpPr>
          <p:cNvPr id="3" name="Espace réservé des commentaires 2"/>
          <p:cNvSpPr>
            <a:spLocks noGrp="1"/>
          </p:cNvSpPr>
          <p:nvPr>
            <p:ph type="body" idx="1"/>
          </p:nvPr>
        </p:nvSpPr>
        <p:spPr>
          <a:xfrm>
            <a:off x="381298" y="3263588"/>
            <a:ext cx="6192688" cy="6678254"/>
          </a:xfrm>
        </p:spPr>
        <p:txBody>
          <a:bodyPr/>
          <a:lstStyle/>
          <a:p>
            <a:pPr defTabSz="990478" eaLnBrk="0" hangingPunct="0">
              <a:defRPr/>
            </a:pPr>
            <a:r>
              <a:rPr lang="fr-FR" sz="1300" b="1" dirty="0" err="1"/>
              <a:t>Slide</a:t>
            </a:r>
            <a:r>
              <a:rPr lang="fr-FR" sz="1300" b="1" dirty="0"/>
              <a:t> 2. Mise à disposition des données et création d’un système d’information multisectoriel sur la nutrition</a:t>
            </a:r>
            <a:endParaRPr lang="fr-FR" sz="1300" dirty="0"/>
          </a:p>
          <a:p>
            <a:pPr eaLnBrk="0" hangingPunct="0"/>
            <a:endParaRPr lang="fr-FR" sz="1300" dirty="0"/>
          </a:p>
          <a:p>
            <a:pPr eaLnBrk="0" hangingPunct="0"/>
            <a:r>
              <a:rPr lang="fr-FR" sz="1300" strike="noStrike" dirty="0"/>
              <a:t>Parmi les prérequis, </a:t>
            </a:r>
            <a:r>
              <a:rPr lang="fr-FR" sz="1300" b="1" strike="noStrike" dirty="0"/>
              <a:t>il importe de mettre en place un système d’informations centralisé</a:t>
            </a:r>
            <a:r>
              <a:rPr lang="fr-FR" sz="1300" strike="noStrike" dirty="0"/>
              <a:t>. </a:t>
            </a:r>
            <a:r>
              <a:rPr lang="fr-FR" sz="1300" b="1" strike="noStrike" dirty="0"/>
              <a:t>La </a:t>
            </a:r>
            <a:r>
              <a:rPr lang="fr-FR" sz="1300" b="1" strike="noStrike" dirty="0" err="1"/>
              <a:t>PNIN</a:t>
            </a:r>
            <a:r>
              <a:rPr lang="fr-FR" sz="1300" b="1" strike="noStrike" dirty="0"/>
              <a:t> du Niger est un portail comprenant différents outils de diffusion et de stockage de données et répondant aux besoins des utilisateurs. </a:t>
            </a:r>
            <a:r>
              <a:rPr lang="fr-FR" sz="1300" strike="noStrike" dirty="0"/>
              <a:t>Pour ce travail de fond accompli, fastidieux mais nécessaire, je mentionnerais le développement : </a:t>
            </a:r>
          </a:p>
          <a:p>
            <a:pPr eaLnBrk="0" hangingPunct="0"/>
            <a:endParaRPr lang="fr-FR" sz="1300" strike="noStrike" dirty="0"/>
          </a:p>
          <a:p>
            <a:pPr marL="185715" indent="-185715" eaLnBrk="0" hangingPunct="0">
              <a:buFont typeface="Arial" panose="020B0604020202020204" pitchFamily="34" charset="0"/>
              <a:buChar char="•"/>
            </a:pPr>
            <a:r>
              <a:rPr lang="fr-FR" sz="1300" b="1" strike="noStrike" dirty="0"/>
              <a:t>D’un outil de stockage et de diffusion de micro données</a:t>
            </a:r>
            <a:r>
              <a:rPr lang="fr-FR" sz="1300" strike="noStrike" dirty="0"/>
              <a:t> : 13 bases de données d’enquêtes sur la nutrition permettent des analyses approfondies;</a:t>
            </a:r>
          </a:p>
          <a:p>
            <a:pPr marL="185715" indent="-185715" eaLnBrk="0" hangingPunct="0">
              <a:buFont typeface="Arial" panose="020B0604020202020204" pitchFamily="34" charset="0"/>
              <a:buChar char="•"/>
            </a:pPr>
            <a:r>
              <a:rPr lang="fr-FR" sz="1300" b="1" strike="noStrike" dirty="0"/>
              <a:t>D’un outil de suivi des indicateurs multisectoriels sur la nutrition regroupant 340 indicateurs </a:t>
            </a:r>
            <a:r>
              <a:rPr lang="fr-FR" sz="1300" strike="noStrike" dirty="0"/>
              <a:t>provenant des secteurs contributifs (éducation, environnement, hydraulique et assainissement, agriculture et santé). La </a:t>
            </a:r>
            <a:r>
              <a:rPr lang="fr-FR" sz="1300" strike="noStrike" dirty="0" err="1"/>
              <a:t>PNIN</a:t>
            </a:r>
            <a:r>
              <a:rPr lang="fr-FR" sz="1300" strike="noStrike" dirty="0"/>
              <a:t> du Niger a fait </a:t>
            </a:r>
            <a:r>
              <a:rPr lang="fr-FR" sz="1300" strike="noStrike" dirty="0" smtClean="0"/>
              <a:t>dont le  </a:t>
            </a:r>
            <a:r>
              <a:rPr lang="fr-FR" sz="1300" strike="noStrike" dirty="0"/>
              <a:t>choix </a:t>
            </a:r>
            <a:r>
              <a:rPr lang="fr-FR" sz="1300" strike="noStrike" dirty="0" smtClean="0"/>
              <a:t>s’est réalisé</a:t>
            </a:r>
            <a:r>
              <a:rPr lang="fr-FR" sz="1300" strike="noStrike" baseline="0" dirty="0" smtClean="0"/>
              <a:t> dans </a:t>
            </a:r>
            <a:r>
              <a:rPr lang="fr-FR" sz="1300" strike="noStrike" dirty="0" smtClean="0"/>
              <a:t>une </a:t>
            </a:r>
            <a:r>
              <a:rPr lang="fr-FR" sz="1300" strike="noStrike" dirty="0"/>
              <a:t>approche novatrice de vérification de la qualité et de sélection de ces indicateurs ;</a:t>
            </a:r>
          </a:p>
          <a:p>
            <a:pPr marL="185715" indent="-185715" eaLnBrk="0" hangingPunct="0">
              <a:buFont typeface="Arial" panose="020B0604020202020204" pitchFamily="34" charset="0"/>
              <a:buChar char="•"/>
            </a:pPr>
            <a:r>
              <a:rPr lang="fr-FR" sz="1300" b="1" strike="noStrike" dirty="0"/>
              <a:t>L’élaboration d’enquête spécifiques</a:t>
            </a:r>
            <a:r>
              <a:rPr lang="fr-FR" sz="1300" strike="noStrike" dirty="0"/>
              <a:t> : enquête consommation alimentaire et enquête qualitative dans les régions les plus touchées par la </a:t>
            </a:r>
            <a:r>
              <a:rPr lang="fr-FR" sz="1300" strike="noStrike" dirty="0" smtClean="0"/>
              <a:t>malnutrition, La </a:t>
            </a:r>
            <a:r>
              <a:rPr lang="fr-FR" sz="1300" strike="noStrike" dirty="0"/>
              <a:t>production de l’information s’oriente plus que jamais vers le développement de méthodologies en rapport avec les contextes nationaux et donc la mise en œuvre d’outils permettant </a:t>
            </a:r>
            <a:r>
              <a:rPr lang="fr-FR" sz="1300" strike="noStrike" dirty="0" smtClean="0"/>
              <a:t>afin de </a:t>
            </a:r>
            <a:r>
              <a:rPr lang="fr-FR" sz="1300" strike="noStrike" dirty="0"/>
              <a:t>mieux comprendre ce qui marche ou non </a:t>
            </a:r>
            <a:r>
              <a:rPr lang="fr-FR" sz="1300" u="sng" strike="noStrike" dirty="0"/>
              <a:t>dans nos </a:t>
            </a:r>
            <a:r>
              <a:rPr lang="fr-FR" sz="1300" u="sng" strike="noStrike" dirty="0" smtClean="0"/>
              <a:t>propre contextes </a:t>
            </a:r>
            <a:r>
              <a:rPr lang="fr-FR" sz="1300" u="sng" strike="noStrike" dirty="0"/>
              <a:t>propres </a:t>
            </a:r>
            <a:r>
              <a:rPr lang="fr-FR" sz="1300" strike="noStrike" dirty="0"/>
              <a:t>même si les évidences au niveau global sont claires;</a:t>
            </a:r>
          </a:p>
          <a:p>
            <a:pPr marL="185715" indent="-185715" eaLnBrk="0" hangingPunct="0">
              <a:buFont typeface="Arial" panose="020B0604020202020204" pitchFamily="34" charset="0"/>
              <a:buChar char="•"/>
            </a:pPr>
            <a:r>
              <a:rPr lang="fr-FR" sz="1300" b="1" strike="noStrike" dirty="0"/>
              <a:t>Un système centralisé en lien avec la Plan d’Action Multisectoriel sur la Nutrition.</a:t>
            </a:r>
          </a:p>
          <a:p>
            <a:pPr eaLnBrk="0" hangingPunct="0"/>
            <a:endParaRPr lang="fr-FR" sz="1300" b="1" strike="noStrike" dirty="0"/>
          </a:p>
          <a:p>
            <a:pPr eaLnBrk="0" hangingPunct="0"/>
            <a:r>
              <a:rPr lang="fr-FR" sz="1300" b="1" strike="noStrike" dirty="0"/>
              <a:t>Une telle démarche doit permettre de disposer à long terme de plus d’informations de qualité pour l’orientation des politiques publiques</a:t>
            </a:r>
            <a:r>
              <a:rPr lang="fr-FR" sz="1300" strike="noStrike" dirty="0" smtClean="0"/>
              <a:t>.</a:t>
            </a:r>
            <a:endParaRPr lang="fr-FR" sz="1300" strike="noStrike"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3820937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46163" y="280988"/>
            <a:ext cx="5105400" cy="2871787"/>
          </a:xfrm>
        </p:spPr>
      </p:sp>
      <p:sp>
        <p:nvSpPr>
          <p:cNvPr id="3" name="Espace réservé des commentaires 2"/>
          <p:cNvSpPr>
            <a:spLocks noGrp="1"/>
          </p:cNvSpPr>
          <p:nvPr>
            <p:ph type="body" idx="1"/>
          </p:nvPr>
        </p:nvSpPr>
        <p:spPr>
          <a:xfrm>
            <a:off x="502123" y="3344184"/>
            <a:ext cx="6194093" cy="6689506"/>
          </a:xfrm>
        </p:spPr>
        <p:txBody>
          <a:bodyPr/>
          <a:lstStyle/>
          <a:p>
            <a:pPr defTabSz="990478" eaLnBrk="0" hangingPunct="0">
              <a:defRPr/>
            </a:pPr>
            <a:r>
              <a:rPr lang="fr-FR" sz="1300" b="1" dirty="0" err="1"/>
              <a:t>Slide</a:t>
            </a:r>
            <a:r>
              <a:rPr lang="fr-FR" sz="1300" b="1" dirty="0"/>
              <a:t> 3. Créer un environnement favorable à l’utilisation des données et des évidences</a:t>
            </a:r>
            <a:endParaRPr lang="fr-FR" sz="1300" dirty="0"/>
          </a:p>
          <a:p>
            <a:pPr eaLnBrk="0" hangingPunct="0"/>
            <a:endParaRPr lang="fr-FR" sz="1300" dirty="0"/>
          </a:p>
          <a:p>
            <a:pPr eaLnBrk="0" hangingPunct="0"/>
            <a:r>
              <a:rPr lang="fr-FR" sz="1300" dirty="0"/>
              <a:t>Pour </a:t>
            </a:r>
            <a:r>
              <a:rPr lang="fr-FR" sz="1300" strike="noStrike" dirty="0"/>
              <a:t>être utile, </a:t>
            </a:r>
            <a:r>
              <a:rPr lang="fr-FR" sz="1300" b="1" strike="noStrike" dirty="0"/>
              <a:t>les données doivent répondre à des besoins d’informations et répondre à la demande des utilisateurs et décideurs</a:t>
            </a:r>
            <a:r>
              <a:rPr lang="fr-FR" sz="1300" strike="noStrike" dirty="0"/>
              <a:t>. Ainsi, la plateforme d’information a réalisé une analyse des enjeux et défis de la nutrition au Niger. Ces besoins ont été déclinés en Plan Cadre d’Analyse </a:t>
            </a:r>
            <a:r>
              <a:rPr lang="fr-FR" sz="1300" strike="noStrike" dirty="0" err="1"/>
              <a:t>bi-annuel</a:t>
            </a:r>
            <a:r>
              <a:rPr lang="fr-FR" sz="1300" strike="noStrike" dirty="0"/>
              <a:t> avec une </a:t>
            </a:r>
            <a:r>
              <a:rPr lang="fr-FR" sz="1300" strike="noStrike" dirty="0" err="1"/>
              <a:t>co</a:t>
            </a:r>
            <a:r>
              <a:rPr lang="fr-FR" sz="1300" strike="noStrike" dirty="0"/>
              <a:t>-implication a la fois des producteurs et des décideurs. </a:t>
            </a:r>
            <a:r>
              <a:rPr lang="fr-FR" sz="1300" b="1" strike="noStrike" dirty="0"/>
              <a:t>Ce processus permet d’assurer une production en adéquation avec les besoins des utilisateurs de l’information sur la nutrition</a:t>
            </a:r>
            <a:r>
              <a:rPr lang="fr-FR" sz="1300" strike="noStrike" dirty="0"/>
              <a:t>.</a:t>
            </a:r>
          </a:p>
          <a:p>
            <a:pPr eaLnBrk="0" hangingPunct="0"/>
            <a:endParaRPr lang="fr-FR" sz="1300" strike="noStrike" dirty="0"/>
          </a:p>
          <a:p>
            <a:pPr eaLnBrk="0" hangingPunct="0"/>
            <a:r>
              <a:rPr lang="fr-FR" sz="1300" b="1" strike="noStrike" dirty="0"/>
              <a:t>Le renforcement des capacités fait également partie de l’environnement favorable à l’utilisation des données et concerne l’ensemble des producteurs</a:t>
            </a:r>
            <a:r>
              <a:rPr lang="fr-FR" sz="1300" strike="noStrike" dirty="0"/>
              <a:t>. Ainsi, le Niger a sensibilisé le Système Statistique National (</a:t>
            </a:r>
            <a:r>
              <a:rPr lang="fr-FR" sz="1300" strike="noStrike" dirty="0" err="1"/>
              <a:t>SSN</a:t>
            </a:r>
            <a:r>
              <a:rPr lang="fr-FR" sz="1300" strike="noStrike" dirty="0"/>
              <a:t>) à introduire un axe spécifique à la nutrition dans la future </a:t>
            </a:r>
            <a:r>
              <a:rPr lang="fr-FR" sz="1300" b="1" strike="noStrike" dirty="0"/>
              <a:t>Stratégie Nationale de Développement de la Statistique</a:t>
            </a:r>
            <a:r>
              <a:rPr lang="fr-FR" sz="1300" strike="noStrike" dirty="0"/>
              <a:t> (</a:t>
            </a:r>
            <a:r>
              <a:rPr lang="fr-FR" sz="1300" strike="noStrike" dirty="0" err="1"/>
              <a:t>SNDS</a:t>
            </a:r>
            <a:r>
              <a:rPr lang="fr-FR" sz="1300" strike="noStrike" dirty="0"/>
              <a:t>). Le Niger a également élaboré et mis en œuvre </a:t>
            </a:r>
            <a:r>
              <a:rPr lang="fr-FR" sz="1300" b="1" strike="noStrike" dirty="0"/>
              <a:t>des plans de renforcement des capacités</a:t>
            </a:r>
            <a:r>
              <a:rPr lang="fr-FR" sz="1300" strike="noStrike" dirty="0"/>
              <a:t> </a:t>
            </a:r>
            <a:r>
              <a:rPr lang="fr-FR" sz="1300" b="1" strike="noStrike" dirty="0"/>
              <a:t>pour les parties prenantes et les utilisateurs</a:t>
            </a:r>
            <a:r>
              <a:rPr lang="fr-FR" sz="1300" strike="noStrike" dirty="0"/>
              <a:t>.</a:t>
            </a:r>
          </a:p>
          <a:p>
            <a:pPr eaLnBrk="0" hangingPunct="0"/>
            <a:endParaRPr lang="fr-FR" sz="1300" strike="noStrike" dirty="0"/>
          </a:p>
          <a:p>
            <a:pPr eaLnBrk="0" hangingPunct="0"/>
            <a:r>
              <a:rPr lang="fr-FR" sz="1300" b="1" strike="noStrike" dirty="0"/>
              <a:t>La PNIN appui et participe aux instances en charge de la coordination des interventions nutrition</a:t>
            </a:r>
            <a:r>
              <a:rPr lang="fr-FR" sz="1300" strike="noStrike" dirty="0"/>
              <a:t> à travers le Comité Technique de la PNSN (CT/PNSN) mais aussi </a:t>
            </a:r>
            <a:r>
              <a:rPr lang="fr-FR" sz="1300" strike="noStrike" dirty="0" smtClean="0"/>
              <a:t>les autres instances de coordination sur la nutrition </a:t>
            </a:r>
            <a:r>
              <a:rPr lang="fr-FR" sz="1300" strike="noStrike" dirty="0"/>
              <a:t>Groupe de Travail Nutrition du Ministère de la Santé (GTN/MSP), le Groupe de Travail Nutrition Sensible avec le Ministère de l’Agriculture (GTNS), ces instances regroupant également les Partenaires Techniques et Financiers </a:t>
            </a:r>
          </a:p>
          <a:p>
            <a:pPr eaLnBrk="0" hangingPunct="0"/>
            <a:endParaRPr lang="fr-FR" sz="1300" strike="noStrike" dirty="0"/>
          </a:p>
          <a:p>
            <a:pPr eaLnBrk="0" hangingPunct="0"/>
            <a:r>
              <a:rPr lang="fr-FR" sz="1300" b="1" strike="noStrike" dirty="0"/>
              <a:t>Chaque analyse de la PNIN est validée par le Comite Technique du Plan National de Nutrition et des ateliers d’interprétations</a:t>
            </a:r>
            <a:r>
              <a:rPr lang="fr-FR" sz="1300" strike="noStrike" dirty="0"/>
              <a:t> sont mis en œuvre pour accompagner les cycles de la plateforme (formulation, analyses, interprétation et diffusion).</a:t>
            </a:r>
          </a:p>
          <a:p>
            <a:pPr eaLnBrk="0" hangingPunct="0"/>
            <a:endParaRPr lang="fr-FR" sz="1300" strike="noStrike" dirty="0"/>
          </a:p>
          <a:p>
            <a:pPr eaLnBrk="0" hangingPunct="0"/>
            <a:r>
              <a:rPr lang="fr-FR" sz="1300" b="1" strike="noStrike" dirty="0"/>
              <a:t>Enfin les analyses de la </a:t>
            </a:r>
            <a:r>
              <a:rPr lang="fr-FR" sz="1300" b="1" strike="noStrike" dirty="0" err="1"/>
              <a:t>PNIN</a:t>
            </a:r>
            <a:r>
              <a:rPr lang="fr-FR" sz="1300" b="1" strike="noStrike" dirty="0"/>
              <a:t> sont valorisées et leur dissémination</a:t>
            </a:r>
            <a:r>
              <a:rPr lang="fr-FR" sz="1300" strike="noStrike" dirty="0"/>
              <a:t> est assurée auprès des décideurs à travers </a:t>
            </a:r>
            <a:r>
              <a:rPr lang="fr-FR" sz="1300" b="1" strike="noStrike" dirty="0"/>
              <a:t>l’organisation de séminaires parlementaires. Ces actions </a:t>
            </a:r>
            <a:r>
              <a:rPr lang="fr-FR" sz="1300" b="1" strike="noStrike" dirty="0" smtClean="0"/>
              <a:t>qui permettent </a:t>
            </a:r>
            <a:r>
              <a:rPr lang="fr-FR" sz="1300" b="1" strike="noStrike" dirty="0"/>
              <a:t>de sensibiliser les parlementaires sur le fardeau de la malnutrition et l'allocation des ressources à la nutrition dans tous les ministères.</a:t>
            </a: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2117777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28700" y="220663"/>
            <a:ext cx="4824413" cy="2714625"/>
          </a:xfrm>
        </p:spPr>
      </p:sp>
      <p:sp>
        <p:nvSpPr>
          <p:cNvPr id="3" name="Espace réservé des commentaires 2"/>
          <p:cNvSpPr>
            <a:spLocks noGrp="1"/>
          </p:cNvSpPr>
          <p:nvPr>
            <p:ph type="body" idx="1"/>
          </p:nvPr>
        </p:nvSpPr>
        <p:spPr>
          <a:xfrm>
            <a:off x="418902" y="3029075"/>
            <a:ext cx="6343176" cy="7004616"/>
          </a:xfrm>
        </p:spPr>
        <p: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fr-FR" sz="1200" b="1" strike="noStrike" kern="1200" dirty="0" err="1" smtClean="0">
                <a:solidFill>
                  <a:schemeClr val="tx1"/>
                </a:solidFill>
                <a:effectLst/>
                <a:latin typeface="+mn-lt"/>
                <a:ea typeface="+mn-ea"/>
                <a:cs typeface="+mn-cs"/>
              </a:rPr>
              <a:t>Slide</a:t>
            </a:r>
            <a:r>
              <a:rPr lang="fr-FR" sz="1200" b="1" strike="noStrike" kern="1200" dirty="0" smtClean="0">
                <a:solidFill>
                  <a:schemeClr val="tx1"/>
                </a:solidFill>
                <a:effectLst/>
                <a:latin typeface="+mn-lt"/>
                <a:ea typeface="+mn-ea"/>
                <a:cs typeface="+mn-cs"/>
              </a:rPr>
              <a:t> 4 : Des processus politiques et de planification stratégiques clés appuyés par des analyses</a:t>
            </a:r>
            <a:endParaRPr lang="fr-FR" sz="1200" strike="noStrike" kern="1200" dirty="0" smtClean="0">
              <a:solidFill>
                <a:schemeClr val="tx1"/>
              </a:solidFill>
              <a:effectLst/>
              <a:latin typeface="+mn-lt"/>
              <a:ea typeface="+mn-ea"/>
              <a:cs typeface="+mn-cs"/>
            </a:endParaRPr>
          </a:p>
          <a:p>
            <a:pPr eaLnBrk="0" hangingPunct="0"/>
            <a:endParaRPr lang="fr-FR" sz="1200" strike="noStrike" kern="1200" dirty="0" smtClean="0">
              <a:solidFill>
                <a:schemeClr val="tx1"/>
              </a:solidFill>
              <a:effectLst/>
              <a:latin typeface="+mn-lt"/>
              <a:ea typeface="+mn-ea"/>
              <a:cs typeface="+mn-cs"/>
            </a:endParaRPr>
          </a:p>
          <a:p>
            <a:pPr eaLnBrk="0" hangingPunct="0"/>
            <a:r>
              <a:rPr lang="fr-FR" sz="1200" strike="noStrike" kern="1200" dirty="0" smtClean="0">
                <a:solidFill>
                  <a:schemeClr val="tx1"/>
                </a:solidFill>
                <a:effectLst/>
                <a:latin typeface="+mn-lt"/>
                <a:ea typeface="+mn-ea"/>
                <a:cs typeface="+mn-cs"/>
              </a:rPr>
              <a:t>La production d’information a une implication certaine sur la prise de décision. </a:t>
            </a:r>
          </a:p>
          <a:p>
            <a:pPr eaLnBrk="0" hangingPunct="0"/>
            <a:endParaRPr lang="fr-FR" sz="1200" strike="noStrike" kern="1200" dirty="0" smtClean="0">
              <a:solidFill>
                <a:schemeClr val="tx1"/>
              </a:solidFill>
              <a:effectLst/>
              <a:latin typeface="+mn-lt"/>
              <a:ea typeface="+mn-ea"/>
              <a:cs typeface="+mn-cs"/>
            </a:endParaRPr>
          </a:p>
          <a:p>
            <a:pPr eaLnBrk="0" hangingPunct="0"/>
            <a:r>
              <a:rPr lang="fr-FR" sz="1200" b="1" strike="noStrike" kern="1200" dirty="0" smtClean="0">
                <a:solidFill>
                  <a:schemeClr val="tx1"/>
                </a:solidFill>
                <a:effectLst/>
                <a:latin typeface="+mn-lt"/>
                <a:ea typeface="+mn-ea"/>
                <a:cs typeface="+mn-cs"/>
              </a:rPr>
              <a:t>La cartographie des interventions et intervenants et les analyses</a:t>
            </a:r>
            <a:r>
              <a:rPr lang="fr-FR" sz="1200" b="1" strike="noStrike" kern="1200" baseline="0" dirty="0" smtClean="0">
                <a:solidFill>
                  <a:schemeClr val="tx1"/>
                </a:solidFill>
                <a:effectLst/>
                <a:latin typeface="+mn-lt"/>
                <a:ea typeface="+mn-ea"/>
                <a:cs typeface="+mn-cs"/>
              </a:rPr>
              <a:t> de la </a:t>
            </a:r>
            <a:r>
              <a:rPr lang="fr-FR" sz="1200" b="1" strike="noStrike" kern="1200" baseline="0" dirty="0" err="1" smtClean="0">
                <a:solidFill>
                  <a:schemeClr val="tx1"/>
                </a:solidFill>
                <a:effectLst/>
                <a:latin typeface="+mn-lt"/>
                <a:ea typeface="+mn-ea"/>
                <a:cs typeface="+mn-cs"/>
              </a:rPr>
              <a:t>PNIN</a:t>
            </a:r>
            <a:r>
              <a:rPr lang="fr-FR" sz="1200" b="1" strike="noStrike" kern="1200" baseline="0" dirty="0" smtClean="0">
                <a:solidFill>
                  <a:schemeClr val="tx1"/>
                </a:solidFill>
                <a:effectLst/>
                <a:latin typeface="+mn-lt"/>
                <a:ea typeface="+mn-ea"/>
                <a:cs typeface="+mn-cs"/>
              </a:rPr>
              <a:t> ont </a:t>
            </a:r>
            <a:r>
              <a:rPr lang="fr-FR" sz="1200" b="1" strike="noStrike" kern="1200" dirty="0" smtClean="0">
                <a:solidFill>
                  <a:schemeClr val="tx1"/>
                </a:solidFill>
                <a:effectLst/>
                <a:latin typeface="+mn-lt"/>
                <a:ea typeface="+mn-ea"/>
                <a:cs typeface="+mn-cs"/>
              </a:rPr>
              <a:t>: </a:t>
            </a:r>
            <a:endParaRPr lang="fr-FR" sz="1200" strike="noStrike" kern="1200" dirty="0" smtClean="0">
              <a:solidFill>
                <a:schemeClr val="tx1"/>
              </a:solidFill>
              <a:effectLst/>
              <a:latin typeface="+mn-lt"/>
              <a:ea typeface="+mn-ea"/>
              <a:cs typeface="+mn-cs"/>
            </a:endParaRP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Servis à la formulation des supports de plaidoyer en faveur de la nutrition </a:t>
            </a:r>
            <a:r>
              <a:rPr lang="fr-FR" sz="1200" strike="noStrike" kern="1200" dirty="0" smtClean="0">
                <a:solidFill>
                  <a:schemeClr val="tx1"/>
                </a:solidFill>
                <a:effectLst/>
                <a:latin typeface="+mn-lt"/>
                <a:ea typeface="+mn-ea"/>
                <a:cs typeface="+mn-cs"/>
              </a:rPr>
              <a:t>au Niger (à travers l’organisation de sessions parlementaires)</a:t>
            </a:r>
            <a:r>
              <a:rPr lang="fr-FR" sz="1200" strike="noStrike" kern="1200" baseline="0" dirty="0" smtClean="0">
                <a:solidFill>
                  <a:schemeClr val="tx1"/>
                </a:solidFill>
                <a:effectLst/>
                <a:latin typeface="+mn-lt"/>
                <a:ea typeface="+mn-ea"/>
                <a:cs typeface="+mn-cs"/>
              </a:rPr>
              <a:t>. </a:t>
            </a:r>
            <a:r>
              <a:rPr lang="fr-FR" sz="1200" strike="noStrike" kern="1200" dirty="0" smtClean="0">
                <a:solidFill>
                  <a:schemeClr val="tx1"/>
                </a:solidFill>
                <a:effectLst/>
                <a:latin typeface="+mn-lt"/>
                <a:ea typeface="+mn-ea"/>
                <a:cs typeface="+mn-cs"/>
              </a:rPr>
              <a:t>Le récent dépôt d’une loi sur le droit à l’alimentation au Niger par l’Assemblée est un exemple d’une prise de conscience de plus en plus forte par les autorités sur le problème de la nutrition au Niger ;</a:t>
            </a:r>
            <a:r>
              <a:rPr lang="fr-FR" sz="1200" strike="noStrike" kern="1200" baseline="0" dirty="0" smtClean="0">
                <a:solidFill>
                  <a:schemeClr val="tx1"/>
                </a:solidFill>
                <a:effectLst/>
                <a:latin typeface="+mn-lt"/>
                <a:ea typeface="+mn-ea"/>
                <a:cs typeface="+mn-cs"/>
              </a:rPr>
              <a:t>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Permis de sensibiliser les décideurs à l’importance des investissements </a:t>
            </a:r>
            <a:r>
              <a:rPr lang="fr-FR" sz="1200" b="0" strike="noStrike" kern="1200" dirty="0" smtClean="0">
                <a:solidFill>
                  <a:schemeClr val="tx1"/>
                </a:solidFill>
                <a:effectLst/>
                <a:latin typeface="+mn-lt"/>
                <a:ea typeface="+mn-ea"/>
                <a:cs typeface="+mn-cs"/>
              </a:rPr>
              <a:t>à travers l’analyse budgétaire présentée lors de la session budgétaire au Parlement;</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Permis l’élaboration d’une feuille de route du Ministère de la Santé Publique</a:t>
            </a:r>
            <a:r>
              <a:rPr lang="fr-FR" sz="1200" strike="noStrike" kern="1200" dirty="0" smtClean="0">
                <a:solidFill>
                  <a:schemeClr val="tx1"/>
                </a:solidFill>
                <a:effectLst/>
                <a:latin typeface="+mn-lt"/>
                <a:ea typeface="+mn-ea"/>
                <a:cs typeface="+mn-cs"/>
              </a:rPr>
              <a:t>, des Affaires Sociales et de la Population pour permettre à l’état de planifier un engagement financier croissant dans la prise en charge de la malnutrition aigüe dans le cadre de l’appui budgétaire de l’Union européenne. </a:t>
            </a:r>
            <a:r>
              <a:rPr lang="fr-FR" sz="1200" i="0" strike="noStrike" kern="1200" dirty="0" smtClean="0">
                <a:solidFill>
                  <a:schemeClr val="tx1"/>
                </a:solidFill>
                <a:effectLst/>
                <a:latin typeface="+mn-lt"/>
                <a:ea typeface="+mn-ea"/>
                <a:cs typeface="+mn-cs"/>
              </a:rPr>
              <a:t>En développant une telle feuille de route et en assurant l'allocation de ressources du budget national au domaine de la prise en charge de la malnutrition aigüe, </a:t>
            </a:r>
            <a:r>
              <a:rPr lang="fr-FR" sz="1200" strike="noStrike" kern="1200" dirty="0" smtClean="0">
                <a:solidFill>
                  <a:schemeClr val="tx1"/>
                </a:solidFill>
                <a:effectLst/>
                <a:latin typeface="+mn-lt"/>
                <a:ea typeface="+mn-ea"/>
                <a:cs typeface="+mn-cs"/>
              </a:rPr>
              <a:t>le </a:t>
            </a:r>
            <a:r>
              <a:rPr lang="fr-FR" sz="1200" strike="noStrike" kern="1200" dirty="0" err="1" smtClean="0">
                <a:solidFill>
                  <a:schemeClr val="tx1"/>
                </a:solidFill>
                <a:effectLst/>
                <a:latin typeface="+mn-lt"/>
                <a:ea typeface="+mn-ea"/>
                <a:cs typeface="+mn-cs"/>
              </a:rPr>
              <a:t>MSP</a:t>
            </a:r>
            <a:r>
              <a:rPr lang="fr-FR" sz="1200" strike="noStrike" kern="1200" dirty="0" smtClean="0">
                <a:solidFill>
                  <a:schemeClr val="tx1"/>
                </a:solidFill>
                <a:effectLst/>
                <a:latin typeface="+mn-lt"/>
                <a:ea typeface="+mn-ea"/>
                <a:cs typeface="+mn-cs"/>
              </a:rPr>
              <a:t>/AS/P répond à un indicateur déclencheur de cet appui budgétaire. Cet appui  qui joue ainsi le rôle de levier pour encourager les efforts du Gouvernement à rehausser le niveau des ressources nationales attribuées à la nutrition dans un contexte de raréfaction des ressources externes dans ce domaine.</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strike="noStrike" kern="1200" dirty="0" smtClean="0">
                <a:solidFill>
                  <a:schemeClr val="tx1"/>
                </a:solidFill>
                <a:effectLst/>
                <a:latin typeface="+mn-lt"/>
                <a:ea typeface="+mn-ea"/>
                <a:cs typeface="+mn-cs"/>
              </a:rPr>
              <a:t>Permis </a:t>
            </a:r>
            <a:r>
              <a:rPr lang="fr-FR" sz="1200" b="1" strike="noStrike" kern="1200" dirty="0" smtClean="0">
                <a:solidFill>
                  <a:schemeClr val="tx1"/>
                </a:solidFill>
                <a:effectLst/>
                <a:latin typeface="+mn-lt"/>
                <a:ea typeface="+mn-ea"/>
                <a:cs typeface="+mn-cs"/>
              </a:rPr>
              <a:t>d’appuyer le processus d’élaboration de la </a:t>
            </a:r>
            <a:r>
              <a:rPr lang="fr-FR" sz="1200" b="1" strike="noStrike" kern="1200" dirty="0" err="1" smtClean="0">
                <a:solidFill>
                  <a:schemeClr val="tx1"/>
                </a:solidFill>
                <a:effectLst/>
                <a:latin typeface="+mn-lt"/>
                <a:ea typeface="+mn-ea"/>
                <a:cs typeface="+mn-cs"/>
              </a:rPr>
              <a:t>PNSN</a:t>
            </a:r>
            <a:r>
              <a:rPr lang="fr-FR" sz="1200" b="1" strike="noStrike" kern="1200" dirty="0" smtClean="0">
                <a:solidFill>
                  <a:schemeClr val="tx1"/>
                </a:solidFill>
                <a:effectLst/>
                <a:latin typeface="+mn-lt"/>
                <a:ea typeface="+mn-ea"/>
                <a:cs typeface="+mn-cs"/>
              </a:rPr>
              <a:t> et son plan d’action multisectoriel </a:t>
            </a:r>
            <a:r>
              <a:rPr lang="fr-FR" sz="1200" strike="noStrike" kern="1200" dirty="0" smtClean="0">
                <a:solidFill>
                  <a:schemeClr val="tx1"/>
                </a:solidFill>
                <a:effectLst/>
                <a:latin typeface="+mn-lt"/>
                <a:ea typeface="+mn-ea"/>
                <a:cs typeface="+mn-cs"/>
              </a:rPr>
              <a:t>et une meilleure prise en compte de la nutrition dans le Plan de Développement Économique et Social (</a:t>
            </a:r>
            <a:r>
              <a:rPr lang="fr-FR" sz="1200" strike="noStrike" kern="1200" dirty="0" err="1" smtClean="0">
                <a:solidFill>
                  <a:schemeClr val="tx1"/>
                </a:solidFill>
                <a:effectLst/>
                <a:latin typeface="+mn-lt"/>
                <a:ea typeface="+mn-ea"/>
                <a:cs typeface="+mn-cs"/>
              </a:rPr>
              <a:t>PDES</a:t>
            </a:r>
            <a:r>
              <a:rPr lang="fr-FR" sz="1200" strike="noStrike" kern="1200" dirty="0" smtClean="0">
                <a:solidFill>
                  <a:schemeClr val="tx1"/>
                </a:solidFill>
                <a:effectLst/>
                <a:latin typeface="+mn-lt"/>
                <a:ea typeface="+mn-ea"/>
                <a:cs typeface="+mn-cs"/>
              </a:rPr>
              <a:t>) qui est le principal cadre de référence pour toute action de développement au Niger ;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De sensibiliser les décideurs à l’importance de mieux équilibrer les interventions </a:t>
            </a:r>
            <a:r>
              <a:rPr lang="fr-FR" sz="1200" strike="noStrike" kern="1200" dirty="0" smtClean="0">
                <a:solidFill>
                  <a:schemeClr val="tx1"/>
                </a:solidFill>
                <a:effectLst/>
                <a:latin typeface="+mn-lt"/>
                <a:ea typeface="+mn-ea"/>
                <a:cs typeface="+mn-cs"/>
              </a:rPr>
              <a:t>de prise en charge et de prévention de la malnutrition.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De renforcer les synergies des actions spécifiques et sensibles à la nutrition </a:t>
            </a:r>
            <a:r>
              <a:rPr lang="fr-FR" sz="1200" strike="noStrike" kern="1200" dirty="0" smtClean="0">
                <a:solidFill>
                  <a:schemeClr val="tx1"/>
                </a:solidFill>
                <a:effectLst/>
                <a:latin typeface="+mn-lt"/>
                <a:ea typeface="+mn-ea"/>
                <a:cs typeface="+mn-cs"/>
              </a:rPr>
              <a:t>dans une approche multisectorielle auprès des décideurs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smtClean="0">
                <a:solidFill>
                  <a:schemeClr val="tx1"/>
                </a:solidFill>
                <a:effectLst/>
                <a:latin typeface="+mn-lt"/>
                <a:ea typeface="+mn-ea"/>
                <a:cs typeface="+mn-cs"/>
              </a:rPr>
              <a:t>Définir les 7 priorités dont la production des informations et des données </a:t>
            </a:r>
            <a:r>
              <a:rPr lang="fr-FR" sz="1200" strike="noStrike" kern="1200" dirty="0" smtClean="0">
                <a:solidFill>
                  <a:schemeClr val="tx1"/>
                </a:solidFill>
                <a:effectLst/>
                <a:latin typeface="+mn-lt"/>
                <a:ea typeface="+mn-ea"/>
                <a:cs typeface="+mn-cs"/>
              </a:rPr>
              <a:t>lors des concertations nationales et la préparation de la note de synthèse des concertations (document politique majeur validée par la présidence et la Primature) pour le Sommet des NU sur les systèmes </a:t>
            </a:r>
            <a:r>
              <a:rPr lang="fr-FR" sz="1200" strike="noStrike" kern="1200" dirty="0" smtClean="0">
                <a:solidFill>
                  <a:schemeClr val="tx1"/>
                </a:solidFill>
                <a:effectLst/>
                <a:latin typeface="+mn-lt"/>
                <a:ea typeface="+mn-ea"/>
                <a:cs typeface="+mn-cs"/>
              </a:rPr>
              <a:t>alimentaires.</a:t>
            </a:r>
            <a:endParaRPr lang="fr-FR" sz="1200" strike="noStrike"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304014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19150" y="523875"/>
            <a:ext cx="5262563" cy="2960688"/>
          </a:xfrm>
        </p:spPr>
      </p:sp>
      <p:sp>
        <p:nvSpPr>
          <p:cNvPr id="3" name="Espace réservé des commentaires 2"/>
          <p:cNvSpPr>
            <a:spLocks noGrp="1"/>
          </p:cNvSpPr>
          <p:nvPr>
            <p:ph type="body" idx="1"/>
          </p:nvPr>
        </p:nvSpPr>
        <p:spPr>
          <a:xfrm>
            <a:off x="493444" y="3860202"/>
            <a:ext cx="6179837" cy="5558657"/>
          </a:xfrm>
        </p:spPr>
        <p:txBody>
          <a:bodyPr/>
          <a:lstStyle/>
          <a:p>
            <a:pPr eaLnBrk="0" hangingPunct="0"/>
            <a:r>
              <a:rPr lang="fr-FR" sz="1300" b="1" strike="noStrike" dirty="0" err="1"/>
              <a:t>Slide</a:t>
            </a:r>
            <a:r>
              <a:rPr lang="fr-FR" sz="1300" b="1" strike="noStrike" dirty="0"/>
              <a:t> 5 : Défis et perspectives</a:t>
            </a:r>
          </a:p>
          <a:p>
            <a:pPr eaLnBrk="0" hangingPunct="0"/>
            <a:endParaRPr lang="fr-FR" sz="1300" b="1" strike="noStrike" dirty="0"/>
          </a:p>
          <a:p>
            <a:pPr defTabSz="990478" eaLnBrk="0" hangingPunct="0">
              <a:defRPr/>
            </a:pPr>
            <a:r>
              <a:rPr lang="fr-FR" sz="1300" strike="noStrike" dirty="0"/>
              <a:t>La plateforme a montré ses résultats en tant que « </a:t>
            </a:r>
            <a:r>
              <a:rPr lang="fr-FR" sz="1300" b="1" strike="noStrike" dirty="0"/>
              <a:t>preuve de concept</a:t>
            </a:r>
            <a:r>
              <a:rPr lang="fr-FR" sz="1300" strike="noStrike" dirty="0"/>
              <a:t> » au Niger et élément contribuant à un environnement favorable à la prise de décisions basés sur les données probantes.</a:t>
            </a:r>
          </a:p>
          <a:p>
            <a:pPr eaLnBrk="0" hangingPunct="0"/>
            <a:endParaRPr lang="fr-FR" sz="1300" strike="noStrike" dirty="0"/>
          </a:p>
          <a:p>
            <a:pPr eaLnBrk="0" hangingPunct="0"/>
            <a:r>
              <a:rPr lang="fr-FR" sz="1300" strike="noStrike" dirty="0"/>
              <a:t>J’espère vous en avoir donné par un aperçu exhaustif par cette rapide présentation. Cela reste une première étape et le Niger avec l’appui des partenaires compte poursuivre les efforts afin de garantir l’institutionnalisation et la pérennité de cette approche d’amélioration et de renforcement de la chaîne des valeurs nutritionnelles et multisectoriels. Le Niger bénéficie déjà d’une 2</a:t>
            </a:r>
            <a:r>
              <a:rPr lang="fr-FR" sz="1300" strike="noStrike" baseline="30000" dirty="0"/>
              <a:t>ème</a:t>
            </a:r>
            <a:r>
              <a:rPr lang="fr-FR" sz="1300" strike="noStrike" dirty="0"/>
              <a:t> phase de financement de la </a:t>
            </a:r>
            <a:r>
              <a:rPr lang="fr-FR" sz="1300" strike="noStrike" dirty="0" err="1"/>
              <a:t>NIPN</a:t>
            </a:r>
            <a:r>
              <a:rPr lang="fr-FR" sz="1300" strike="noStrike" dirty="0"/>
              <a:t> et a amorcé un travail de réflexion sur la pérennisation avec ses partenaires et notamment avec une étude de pérennité dont les recommandations doivent faire l’objet de </a:t>
            </a:r>
            <a:r>
              <a:rPr lang="fr-FR" sz="1300" strike="noStrike" dirty="0" smtClean="0"/>
              <a:t>discussions </a:t>
            </a:r>
            <a:r>
              <a:rPr lang="fr-FR" sz="1300" strike="noStrike" dirty="0"/>
              <a:t>et solutions dans la Phase II de mise en œuvre.</a:t>
            </a:r>
          </a:p>
          <a:p>
            <a:pPr eaLnBrk="0" hangingPunct="0"/>
            <a:endParaRPr lang="fr-FR" sz="1300" strike="noStrike" dirty="0"/>
          </a:p>
          <a:p>
            <a:pPr eaLnBrk="0" hangingPunct="0"/>
            <a:r>
              <a:rPr lang="fr-FR" sz="1300" strike="noStrike" dirty="0"/>
              <a:t>Par ailleurs, le Niger a la volonté de décentraliser les processus de la plateforme afin de renforcer la mise à disposition des données et les capacités au niveau des décideurs régionaux qui sont au plus près de la mise en œuvre des actions et services en nutrition.</a:t>
            </a:r>
          </a:p>
          <a:p>
            <a:pPr eaLnBrk="0" hangingPunct="0"/>
            <a:endParaRPr lang="fr-FR" sz="1300" strike="noStrike" dirty="0"/>
          </a:p>
          <a:p>
            <a:pPr lvl="0" eaLnBrk="0" hangingPunct="0"/>
            <a:r>
              <a:rPr lang="fr-FR" sz="1300" strike="noStrike" dirty="0"/>
              <a:t>Le Niger espère aussi pouvoir – comme mentionné par l’Ambassadeur de la Délégation de l’UE – contribuer à capitaliser sur son expérience dans le cadre global de l’initiative des Plateformes, servant de modèle à d’autres Pays SUN et/ou de la sous-région.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509656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98488" y="725488"/>
            <a:ext cx="5999162" cy="33750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1280911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18"/>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732095"/>
      </p:ext>
    </p:extLst>
  </p:cSld>
  <p:clrMapOvr>
    <a:masterClrMapping/>
  </p:clrMapOvr>
  <p:transition>
    <p:strips dir="ru"/>
  </p:transition>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4061959986"/>
      </p:ext>
    </p:extLst>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re et text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663055405"/>
      </p:ext>
    </p:extLst>
  </p:cSld>
  <p:clrMapOvr>
    <a:masterClrMapping/>
  </p:clrMapOvr>
  <p:transition>
    <p:strips dir="ru"/>
  </p:transition>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93532968"/>
      </p:ext>
    </p:extLst>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10"/>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615829320"/>
      </p:ext>
    </p:extLst>
  </p:cSld>
  <p:clrMapOvr>
    <a:masterClrMapping/>
  </p:clrMapOvr>
  <p:transition>
    <p:strips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5410"/>
      </p:ext>
    </p:extLst>
  </p:cSld>
  <p:clrMapOvr>
    <a:masterClrMapping/>
  </p:clrMapOvr>
  <p:transition>
    <p:strips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911874078"/>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2124252266"/>
      </p:ext>
    </p:extLst>
  </p:cSld>
  <p:clrMapOvr>
    <a:masterClrMapping/>
  </p:clrMapOvr>
  <p:transition>
    <p:strips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36193738"/>
      </p:ext>
    </p:extLst>
  </p:cSld>
  <p:clrMapOvr>
    <a:masterClrMapping/>
  </p:clrMapOvr>
  <p:transition>
    <p:strips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661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pPr>
              <a:defRPr/>
            </a:pPr>
            <a:fld id="{02C702AE-1502-43AE-8DBA-2BCAD3408EF2}" type="slidenum">
              <a:rPr lang="fr-FR" smtClean="0">
                <a:solidFill>
                  <a:srgbClr val="FFFFFF"/>
                </a:solidFill>
              </a:rPr>
              <a:pPr>
                <a:def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335363" y="6444808"/>
            <a:ext cx="2111516"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dirty="0"/>
              <a:t>27 </a:t>
            </a:r>
            <a:r>
              <a:rPr lang="fr-FR" dirty="0" err="1"/>
              <a:t>fev</a:t>
            </a:r>
            <a:r>
              <a:rPr lang="fr-FR" dirty="0"/>
              <a:t> – 01 </a:t>
            </a:r>
            <a:r>
              <a:rPr lang="fr-FR" dirty="0" err="1"/>
              <a:t>mar</a:t>
            </a:r>
            <a:r>
              <a:rPr lang="fr-FR" dirty="0"/>
              <a:t> 2019</a:t>
            </a:r>
          </a:p>
        </p:txBody>
      </p:sp>
      <p:sp>
        <p:nvSpPr>
          <p:cNvPr id="15"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dirty="0"/>
              <a:t>Event, place</a:t>
            </a:r>
          </a:p>
        </p:txBody>
      </p:sp>
    </p:spTree>
    <p:extLst>
      <p:ext uri="{BB962C8B-B14F-4D97-AF65-F5344CB8AC3E}">
        <p14:creationId xmlns:p14="http://schemas.microsoft.com/office/powerpoint/2010/main" val="417714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pPr>
              <a:defRPr/>
            </a:pPr>
            <a:fld id="{02C702AE-1502-43AE-8DBA-2BCAD3408EF2}" type="slidenum">
              <a:rPr lang="fr-FR" smtClean="0">
                <a:solidFill>
                  <a:srgbClr val="FFFFFF"/>
                </a:solidFill>
              </a:rPr>
              <a:pPr>
                <a:defRPr/>
              </a:pPr>
              <a:t>‹N°›</a:t>
            </a:fld>
            <a:endParaRPr lang="fr-FR">
              <a:solidFill>
                <a:srgbClr val="FFFFFF"/>
              </a:solidFill>
            </a:endParaRP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7"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072408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pPr>
              <a:defRPr/>
            </a:pPr>
            <a:fld id="{02C702AE-1502-43AE-8DBA-2BCAD3408EF2}" type="slidenum">
              <a:rPr lang="fr-FR" smtClean="0">
                <a:solidFill>
                  <a:srgbClr val="FFFFFF"/>
                </a:solidFill>
              </a:rPr>
              <a:pPr>
                <a:defRPr/>
              </a:pPr>
              <a:t>‹N°›</a:t>
            </a:fld>
            <a:endParaRPr lang="fr-FR">
              <a:solidFill>
                <a:srgbClr val="FFFFFF"/>
              </a:solidFill>
            </a:endParaRP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7"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526284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32"/>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1943148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3.jpe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5.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178219" y="3140968"/>
            <a:ext cx="5678421"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192012" y="4437112"/>
            <a:ext cx="5664629"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47"/>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7" y="6453347"/>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47"/>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39"/>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6" y="6453339"/>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39"/>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7947178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39"/>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6" y="6453339"/>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39"/>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117641513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61"/>
            <a:ext cx="1837995" cy="365125"/>
          </a:xfrm>
          <a:prstGeom prst="rect">
            <a:avLst/>
          </a:prstGeom>
        </p:spPr>
        <p:txBody>
          <a:bodyPr vert="horz" lIns="91440" tIns="45720" rIns="91440" bIns="45720" rtlCol="0" anchor="ctr"/>
          <a:lstStyle>
            <a:lvl1pPr algn="l">
              <a:defRPr sz="1200">
                <a:solidFill>
                  <a:schemeClr val="bg1"/>
                </a:solidFill>
              </a:defRPr>
            </a:lvl1pPr>
          </a:lstStyle>
          <a:p>
            <a:pPr>
              <a:defRPr/>
            </a:pPr>
            <a:fld id="{7A6E093B-D83A-4EA5-A375-71A406C8A8BB}" type="datetime1">
              <a:rPr lang="en-GB" smtClean="0">
                <a:solidFill>
                  <a:srgbClr val="FFFFFF"/>
                </a:solidFill>
              </a:rPr>
              <a:pPr>
                <a:defRPr/>
              </a:pPr>
              <a:t>22/11/2021</a:t>
            </a:fld>
            <a:endParaRPr lang="fr-FR" dirty="0">
              <a:solidFill>
                <a:srgbClr val="FFFFFF"/>
              </a:solidFill>
            </a:endParaRPr>
          </a:p>
        </p:txBody>
      </p:sp>
      <p:sp>
        <p:nvSpPr>
          <p:cNvPr id="5" name="Espace réservé du pied de page 4"/>
          <p:cNvSpPr>
            <a:spLocks noGrp="1"/>
          </p:cNvSpPr>
          <p:nvPr>
            <p:ph type="ftr" sz="quarter" idx="3"/>
          </p:nvPr>
        </p:nvSpPr>
        <p:spPr>
          <a:xfrm>
            <a:off x="2447597" y="6453361"/>
            <a:ext cx="5856651" cy="365125"/>
          </a:xfrm>
          <a:prstGeom prst="rect">
            <a:avLst/>
          </a:prstGeom>
        </p:spPr>
        <p:txBody>
          <a:bodyPr vert="horz" lIns="91440" tIns="45720" rIns="91440" bIns="45720" rtlCol="0" anchor="ctr"/>
          <a:lstStyle>
            <a:lvl1pPr algn="ctr">
              <a:defRPr sz="1200">
                <a:solidFill>
                  <a:schemeClr val="bg1"/>
                </a:solidFill>
              </a:defRPr>
            </a:lvl1pPr>
          </a:lstStyle>
          <a:p>
            <a:pPr>
              <a:defRPr/>
            </a:pPr>
            <a:endParaRPr lang="fr-FR" dirty="0">
              <a:solidFill>
                <a:srgbClr val="FFFFFF"/>
              </a:solidFill>
            </a:endParaRPr>
          </a:p>
        </p:txBody>
      </p:sp>
      <p:sp>
        <p:nvSpPr>
          <p:cNvPr id="6" name="Espace réservé du numéro de diapositive 5"/>
          <p:cNvSpPr>
            <a:spLocks noGrp="1"/>
          </p:cNvSpPr>
          <p:nvPr>
            <p:ph type="sldNum" sz="quarter" idx="4"/>
          </p:nvPr>
        </p:nvSpPr>
        <p:spPr>
          <a:xfrm>
            <a:off x="11184565" y="6453361"/>
            <a:ext cx="828576" cy="365125"/>
          </a:xfrm>
          <a:prstGeom prst="rect">
            <a:avLst/>
          </a:prstGeom>
        </p:spPr>
        <p:txBody>
          <a:bodyPr vert="horz" lIns="91440" tIns="45720" rIns="91440" bIns="45720" rtlCol="0" anchor="ctr"/>
          <a:lstStyle>
            <a:lvl1pPr algn="r">
              <a:defRPr sz="1200">
                <a:solidFill>
                  <a:schemeClr val="bg1"/>
                </a:solidFill>
              </a:defRPr>
            </a:lvl1pPr>
          </a:lstStyle>
          <a:p>
            <a:pPr>
              <a:defRPr/>
            </a:pPr>
            <a:fld id="{02C702AE-1502-43AE-8DBA-2BCAD3408EF2}" type="slidenum">
              <a:rPr lang="fr-FR" smtClean="0">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20516245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9" r:id="rId5"/>
  </p:sldLayoutIdLst>
  <p:hf hdr="0" ftr="0" dt="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https://pnin-niger.org/web/"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23992" y="2420888"/>
            <a:ext cx="6013176" cy="2556693"/>
          </a:xfrm>
        </p:spPr>
        <p:txBody>
          <a:bodyPr>
            <a:noAutofit/>
          </a:bodyPr>
          <a:lstStyle/>
          <a:p>
            <a:pPr algn="ctr"/>
            <a:r>
              <a:rPr lang="fr-FR" sz="3200" dirty="0">
                <a:solidFill>
                  <a:schemeClr val="bg1"/>
                </a:solidFill>
              </a:rPr>
              <a:t>Plateforme Nationale d’Information sur la Nutrition : </a:t>
            </a:r>
            <a:r>
              <a:rPr lang="fr-FR" sz="3200" i="1" dirty="0">
                <a:solidFill>
                  <a:schemeClr val="bg1"/>
                </a:solidFill>
              </a:rPr>
              <a:t>un outil d’aide à la décision au Niger</a:t>
            </a:r>
            <a:endParaRPr lang="fr-FR" sz="3200" dirty="0">
              <a:solidFill>
                <a:schemeClr val="bg1"/>
              </a:solidFill>
            </a:endParaRPr>
          </a:p>
        </p:txBody>
      </p:sp>
      <p:sp>
        <p:nvSpPr>
          <p:cNvPr id="3" name="Espace réservé du contenu 2"/>
          <p:cNvSpPr>
            <a:spLocks noGrp="1"/>
          </p:cNvSpPr>
          <p:nvPr>
            <p:ph idx="1"/>
          </p:nvPr>
        </p:nvSpPr>
        <p:spPr>
          <a:xfrm>
            <a:off x="6522765" y="5373216"/>
            <a:ext cx="5329100" cy="936104"/>
          </a:xfrm>
        </p:spPr>
        <p:txBody>
          <a:bodyPr>
            <a:noAutofit/>
          </a:bodyPr>
          <a:lstStyle/>
          <a:p>
            <a:pPr algn="ctr">
              <a:spcBef>
                <a:spcPts val="0"/>
              </a:spcBef>
            </a:pPr>
            <a:r>
              <a:rPr lang="fr-FR" sz="1800" b="1" dirty="0" err="1">
                <a:solidFill>
                  <a:schemeClr val="tx1"/>
                </a:solidFill>
              </a:rPr>
              <a:t>SAADOU</a:t>
            </a:r>
            <a:r>
              <a:rPr lang="fr-FR" sz="1800" b="1" dirty="0">
                <a:solidFill>
                  <a:schemeClr val="tx1"/>
                </a:solidFill>
              </a:rPr>
              <a:t> </a:t>
            </a:r>
            <a:r>
              <a:rPr lang="fr-FR" sz="1800" b="1" dirty="0" err="1">
                <a:solidFill>
                  <a:schemeClr val="tx1"/>
                </a:solidFill>
              </a:rPr>
              <a:t>BAKOYE</a:t>
            </a:r>
            <a:endParaRPr lang="fr-FR" sz="1800" b="1" dirty="0">
              <a:solidFill>
                <a:schemeClr val="tx1"/>
              </a:solidFill>
            </a:endParaRPr>
          </a:p>
          <a:p>
            <a:pPr algn="ctr">
              <a:spcBef>
                <a:spcPts val="0"/>
              </a:spcBef>
            </a:pPr>
            <a:r>
              <a:rPr lang="fr-FR" sz="1800" b="1" dirty="0">
                <a:solidFill>
                  <a:schemeClr val="tx1"/>
                </a:solidFill>
              </a:rPr>
              <a:t>Secrétaire Général - Ministère du Plan</a:t>
            </a:r>
          </a:p>
          <a:p>
            <a:pPr algn="ctr">
              <a:spcBef>
                <a:spcPts val="0"/>
              </a:spcBef>
            </a:pPr>
            <a:r>
              <a:rPr lang="fr-FR" sz="1800" b="1" dirty="0">
                <a:solidFill>
                  <a:schemeClr val="tx1"/>
                </a:solidFill>
              </a:rPr>
              <a:t>Président du Comité de Pilotage </a:t>
            </a:r>
            <a:r>
              <a:rPr lang="fr-FR" sz="1800" b="1" dirty="0" err="1">
                <a:solidFill>
                  <a:schemeClr val="tx1"/>
                </a:solidFill>
              </a:rPr>
              <a:t>NIPN</a:t>
            </a:r>
            <a:r>
              <a:rPr lang="fr-FR" sz="1800" b="1" dirty="0">
                <a:solidFill>
                  <a:schemeClr val="tx1"/>
                </a:solidFill>
              </a:rPr>
              <a:t> Niger</a:t>
            </a:r>
          </a:p>
        </p:txBody>
      </p:sp>
      <p:sp>
        <p:nvSpPr>
          <p:cNvPr id="4" name="Espace réservé du contenu 3"/>
          <p:cNvSpPr>
            <a:spLocks noGrp="1"/>
          </p:cNvSpPr>
          <p:nvPr>
            <p:ph sz="quarter" idx="10"/>
          </p:nvPr>
        </p:nvSpPr>
        <p:spPr>
          <a:xfrm>
            <a:off x="119336" y="161647"/>
            <a:ext cx="4320480" cy="503237"/>
          </a:xfrm>
        </p:spPr>
        <p:txBody>
          <a:bodyPr>
            <a:normAutofit fontScale="70000" lnSpcReduction="20000"/>
          </a:bodyPr>
          <a:lstStyle/>
          <a:p>
            <a:r>
              <a:rPr lang="en-US" dirty="0"/>
              <a:t>IMPROVING NUTRITION THROUGH ACCOUNTABILITY AND DATA SYSTEMS – 17 </a:t>
            </a:r>
            <a:r>
              <a:rPr lang="en-US" dirty="0" err="1"/>
              <a:t>novembre</a:t>
            </a:r>
            <a:r>
              <a:rPr lang="en-US" dirty="0"/>
              <a:t> 2021</a:t>
            </a:r>
            <a:endParaRPr lang="fr-FR" dirty="0"/>
          </a:p>
        </p:txBody>
      </p:sp>
      <p:sp>
        <p:nvSpPr>
          <p:cNvPr id="5" name="Rectangle 1"/>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fr-FR"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2</a:t>
            </a:fld>
            <a:endParaRPr lang="fr-FR"/>
          </a:p>
        </p:txBody>
      </p:sp>
      <p:sp>
        <p:nvSpPr>
          <p:cNvPr id="5" name="Content Placeholder 4">
            <a:extLst>
              <a:ext uri="{FF2B5EF4-FFF2-40B4-BE49-F238E27FC236}">
                <a16:creationId xmlns="" xmlns:a16="http://schemas.microsoft.com/office/drawing/2014/main" id="{13D31CF2-580E-4AD9-A225-E0EE8E2A52D7}"/>
              </a:ext>
            </a:extLst>
          </p:cNvPr>
          <p:cNvSpPr>
            <a:spLocks noGrp="1"/>
          </p:cNvSpPr>
          <p:nvPr>
            <p:ph sz="quarter" idx="13"/>
          </p:nvPr>
        </p:nvSpPr>
        <p:spPr>
          <a:xfrm>
            <a:off x="2999656" y="18153"/>
            <a:ext cx="7003648" cy="674543"/>
          </a:xfrm>
        </p:spPr>
        <p:txBody>
          <a:bodyPr/>
          <a:lstStyle/>
          <a:p>
            <a:pPr marL="0" indent="0" eaLnBrk="0" hangingPunct="0"/>
            <a:r>
              <a:rPr lang="fr-FR" sz="2400" cap="small" dirty="0"/>
              <a:t>Fort engagement du Niger en nutrition avec des défis importants en informations multisectorielles </a:t>
            </a:r>
          </a:p>
        </p:txBody>
      </p:sp>
      <p:sp>
        <p:nvSpPr>
          <p:cNvPr id="10" name="ZoneTexte 9"/>
          <p:cNvSpPr txBox="1"/>
          <p:nvPr/>
        </p:nvSpPr>
        <p:spPr>
          <a:xfrm>
            <a:off x="263350" y="4221088"/>
            <a:ext cx="11449274" cy="1015663"/>
          </a:xfrm>
          <a:prstGeom prst="rect">
            <a:avLst/>
          </a:prstGeom>
          <a:noFill/>
        </p:spPr>
        <p:txBody>
          <a:bodyPr wrap="square" rtlCol="0">
            <a:spAutoFit/>
          </a:bodyPr>
          <a:lstStyle/>
          <a:p>
            <a:pPr lvl="0" eaLnBrk="0" hangingPunct="0"/>
            <a:r>
              <a:rPr lang="fr-FR" sz="2000" dirty="0">
                <a:solidFill>
                  <a:srgbClr val="0081AE"/>
                </a:solidFill>
              </a:rPr>
              <a:t>Des enquêtes nationales sont régulièrement menées (nutrition, vulnérabilité, démographie, santé et récemment consommation alimentaire : </a:t>
            </a:r>
            <a:r>
              <a:rPr lang="fr-FR" sz="2000" b="1" dirty="0">
                <a:solidFill>
                  <a:srgbClr val="C00000"/>
                </a:solidFill>
              </a:rPr>
              <a:t>elles restent insuffisantes pour orienter &amp; prioriser les actions et décisions</a:t>
            </a:r>
          </a:p>
        </p:txBody>
      </p:sp>
      <p:grpSp>
        <p:nvGrpSpPr>
          <p:cNvPr id="13" name="Groupe 12"/>
          <p:cNvGrpSpPr/>
          <p:nvPr/>
        </p:nvGrpSpPr>
        <p:grpSpPr>
          <a:xfrm>
            <a:off x="10003304" y="119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Rectangle 10"/>
          <p:cNvSpPr/>
          <p:nvPr/>
        </p:nvSpPr>
        <p:spPr>
          <a:xfrm>
            <a:off x="263351" y="1224376"/>
            <a:ext cx="11749789" cy="830997"/>
          </a:xfrm>
          <a:prstGeom prst="rect">
            <a:avLst/>
          </a:prstGeom>
        </p:spPr>
        <p:txBody>
          <a:bodyPr wrap="square">
            <a:spAutoFit/>
          </a:bodyPr>
          <a:lstStyle/>
          <a:p>
            <a:pPr eaLnBrk="0" hangingPunct="0"/>
            <a:r>
              <a:rPr lang="fr-FR" sz="2400" b="1" dirty="0"/>
              <a:t>Depuis une dizaine d’année, forte volonté politique et engagement dans la lutte contre la malnutrition au Niger</a:t>
            </a:r>
            <a:endParaRPr lang="fr-FR" sz="2400" dirty="0"/>
          </a:p>
        </p:txBody>
      </p:sp>
      <p:sp>
        <p:nvSpPr>
          <p:cNvPr id="19" name="Rectangle 18"/>
          <p:cNvSpPr/>
          <p:nvPr/>
        </p:nvSpPr>
        <p:spPr>
          <a:xfrm>
            <a:off x="106851" y="2053297"/>
            <a:ext cx="11749789" cy="1015663"/>
          </a:xfrm>
          <a:prstGeom prst="rect">
            <a:avLst/>
          </a:prstGeom>
        </p:spPr>
        <p:txBody>
          <a:bodyPr wrap="square">
            <a:spAutoFit/>
          </a:bodyPr>
          <a:lstStyle/>
          <a:p>
            <a:pPr marL="742950" lvl="1" indent="-285750" eaLnBrk="0" hangingPunct="0">
              <a:buFont typeface="Wingdings" panose="05000000000000000000" pitchFamily="2" charset="2"/>
              <a:buChar char="§"/>
            </a:pPr>
            <a:r>
              <a:rPr lang="fr-FR" sz="2000" dirty="0">
                <a:solidFill>
                  <a:schemeClr val="accent1"/>
                </a:solidFill>
              </a:rPr>
              <a:t>Un droit dans la Constitution (article 12), </a:t>
            </a:r>
          </a:p>
          <a:p>
            <a:pPr marL="742950" lvl="1" indent="-285750" eaLnBrk="0" hangingPunct="0">
              <a:buFont typeface="Wingdings" panose="05000000000000000000" pitchFamily="2" charset="2"/>
              <a:buChar char="§"/>
            </a:pPr>
            <a:r>
              <a:rPr lang="fr-FR" sz="2000" dirty="0">
                <a:solidFill>
                  <a:schemeClr val="accent1"/>
                </a:solidFill>
              </a:rPr>
              <a:t>Engagement sur le plan international : adhésion SUN/</a:t>
            </a:r>
            <a:r>
              <a:rPr lang="fr-FR" sz="2000" dirty="0" err="1">
                <a:solidFill>
                  <a:schemeClr val="accent1"/>
                </a:solidFill>
              </a:rPr>
              <a:t>REACH</a:t>
            </a:r>
            <a:r>
              <a:rPr lang="fr-FR" sz="2000" dirty="0">
                <a:solidFill>
                  <a:schemeClr val="accent1"/>
                </a:solidFill>
              </a:rPr>
              <a:t> </a:t>
            </a:r>
          </a:p>
          <a:p>
            <a:pPr marL="742950" lvl="1" indent="-285750" eaLnBrk="0" hangingPunct="0">
              <a:buFont typeface="Wingdings" panose="05000000000000000000" pitchFamily="2" charset="2"/>
              <a:buChar char="§"/>
            </a:pPr>
            <a:r>
              <a:rPr lang="fr-FR" sz="2000" dirty="0" err="1">
                <a:solidFill>
                  <a:schemeClr val="accent1"/>
                </a:solidFill>
              </a:rPr>
              <a:t>1</a:t>
            </a:r>
            <a:r>
              <a:rPr lang="fr-FR" sz="2000" baseline="30000" dirty="0" err="1">
                <a:solidFill>
                  <a:schemeClr val="accent1"/>
                </a:solidFill>
              </a:rPr>
              <a:t>ier</a:t>
            </a:r>
            <a:r>
              <a:rPr lang="fr-FR" sz="2000" dirty="0">
                <a:solidFill>
                  <a:schemeClr val="accent1"/>
                </a:solidFill>
              </a:rPr>
              <a:t> cadres politiques : Politique Nationale de Sécurité Nutritionnelle (</a:t>
            </a:r>
            <a:r>
              <a:rPr lang="fr-FR" sz="2000" dirty="0" err="1">
                <a:solidFill>
                  <a:schemeClr val="accent1"/>
                </a:solidFill>
              </a:rPr>
              <a:t>PNSN</a:t>
            </a:r>
            <a:r>
              <a:rPr lang="fr-FR" sz="2000" dirty="0">
                <a:solidFill>
                  <a:schemeClr val="accent1"/>
                </a:solidFill>
              </a:rPr>
              <a:t>) et Plan d’Action </a:t>
            </a:r>
          </a:p>
        </p:txBody>
      </p:sp>
      <p:sp>
        <p:nvSpPr>
          <p:cNvPr id="20" name="Rectangle 19"/>
          <p:cNvSpPr/>
          <p:nvPr/>
        </p:nvSpPr>
        <p:spPr>
          <a:xfrm>
            <a:off x="263351" y="3717032"/>
            <a:ext cx="10428329" cy="461665"/>
          </a:xfrm>
          <a:prstGeom prst="rect">
            <a:avLst/>
          </a:prstGeom>
        </p:spPr>
        <p:txBody>
          <a:bodyPr wrap="square">
            <a:spAutoFit/>
          </a:bodyPr>
          <a:lstStyle/>
          <a:p>
            <a:pPr eaLnBrk="0" hangingPunct="0"/>
            <a:r>
              <a:rPr lang="fr-FR" sz="2400" b="1" dirty="0"/>
              <a:t>Manque d’informations importants en information multisectorielle</a:t>
            </a:r>
            <a:endParaRPr lang="fr-FR" sz="2400" dirty="0"/>
          </a:p>
        </p:txBody>
      </p:sp>
      <p:sp>
        <p:nvSpPr>
          <p:cNvPr id="21" name="Flèche courbée vers la droite 20"/>
          <p:cNvSpPr/>
          <p:nvPr/>
        </p:nvSpPr>
        <p:spPr>
          <a:xfrm>
            <a:off x="911424" y="5517232"/>
            <a:ext cx="1296144" cy="67512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Rectangle 1"/>
          <p:cNvSpPr/>
          <p:nvPr/>
        </p:nvSpPr>
        <p:spPr>
          <a:xfrm>
            <a:off x="256927" y="3236220"/>
            <a:ext cx="851515" cy="461665"/>
          </a:xfrm>
          <a:prstGeom prst="rect">
            <a:avLst/>
          </a:prstGeom>
        </p:spPr>
        <p:txBody>
          <a:bodyPr wrap="none">
            <a:spAutoFit/>
          </a:bodyPr>
          <a:lstStyle/>
          <a:p>
            <a:r>
              <a:rPr lang="fr-FR" sz="2400" b="1" dirty="0">
                <a:solidFill>
                  <a:srgbClr val="C00000"/>
                </a:solidFill>
              </a:rPr>
              <a:t>MAIS</a:t>
            </a:r>
            <a:endParaRPr lang="fr-FR" sz="2400" dirty="0">
              <a:solidFill>
                <a:srgbClr val="C00000"/>
              </a:solidFill>
            </a:endParaRPr>
          </a:p>
        </p:txBody>
      </p:sp>
      <p:sp>
        <p:nvSpPr>
          <p:cNvPr id="3" name="Rectangle 2">
            <a:extLst>
              <a:ext uri="{FF2B5EF4-FFF2-40B4-BE49-F238E27FC236}">
                <a16:creationId xmlns="" xmlns:a16="http://schemas.microsoft.com/office/drawing/2014/main" id="{E6C033C5-F6F0-49E3-9484-4A5ECAD40F15}"/>
              </a:ext>
            </a:extLst>
          </p:cNvPr>
          <p:cNvSpPr/>
          <p:nvPr/>
        </p:nvSpPr>
        <p:spPr>
          <a:xfrm>
            <a:off x="2495665" y="5416005"/>
            <a:ext cx="8660176" cy="830997"/>
          </a:xfrm>
          <a:prstGeom prst="rect">
            <a:avLst/>
          </a:prstGeom>
        </p:spPr>
        <p:txBody>
          <a:bodyPr wrap="square">
            <a:spAutoFit/>
          </a:bodyPr>
          <a:lstStyle/>
          <a:p>
            <a:pPr lvl="0" eaLnBrk="0" hangingPunct="0"/>
            <a:r>
              <a:rPr lang="fr-FR" sz="2400" b="1" u="sng" dirty="0">
                <a:solidFill>
                  <a:srgbClr val="0081AE"/>
                </a:solidFill>
              </a:rPr>
              <a:t>En 2018</a:t>
            </a:r>
            <a:r>
              <a:rPr lang="fr-FR" sz="2400" b="1" dirty="0">
                <a:solidFill>
                  <a:srgbClr val="0081AE"/>
                </a:solidFill>
              </a:rPr>
              <a:t>: Plateforme Nationale d’Information pour la Nutrition (PNIN)</a:t>
            </a:r>
          </a:p>
        </p:txBody>
      </p:sp>
    </p:spTree>
    <p:extLst>
      <p:ext uri="{BB962C8B-B14F-4D97-AF65-F5344CB8AC3E}">
        <p14:creationId xmlns:p14="http://schemas.microsoft.com/office/powerpoint/2010/main" val="24024078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barn(inVertical)">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p:bldP spid="11" grpId="0"/>
      <p:bldP spid="19" grpId="0"/>
      <p:bldP spid="20" grpId="0"/>
      <p:bldP spid="21" grpId="0" animBg="1"/>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3</a:t>
            </a:fld>
            <a:endParaRPr lang="fr-FR"/>
          </a:p>
        </p:txBody>
      </p:sp>
      <p:sp>
        <p:nvSpPr>
          <p:cNvPr id="5" name="Content Placeholder 4">
            <a:extLst>
              <a:ext uri="{FF2B5EF4-FFF2-40B4-BE49-F238E27FC236}">
                <a16:creationId xmlns="" xmlns:a16="http://schemas.microsoft.com/office/drawing/2014/main" id="{13D31CF2-580E-4AD9-A225-E0EE8E2A52D7}"/>
              </a:ext>
            </a:extLst>
          </p:cNvPr>
          <p:cNvSpPr>
            <a:spLocks noGrp="1"/>
          </p:cNvSpPr>
          <p:nvPr>
            <p:ph sz="quarter" idx="13"/>
          </p:nvPr>
        </p:nvSpPr>
        <p:spPr>
          <a:xfrm>
            <a:off x="2999656" y="44624"/>
            <a:ext cx="7013232" cy="614338"/>
          </a:xfrm>
        </p:spPr>
        <p:txBody>
          <a:bodyPr/>
          <a:lstStyle/>
          <a:p>
            <a:pPr marL="0" indent="0" eaLnBrk="0" hangingPunct="0"/>
            <a:r>
              <a:rPr lang="fr-FR" sz="2400" cap="small" dirty="0"/>
              <a:t>Mise à disposition des données et création d’un système d’information multisectoriel</a:t>
            </a:r>
          </a:p>
        </p:txBody>
      </p:sp>
      <p:grpSp>
        <p:nvGrpSpPr>
          <p:cNvPr id="13" name="Groupe 12"/>
          <p:cNvGrpSpPr/>
          <p:nvPr/>
        </p:nvGrpSpPr>
        <p:grpSpPr>
          <a:xfrm>
            <a:off x="1001288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Rectangle 10"/>
          <p:cNvSpPr/>
          <p:nvPr/>
        </p:nvSpPr>
        <p:spPr>
          <a:xfrm>
            <a:off x="335360" y="2234853"/>
            <a:ext cx="11377264" cy="1631216"/>
          </a:xfrm>
          <a:prstGeom prst="rect">
            <a:avLst/>
          </a:prstGeom>
        </p:spPr>
        <p:txBody>
          <a:bodyPr wrap="square">
            <a:spAutoFit/>
          </a:bodyPr>
          <a:lstStyle/>
          <a:p>
            <a:pPr marL="920750" lvl="1" indent="-285750" eaLnBrk="0" hangingPunct="0">
              <a:lnSpc>
                <a:spcPts val="2400"/>
              </a:lnSpc>
              <a:buFont typeface="Wingdings" panose="05000000000000000000" pitchFamily="2" charset="2"/>
              <a:buChar char="§"/>
            </a:pPr>
            <a:r>
              <a:rPr lang="fr-FR" sz="2000" dirty="0">
                <a:solidFill>
                  <a:schemeClr val="accent1"/>
                </a:solidFill>
              </a:rPr>
              <a:t>Outil de stockage et de diffusion des micro données</a:t>
            </a:r>
          </a:p>
          <a:p>
            <a:pPr marL="923925" lvl="1" indent="-285750" eaLnBrk="0" hangingPunct="0">
              <a:lnSpc>
                <a:spcPts val="2400"/>
              </a:lnSpc>
              <a:buFont typeface="Wingdings" panose="05000000000000000000" pitchFamily="2" charset="2"/>
              <a:buChar char="§"/>
            </a:pPr>
            <a:r>
              <a:rPr lang="fr-FR" sz="2000" dirty="0">
                <a:solidFill>
                  <a:schemeClr val="accent1"/>
                </a:solidFill>
              </a:rPr>
              <a:t>Outil de suivi des indicateurs multisectoriels sur la nutrition</a:t>
            </a:r>
          </a:p>
          <a:p>
            <a:pPr marL="908050" lvl="1" eaLnBrk="0" hangingPunct="0">
              <a:lnSpc>
                <a:spcPts val="2400"/>
              </a:lnSpc>
            </a:pPr>
            <a:r>
              <a:rPr lang="fr-FR" sz="2000" dirty="0">
                <a:solidFill>
                  <a:schemeClr val="accent1"/>
                </a:solidFill>
                <a:sym typeface="Wingdings" panose="05000000000000000000" pitchFamily="2" charset="2"/>
              </a:rPr>
              <a:t> </a:t>
            </a:r>
            <a:r>
              <a:rPr lang="fr-FR" sz="2000" dirty="0">
                <a:solidFill>
                  <a:schemeClr val="accent1"/>
                </a:solidFill>
              </a:rPr>
              <a:t>340 indicateurs provenant des Ministères contributifs</a:t>
            </a:r>
          </a:p>
          <a:p>
            <a:pPr marL="923925" lvl="1" indent="-285750" eaLnBrk="0" hangingPunct="0">
              <a:lnSpc>
                <a:spcPts val="2400"/>
              </a:lnSpc>
              <a:buFont typeface="Wingdings" panose="05000000000000000000" pitchFamily="2" charset="2"/>
              <a:buChar char="§"/>
            </a:pPr>
            <a:r>
              <a:rPr lang="fr-FR" sz="2000" dirty="0">
                <a:solidFill>
                  <a:schemeClr val="accent1"/>
                </a:solidFill>
              </a:rPr>
              <a:t>Développement de méthodologies adaptées au contexte national</a:t>
            </a:r>
          </a:p>
          <a:p>
            <a:pPr marL="923925" lvl="1" indent="-285750" eaLnBrk="0" hangingPunct="0">
              <a:lnSpc>
                <a:spcPts val="2400"/>
              </a:lnSpc>
              <a:buFont typeface="Wingdings" panose="05000000000000000000" pitchFamily="2" charset="2"/>
              <a:buChar char="§"/>
            </a:pPr>
            <a:r>
              <a:rPr lang="fr-FR" sz="2000" dirty="0">
                <a:solidFill>
                  <a:schemeClr val="accent1"/>
                </a:solidFill>
              </a:rPr>
              <a:t>Mise en place d’un système centralisé en lien avec le Plan d’Action Multisectoriel</a:t>
            </a:r>
          </a:p>
        </p:txBody>
      </p:sp>
      <p:sp>
        <p:nvSpPr>
          <p:cNvPr id="3" name="Rectangle 2"/>
          <p:cNvSpPr/>
          <p:nvPr/>
        </p:nvSpPr>
        <p:spPr>
          <a:xfrm>
            <a:off x="335360" y="1284200"/>
            <a:ext cx="11377263" cy="830997"/>
          </a:xfrm>
          <a:prstGeom prst="rect">
            <a:avLst/>
          </a:prstGeom>
        </p:spPr>
        <p:txBody>
          <a:bodyPr wrap="square">
            <a:spAutoFit/>
          </a:bodyPr>
          <a:lstStyle/>
          <a:p>
            <a:pPr eaLnBrk="0" hangingPunct="0"/>
            <a:r>
              <a:rPr lang="fr-FR" sz="2400" b="1" dirty="0"/>
              <a:t>Mise en place un système d’information centralisé et d’analyse multisectorielle (</a:t>
            </a:r>
            <a:r>
              <a:rPr lang="fr-FR" sz="2400" b="1" dirty="0" err="1"/>
              <a:t>PNIN</a:t>
            </a:r>
            <a:r>
              <a:rPr lang="fr-FR" sz="2400" b="1" dirty="0"/>
              <a:t>) (</a:t>
            </a:r>
            <a:r>
              <a:rPr lang="fr-FR" sz="2400" b="1" dirty="0">
                <a:solidFill>
                  <a:schemeClr val="accent1"/>
                </a:solidFill>
              </a:rPr>
              <a:t>1</a:t>
            </a:r>
            <a:r>
              <a:rPr lang="fr-FR" sz="2400" b="1" baseline="30000" dirty="0">
                <a:solidFill>
                  <a:schemeClr val="accent1"/>
                </a:solidFill>
              </a:rPr>
              <a:t>er</a:t>
            </a:r>
            <a:r>
              <a:rPr lang="fr-FR" sz="2400" b="1" dirty="0">
                <a:solidFill>
                  <a:schemeClr val="accent1"/>
                </a:solidFill>
              </a:rPr>
              <a:t> Prérequis</a:t>
            </a:r>
            <a:r>
              <a:rPr lang="fr-FR" sz="2400" b="1" dirty="0"/>
              <a:t>) </a:t>
            </a:r>
            <a:endParaRPr lang="fr-FR" sz="2400" dirty="0"/>
          </a:p>
        </p:txBody>
      </p:sp>
      <p:sp>
        <p:nvSpPr>
          <p:cNvPr id="6" name="Rectangle 5"/>
          <p:cNvSpPr/>
          <p:nvPr/>
        </p:nvSpPr>
        <p:spPr>
          <a:xfrm>
            <a:off x="2866222" y="4172476"/>
            <a:ext cx="8704403" cy="1200329"/>
          </a:xfrm>
          <a:prstGeom prst="rect">
            <a:avLst/>
          </a:prstGeom>
        </p:spPr>
        <p:txBody>
          <a:bodyPr wrap="square">
            <a:spAutoFit/>
          </a:bodyPr>
          <a:lstStyle/>
          <a:p>
            <a:pPr eaLnBrk="0" hangingPunct="0"/>
            <a:r>
              <a:rPr lang="fr-FR" sz="2400" b="1" dirty="0">
                <a:solidFill>
                  <a:srgbClr val="C00000"/>
                </a:solidFill>
              </a:rPr>
              <a:t>1</a:t>
            </a:r>
            <a:r>
              <a:rPr lang="fr-FR" sz="2400" b="1" baseline="30000" dirty="0">
                <a:solidFill>
                  <a:srgbClr val="C00000"/>
                </a:solidFill>
              </a:rPr>
              <a:t>er</a:t>
            </a:r>
            <a:r>
              <a:rPr lang="fr-FR" sz="2400" b="1" dirty="0">
                <a:solidFill>
                  <a:srgbClr val="C00000"/>
                </a:solidFill>
              </a:rPr>
              <a:t> résultat : </a:t>
            </a:r>
            <a:r>
              <a:rPr lang="fr-FR" sz="2400" b="1" dirty="0"/>
              <a:t>Mise à disposition de l’information</a:t>
            </a:r>
          </a:p>
          <a:p>
            <a:pPr marL="342900" indent="-342900" eaLnBrk="0" hangingPunct="0">
              <a:buFont typeface="Wingdings" panose="05000000000000000000" pitchFamily="2" charset="2"/>
              <a:buChar char="§"/>
            </a:pPr>
            <a:r>
              <a:rPr lang="fr-FR" sz="2400" b="1" dirty="0"/>
              <a:t>Assurant les critères de qualité</a:t>
            </a:r>
          </a:p>
          <a:p>
            <a:pPr marL="342900" indent="-342900" eaLnBrk="0" hangingPunct="0">
              <a:buFont typeface="Wingdings" panose="05000000000000000000" pitchFamily="2" charset="2"/>
              <a:buChar char="§"/>
            </a:pPr>
            <a:r>
              <a:rPr lang="fr-FR" sz="2400" b="1" dirty="0"/>
              <a:t>Et aligné avec les politiques publiques</a:t>
            </a:r>
            <a:endParaRPr lang="fr-FR" sz="2400" dirty="0"/>
          </a:p>
        </p:txBody>
      </p:sp>
      <p:sp>
        <p:nvSpPr>
          <p:cNvPr id="22" name="Flèche courbée vers la droite 21"/>
          <p:cNvSpPr/>
          <p:nvPr/>
        </p:nvSpPr>
        <p:spPr>
          <a:xfrm>
            <a:off x="1199456" y="4435075"/>
            <a:ext cx="1296144" cy="67512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Rectangle 6"/>
          <p:cNvSpPr/>
          <p:nvPr/>
        </p:nvSpPr>
        <p:spPr>
          <a:xfrm>
            <a:off x="2639425" y="5540140"/>
            <a:ext cx="4133376" cy="461665"/>
          </a:xfrm>
          <a:prstGeom prst="rect">
            <a:avLst/>
          </a:prstGeom>
        </p:spPr>
        <p:txBody>
          <a:bodyPr wrap="none">
            <a:spAutoFit/>
          </a:bodyPr>
          <a:lstStyle/>
          <a:p>
            <a:pPr lvl="0" algn="ctr" eaLnBrk="0" hangingPunct="0"/>
            <a:r>
              <a:rPr lang="fr-FR" sz="2400" b="1" dirty="0">
                <a:solidFill>
                  <a:schemeClr val="bg1"/>
                </a:solidFill>
                <a:hlinkClick r:id="rId5">
                  <a:extLst>
                    <a:ext uri="{A12FA001-AC4F-418D-AE19-62706E023703}">
                      <ahyp:hlinkClr xmlns="" xmlns:ahyp="http://schemas.microsoft.com/office/drawing/2018/hyperlinkcolor" val="tx"/>
                    </a:ext>
                  </a:extLst>
                </a:hlinkClick>
              </a:rPr>
              <a:t>https://pnin-niger.org/web/</a:t>
            </a:r>
            <a:endParaRPr lang="fr-FR" sz="2400" b="1" dirty="0">
              <a:solidFill>
                <a:schemeClr val="bg1"/>
              </a:solidFill>
            </a:endParaRPr>
          </a:p>
        </p:txBody>
      </p:sp>
    </p:spTree>
    <p:extLst>
      <p:ext uri="{BB962C8B-B14F-4D97-AF65-F5344CB8AC3E}">
        <p14:creationId xmlns:p14="http://schemas.microsoft.com/office/powerpoint/2010/main" val="24756936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P spid="3" grpId="0"/>
      <p:bldP spid="6"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4</a:t>
            </a:fld>
            <a:endParaRPr lang="fr-FR"/>
          </a:p>
        </p:txBody>
      </p:sp>
      <p:sp>
        <p:nvSpPr>
          <p:cNvPr id="5" name="Content Placeholder 4">
            <a:extLst>
              <a:ext uri="{FF2B5EF4-FFF2-40B4-BE49-F238E27FC236}">
                <a16:creationId xmlns="" xmlns:a16="http://schemas.microsoft.com/office/drawing/2014/main" id="{13D31CF2-580E-4AD9-A225-E0EE8E2A52D7}"/>
              </a:ext>
            </a:extLst>
          </p:cNvPr>
          <p:cNvSpPr>
            <a:spLocks noGrp="1"/>
          </p:cNvSpPr>
          <p:nvPr>
            <p:ph sz="quarter" idx="13"/>
          </p:nvPr>
        </p:nvSpPr>
        <p:spPr>
          <a:xfrm>
            <a:off x="2979260" y="63417"/>
            <a:ext cx="7022258" cy="614338"/>
          </a:xfrm>
        </p:spPr>
        <p:txBody>
          <a:bodyPr/>
          <a:lstStyle/>
          <a:p>
            <a:pPr marL="0" indent="0" eaLnBrk="0" hangingPunct="0"/>
            <a:r>
              <a:rPr lang="fr-FR" sz="2400" cap="small" dirty="0"/>
              <a:t>Répondre a la demande des secteurs contributeurs: leur implication</a:t>
            </a:r>
          </a:p>
        </p:txBody>
      </p:sp>
      <p:grpSp>
        <p:nvGrpSpPr>
          <p:cNvPr id="13" name="Groupe 12"/>
          <p:cNvGrpSpPr/>
          <p:nvPr/>
        </p:nvGrpSpPr>
        <p:grpSpPr>
          <a:xfrm>
            <a:off x="10001518" y="-1736"/>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Rectangle 10"/>
          <p:cNvSpPr/>
          <p:nvPr/>
        </p:nvSpPr>
        <p:spPr>
          <a:xfrm>
            <a:off x="191344" y="2079051"/>
            <a:ext cx="8640960" cy="4190891"/>
          </a:xfrm>
          <a:prstGeom prst="rect">
            <a:avLst/>
          </a:prstGeom>
        </p:spPr>
        <p:txBody>
          <a:bodyPr wrap="square">
            <a:spAutoFit/>
          </a:bodyPr>
          <a:lstStyle/>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Élaboration de Plans Cadre d’Analyses biannuels avec les décideurs</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6">
                    <a:lumMod val="50000"/>
                  </a:schemeClr>
                </a:solidFill>
              </a:rPr>
              <a:t>Renforcement des capacités: </a:t>
            </a:r>
          </a:p>
          <a:p>
            <a:pPr marL="533400" lvl="1" indent="-285750" eaLnBrk="0" hangingPunct="0">
              <a:spcBef>
                <a:spcPts val="200"/>
              </a:spcBef>
              <a:spcAft>
                <a:spcPts val="200"/>
              </a:spcAft>
              <a:buFont typeface="Arial" panose="020B0604020202020204" pitchFamily="34" charset="0"/>
              <a:buChar char="•"/>
            </a:pPr>
            <a:r>
              <a:rPr lang="fr-FR" sz="1600" dirty="0">
                <a:solidFill>
                  <a:srgbClr val="002060"/>
                </a:solidFill>
              </a:rPr>
              <a:t>Incluant les utilisateurs et décideurs </a:t>
            </a:r>
          </a:p>
          <a:p>
            <a:pPr marL="533400" lvl="1" indent="-285750" eaLnBrk="0" hangingPunct="0">
              <a:spcBef>
                <a:spcPts val="200"/>
              </a:spcBef>
              <a:spcAft>
                <a:spcPts val="200"/>
              </a:spcAft>
              <a:buFont typeface="Arial" panose="020B0604020202020204" pitchFamily="34" charset="0"/>
              <a:buChar char="•"/>
            </a:pPr>
            <a:r>
              <a:rPr lang="fr-FR" sz="1600" dirty="0">
                <a:solidFill>
                  <a:srgbClr val="002060"/>
                </a:solidFill>
              </a:rPr>
              <a:t>La nutrition dans la « Stratégie Nationale de Développement de la Statistique » </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Appuie aux instances de coordination des interventions nutrition</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Validation des analyses par le Comité Technique en charge du Plan d’Action </a:t>
            </a:r>
          </a:p>
          <a:p>
            <a:pPr eaLnBrk="0" hangingPunct="0">
              <a:spcBef>
                <a:spcPts val="200"/>
              </a:spcBef>
              <a:spcAft>
                <a:spcPts val="200"/>
              </a:spcAft>
            </a:pPr>
            <a:r>
              <a:rPr lang="fr-FR" dirty="0">
                <a:solidFill>
                  <a:schemeClr val="accent4">
                    <a:lumMod val="50000"/>
                  </a:schemeClr>
                </a:solidFill>
                <a:sym typeface="Wingdings" panose="05000000000000000000" pitchFamily="2" charset="2"/>
              </a:rPr>
              <a:t>     </a:t>
            </a:r>
            <a:r>
              <a:rPr lang="fr-FR" sz="1600" b="1" dirty="0">
                <a:solidFill>
                  <a:schemeClr val="accent4">
                    <a:lumMod val="50000"/>
                  </a:schemeClr>
                </a:solidFill>
                <a:sym typeface="Wingdings" panose="05000000000000000000" pitchFamily="2" charset="2"/>
              </a:rPr>
              <a:t>Ex: </a:t>
            </a:r>
            <a:r>
              <a:rPr lang="fr-FR" sz="1600" dirty="0">
                <a:solidFill>
                  <a:schemeClr val="accent4">
                    <a:lumMod val="50000"/>
                  </a:schemeClr>
                </a:solidFill>
              </a:rPr>
              <a:t>ateliers d’interprétations avec les secteurs contributifs </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Traduction des résultats</a:t>
            </a:r>
            <a:r>
              <a:rPr lang="fr-FR" sz="2000" b="1" dirty="0">
                <a:solidFill>
                  <a:schemeClr val="accent4">
                    <a:lumMod val="50000"/>
                  </a:schemeClr>
                </a:solidFill>
              </a:rPr>
              <a:t> </a:t>
            </a:r>
            <a:r>
              <a:rPr lang="fr-FR" sz="1600" dirty="0">
                <a:solidFill>
                  <a:schemeClr val="accent4">
                    <a:lumMod val="50000"/>
                  </a:schemeClr>
                </a:solidFill>
              </a:rPr>
              <a:t>(</a:t>
            </a:r>
            <a:r>
              <a:rPr lang="fr-FR" sz="1600" dirty="0" err="1">
                <a:solidFill>
                  <a:schemeClr val="accent4">
                    <a:lumMod val="50000"/>
                  </a:schemeClr>
                </a:solidFill>
              </a:rPr>
              <a:t>policy</a:t>
            </a:r>
            <a:r>
              <a:rPr lang="fr-FR" sz="1600" dirty="0">
                <a:solidFill>
                  <a:schemeClr val="accent4">
                    <a:lumMod val="50000"/>
                  </a:schemeClr>
                </a:solidFill>
              </a:rPr>
              <a:t> briefs, synopsis, présentations)</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Valorisation et dissémination auprès des décideurs:  </a:t>
            </a:r>
          </a:p>
          <a:p>
            <a:pPr marL="723900" indent="-723900" eaLnBrk="0" hangingPunct="0"/>
            <a:r>
              <a:rPr lang="fr-FR" sz="1600" b="1" dirty="0">
                <a:solidFill>
                  <a:schemeClr val="accent4">
                    <a:lumMod val="50000"/>
                  </a:schemeClr>
                </a:solidFill>
                <a:sym typeface="Wingdings" panose="05000000000000000000" pitchFamily="2" charset="2"/>
              </a:rPr>
              <a:t>     Ex: </a:t>
            </a:r>
            <a:r>
              <a:rPr lang="fr-FR" sz="1600" dirty="0">
                <a:solidFill>
                  <a:schemeClr val="accent4">
                    <a:lumMod val="50000"/>
                  </a:schemeClr>
                </a:solidFill>
              </a:rPr>
              <a:t>honorables de l’Assemblée Nationale du Réseau Nutrition; </a:t>
            </a:r>
          </a:p>
          <a:p>
            <a:pPr marL="723900" indent="-723900" eaLnBrk="0" hangingPunct="0"/>
            <a:r>
              <a:rPr lang="fr-FR" sz="1600" b="1" dirty="0">
                <a:solidFill>
                  <a:schemeClr val="accent4">
                    <a:lumMod val="50000"/>
                  </a:schemeClr>
                </a:solidFill>
              </a:rPr>
              <a:t>     Ex: </a:t>
            </a:r>
            <a:r>
              <a:rPr lang="fr-FR" sz="1600" dirty="0">
                <a:solidFill>
                  <a:schemeClr val="accent4">
                    <a:lumMod val="50000"/>
                  </a:schemeClr>
                </a:solidFill>
              </a:rPr>
              <a:t>journées de plaidoyer « nutrition » auprès des médias, universitaires, acteurs nutrition</a:t>
            </a:r>
          </a:p>
        </p:txBody>
      </p:sp>
      <p:sp>
        <p:nvSpPr>
          <p:cNvPr id="8" name="Rectangle 7"/>
          <p:cNvSpPr/>
          <p:nvPr/>
        </p:nvSpPr>
        <p:spPr>
          <a:xfrm>
            <a:off x="191344" y="1196752"/>
            <a:ext cx="7776864" cy="830997"/>
          </a:xfrm>
          <a:prstGeom prst="rect">
            <a:avLst/>
          </a:prstGeom>
        </p:spPr>
        <p:txBody>
          <a:bodyPr wrap="square">
            <a:spAutoFit/>
          </a:bodyPr>
          <a:lstStyle/>
          <a:p>
            <a:pPr eaLnBrk="0" hangingPunct="0"/>
            <a:r>
              <a:rPr lang="fr-FR" sz="2400" b="1" dirty="0"/>
              <a:t>Répondre à la demande : identifier les besoins en information stratégique et leurs objectifs </a:t>
            </a:r>
            <a:endParaRPr lang="fr-FR" sz="2400" dirty="0"/>
          </a:p>
        </p:txBody>
      </p:sp>
      <p:sp>
        <p:nvSpPr>
          <p:cNvPr id="19" name="Rectangle 18">
            <a:extLst>
              <a:ext uri="{FF2B5EF4-FFF2-40B4-BE49-F238E27FC236}">
                <a16:creationId xmlns="" xmlns:a16="http://schemas.microsoft.com/office/drawing/2014/main" id="{FD429B7A-0558-499B-80A6-C5EE4AFF9DDB}"/>
              </a:ext>
            </a:extLst>
          </p:cNvPr>
          <p:cNvSpPr/>
          <p:nvPr/>
        </p:nvSpPr>
        <p:spPr>
          <a:xfrm>
            <a:off x="9229508" y="3595284"/>
            <a:ext cx="2783632" cy="2308324"/>
          </a:xfrm>
          <a:prstGeom prst="rect">
            <a:avLst/>
          </a:prstGeom>
        </p:spPr>
        <p:txBody>
          <a:bodyPr wrap="square">
            <a:spAutoFit/>
          </a:bodyPr>
          <a:lstStyle/>
          <a:p>
            <a:pPr algn="ctr" eaLnBrk="0" hangingPunct="0"/>
            <a:r>
              <a:rPr lang="fr-FR" sz="2400" b="1" dirty="0">
                <a:solidFill>
                  <a:srgbClr val="C00000"/>
                </a:solidFill>
              </a:rPr>
              <a:t>2</a:t>
            </a:r>
            <a:r>
              <a:rPr lang="fr-FR" sz="2400" b="1" baseline="30000" dirty="0">
                <a:solidFill>
                  <a:srgbClr val="C00000"/>
                </a:solidFill>
              </a:rPr>
              <a:t>ème</a:t>
            </a:r>
            <a:r>
              <a:rPr lang="fr-FR" sz="2400" b="1" dirty="0">
                <a:solidFill>
                  <a:srgbClr val="C00000"/>
                </a:solidFill>
              </a:rPr>
              <a:t> résultat </a:t>
            </a:r>
            <a:r>
              <a:rPr lang="fr-FR" sz="2400" b="1" dirty="0"/>
              <a:t>: les décideurs sont impliqués dans le long de la chaine de valeur des données</a:t>
            </a:r>
            <a:endParaRPr lang="fr-FR" sz="2400" dirty="0"/>
          </a:p>
        </p:txBody>
      </p:sp>
      <p:sp>
        <p:nvSpPr>
          <p:cNvPr id="2" name="Flèche courbée vers la gauche 1"/>
          <p:cNvSpPr/>
          <p:nvPr/>
        </p:nvSpPr>
        <p:spPr>
          <a:xfrm rot="17404793">
            <a:off x="9845873" y="1332985"/>
            <a:ext cx="1745278" cy="211884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8501250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left)">
                                      <p:cBhvr>
                                        <p:cTn id="27" dur="500"/>
                                        <p:tgtEl>
                                          <p:spTgt spid="11">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wipe(left)">
                                      <p:cBhvr>
                                        <p:cTn id="31" dur="500"/>
                                        <p:tgtEl>
                                          <p:spTgt spid="11">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wipe(left)">
                                      <p:cBhvr>
                                        <p:cTn id="35" dur="500"/>
                                        <p:tgtEl>
                                          <p:spTgt spid="11">
                                            <p:txEl>
                                              <p:pRg st="3" end="3"/>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wipe(left)">
                                      <p:cBhvr>
                                        <p:cTn id="39" dur="500"/>
                                        <p:tgtEl>
                                          <p:spTgt spid="11">
                                            <p:txEl>
                                              <p:pRg st="4" end="4"/>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1">
                                            <p:txEl>
                                              <p:pRg st="5" end="5"/>
                                            </p:txEl>
                                          </p:spTgt>
                                        </p:tgtEl>
                                        <p:attrNameLst>
                                          <p:attrName>style.visibility</p:attrName>
                                        </p:attrNameLst>
                                      </p:cBhvr>
                                      <p:to>
                                        <p:strVal val="visible"/>
                                      </p:to>
                                    </p:set>
                                    <p:animEffect transition="in" filter="wipe(left)">
                                      <p:cBhvr>
                                        <p:cTn id="43" dur="500"/>
                                        <p:tgtEl>
                                          <p:spTgt spid="11">
                                            <p:txEl>
                                              <p:pRg st="5" end="5"/>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Effect transition="in" filter="wipe(left)">
                                      <p:cBhvr>
                                        <p:cTn id="47" dur="500"/>
                                        <p:tgtEl>
                                          <p:spTgt spid="11">
                                            <p:txEl>
                                              <p:pRg st="6" end="6"/>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1">
                                            <p:txEl>
                                              <p:pRg st="7" end="7"/>
                                            </p:txEl>
                                          </p:spTgt>
                                        </p:tgtEl>
                                        <p:attrNameLst>
                                          <p:attrName>style.visibility</p:attrName>
                                        </p:attrNameLst>
                                      </p:cBhvr>
                                      <p:to>
                                        <p:strVal val="visible"/>
                                      </p:to>
                                    </p:set>
                                    <p:animEffect transition="in" filter="wipe(left)">
                                      <p:cBhvr>
                                        <p:cTn id="51" dur="500"/>
                                        <p:tgtEl>
                                          <p:spTgt spid="11">
                                            <p:txEl>
                                              <p:pRg st="7" end="7"/>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1">
                                            <p:txEl>
                                              <p:pRg st="8" end="8"/>
                                            </p:txEl>
                                          </p:spTgt>
                                        </p:tgtEl>
                                        <p:attrNameLst>
                                          <p:attrName>style.visibility</p:attrName>
                                        </p:attrNameLst>
                                      </p:cBhvr>
                                      <p:to>
                                        <p:strVal val="visible"/>
                                      </p:to>
                                    </p:set>
                                    <p:animEffect transition="in" filter="wipe(left)">
                                      <p:cBhvr>
                                        <p:cTn id="55" dur="500"/>
                                        <p:tgtEl>
                                          <p:spTgt spid="11">
                                            <p:txEl>
                                              <p:pRg st="8" end="8"/>
                                            </p:txEl>
                                          </p:spTgt>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1">
                                            <p:txEl>
                                              <p:pRg st="9" end="9"/>
                                            </p:txEl>
                                          </p:spTgt>
                                        </p:tgtEl>
                                        <p:attrNameLst>
                                          <p:attrName>style.visibility</p:attrName>
                                        </p:attrNameLst>
                                      </p:cBhvr>
                                      <p:to>
                                        <p:strVal val="visible"/>
                                      </p:to>
                                    </p:set>
                                    <p:animEffect transition="in" filter="wipe(left)">
                                      <p:cBhvr>
                                        <p:cTn id="59" dur="500"/>
                                        <p:tgtEl>
                                          <p:spTgt spid="11">
                                            <p:txEl>
                                              <p:pRg st="9" end="9"/>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Effect transition="in" filter="wipe(left)">
                                      <p:cBhvr>
                                        <p:cTn id="63" dur="500"/>
                                        <p:tgtEl>
                                          <p:spTgt spid="11">
                                            <p:txEl>
                                              <p:pRg st="10" end="10"/>
                                            </p:txEl>
                                          </p:spTgt>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left)">
                                      <p:cBhvr>
                                        <p:cTn id="67" dur="500"/>
                                        <p:tgtEl>
                                          <p:spTgt spid="2"/>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P spid="8" grpId="0"/>
      <p:bldP spid="19"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5</a:t>
            </a:fld>
            <a:endParaRPr lang="fr-FR"/>
          </a:p>
        </p:txBody>
      </p:sp>
      <p:grpSp>
        <p:nvGrpSpPr>
          <p:cNvPr id="13" name="Groupe 12"/>
          <p:cNvGrpSpPr/>
          <p:nvPr/>
        </p:nvGrpSpPr>
        <p:grpSpPr>
          <a:xfrm>
            <a:off x="1000151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9" name="Rectangle 18">
            <a:extLst>
              <a:ext uri="{FF2B5EF4-FFF2-40B4-BE49-F238E27FC236}">
                <a16:creationId xmlns="" xmlns:a16="http://schemas.microsoft.com/office/drawing/2014/main" id="{FD429B7A-0558-499B-80A6-C5EE4AFF9DDB}"/>
              </a:ext>
            </a:extLst>
          </p:cNvPr>
          <p:cNvSpPr/>
          <p:nvPr/>
        </p:nvSpPr>
        <p:spPr>
          <a:xfrm>
            <a:off x="2850286" y="5194767"/>
            <a:ext cx="9140679" cy="1200329"/>
          </a:xfrm>
          <a:prstGeom prst="rect">
            <a:avLst/>
          </a:prstGeom>
        </p:spPr>
        <p:txBody>
          <a:bodyPr wrap="square">
            <a:spAutoFit/>
          </a:bodyPr>
          <a:lstStyle/>
          <a:p>
            <a:pPr eaLnBrk="0" hangingPunct="0"/>
            <a:r>
              <a:rPr lang="fr-FR" sz="2400" b="1" dirty="0">
                <a:solidFill>
                  <a:srgbClr val="C00000"/>
                </a:solidFill>
              </a:rPr>
              <a:t>3ieme résultat</a:t>
            </a:r>
            <a:r>
              <a:rPr lang="fr-FR" sz="2400" b="1" dirty="0"/>
              <a:t>: les espaces existants sont utilisés et les processus accompagnés dans un exchange  basé sur les données probantes</a:t>
            </a:r>
            <a:endParaRPr lang="fr-FR" sz="2400" dirty="0"/>
          </a:p>
        </p:txBody>
      </p:sp>
      <p:pic>
        <p:nvPicPr>
          <p:cNvPr id="3" name="Picture 2">
            <a:extLst>
              <a:ext uri="{FF2B5EF4-FFF2-40B4-BE49-F238E27FC236}">
                <a16:creationId xmlns="" xmlns:a16="http://schemas.microsoft.com/office/drawing/2014/main" id="{27B5CAF0-E2DF-48F3-95B4-E6DEBBD41B4F}"/>
              </a:ext>
            </a:extLst>
          </p:cNvPr>
          <p:cNvPicPr>
            <a:picLocks noChangeAspect="1"/>
          </p:cNvPicPr>
          <p:nvPr/>
        </p:nvPicPr>
        <p:blipFill>
          <a:blip r:embed="rId5"/>
          <a:stretch>
            <a:fillRect/>
          </a:stretch>
        </p:blipFill>
        <p:spPr>
          <a:xfrm>
            <a:off x="1055440" y="5444382"/>
            <a:ext cx="1316850" cy="701101"/>
          </a:xfrm>
          <a:prstGeom prst="rect">
            <a:avLst/>
          </a:prstGeom>
        </p:spPr>
      </p:pic>
      <p:sp>
        <p:nvSpPr>
          <p:cNvPr id="14" name="Rectangle 13">
            <a:extLst>
              <a:ext uri="{FF2B5EF4-FFF2-40B4-BE49-F238E27FC236}">
                <a16:creationId xmlns="" xmlns:a16="http://schemas.microsoft.com/office/drawing/2014/main" id="{EEBE213E-CE3D-468E-89FA-C299DC55AD21}"/>
              </a:ext>
            </a:extLst>
          </p:cNvPr>
          <p:cNvSpPr/>
          <p:nvPr/>
        </p:nvSpPr>
        <p:spPr>
          <a:xfrm>
            <a:off x="1188120" y="916538"/>
            <a:ext cx="9815763" cy="830997"/>
          </a:xfrm>
          <a:prstGeom prst="rect">
            <a:avLst/>
          </a:prstGeom>
        </p:spPr>
        <p:txBody>
          <a:bodyPr wrap="square">
            <a:spAutoFit/>
          </a:bodyPr>
          <a:lstStyle/>
          <a:p>
            <a:pPr algn="ctr" eaLnBrk="0" hangingPunct="0"/>
            <a:r>
              <a:rPr lang="fr-FR" sz="2400" b="1" dirty="0"/>
              <a:t>Traduire et utiliser les résultats: </a:t>
            </a:r>
          </a:p>
          <a:p>
            <a:pPr algn="ctr" eaLnBrk="0" hangingPunct="0"/>
            <a:r>
              <a:rPr lang="fr-FR" sz="2400" b="1" dirty="0"/>
              <a:t>Appui aux processus de planification stratégique et décisions</a:t>
            </a:r>
          </a:p>
        </p:txBody>
      </p:sp>
      <p:sp>
        <p:nvSpPr>
          <p:cNvPr id="21" name="Rectangle 20">
            <a:extLst>
              <a:ext uri="{FF2B5EF4-FFF2-40B4-BE49-F238E27FC236}">
                <a16:creationId xmlns="" xmlns:a16="http://schemas.microsoft.com/office/drawing/2014/main" id="{49272425-1CA4-4953-9B3C-ADB9BCDDA67B}"/>
              </a:ext>
            </a:extLst>
          </p:cNvPr>
          <p:cNvSpPr/>
          <p:nvPr/>
        </p:nvSpPr>
        <p:spPr>
          <a:xfrm>
            <a:off x="3503712" y="2007376"/>
            <a:ext cx="8396128" cy="3077766"/>
          </a:xfrm>
          <a:prstGeom prst="rect">
            <a:avLst/>
          </a:prstGeom>
        </p:spPr>
        <p:txBody>
          <a:bodyPr wrap="square">
            <a:spAutoFit/>
          </a:bodyPr>
          <a:lstStyle/>
          <a:p>
            <a:pPr marL="285750" indent="-285750" eaLnBrk="0" hangingPunct="0">
              <a:buFont typeface="Wingdings" panose="05000000000000000000" pitchFamily="2" charset="2"/>
              <a:buChar char="q"/>
            </a:pPr>
            <a:r>
              <a:rPr lang="fr-FR" sz="2000" dirty="0">
                <a:solidFill>
                  <a:schemeClr val="accent1"/>
                </a:solidFill>
              </a:rPr>
              <a:t>Organisation de sessions parlementaires (x2)</a:t>
            </a:r>
          </a:p>
          <a:p>
            <a:pPr marL="285750" indent="-285750" eaLnBrk="0" hangingPunct="0">
              <a:buFont typeface="Wingdings" panose="05000000000000000000" pitchFamily="2" charset="2"/>
              <a:buChar char="q"/>
            </a:pPr>
            <a:r>
              <a:rPr lang="fr-FR" sz="2000" dirty="0">
                <a:solidFill>
                  <a:schemeClr val="accent1"/>
                </a:solidFill>
              </a:rPr>
              <a:t>Présentation des résultats sur les investissements lors d’une session budgétaire au Parlement</a:t>
            </a:r>
          </a:p>
          <a:p>
            <a:pPr marL="285750" indent="-285750" eaLnBrk="0" hangingPunct="0">
              <a:buFont typeface="Wingdings" panose="05000000000000000000" pitchFamily="2" charset="2"/>
              <a:buChar char="q"/>
            </a:pPr>
            <a:r>
              <a:rPr lang="fr-FR" sz="2000" dirty="0">
                <a:solidFill>
                  <a:schemeClr val="accent1"/>
                </a:solidFill>
              </a:rPr>
              <a:t>Élaboration d’une feuille de route du Ministère de la Santé Publique: </a:t>
            </a:r>
          </a:p>
          <a:p>
            <a:pPr lvl="1" eaLnBrk="0" hangingPunct="0"/>
            <a:r>
              <a:rPr lang="fr-FR" dirty="0">
                <a:solidFill>
                  <a:schemeClr val="accent1"/>
                </a:solidFill>
              </a:rPr>
              <a:t>- Création d’une ligne budgétaire pour la malnutrition aigüe </a:t>
            </a:r>
          </a:p>
          <a:p>
            <a:pPr marL="285750" indent="-285750" eaLnBrk="0" hangingPunct="0">
              <a:buFont typeface="Wingdings" panose="05000000000000000000" pitchFamily="2" charset="2"/>
              <a:buChar char="q"/>
            </a:pPr>
            <a:r>
              <a:rPr lang="fr-FR" sz="2000" dirty="0">
                <a:solidFill>
                  <a:schemeClr val="accent1"/>
                </a:solidFill>
              </a:rPr>
              <a:t>Orientation du 2</a:t>
            </a:r>
            <a:r>
              <a:rPr lang="fr-FR" sz="2000" baseline="30000" dirty="0">
                <a:solidFill>
                  <a:schemeClr val="accent1"/>
                </a:solidFill>
              </a:rPr>
              <a:t>nd</a:t>
            </a:r>
            <a:r>
              <a:rPr lang="fr-FR" sz="2000" dirty="0">
                <a:solidFill>
                  <a:schemeClr val="accent1"/>
                </a:solidFill>
              </a:rPr>
              <a:t> Plan Multisectoriel de Nutrition 2020-2022:</a:t>
            </a:r>
          </a:p>
          <a:p>
            <a:pPr lvl="1" eaLnBrk="0" hangingPunct="0"/>
            <a:r>
              <a:rPr lang="fr-FR" dirty="0">
                <a:solidFill>
                  <a:schemeClr val="accent1"/>
                </a:solidFill>
              </a:rPr>
              <a:t>- Rééquilibrage actions de prise en charge et de prévention</a:t>
            </a:r>
          </a:p>
          <a:p>
            <a:pPr lvl="1" eaLnBrk="0" hangingPunct="0"/>
            <a:r>
              <a:rPr lang="fr-FR" dirty="0">
                <a:solidFill>
                  <a:schemeClr val="accent1"/>
                </a:solidFill>
              </a:rPr>
              <a:t>- Renforcement des synergies entre actions spécifiques et sensibles </a:t>
            </a:r>
          </a:p>
          <a:p>
            <a:pPr marL="285750" indent="-285750" eaLnBrk="0" hangingPunct="0">
              <a:buFont typeface="Wingdings" panose="05000000000000000000" pitchFamily="2" charset="2"/>
              <a:buChar char="q"/>
            </a:pPr>
            <a:r>
              <a:rPr lang="fr-FR" sz="2000" dirty="0">
                <a:solidFill>
                  <a:schemeClr val="accent1"/>
                </a:solidFill>
              </a:rPr>
              <a:t>Définition des engagements nationaux pour le Sommet sur les Systèmes Alimentaires</a:t>
            </a:r>
          </a:p>
        </p:txBody>
      </p:sp>
      <p:pic>
        <p:nvPicPr>
          <p:cNvPr id="2" name="Picture 1">
            <a:extLst>
              <a:ext uri="{FF2B5EF4-FFF2-40B4-BE49-F238E27FC236}">
                <a16:creationId xmlns="" xmlns:a16="http://schemas.microsoft.com/office/drawing/2014/main" id="{EE931920-9D58-4C6E-9A0D-9A2859BEB6A6}"/>
              </a:ext>
            </a:extLst>
          </p:cNvPr>
          <p:cNvPicPr>
            <a:picLocks noChangeAspect="1"/>
          </p:cNvPicPr>
          <p:nvPr/>
        </p:nvPicPr>
        <p:blipFill>
          <a:blip r:embed="rId6"/>
          <a:stretch>
            <a:fillRect/>
          </a:stretch>
        </p:blipFill>
        <p:spPr>
          <a:xfrm>
            <a:off x="145923" y="1844824"/>
            <a:ext cx="2852187" cy="1728968"/>
          </a:xfrm>
          <a:prstGeom prst="rect">
            <a:avLst/>
          </a:prstGeom>
        </p:spPr>
      </p:pic>
      <p:sp>
        <p:nvSpPr>
          <p:cNvPr id="23" name="Content Placeholder 4">
            <a:extLst>
              <a:ext uri="{FF2B5EF4-FFF2-40B4-BE49-F238E27FC236}">
                <a16:creationId xmlns="" xmlns:a16="http://schemas.microsoft.com/office/drawing/2014/main" id="{47CF6206-7B73-41AF-B453-40AB03B9344A}"/>
              </a:ext>
            </a:extLst>
          </p:cNvPr>
          <p:cNvSpPr txBox="1">
            <a:spLocks/>
          </p:cNvSpPr>
          <p:nvPr/>
        </p:nvSpPr>
        <p:spPr>
          <a:xfrm>
            <a:off x="3021426" y="44624"/>
            <a:ext cx="6980092" cy="614338"/>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eaLnBrk="0" hangingPunct="0">
              <a:spcBef>
                <a:spcPts val="0"/>
              </a:spcBef>
            </a:pPr>
            <a:r>
              <a:rPr lang="fr-FR" sz="2400" cap="small" dirty="0"/>
              <a:t>Processus politiques et de planification stratégiques appuyés par des analyses</a:t>
            </a:r>
          </a:p>
        </p:txBody>
      </p:sp>
      <p:pic>
        <p:nvPicPr>
          <p:cNvPr id="9" name="Picture 8">
            <a:extLst>
              <a:ext uri="{FF2B5EF4-FFF2-40B4-BE49-F238E27FC236}">
                <a16:creationId xmlns="" xmlns:a16="http://schemas.microsoft.com/office/drawing/2014/main" id="{82A46E8C-19DA-40EF-86A0-59D46CA99F21}"/>
              </a:ext>
            </a:extLst>
          </p:cNvPr>
          <p:cNvPicPr>
            <a:picLocks noChangeAspect="1"/>
          </p:cNvPicPr>
          <p:nvPr/>
        </p:nvPicPr>
        <p:blipFill>
          <a:blip r:embed="rId7"/>
          <a:stretch>
            <a:fillRect/>
          </a:stretch>
        </p:blipFill>
        <p:spPr>
          <a:xfrm>
            <a:off x="145923" y="3618125"/>
            <a:ext cx="2877631" cy="1514058"/>
          </a:xfrm>
          <a:prstGeom prst="rect">
            <a:avLst/>
          </a:prstGeom>
        </p:spPr>
      </p:pic>
    </p:spTree>
    <p:extLst>
      <p:ext uri="{BB962C8B-B14F-4D97-AF65-F5344CB8AC3E}">
        <p14:creationId xmlns:p14="http://schemas.microsoft.com/office/powerpoint/2010/main" val="151433205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barn(inVertical)">
                                      <p:cBhvr>
                                        <p:cTn id="11" dur="500"/>
                                        <p:tgtEl>
                                          <p:spTgt spid="23">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2000"/>
                            </p:stCondLst>
                            <p:childTnLst>
                              <p:par>
                                <p:cTn id="17" presetID="9"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par>
                          <p:cTn id="20" fill="hold">
                            <p:stCondLst>
                              <p:cond delay="2500"/>
                            </p:stCondLst>
                            <p:childTnLst>
                              <p:par>
                                <p:cTn id="21" presetID="9"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 grpId="0"/>
      <p:bldP spid="21" grpId="0"/>
      <p:bldP spid="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6</a:t>
            </a:fld>
            <a:endParaRPr lang="fr-FR"/>
          </a:p>
        </p:txBody>
      </p:sp>
      <p:sp>
        <p:nvSpPr>
          <p:cNvPr id="9" name="Content Placeholder 4">
            <a:extLst>
              <a:ext uri="{FF2B5EF4-FFF2-40B4-BE49-F238E27FC236}">
                <a16:creationId xmlns="" xmlns:a16="http://schemas.microsoft.com/office/drawing/2014/main" id="{13D31CF2-580E-4AD9-A225-E0EE8E2A52D7}"/>
              </a:ext>
            </a:extLst>
          </p:cNvPr>
          <p:cNvSpPr>
            <a:spLocks noGrp="1"/>
          </p:cNvSpPr>
          <p:nvPr>
            <p:ph sz="quarter" idx="13"/>
          </p:nvPr>
        </p:nvSpPr>
        <p:spPr>
          <a:xfrm>
            <a:off x="2999656" y="53193"/>
            <a:ext cx="7001862" cy="614338"/>
          </a:xfrm>
        </p:spPr>
        <p:txBody>
          <a:bodyPr/>
          <a:lstStyle/>
          <a:p>
            <a:pPr marL="0" indent="0" eaLnBrk="0" hangingPunct="0">
              <a:spcBef>
                <a:spcPts val="0"/>
              </a:spcBef>
            </a:pPr>
            <a:r>
              <a:rPr lang="fr-FR" sz="2800" cap="small" dirty="0"/>
              <a:t>Conclusions et perspectives</a:t>
            </a:r>
          </a:p>
        </p:txBody>
      </p:sp>
      <p:grpSp>
        <p:nvGrpSpPr>
          <p:cNvPr id="10" name="Groupe 9"/>
          <p:cNvGrpSpPr/>
          <p:nvPr/>
        </p:nvGrpSpPr>
        <p:grpSpPr>
          <a:xfrm>
            <a:off x="10001518" y="-1"/>
            <a:ext cx="2190482" cy="720725"/>
            <a:chOff x="6983413" y="0"/>
            <a:chExt cx="2190482" cy="720725"/>
          </a:xfrm>
        </p:grpSpPr>
        <p:grpSp>
          <p:nvGrpSpPr>
            <p:cNvPr id="11" name="Group 4"/>
            <p:cNvGrpSpPr>
              <a:grpSpLocks noChangeAspect="1"/>
            </p:cNvGrpSpPr>
            <p:nvPr/>
          </p:nvGrpSpPr>
          <p:grpSpPr bwMode="auto">
            <a:xfrm>
              <a:off x="6983413" y="0"/>
              <a:ext cx="2160587" cy="720725"/>
              <a:chOff x="4399" y="0"/>
              <a:chExt cx="1361" cy="454"/>
            </a:xfrm>
          </p:grpSpPr>
          <p:sp>
            <p:nvSpPr>
              <p:cNvPr id="13"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16" name="Espace réservé du contenu 8">
            <a:extLst>
              <a:ext uri="{FF2B5EF4-FFF2-40B4-BE49-F238E27FC236}">
                <a16:creationId xmlns="" xmlns:a16="http://schemas.microsoft.com/office/drawing/2014/main" id="{0EABA52A-58DF-4BC0-9292-A023A8E652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8696" y="1060906"/>
            <a:ext cx="1916159" cy="2880000"/>
          </a:xfrm>
          <a:prstGeom prst="rect">
            <a:avLst/>
          </a:prstGeom>
        </p:spPr>
      </p:pic>
      <p:sp>
        <p:nvSpPr>
          <p:cNvPr id="18" name="Rectangle 17"/>
          <p:cNvSpPr/>
          <p:nvPr/>
        </p:nvSpPr>
        <p:spPr>
          <a:xfrm>
            <a:off x="176254" y="1196752"/>
            <a:ext cx="6135770" cy="1938992"/>
          </a:xfrm>
          <a:prstGeom prst="rect">
            <a:avLst/>
          </a:prstGeom>
        </p:spPr>
        <p:txBody>
          <a:bodyPr wrap="square">
            <a:spAutoFit/>
          </a:bodyPr>
          <a:lstStyle/>
          <a:p>
            <a:pPr eaLnBrk="0" hangingPunct="0"/>
            <a:r>
              <a:rPr lang="fr-FR" sz="2400" dirty="0"/>
              <a:t>La </a:t>
            </a:r>
            <a:r>
              <a:rPr lang="fr-FR" sz="2400" dirty="0" err="1"/>
              <a:t>PNIN</a:t>
            </a:r>
            <a:r>
              <a:rPr lang="fr-FR" sz="2400" dirty="0"/>
              <a:t> a montré ses résultats en tant que « </a:t>
            </a:r>
            <a:r>
              <a:rPr lang="fr-FR" sz="2400" b="1" dirty="0"/>
              <a:t>preuve de concept</a:t>
            </a:r>
            <a:r>
              <a:rPr lang="fr-FR" sz="2400" dirty="0"/>
              <a:t> » au Niger et </a:t>
            </a:r>
            <a:r>
              <a:rPr lang="fr-FR" sz="2400" b="1" dirty="0"/>
              <a:t>élément contribuant</a:t>
            </a:r>
            <a:r>
              <a:rPr lang="fr-FR" sz="2400" dirty="0"/>
              <a:t> à un environnement favorable à la prise de décisions basés sur les données probantes </a:t>
            </a:r>
          </a:p>
        </p:txBody>
      </p:sp>
      <p:sp>
        <p:nvSpPr>
          <p:cNvPr id="19" name="Rectangle 18"/>
          <p:cNvSpPr/>
          <p:nvPr/>
        </p:nvSpPr>
        <p:spPr>
          <a:xfrm>
            <a:off x="176254" y="3284984"/>
            <a:ext cx="7491449" cy="2870016"/>
          </a:xfrm>
          <a:prstGeom prst="rect">
            <a:avLst/>
          </a:prstGeom>
        </p:spPr>
        <p:txBody>
          <a:bodyPr wrap="square">
            <a:spAutoFit/>
          </a:bodyPr>
          <a:lstStyle/>
          <a:p>
            <a:pPr eaLnBrk="0" hangingPunct="0"/>
            <a:r>
              <a:rPr lang="fr-FR" sz="2000" dirty="0">
                <a:solidFill>
                  <a:srgbClr val="C00000"/>
                </a:solidFill>
              </a:rPr>
              <a:t>Il faut poursuivre les efforts pour continuer à renforcer les capacités le long de la chaîne des valeurs des données.</a:t>
            </a:r>
          </a:p>
          <a:p>
            <a:pPr eaLnBrk="0" hangingPunct="0"/>
            <a:endParaRPr lang="fr-FR" sz="1050" dirty="0">
              <a:solidFill>
                <a:schemeClr val="accent1"/>
              </a:solidFill>
            </a:endParaRPr>
          </a:p>
          <a:p>
            <a:pPr eaLnBrk="0" hangingPunct="0"/>
            <a:r>
              <a:rPr lang="fr-FR" sz="2000" b="1" dirty="0">
                <a:solidFill>
                  <a:schemeClr val="accent1"/>
                </a:solidFill>
              </a:rPr>
              <a:t>Des actions sont déjà en place mais doivent être soutenues et appuyées:</a:t>
            </a:r>
          </a:p>
          <a:p>
            <a:pPr marL="285750" indent="-285750" eaLnBrk="0" hangingPunct="0">
              <a:buFont typeface="Wingdings" panose="05000000000000000000" pitchFamily="2" charset="2"/>
              <a:buChar char="q"/>
            </a:pPr>
            <a:r>
              <a:rPr lang="fr-FR" b="1" dirty="0">
                <a:solidFill>
                  <a:schemeClr val="accent1"/>
                </a:solidFill>
              </a:rPr>
              <a:t>Phase II du financement NIPN </a:t>
            </a:r>
            <a:r>
              <a:rPr lang="fr-FR" dirty="0">
                <a:solidFill>
                  <a:schemeClr val="accent1"/>
                </a:solidFill>
              </a:rPr>
              <a:t>(EU/2022-24)</a:t>
            </a:r>
          </a:p>
          <a:p>
            <a:pPr marL="285750" indent="-285750" eaLnBrk="0" hangingPunct="0">
              <a:buFont typeface="Wingdings" panose="05000000000000000000" pitchFamily="2" charset="2"/>
              <a:buChar char="q"/>
            </a:pPr>
            <a:r>
              <a:rPr lang="fr-FR" b="1" dirty="0">
                <a:solidFill>
                  <a:schemeClr val="accent1"/>
                </a:solidFill>
              </a:rPr>
              <a:t>Processus d’institutionnalisation </a:t>
            </a:r>
            <a:endParaRPr lang="fr-FR" dirty="0">
              <a:solidFill>
                <a:schemeClr val="accent1"/>
              </a:solidFill>
            </a:endParaRPr>
          </a:p>
          <a:p>
            <a:pPr eaLnBrk="0" hangingPunct="0"/>
            <a:r>
              <a:rPr lang="fr-FR" dirty="0">
                <a:solidFill>
                  <a:schemeClr val="accent1"/>
                </a:solidFill>
              </a:rPr>
              <a:t>     1</a:t>
            </a:r>
            <a:r>
              <a:rPr lang="fr-FR" baseline="30000" dirty="0">
                <a:solidFill>
                  <a:schemeClr val="accent1"/>
                </a:solidFill>
              </a:rPr>
              <a:t>iere</a:t>
            </a:r>
            <a:r>
              <a:rPr lang="fr-FR" dirty="0">
                <a:solidFill>
                  <a:schemeClr val="accent1"/>
                </a:solidFill>
              </a:rPr>
              <a:t> étape: étude de pérennité</a:t>
            </a:r>
          </a:p>
          <a:p>
            <a:pPr marL="285750" indent="-285750" eaLnBrk="0" hangingPunct="0">
              <a:buFont typeface="Wingdings" panose="05000000000000000000" pitchFamily="2" charset="2"/>
              <a:buChar char="q"/>
            </a:pPr>
            <a:r>
              <a:rPr lang="fr-FR" b="1" dirty="0">
                <a:solidFill>
                  <a:schemeClr val="accent1"/>
                </a:solidFill>
              </a:rPr>
              <a:t>Une décentralisation des processus </a:t>
            </a:r>
          </a:p>
          <a:p>
            <a:pPr eaLnBrk="0" hangingPunct="0"/>
            <a:r>
              <a:rPr lang="fr-FR" b="1" dirty="0">
                <a:solidFill>
                  <a:schemeClr val="accent1"/>
                </a:solidFill>
              </a:rPr>
              <a:t>     </a:t>
            </a:r>
            <a:r>
              <a:rPr lang="fr-FR" dirty="0">
                <a:solidFill>
                  <a:schemeClr val="accent1"/>
                </a:solidFill>
              </a:rPr>
              <a:t>1</a:t>
            </a:r>
            <a:r>
              <a:rPr lang="fr-FR" baseline="30000" dirty="0">
                <a:solidFill>
                  <a:schemeClr val="accent1"/>
                </a:solidFill>
              </a:rPr>
              <a:t>iere</a:t>
            </a:r>
            <a:r>
              <a:rPr lang="fr-FR" dirty="0">
                <a:solidFill>
                  <a:schemeClr val="accent1"/>
                </a:solidFill>
              </a:rPr>
              <a:t>  étape: ateliers régionaux</a:t>
            </a:r>
          </a:p>
        </p:txBody>
      </p:sp>
      <p:pic>
        <p:nvPicPr>
          <p:cNvPr id="21" name="Imag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69559" y="1656829"/>
            <a:ext cx="2037155" cy="2880000"/>
          </a:xfrm>
          <a:prstGeom prst="rect">
            <a:avLst/>
          </a:prstGeom>
        </p:spPr>
      </p:pic>
      <p:pic>
        <p:nvPicPr>
          <p:cNvPr id="15" name="Espace réservé du contenu 6">
            <a:extLst>
              <a:ext uri="{FF2B5EF4-FFF2-40B4-BE49-F238E27FC236}">
                <a16:creationId xmlns="" xmlns:a16="http://schemas.microsoft.com/office/drawing/2014/main" id="{F0410ED8-73BC-4135-A286-8A94D2DC4E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61180" y="2213354"/>
            <a:ext cx="2047390" cy="2880000"/>
          </a:xfrm>
          <a:prstGeom prst="rect">
            <a:avLst/>
          </a:prstGeom>
        </p:spPr>
      </p:pic>
      <p:pic>
        <p:nvPicPr>
          <p:cNvPr id="20" name="Imag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49129" y="2997272"/>
            <a:ext cx="2035503" cy="2880000"/>
          </a:xfrm>
          <a:prstGeom prst="rect">
            <a:avLst/>
          </a:prstGeom>
        </p:spPr>
      </p:pic>
    </p:spTree>
    <p:extLst>
      <p:ext uri="{BB962C8B-B14F-4D97-AF65-F5344CB8AC3E}">
        <p14:creationId xmlns:p14="http://schemas.microsoft.com/office/powerpoint/2010/main" val="400506990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barn(inVertical)">
                                      <p:cBhvr>
                                        <p:cTn id="11" dur="500"/>
                                        <p:tgtEl>
                                          <p:spTgt spid="9">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wipe(left)">
                                      <p:cBhvr>
                                        <p:cTn id="35" dur="500"/>
                                        <p:tgtEl>
                                          <p:spTgt spid="19">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9">
                                            <p:txEl>
                                              <p:pRg st="2" end="2"/>
                                            </p:txEl>
                                          </p:spTgt>
                                        </p:tgtEl>
                                        <p:attrNameLst>
                                          <p:attrName>style.visibility</p:attrName>
                                        </p:attrNameLst>
                                      </p:cBhvr>
                                      <p:to>
                                        <p:strVal val="visible"/>
                                      </p:to>
                                    </p:set>
                                    <p:animEffect transition="in" filter="wipe(left)">
                                      <p:cBhvr>
                                        <p:cTn id="39" dur="500"/>
                                        <p:tgtEl>
                                          <p:spTgt spid="19">
                                            <p:txEl>
                                              <p:pRg st="2" end="2"/>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9">
                                            <p:txEl>
                                              <p:pRg st="3" end="3"/>
                                            </p:txEl>
                                          </p:spTgt>
                                        </p:tgtEl>
                                        <p:attrNameLst>
                                          <p:attrName>style.visibility</p:attrName>
                                        </p:attrNameLst>
                                      </p:cBhvr>
                                      <p:to>
                                        <p:strVal val="visible"/>
                                      </p:to>
                                    </p:set>
                                    <p:animEffect transition="in" filter="wipe(left)">
                                      <p:cBhvr>
                                        <p:cTn id="43" dur="500"/>
                                        <p:tgtEl>
                                          <p:spTgt spid="19">
                                            <p:txEl>
                                              <p:pRg st="3" end="3"/>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9">
                                            <p:txEl>
                                              <p:pRg st="4" end="4"/>
                                            </p:txEl>
                                          </p:spTgt>
                                        </p:tgtEl>
                                        <p:attrNameLst>
                                          <p:attrName>style.visibility</p:attrName>
                                        </p:attrNameLst>
                                      </p:cBhvr>
                                      <p:to>
                                        <p:strVal val="visible"/>
                                      </p:to>
                                    </p:set>
                                    <p:animEffect transition="in" filter="wipe(left)">
                                      <p:cBhvr>
                                        <p:cTn id="47" dur="500"/>
                                        <p:tgtEl>
                                          <p:spTgt spid="19">
                                            <p:txEl>
                                              <p:pRg st="4" end="4"/>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9">
                                            <p:txEl>
                                              <p:pRg st="5" end="5"/>
                                            </p:txEl>
                                          </p:spTgt>
                                        </p:tgtEl>
                                        <p:attrNameLst>
                                          <p:attrName>style.visibility</p:attrName>
                                        </p:attrNameLst>
                                      </p:cBhvr>
                                      <p:to>
                                        <p:strVal val="visible"/>
                                      </p:to>
                                    </p:set>
                                    <p:animEffect transition="in" filter="wipe(left)">
                                      <p:cBhvr>
                                        <p:cTn id="51" dur="500"/>
                                        <p:tgtEl>
                                          <p:spTgt spid="19">
                                            <p:txEl>
                                              <p:pRg st="5" end="5"/>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9">
                                            <p:txEl>
                                              <p:pRg st="6" end="6"/>
                                            </p:txEl>
                                          </p:spTgt>
                                        </p:tgtEl>
                                        <p:attrNameLst>
                                          <p:attrName>style.visibility</p:attrName>
                                        </p:attrNameLst>
                                      </p:cBhvr>
                                      <p:to>
                                        <p:strVal val="visible"/>
                                      </p:to>
                                    </p:set>
                                    <p:animEffect transition="in" filter="wipe(left)">
                                      <p:cBhvr>
                                        <p:cTn id="55" dur="500"/>
                                        <p:tgtEl>
                                          <p:spTgt spid="19">
                                            <p:txEl>
                                              <p:pRg st="6" end="6"/>
                                            </p:txEl>
                                          </p:spTgt>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9">
                                            <p:txEl>
                                              <p:pRg st="7" end="7"/>
                                            </p:txEl>
                                          </p:spTgt>
                                        </p:tgtEl>
                                        <p:attrNameLst>
                                          <p:attrName>style.visibility</p:attrName>
                                        </p:attrNameLst>
                                      </p:cBhvr>
                                      <p:to>
                                        <p:strVal val="visible"/>
                                      </p:to>
                                    </p:set>
                                    <p:animEffect transition="in" filter="wipe(left)">
                                      <p:cBhvr>
                                        <p:cTn id="59" dur="5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 xmlns:a16="http://schemas.microsoft.com/office/drawing/2014/main" id="{2C45361A-595A-42DA-969E-9D5AB3B48A59}"/>
              </a:ext>
            </a:extLst>
          </p:cNvPr>
          <p:cNvSpPr>
            <a:spLocks/>
          </p:cNvSpPr>
          <p:nvPr/>
        </p:nvSpPr>
        <p:spPr bwMode="auto">
          <a:xfrm>
            <a:off x="1254945" y="275632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 xmlns:a16="http://schemas.microsoft.com/office/drawing/2014/main" id="{1B4F30C4-0278-4E91-930A-109066B3E455}"/>
              </a:ext>
            </a:extLst>
          </p:cNvPr>
          <p:cNvSpPr>
            <a:spLocks/>
          </p:cNvSpPr>
          <p:nvPr/>
        </p:nvSpPr>
        <p:spPr bwMode="auto">
          <a:xfrm>
            <a:off x="551384" y="1700808"/>
            <a:ext cx="8784976" cy="4443539"/>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a:p>
            <a:pPr algn="ctr" fontAlgn="base">
              <a:spcBef>
                <a:spcPct val="20000"/>
              </a:spcBef>
              <a:spcAft>
                <a:spcPct val="0"/>
              </a:spcAft>
              <a:buClr>
                <a:srgbClr val="0BD0D9"/>
              </a:buClr>
              <a:buSzPct val="95000"/>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r>
              <a:rPr lang="fr-CA" sz="4000" b="1" dirty="0" err="1">
                <a:ln w="0"/>
                <a:solidFill>
                  <a:schemeClr val="accent6">
                    <a:lumMod val="75000"/>
                  </a:schemeClr>
                </a:solidFill>
                <a:effectLst>
                  <a:outerShdw blurRad="38100" dist="19050" dir="2700000" algn="tl" rotWithShape="0">
                    <a:schemeClr val="dk1">
                      <a:alpha val="40000"/>
                    </a:schemeClr>
                  </a:outerShdw>
                </a:effectLst>
                <a:latin typeface="Calibri" pitchFamily="34" charset="0"/>
              </a:rPr>
              <a:t>Thank</a:t>
            </a:r>
            <a:r>
              <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6">
                    <a:lumMod val="75000"/>
                  </a:schemeClr>
                </a:solidFill>
                <a:effectLst>
                  <a:outerShdw blurRad="38100" dist="19050" dir="2700000" algn="tl" rotWithShape="0">
                    <a:schemeClr val="dk1">
                      <a:alpha val="40000"/>
                    </a:schemeClr>
                  </a:outerShdw>
                </a:effectLst>
                <a:latin typeface="Calibri" pitchFamily="34" charset="0"/>
              </a:rPr>
              <a:t>you</a:t>
            </a:r>
            <a:r>
              <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 for </a:t>
            </a:r>
            <a:r>
              <a:rPr lang="fr-CA" sz="4000" b="1" dirty="0" err="1">
                <a:ln w="0"/>
                <a:solidFill>
                  <a:schemeClr val="accent6">
                    <a:lumMod val="75000"/>
                  </a:schemeClr>
                </a:solidFill>
                <a:effectLst>
                  <a:outerShdw blurRad="38100" dist="19050" dir="2700000" algn="tl" rotWithShape="0">
                    <a:schemeClr val="dk1">
                      <a:alpha val="40000"/>
                    </a:schemeClr>
                  </a:outerShdw>
                </a:effectLst>
                <a:latin typeface="Calibri" pitchFamily="34" charset="0"/>
              </a:rPr>
              <a:t>your</a:t>
            </a:r>
            <a:r>
              <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 attention </a:t>
            </a:r>
          </a:p>
        </p:txBody>
      </p:sp>
      <p:grpSp>
        <p:nvGrpSpPr>
          <p:cNvPr id="14" name="Groupe 13"/>
          <p:cNvGrpSpPr/>
          <p:nvPr/>
        </p:nvGrpSpPr>
        <p:grpSpPr>
          <a:xfrm>
            <a:off x="10031413" y="7658"/>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00256" y="4308821"/>
            <a:ext cx="3557096" cy="1676784"/>
          </a:xfrm>
          <a:prstGeom prst="rect">
            <a:avLst/>
          </a:prstGeom>
        </p:spPr>
      </p:pic>
    </p:spTree>
    <p:extLst>
      <p:ext uri="{BB962C8B-B14F-4D97-AF65-F5344CB8AC3E}">
        <p14:creationId xmlns:p14="http://schemas.microsoft.com/office/powerpoint/2010/main" val="2311599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wipe(left)">
                                      <p:cBhvr>
                                        <p:cTn id="15" dur="500"/>
                                        <p:tgtEl>
                                          <p:spTgt spid="13">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wipe(left)">
                                      <p:cBhvr>
                                        <p:cTn id="19" dur="500"/>
                                        <p:tgtEl>
                                          <p:spTgt spid="13">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wipe(left)">
                                      <p:cBhvr>
                                        <p:cTn id="23" dur="500"/>
                                        <p:tgtEl>
                                          <p:spTgt spid="13">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wipe(left)">
                                      <p:cBhvr>
                                        <p:cTn id="27"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PNIN">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ème PNIN" id="{6CD8DF56-6CF3-43AE-BA2D-9696A2A4DFCC}" vid="{5FD4C604-1F95-4551-9049-132788B03BD1}"/>
    </a:ext>
  </a:extLst>
</a:theme>
</file>

<file path=ppt/theme/theme4.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TotalTime>
  <Words>969</Words>
  <Application>Microsoft Office PowerPoint</Application>
  <PresentationFormat>Grand écran</PresentationFormat>
  <Paragraphs>132</Paragraphs>
  <Slides>7</Slides>
  <Notes>7</Notes>
  <HiddenSlides>0</HiddenSlides>
  <MMClips>0</MMClips>
  <ScaleCrop>false</ScaleCrop>
  <HeadingPairs>
    <vt:vector size="6" baseType="variant">
      <vt:variant>
        <vt:lpstr>Polices utilisées</vt:lpstr>
      </vt:variant>
      <vt:variant>
        <vt:i4>5</vt:i4>
      </vt:variant>
      <vt:variant>
        <vt:lpstr>Thème</vt:lpstr>
      </vt:variant>
      <vt:variant>
        <vt:i4>5</vt:i4>
      </vt:variant>
      <vt:variant>
        <vt:lpstr>Titres des diapositives</vt:lpstr>
      </vt:variant>
      <vt:variant>
        <vt:i4>7</vt:i4>
      </vt:variant>
    </vt:vector>
  </HeadingPairs>
  <TitlesOfParts>
    <vt:vector size="17" baseType="lpstr">
      <vt:lpstr>Arial</vt:lpstr>
      <vt:lpstr>Calibri</vt:lpstr>
      <vt:lpstr>Trebuchet MS</vt:lpstr>
      <vt:lpstr>Wingdings</vt:lpstr>
      <vt:lpstr>Wingdings 2</vt:lpstr>
      <vt:lpstr>Conception personnalisée</vt:lpstr>
      <vt:lpstr>Thème Office</vt:lpstr>
      <vt:lpstr>Thème PNIN</vt:lpstr>
      <vt:lpstr>1_Thème Office</vt:lpstr>
      <vt:lpstr>3_Thème Office</vt:lpstr>
      <vt:lpstr>Plateforme Nationale d’Information sur la Nutrition : un outil d’aide à la décision au Niger</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guillaume</cp:lastModifiedBy>
  <cp:revision>214</cp:revision>
  <cp:lastPrinted>2021-11-12T15:51:55Z</cp:lastPrinted>
  <dcterms:created xsi:type="dcterms:W3CDTF">2016-04-15T07:54:58Z</dcterms:created>
  <dcterms:modified xsi:type="dcterms:W3CDTF">2021-11-22T09:51:53Z</dcterms:modified>
</cp:coreProperties>
</file>