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1" r:id="rId2"/>
  </p:sldMasterIdLst>
  <p:notesMasterIdLst>
    <p:notesMasterId r:id="rId14"/>
  </p:notesMasterIdLst>
  <p:sldIdLst>
    <p:sldId id="1051" r:id="rId3"/>
    <p:sldId id="1055" r:id="rId4"/>
    <p:sldId id="1054" r:id="rId5"/>
    <p:sldId id="1032" r:id="rId6"/>
    <p:sldId id="1056" r:id="rId7"/>
    <p:sldId id="1057" r:id="rId8"/>
    <p:sldId id="1058" r:id="rId9"/>
    <p:sldId id="1059" r:id="rId10"/>
    <p:sldId id="1060" r:id="rId11"/>
    <p:sldId id="1061" r:id="rId12"/>
    <p:sldId id="1062" r:id="rId13"/>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4"/>
    <p:restoredTop sz="90314" autoAdjust="0"/>
  </p:normalViewPr>
  <p:slideViewPr>
    <p:cSldViewPr snapToGrid="0" snapToObjects="1">
      <p:cViewPr varScale="1">
        <p:scale>
          <a:sx n="59" d="100"/>
          <a:sy n="59" d="100"/>
        </p:scale>
        <p:origin x="1556" y="52"/>
      </p:cViewPr>
      <p:guideLst/>
    </p:cSldViewPr>
  </p:slideViewPr>
  <p:notesTextViewPr>
    <p:cViewPr>
      <p:scale>
        <a:sx n="1" d="1"/>
        <a:sy n="1" d="1"/>
      </p:scale>
      <p:origin x="0" y="0"/>
    </p:cViewPr>
  </p:notesTextViewPr>
  <p:sorterViewPr>
    <p:cViewPr>
      <p:scale>
        <a:sx n="140" d="100"/>
        <a:sy n="14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EB1C76C-E7F6-144F-83F7-4BBA30215E2C}" type="datetimeFigureOut">
              <a:rPr lang="fr-FR" smtClean="0"/>
              <a:t>10/12/2021</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89CCC-5FC6-F141-82E1-CC45A867ECCD}" type="slidenum">
              <a:rPr lang="fr-FR" smtClean="0"/>
              <a:t>‹N°›</a:t>
            </a:fld>
            <a:endParaRPr lang="fr-FR"/>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469900"/>
            <a:ext cx="4114800" cy="3086100"/>
          </a:xfrm>
        </p:spPr>
      </p:sp>
      <p:sp>
        <p:nvSpPr>
          <p:cNvPr id="3" name="Espace réservé des notes 2"/>
          <p:cNvSpPr>
            <a:spLocks noGrp="1"/>
          </p:cNvSpPr>
          <p:nvPr>
            <p:ph type="body" idx="1"/>
          </p:nvPr>
        </p:nvSpPr>
        <p:spPr>
          <a:xfrm>
            <a:off x="314793" y="3716338"/>
            <a:ext cx="6235909" cy="5277760"/>
          </a:xfrm>
        </p:spPr>
        <p:txBody>
          <a:bodyPr/>
          <a:lstStyle/>
          <a:p>
            <a:r>
              <a:rPr lang="fr-FR" sz="1300" b="1" kern="1200" dirty="0" smtClean="0">
                <a:solidFill>
                  <a:schemeClr val="tx1"/>
                </a:solidFill>
                <a:effectLst/>
                <a:latin typeface="+mn-lt"/>
                <a:ea typeface="+mn-ea"/>
                <a:cs typeface="+mn-cs"/>
              </a:rPr>
              <a:t>Diapo 1.</a:t>
            </a:r>
            <a:r>
              <a:rPr lang="fr-FR" sz="1300" b="1" kern="1200" baseline="0" dirty="0" smtClean="0">
                <a:solidFill>
                  <a:schemeClr val="tx1"/>
                </a:solidFill>
                <a:effectLst/>
                <a:latin typeface="+mn-lt"/>
                <a:ea typeface="+mn-ea"/>
                <a:cs typeface="+mn-cs"/>
              </a:rPr>
              <a:t> Introduction.</a:t>
            </a:r>
          </a:p>
          <a:p>
            <a:endParaRPr lang="fr-FR" sz="1300" kern="1200" baseline="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7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847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576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6575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9824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271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296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749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78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10/12/2021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61720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10/12/2021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64655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10/12/2021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28852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10/12/2021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75318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10/12/2021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05702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10/12/2021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53337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10/12/2021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095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10/12/2021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230809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10/12/2021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01847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10/12/2021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337877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10/12/2021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264027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404746758"/>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10-Dec-21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10-Dec-21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10-Dec-21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10-Dec-21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10-Dec-21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731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788978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890090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07061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10/12/2021</a:t>
            </a:fld>
            <a:endParaRPr lang="fr-FR">
              <a:solidFill>
                <a:srgbClr val="FFFFFF"/>
              </a:solidFill>
            </a:endParaRPr>
          </a:p>
        </p:txBody>
      </p:sp>
      <p:sp>
        <p:nvSpPr>
          <p:cNvPr id="5" name="Espace réservé du pied de page 4"/>
          <p:cNvSpPr>
            <a:spLocks noGrp="1"/>
          </p:cNvSpPr>
          <p:nvPr>
            <p:ph type="ftr" sz="quarter" idx="11"/>
          </p:nvPr>
        </p:nvSpPr>
        <p:spPr/>
        <p:txBody>
          <a:bodyPr/>
          <a:lstStyle/>
          <a:p>
            <a:endParaRPr lang="fr-FR">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18658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10/12/2021</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a:p>
        </p:txBody>
      </p:sp>
    </p:spTree>
    <p:extLst>
      <p:ext uri="{BB962C8B-B14F-4D97-AF65-F5344CB8AC3E}">
        <p14:creationId xmlns:p14="http://schemas.microsoft.com/office/powerpoint/2010/main" val="25530075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41578835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10.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image" Target="../media/image1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33089" y="3201424"/>
            <a:ext cx="4610911" cy="2144725"/>
          </a:xfrm>
        </p:spPr>
        <p:txBody>
          <a:bodyPr>
            <a:noAutofit/>
          </a:bodyPr>
          <a:lstStyle/>
          <a:p>
            <a:pPr algn="ctr">
              <a:spcAft>
                <a:spcPts val="0"/>
              </a:spcAft>
            </a:pPr>
            <a:r>
              <a:rPr lang="fr-FR" sz="3600" b="1" dirty="0" smtClean="0">
                <a:solidFill>
                  <a:schemeClr val="bg1"/>
                </a:solidFill>
                <a:latin typeface="Trebuchet MS" panose="020B0603020202020204" pitchFamily="34" charset="0"/>
              </a:rPr>
              <a:t>ATELIER d’</a:t>
            </a:r>
            <a:r>
              <a:rPr lang="fr-FR" sz="3600" b="1" dirty="0" err="1">
                <a:solidFill>
                  <a:schemeClr val="bg1"/>
                </a:solidFill>
                <a:latin typeface="Trebuchet MS" panose="020B0603020202020204" pitchFamily="34" charset="0"/>
              </a:rPr>
              <a:t>i</a:t>
            </a:r>
            <a:r>
              <a:rPr lang="fr-FR" sz="3600" b="1" dirty="0" err="1" smtClean="0">
                <a:solidFill>
                  <a:schemeClr val="bg1"/>
                </a:solidFill>
                <a:latin typeface="Trebuchet MS" panose="020B0603020202020204" pitchFamily="34" charset="0"/>
              </a:rPr>
              <a:t>nterpretation</a:t>
            </a:r>
            <a:r>
              <a:rPr lang="fr-FR" sz="3600" b="1" dirty="0" smtClean="0">
                <a:solidFill>
                  <a:schemeClr val="bg1"/>
                </a:solidFill>
                <a:latin typeface="Trebuchet MS" panose="020B0603020202020204" pitchFamily="34" charset="0"/>
              </a:rPr>
              <a:t> et d’orientation de la note sur </a:t>
            </a:r>
            <a:br>
              <a:rPr lang="fr-FR" sz="3600" b="1" dirty="0" smtClean="0">
                <a:solidFill>
                  <a:schemeClr val="bg1"/>
                </a:solidFill>
                <a:latin typeface="Trebuchet MS" panose="020B0603020202020204" pitchFamily="34" charset="0"/>
              </a:rPr>
            </a:br>
            <a:r>
              <a:rPr lang="fr-FR" sz="3600" b="1" dirty="0" smtClean="0">
                <a:solidFill>
                  <a:schemeClr val="bg1"/>
                </a:solidFill>
                <a:latin typeface="Trebuchet MS" panose="020B0603020202020204" pitchFamily="34" charset="0"/>
              </a:rPr>
              <a:t>le Nexus UDP dans le domaine de la Nutrition</a:t>
            </a:r>
            <a:r>
              <a:rPr lang="fr-FR" sz="2800" dirty="0">
                <a:solidFill>
                  <a:srgbClr val="FFFFFF"/>
                </a:solidFill>
                <a:latin typeface="Calibri" panose="020F0502020204030204" pitchFamily="34" charset="0"/>
                <a:ea typeface="Calibri" panose="020F0502020204030204" pitchFamily="34" charset="0"/>
              </a:rPr>
              <a:t> </a:t>
            </a:r>
            <a:r>
              <a:rPr lang="fr-FR" sz="2400" dirty="0">
                <a:solidFill>
                  <a:srgbClr val="000000"/>
                </a:solidFill>
                <a:latin typeface="Calibri" panose="020F0502020204030204" pitchFamily="34" charset="0"/>
                <a:ea typeface="Calibri" panose="020F0502020204030204" pitchFamily="34" charset="0"/>
              </a:rPr>
              <a:t/>
            </a:r>
            <a:br>
              <a:rPr lang="fr-FR" sz="2400" dirty="0">
                <a:solidFill>
                  <a:srgbClr val="000000"/>
                </a:solidFill>
                <a:latin typeface="Calibri" panose="020F0502020204030204" pitchFamily="34" charset="0"/>
                <a:ea typeface="Calibri" panose="020F0502020204030204" pitchFamily="34" charset="0"/>
              </a:rPr>
            </a:br>
            <a:endParaRPr lang="fr-FR" sz="3600" b="1" dirty="0">
              <a:solidFill>
                <a:schemeClr val="bg1"/>
              </a:solidFill>
              <a:latin typeface="+mn-lt"/>
            </a:endParaRPr>
          </a:p>
        </p:txBody>
      </p:sp>
      <p:sp>
        <p:nvSpPr>
          <p:cNvPr id="3" name="Titre 1"/>
          <p:cNvSpPr txBox="1">
            <a:spLocks/>
          </p:cNvSpPr>
          <p:nvPr/>
        </p:nvSpPr>
        <p:spPr>
          <a:xfrm>
            <a:off x="5081995" y="5373216"/>
            <a:ext cx="3240360" cy="1242138"/>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2000" dirty="0" smtClean="0">
                <a:solidFill>
                  <a:srgbClr val="E7E6E6">
                    <a:lumMod val="25000"/>
                  </a:srgbClr>
                </a:solidFill>
                <a:latin typeface="Calibri" panose="020F0502020204030204"/>
              </a:rPr>
              <a:t>7 </a:t>
            </a:r>
            <a:r>
              <a:rPr kumimoji="0" lang="fr-FR" sz="2000" b="1" i="0" u="none" strike="noStrike" kern="1200" cap="none" spc="0" normalizeH="0" baseline="0" noProof="0" dirty="0" smtClean="0">
                <a:ln>
                  <a:noFill/>
                </a:ln>
                <a:solidFill>
                  <a:srgbClr val="E7E6E6">
                    <a:lumMod val="25000"/>
                  </a:srgbClr>
                </a:solidFill>
                <a:effectLst/>
                <a:uLnTx/>
                <a:uFillTx/>
                <a:latin typeface="Calibri" panose="020F0502020204030204"/>
                <a:ea typeface="+mj-ea"/>
                <a:cs typeface="+mj-cs"/>
              </a:rPr>
              <a:t>Décembre 2021</a:t>
            </a:r>
            <a:endParaRPr kumimoji="0" lang="fr-FR" sz="2000" b="1" i="0" u="none" strike="noStrike" kern="1200" cap="none" spc="0" normalizeH="0" baseline="0" noProof="0" dirty="0">
              <a:ln>
                <a:noFill/>
              </a:ln>
              <a:solidFill>
                <a:srgbClr val="E7E6E6">
                  <a:lumMod val="25000"/>
                </a:srgbClr>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04552957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0" name="Rectangle 9"/>
          <p:cNvSpPr/>
          <p:nvPr/>
        </p:nvSpPr>
        <p:spPr>
          <a:xfrm>
            <a:off x="252250" y="1402945"/>
            <a:ext cx="8542957" cy="5170646"/>
          </a:xfrm>
          <a:prstGeom prst="rect">
            <a:avLst/>
          </a:prstGeom>
        </p:spPr>
        <p:txBody>
          <a:bodyPr wrap="square">
            <a:spAutoFit/>
          </a:bodyPr>
          <a:lstStyle/>
          <a:p>
            <a:pPr marL="742950" lvl="1" indent="-285750">
              <a:spcBef>
                <a:spcPts val="300"/>
              </a:spcBef>
              <a:spcAft>
                <a:spcPts val="300"/>
              </a:spcAft>
              <a:buFont typeface="Arial" panose="020B0604020202020204" pitchFamily="34" charset="0"/>
              <a:buChar char="•"/>
              <a:defRPr/>
            </a:pPr>
            <a:r>
              <a:rPr kumimoji="0" lang="fr-FR" sz="2000" b="0" i="0" u="none" strike="noStrike" kern="1200" cap="none" spc="0" normalizeH="0" baseline="0" noProof="0" dirty="0" smtClean="0">
                <a:ln>
                  <a:noFill/>
                </a:ln>
                <a:solidFill>
                  <a:srgbClr val="0081AE">
                    <a:lumMod val="50000"/>
                  </a:srgbClr>
                </a:solidFill>
                <a:effectLst/>
                <a:uLnTx/>
                <a:uFillTx/>
                <a:latin typeface="Trebuchet MS"/>
              </a:rPr>
              <a:t>Emergence et apports de la notion de </a:t>
            </a:r>
            <a:r>
              <a:rPr lang="fr-FR" sz="2000" dirty="0">
                <a:solidFill>
                  <a:srgbClr val="0081AE">
                    <a:lumMod val="50000"/>
                  </a:srgbClr>
                </a:solidFill>
              </a:rPr>
              <a:t>Nexus </a:t>
            </a:r>
            <a:r>
              <a:rPr lang="fr-FR" sz="2000" dirty="0" smtClean="0">
                <a:solidFill>
                  <a:srgbClr val="0081AE">
                    <a:lumMod val="50000"/>
                  </a:srgbClr>
                </a:solidFill>
              </a:rPr>
              <a:t>UDP, </a:t>
            </a:r>
            <a:r>
              <a:rPr lang="fr-FR" sz="2000" dirty="0">
                <a:solidFill>
                  <a:srgbClr val="0081AE">
                    <a:lumMod val="50000"/>
                  </a:srgbClr>
                </a:solidFill>
              </a:rPr>
              <a:t>y compris dans le domaine de la Nutrition, </a:t>
            </a:r>
            <a:r>
              <a:rPr kumimoji="0" lang="fr-FR" sz="2000" b="0" i="0" u="none" strike="noStrike" kern="1200" cap="none" spc="0" normalizeH="0" baseline="0" noProof="0" dirty="0" smtClean="0">
                <a:ln>
                  <a:noFill/>
                </a:ln>
                <a:solidFill>
                  <a:srgbClr val="0081AE">
                    <a:lumMod val="50000"/>
                  </a:srgbClr>
                </a:solidFill>
                <a:effectLst/>
                <a:uLnTx/>
                <a:uFillTx/>
                <a:latin typeface="Trebuchet MS"/>
              </a:rPr>
              <a:t>et son application au Niger (en particulier à travers le CTTNUD) </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86C286">
                    <a:lumMod val="50000"/>
                  </a:srgbClr>
                </a:solidFill>
                <a:effectLst/>
                <a:uLnTx/>
                <a:uFillTx/>
                <a:latin typeface="Trebuchet MS"/>
              </a:rPr>
              <a:t>Évolution des approches, stratégies et pratiques pour adresser la problématique de la malnutrition au Niger : une illustration du passage de l’humanitaire au développement</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34AE8D">
                    <a:lumMod val="50000"/>
                  </a:srgbClr>
                </a:solidFill>
                <a:effectLst/>
                <a:uLnTx/>
                <a:uFillTx/>
                <a:latin typeface="Trebuchet MS"/>
              </a:rPr>
              <a:t>Les acquis et avancées enregistrées et les facteurs de progrès</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0081AE"/>
                </a:solidFill>
                <a:effectLst/>
                <a:uLnTx/>
                <a:uFillTx/>
                <a:latin typeface="Trebuchet MS"/>
              </a:rPr>
              <a:t>Les défis persistants et les nouvelles difficultés (spécificités du cas des zones fragiles)</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DADC4B">
                    <a:lumMod val="50000"/>
                  </a:srgbClr>
                </a:solidFill>
                <a:effectLst/>
                <a:uLnTx/>
                <a:uFillTx/>
                <a:latin typeface="Trebuchet MS"/>
              </a:rPr>
              <a:t>Concilier renforcement d’une approche structurante</a:t>
            </a:r>
            <a:r>
              <a:rPr kumimoji="0" lang="fr-FR" sz="2000" b="0" i="0" u="none" strike="noStrike" kern="1200" cap="none" spc="0" normalizeH="0" baseline="0" noProof="0" dirty="0">
                <a:ln>
                  <a:noFill/>
                </a:ln>
                <a:solidFill>
                  <a:srgbClr val="DADC4B">
                    <a:lumMod val="50000"/>
                  </a:srgbClr>
                </a:solidFill>
                <a:effectLst/>
                <a:uLnTx/>
                <a:uFillTx/>
                <a:latin typeface="Trebuchet MS"/>
              </a:rPr>
              <a:t> </a:t>
            </a:r>
            <a:r>
              <a:rPr kumimoji="0" lang="fr-FR" sz="2000" b="0" i="0" u="none" strike="noStrike" kern="1200" cap="none" spc="0" normalizeH="0" baseline="0" noProof="0" dirty="0" smtClean="0">
                <a:ln>
                  <a:noFill/>
                </a:ln>
                <a:solidFill>
                  <a:srgbClr val="DADC4B">
                    <a:lumMod val="50000"/>
                  </a:srgbClr>
                </a:solidFill>
                <a:effectLst/>
                <a:uLnTx/>
                <a:uFillTx/>
                <a:latin typeface="Trebuchet MS"/>
              </a:rPr>
              <a:t>et multisectorielle et préparation/réaction aux pics et aux divers chocs</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575757"/>
                </a:solidFill>
                <a:effectLst/>
                <a:uLnTx/>
                <a:uFillTx/>
                <a:latin typeface="Trebuchet MS"/>
              </a:rPr>
              <a:t>Les enjeux de la concertation multi-acteurs et de la gouvernance multisectorielle pour une approches Nexus</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34AE8D">
                    <a:lumMod val="50000"/>
                  </a:srgbClr>
                </a:solidFill>
                <a:effectLst/>
                <a:uLnTx/>
                <a:uFillTx/>
                <a:latin typeface="Trebuchet MS"/>
              </a:rPr>
              <a:t>Influence croisée Nutrition </a:t>
            </a:r>
            <a:r>
              <a:rPr kumimoji="0" lang="fr-FR" sz="2000" b="0" i="0" u="none" strike="noStrike" kern="1200" cap="none" spc="0" normalizeH="0" baseline="0" noProof="0" dirty="0" smtClean="0">
                <a:ln>
                  <a:noFill/>
                </a:ln>
                <a:solidFill>
                  <a:srgbClr val="34AE8D">
                    <a:lumMod val="50000"/>
                  </a:srgbClr>
                </a:solidFill>
                <a:effectLst/>
                <a:uLnTx/>
                <a:uFillTx/>
                <a:latin typeface="Trebuchet MS"/>
                <a:sym typeface="Symbol" panose="05050102010706020507" pitchFamily="18" charset="2"/>
              </a:rPr>
              <a:t> Nexus UDP</a:t>
            </a:r>
            <a:endParaRPr kumimoji="0" lang="fr-FR" sz="2000" b="0" i="0" u="none" strike="noStrike" kern="1200" cap="none" spc="0" normalizeH="0" baseline="0" noProof="0" dirty="0">
              <a:ln>
                <a:noFill/>
              </a:ln>
              <a:solidFill>
                <a:srgbClr val="34AE8D">
                  <a:lumMod val="50000"/>
                </a:srgbClr>
              </a:solidFill>
              <a:effectLst/>
              <a:uLnTx/>
              <a:uFillTx/>
              <a:latin typeface="Trebuchet MS"/>
            </a:endParaRPr>
          </a:p>
        </p:txBody>
      </p:sp>
      <p:sp>
        <p:nvSpPr>
          <p:cNvPr id="2" name="Ellipse 1"/>
          <p:cNvSpPr/>
          <p:nvPr/>
        </p:nvSpPr>
        <p:spPr>
          <a:xfrm>
            <a:off x="413657" y="1158075"/>
            <a:ext cx="8088086" cy="130628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2209800" y="175696"/>
            <a:ext cx="4663148" cy="461665"/>
          </a:xfrm>
          <a:prstGeom prst="rect">
            <a:avLst/>
          </a:prstGeom>
          <a:noFill/>
        </p:spPr>
        <p:txBody>
          <a:bodyPr wrap="square" rtlCol="0">
            <a:spAutoFit/>
          </a:bodyPr>
          <a:lstStyle/>
          <a:p>
            <a:pPr defTabSz="363538">
              <a:tabLst>
                <a:tab pos="903288" algn="l"/>
                <a:tab pos="1077913" algn="l"/>
              </a:tabLst>
              <a:defRPr/>
            </a:pPr>
            <a:r>
              <a:rPr lang="fr-FR" sz="2400" b="1" cap="small" dirty="0">
                <a:solidFill>
                  <a:srgbClr val="FFFFFF"/>
                </a:solidFill>
                <a:latin typeface="Trebuchet MS"/>
              </a:rPr>
              <a:t>Structure et contenu de la note</a:t>
            </a:r>
          </a:p>
        </p:txBody>
      </p:sp>
    </p:spTree>
    <p:extLst>
      <p:ext uri="{BB962C8B-B14F-4D97-AF65-F5344CB8AC3E}">
        <p14:creationId xmlns:p14="http://schemas.microsoft.com/office/powerpoint/2010/main" val="348109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500"/>
                                        <p:tgtEl>
                                          <p:spTgt spid="10">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wipe(left)">
                                      <p:cBhvr>
                                        <p:cTn id="15" dur="500"/>
                                        <p:tgtEl>
                                          <p:spTgt spid="10">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wipe(left)">
                                      <p:cBhvr>
                                        <p:cTn id="23" dur="500"/>
                                        <p:tgtEl>
                                          <p:spTgt spid="10">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500"/>
                                        <p:tgtEl>
                                          <p:spTgt spid="10">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wipe(left)">
                                      <p:cBhvr>
                                        <p:cTn id="31" dur="500"/>
                                        <p:tgtEl>
                                          <p:spTgt spid="10">
                                            <p:txEl>
                                              <p:pRg st="5" end="5"/>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wipe(left)">
                                      <p:cBhvr>
                                        <p:cTn id="35"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498916" y="1009624"/>
            <a:ext cx="8510939" cy="7693388"/>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fr-FR" sz="2800" b="1" i="0" u="none" strike="noStrike" kern="1200" cap="none" spc="0" normalizeH="0" baseline="0" noProof="0" dirty="0" smtClean="0">
                <a:ln>
                  <a:noFill/>
                </a:ln>
                <a:solidFill>
                  <a:srgbClr val="002060"/>
                </a:solidFill>
                <a:effectLst/>
                <a:uLnTx/>
                <a:uFillTx/>
                <a:latin typeface="Trebuchet MS"/>
                <a:ea typeface="+mn-ea"/>
                <a:cs typeface="+mn-cs"/>
              </a:rPr>
              <a:t>Définitions et cadres conceptuels existants pour analyser la prise en compte du Nexus UDP dans le domaine de la nutrition (et vice versa)</a:t>
            </a:r>
          </a:p>
          <a:p>
            <a:pPr lvl="0">
              <a:lnSpc>
                <a:spcPct val="90000"/>
              </a:lnSpc>
              <a:spcBef>
                <a:spcPts val="1000"/>
              </a:spcBef>
              <a:defRPr/>
            </a:pPr>
            <a:r>
              <a:rPr lang="fr-FR" sz="2400" dirty="0">
                <a:solidFill>
                  <a:srgbClr val="002060"/>
                </a:solidFill>
              </a:rPr>
              <a:t>Le concept de Nexus Humanitaire-Développement a émergé à l’occasion du Sommet Humanitaire mondial d’Istanbul en 2016.</a:t>
            </a:r>
          </a:p>
          <a:p>
            <a:pPr lvl="0">
              <a:lnSpc>
                <a:spcPct val="90000"/>
              </a:lnSpc>
              <a:spcBef>
                <a:spcPts val="1000"/>
              </a:spcBef>
              <a:defRPr/>
            </a:pPr>
            <a:r>
              <a:rPr lang="fr-FR" sz="2400" dirty="0">
                <a:solidFill>
                  <a:srgbClr val="002060"/>
                </a:solidFill>
              </a:rPr>
              <a:t>A cette occasion </a:t>
            </a:r>
            <a:r>
              <a:rPr lang="fr-FR" sz="2400" dirty="0" smtClean="0">
                <a:solidFill>
                  <a:srgbClr val="002060"/>
                </a:solidFill>
              </a:rPr>
              <a:t>les parties prenantes </a:t>
            </a:r>
            <a:r>
              <a:rPr lang="fr-FR" sz="2400" dirty="0">
                <a:solidFill>
                  <a:srgbClr val="002060"/>
                </a:solidFill>
              </a:rPr>
              <a:t>ont pris des engagements visant à améliorer l’efficacité de l’action humanitaire, en articulant d’avantage l’action humanitaire, la construction de la paix et le soutien au développement durable grâce à des cadres stratégiques et opérationnels nationaux et au renforcement des capacités locales d’articulation urgence-développement</a:t>
            </a:r>
            <a:r>
              <a:rPr lang="fr-FR" sz="2400" dirty="0" smtClean="0">
                <a:solidFill>
                  <a:srgbClr val="002060"/>
                </a:solidFill>
              </a:rPr>
              <a:t>.</a:t>
            </a:r>
          </a:p>
          <a:p>
            <a:pPr lvl="0">
              <a:lnSpc>
                <a:spcPct val="90000"/>
              </a:lnSpc>
              <a:spcBef>
                <a:spcPts val="1000"/>
              </a:spcBef>
              <a:defRPr/>
            </a:pPr>
            <a:r>
              <a:rPr lang="fr-FR" sz="2400" dirty="0" smtClean="0">
                <a:solidFill>
                  <a:srgbClr val="002060"/>
                </a:solidFill>
              </a:rPr>
              <a:t>Puis le SNU a développé des définitions et outils pour prendre en compte le Nexus HDP  </a:t>
            </a:r>
            <a:endParaRPr lang="fr-FR" sz="2400" dirty="0">
              <a:solidFill>
                <a:srgbClr val="002060"/>
              </a:solidFill>
            </a:endParaRPr>
          </a:p>
          <a:p>
            <a:pPr marR="0" lvl="0" algn="l" defTabSz="914400" rtl="0" eaLnBrk="1" fontAlgn="auto" latinLnBrk="0" hangingPunct="1">
              <a:lnSpc>
                <a:spcPct val="90000"/>
              </a:lnSpc>
              <a:spcBef>
                <a:spcPts val="1000"/>
              </a:spcBef>
              <a:spcAft>
                <a:spcPts val="0"/>
              </a:spcAft>
              <a:buClrTx/>
              <a:buSzTx/>
              <a:tabLst/>
              <a:defRPr/>
            </a:pP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a:p>
            <a:pPr marR="0" lvl="0" algn="l" defTabSz="914400" rtl="0" eaLnBrk="1" fontAlgn="auto" latinLnBrk="0" hangingPunct="1">
              <a:lnSpc>
                <a:spcPct val="90000"/>
              </a:lnSpc>
              <a:spcBef>
                <a:spcPts val="1000"/>
              </a:spcBef>
              <a:spcAft>
                <a:spcPts val="0"/>
              </a:spcAft>
              <a:buClrTx/>
              <a:buSzTx/>
              <a:tabLst/>
              <a:defRPr/>
            </a:pP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a:p>
            <a:pPr marL="228600" lvl="0" indent="-228600">
              <a:lnSpc>
                <a:spcPct val="90000"/>
              </a:lnSpc>
              <a:spcBef>
                <a:spcPts val="1000"/>
              </a:spcBef>
              <a:buFont typeface="Arial" panose="020B0604020202020204" pitchFamily="34" charset="0"/>
              <a:buChar char="•"/>
            </a:pPr>
            <a:r>
              <a:rPr lang="fr-FR" sz="2800" dirty="0">
                <a:solidFill>
                  <a:srgbClr val="002060"/>
                </a:solidFill>
              </a:rPr>
              <a:t>Remarque: différence Résilience vs Nexus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p:txBody>
      </p:sp>
    </p:spTree>
    <p:extLst>
      <p:ext uri="{BB962C8B-B14F-4D97-AF65-F5344CB8AC3E}">
        <p14:creationId xmlns:p14="http://schemas.microsoft.com/office/powerpoint/2010/main" val="337863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heckerboard(across)">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4</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523220"/>
          </a:xfrm>
          <a:prstGeom prst="rect">
            <a:avLst/>
          </a:prstGeom>
          <a:noFill/>
        </p:spPr>
        <p:txBody>
          <a:bodyPr wrap="square" rtlCol="0">
            <a:spAutoFit/>
          </a:bodyPr>
          <a:lstStyle/>
          <a:p>
            <a:pPr defTabSz="363538">
              <a:tabLst>
                <a:tab pos="903288" algn="l"/>
                <a:tab pos="1077913" algn="l"/>
              </a:tabLst>
            </a:pPr>
            <a:endParaRPr lang="fr-FR" sz="2800" b="1" cap="small" dirty="0">
              <a:solidFill>
                <a:srgbClr val="FFFFFF"/>
              </a:solidFill>
            </a:endParaRPr>
          </a:p>
        </p:txBody>
      </p:sp>
      <p:sp>
        <p:nvSpPr>
          <p:cNvPr id="3" name="Rectangle 2"/>
          <p:cNvSpPr/>
          <p:nvPr/>
        </p:nvSpPr>
        <p:spPr>
          <a:xfrm>
            <a:off x="2195736" y="895287"/>
            <a:ext cx="8402082" cy="2544286"/>
          </a:xfrm>
          <a:prstGeom prst="rect">
            <a:avLst/>
          </a:prstGeom>
        </p:spPr>
        <p:txBody>
          <a:bodyPr wrap="square">
            <a:spAutoFit/>
          </a:bodyPr>
          <a:lstStyle/>
          <a:p>
            <a:pPr lvl="0">
              <a:lnSpc>
                <a:spcPct val="90000"/>
              </a:lnSpc>
              <a:spcBef>
                <a:spcPts val="1000"/>
              </a:spcBef>
            </a:pPr>
            <a:r>
              <a:rPr lang="fr-FR" sz="2800" dirty="0" smtClean="0">
                <a:solidFill>
                  <a:srgbClr val="002060"/>
                </a:solidFill>
              </a:rPr>
              <a:t>Définitions et concepts SNU</a:t>
            </a:r>
          </a:p>
          <a:p>
            <a:pPr marL="228600" lvl="0" indent="-228600">
              <a:lnSpc>
                <a:spcPct val="90000"/>
              </a:lnSpc>
              <a:spcBef>
                <a:spcPts val="1000"/>
              </a:spcBef>
              <a:buFont typeface="Arial" panose="020B0604020202020204" pitchFamily="34" charset="0"/>
              <a:buChar char="•"/>
            </a:pPr>
            <a:endParaRPr lang="fr-FR" sz="2800" dirty="0">
              <a:solidFill>
                <a:srgbClr val="002060"/>
              </a:solidFill>
            </a:endParaRPr>
          </a:p>
          <a:p>
            <a:pPr marL="228600" lvl="0" indent="-228600">
              <a:lnSpc>
                <a:spcPct val="90000"/>
              </a:lnSpc>
              <a:spcBef>
                <a:spcPts val="1000"/>
              </a:spcBef>
              <a:buFont typeface="Arial" panose="020B0604020202020204" pitchFamily="34" charset="0"/>
              <a:buChar char="•"/>
            </a:pPr>
            <a:endParaRPr lang="fr-FR" sz="2800" dirty="0" smtClean="0">
              <a:solidFill>
                <a:srgbClr val="002060"/>
              </a:solidFill>
            </a:endParaRPr>
          </a:p>
          <a:p>
            <a:pPr marL="228600" lvl="0" indent="-228600">
              <a:lnSpc>
                <a:spcPct val="90000"/>
              </a:lnSpc>
              <a:spcBef>
                <a:spcPts val="1000"/>
              </a:spcBef>
              <a:buFont typeface="Arial" panose="020B0604020202020204" pitchFamily="34" charset="0"/>
              <a:buChar char="•"/>
            </a:pPr>
            <a:endParaRPr lang="fr-FR" sz="2800" dirty="0">
              <a:solidFill>
                <a:srgbClr val="002060"/>
              </a:solidFill>
            </a:endParaRPr>
          </a:p>
          <a:p>
            <a:pPr marL="228600" lvl="0" indent="-228600">
              <a:lnSpc>
                <a:spcPct val="90000"/>
              </a:lnSpc>
              <a:spcBef>
                <a:spcPts val="1000"/>
              </a:spcBef>
              <a:buFont typeface="Arial" panose="020B0604020202020204" pitchFamily="34" charset="0"/>
              <a:buChar char="•"/>
            </a:pPr>
            <a:endParaRPr lang="fr-FR" sz="2800" dirty="0" smtClean="0">
              <a:solidFill>
                <a:srgbClr val="002060"/>
              </a:solidFill>
            </a:endParaRPr>
          </a:p>
        </p:txBody>
      </p:sp>
      <p:sp>
        <p:nvSpPr>
          <p:cNvPr id="11" name="ZoneTexte 10"/>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pic>
        <p:nvPicPr>
          <p:cNvPr id="18" name="Image 17"/>
          <p:cNvPicPr>
            <a:picLocks noChangeAspect="1"/>
          </p:cNvPicPr>
          <p:nvPr/>
        </p:nvPicPr>
        <p:blipFill>
          <a:blip r:embed="rId5"/>
          <a:stretch>
            <a:fillRect/>
          </a:stretch>
        </p:blipFill>
        <p:spPr>
          <a:xfrm>
            <a:off x="4049486" y="3108075"/>
            <a:ext cx="5094514" cy="2656114"/>
          </a:xfrm>
          <a:prstGeom prst="rect">
            <a:avLst/>
          </a:prstGeom>
        </p:spPr>
      </p:pic>
      <p:sp>
        <p:nvSpPr>
          <p:cNvPr id="19" name="Espace réservé du contenu 2">
            <a:extLst>
              <a:ext uri="{FF2B5EF4-FFF2-40B4-BE49-F238E27FC236}">
                <a16:creationId xmlns:a16="http://schemas.microsoft.com/office/drawing/2014/main" id="{B559CC50-0164-4B9F-89C1-611BC411E44D}"/>
              </a:ext>
            </a:extLst>
          </p:cNvPr>
          <p:cNvSpPr txBox="1">
            <a:spLocks/>
          </p:cNvSpPr>
          <p:nvPr/>
        </p:nvSpPr>
        <p:spPr>
          <a:xfrm>
            <a:off x="21772" y="1408313"/>
            <a:ext cx="8930484" cy="4355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None/>
              <a:tabLst/>
              <a:defRPr/>
            </a:pP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Le Nexus fait référence aux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liens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entre les actions humanitaires, de développement et de paix qui contribuent à </a:t>
            </a:r>
            <a:r>
              <a:rPr kumimoji="0" lang="fr-FR" sz="18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1) réduire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la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vulnérabilité</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globale et </a:t>
            </a:r>
            <a:r>
              <a:rPr kumimoji="0" lang="fr-FR" sz="18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le niveau des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besoins</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non satisfaits des personnes les plus vulnérables, </a:t>
            </a:r>
            <a:r>
              <a:rPr kumimoji="0" lang="fr-FR" sz="18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2) à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renforcer la gestion des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risques</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18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3)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à renforcer les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capacités</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fr-FR" sz="1800" b="1" i="0" u="none" strike="noStrike" kern="1200" cap="none" spc="0" normalizeH="0" baseline="0" noProof="0" dirty="0" smtClean="0">
                <a:ln>
                  <a:noFill/>
                </a:ln>
                <a:solidFill>
                  <a:sysClr val="windowText" lastClr="000000"/>
                </a:solidFill>
                <a:effectLst/>
                <a:uLnTx/>
                <a:uFillTx/>
                <a:latin typeface="Calibri" panose="020F0502020204030204"/>
                <a:ea typeface="+mn-ea"/>
                <a:cs typeface="+mn-cs"/>
              </a:rPr>
              <a:t>et 4)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à s'attaquer aux </a:t>
            </a:r>
            <a:r>
              <a:rPr kumimoji="0" lang="fr-FR"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causes </a:t>
            </a:r>
            <a:r>
              <a:rPr kumimoji="0" lang="fr-F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profondes des crises.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0" name="Espace réservé du contenu 2">
            <a:extLst>
              <a:ext uri="{FF2B5EF4-FFF2-40B4-BE49-F238E27FC236}">
                <a16:creationId xmlns:a16="http://schemas.microsoft.com/office/drawing/2014/main" id="{B559CC50-0164-4B9F-89C1-611BC411E44D}"/>
              </a:ext>
            </a:extLst>
          </p:cNvPr>
          <p:cNvSpPr txBox="1">
            <a:spLocks/>
          </p:cNvSpPr>
          <p:nvPr/>
        </p:nvSpPr>
        <p:spPr>
          <a:xfrm>
            <a:off x="49432" y="2526522"/>
            <a:ext cx="4000054" cy="30260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fr-FR" sz="1800" dirty="0" smtClean="0">
                <a:solidFill>
                  <a:prstClr val="black"/>
                </a:solidFill>
                <a:latin typeface="Calibri" panose="020F0502020204030204"/>
              </a:rPr>
              <a:t>Principes de base:</a:t>
            </a:r>
          </a:p>
          <a:p>
            <a:pPr>
              <a:lnSpc>
                <a:spcPct val="100000"/>
              </a:lnSpc>
              <a:spcBef>
                <a:spcPts val="0"/>
              </a:spcBef>
            </a:pPr>
            <a:r>
              <a:rPr lang="fr-FR" sz="1800" dirty="0">
                <a:solidFill>
                  <a:prstClr val="black"/>
                </a:solidFill>
                <a:latin typeface="Calibri" panose="020F0502020204030204"/>
              </a:rPr>
              <a:t>Venir en aide aux personnes vulnérables affectées par des chocs (conflit, catastrophes naturelles) de façon à ce qu’elles puissent tirer parti du développement durable et qu’elles puissent y contribuer. </a:t>
            </a:r>
          </a:p>
          <a:p>
            <a:pPr>
              <a:lnSpc>
                <a:spcPct val="100000"/>
              </a:lnSpc>
              <a:spcBef>
                <a:spcPts val="0"/>
              </a:spcBef>
            </a:pPr>
            <a:r>
              <a:rPr lang="fr-FR" sz="1800" dirty="0" smtClean="0">
                <a:solidFill>
                  <a:prstClr val="black"/>
                </a:solidFill>
                <a:latin typeface="Calibri" panose="020F0502020204030204"/>
              </a:rPr>
              <a:t>Optimiser les actions humanitaires et de développement, ainsi que de leur coordination, synergies et complémentarité</a:t>
            </a:r>
          </a:p>
          <a:p>
            <a:pPr>
              <a:lnSpc>
                <a:spcPct val="100000"/>
              </a:lnSpc>
              <a:spcBef>
                <a:spcPts val="0"/>
              </a:spcBef>
            </a:pPr>
            <a:r>
              <a:rPr lang="fr-FR" sz="1800" dirty="0" smtClean="0">
                <a:solidFill>
                  <a:prstClr val="black"/>
                </a:solidFill>
                <a:latin typeface="Calibri" panose="020F0502020204030204"/>
              </a:rPr>
              <a:t>Identifier des </a:t>
            </a:r>
            <a:r>
              <a:rPr lang="fr-FR" sz="1800" dirty="0">
                <a:solidFill>
                  <a:prstClr val="black"/>
                </a:solidFill>
                <a:latin typeface="Calibri" panose="020F0502020204030204"/>
              </a:rPr>
              <a:t>résultats collectifs auxquels toutes les interventions et tous les acteurs contribuent </a:t>
            </a:r>
          </a:p>
          <a:p>
            <a:pPr>
              <a:lnSpc>
                <a:spcPct val="100000"/>
              </a:lnSpc>
              <a:spcBef>
                <a:spcPts val="0"/>
              </a:spcBef>
            </a:pPr>
            <a:endParaRPr lang="fr-FR" sz="2000" dirty="0" smtClean="0">
              <a:solidFill>
                <a:prstClr val="black"/>
              </a:solidFill>
              <a:latin typeface="Calibri" panose="020F0502020204030204"/>
            </a:endParaRPr>
          </a:p>
          <a:p>
            <a:pPr>
              <a:lnSpc>
                <a:spcPct val="100000"/>
              </a:lnSpc>
              <a:spcBef>
                <a:spcPts val="0"/>
              </a:spcBef>
            </a:pPr>
            <a:endParaRPr lang="fr-FR" sz="2000" dirty="0" smtClean="0">
              <a:solidFill>
                <a:prstClr val="black"/>
              </a:solidFill>
              <a:latin typeface="Calibri" panose="020F0502020204030204"/>
            </a:endParaRPr>
          </a:p>
        </p:txBody>
      </p:sp>
    </p:spTree>
    <p:extLst>
      <p:ext uri="{BB962C8B-B14F-4D97-AF65-F5344CB8AC3E}">
        <p14:creationId xmlns:p14="http://schemas.microsoft.com/office/powerpoint/2010/main" val="251852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nodePh="1">
                                  <p:stCondLst>
                                    <p:cond delay="0"/>
                                  </p:stCondLst>
                                  <p:endCondLst>
                                    <p:cond evt="begin" delay="0">
                                      <p:tn val="9"/>
                                    </p:cond>
                                  </p:end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a:solidFill>
                <a:srgbClr val="FFFFFF"/>
              </a:solidFill>
            </a:endParaRPr>
          </a:p>
        </p:txBody>
      </p:sp>
      <p:sp>
        <p:nvSpPr>
          <p:cNvPr id="5" name="Espace réservé du contenu 4"/>
          <p:cNvSpPr>
            <a:spLocks noGrp="1"/>
          </p:cNvSpPr>
          <p:nvPr>
            <p:ph sz="quarter" idx="13"/>
          </p:nvPr>
        </p:nvSpPr>
        <p:spPr/>
        <p:txBody>
          <a:bodyPr/>
          <a:lstStyle/>
          <a:p>
            <a:pPr marL="0" lvl="0" indent="0" defTabSz="363538">
              <a:spcBef>
                <a:spcPts val="0"/>
              </a:spcBef>
              <a:tabLst>
                <a:tab pos="903288" algn="l"/>
                <a:tab pos="1077913" algn="l"/>
              </a:tabLst>
              <a:defRPr/>
            </a:pPr>
            <a:r>
              <a:rPr lang="fr-FR" sz="2400" cap="small">
                <a:solidFill>
                  <a:srgbClr val="FFFFFF"/>
                </a:solidFill>
              </a:rPr>
              <a:t>Définitions et Cadres conceptuels</a:t>
            </a:r>
            <a:endParaRPr lang="fr-FR" sz="2400" cap="small" dirty="0">
              <a:solidFill>
                <a:srgbClr val="FFFFFF"/>
              </a:solidFill>
            </a:endParaRPr>
          </a:p>
        </p:txBody>
      </p:sp>
      <p:sp>
        <p:nvSpPr>
          <p:cNvPr id="6" name="Espace réservé du contenu 5"/>
          <p:cNvSpPr>
            <a:spLocks noGrp="1"/>
          </p:cNvSpPr>
          <p:nvPr>
            <p:ph sz="quarter" idx="17"/>
          </p:nvPr>
        </p:nvSpPr>
        <p:spPr/>
        <p:txBody>
          <a:bodyPr/>
          <a:lstStyle/>
          <a:p>
            <a:endParaRPr lang="fr-FR"/>
          </a:p>
        </p:txBody>
      </p:sp>
      <p:sp>
        <p:nvSpPr>
          <p:cNvPr id="7" name="Espace réservé du contenu 6"/>
          <p:cNvSpPr>
            <a:spLocks noGrp="1"/>
          </p:cNvSpPr>
          <p:nvPr>
            <p:ph sz="quarter" idx="18"/>
          </p:nvPr>
        </p:nvSpPr>
        <p:spPr/>
        <p:txBody>
          <a:bodyPr/>
          <a:lstStyle/>
          <a:p>
            <a:endParaRPr lang="fr-FR"/>
          </a:p>
        </p:txBody>
      </p:sp>
      <p:pic>
        <p:nvPicPr>
          <p:cNvPr id="8" name="Image 7"/>
          <p:cNvPicPr>
            <a:picLocks noChangeAspect="1"/>
          </p:cNvPicPr>
          <p:nvPr/>
        </p:nvPicPr>
        <p:blipFill>
          <a:blip r:embed="rId2"/>
          <a:stretch>
            <a:fillRect/>
          </a:stretch>
        </p:blipFill>
        <p:spPr>
          <a:xfrm>
            <a:off x="2534768" y="791580"/>
            <a:ext cx="6640003" cy="2789820"/>
          </a:xfrm>
          <a:prstGeom prst="rect">
            <a:avLst/>
          </a:prstGeom>
        </p:spPr>
      </p:pic>
      <p:pic>
        <p:nvPicPr>
          <p:cNvPr id="9" name="Image 8"/>
          <p:cNvPicPr>
            <a:picLocks noChangeAspect="1"/>
          </p:cNvPicPr>
          <p:nvPr/>
        </p:nvPicPr>
        <p:blipFill>
          <a:blip r:embed="rId3"/>
          <a:stretch>
            <a:fillRect/>
          </a:stretch>
        </p:blipFill>
        <p:spPr>
          <a:xfrm>
            <a:off x="0" y="3721885"/>
            <a:ext cx="5921829" cy="3136115"/>
          </a:xfrm>
          <a:prstGeom prst="rect">
            <a:avLst/>
          </a:prstGeom>
        </p:spPr>
      </p:pic>
      <p:sp>
        <p:nvSpPr>
          <p:cNvPr id="10" name="ZoneTexte 9"/>
          <p:cNvSpPr txBox="1"/>
          <p:nvPr/>
        </p:nvSpPr>
        <p:spPr>
          <a:xfrm>
            <a:off x="0" y="1928550"/>
            <a:ext cx="3195145" cy="923330"/>
          </a:xfrm>
          <a:prstGeom prst="rect">
            <a:avLst/>
          </a:prstGeom>
          <a:noFill/>
        </p:spPr>
        <p:txBody>
          <a:bodyPr wrap="square" rtlCol="0">
            <a:spAutoFit/>
          </a:bodyPr>
          <a:lstStyle/>
          <a:p>
            <a:r>
              <a:rPr lang="fr-FR" b="1" dirty="0">
                <a:solidFill>
                  <a:prstClr val="black"/>
                </a:solidFill>
                <a:latin typeface="Calibri" panose="020F0502020204030204"/>
              </a:rPr>
              <a:t>L</a:t>
            </a:r>
            <a:r>
              <a:rPr lang="fr-FR" b="1" dirty="0" smtClean="0">
                <a:solidFill>
                  <a:prstClr val="black"/>
                </a:solidFill>
                <a:latin typeface="Calibri" panose="020F0502020204030204"/>
              </a:rPr>
              <a:t>es </a:t>
            </a:r>
            <a:r>
              <a:rPr lang="fr-FR" b="1" dirty="0">
                <a:solidFill>
                  <a:prstClr val="black"/>
                </a:solidFill>
                <a:latin typeface="Calibri" panose="020F0502020204030204"/>
              </a:rPr>
              <a:t>étapes clés </a:t>
            </a:r>
            <a:r>
              <a:rPr lang="fr-FR" b="1" dirty="0" smtClean="0">
                <a:solidFill>
                  <a:prstClr val="black"/>
                </a:solidFill>
                <a:latin typeface="Calibri" panose="020F0502020204030204"/>
              </a:rPr>
              <a:t>pour</a:t>
            </a:r>
          </a:p>
          <a:p>
            <a:r>
              <a:rPr lang="fr-FR" b="1" dirty="0" smtClean="0">
                <a:solidFill>
                  <a:prstClr val="black"/>
                </a:solidFill>
                <a:latin typeface="Calibri" panose="020F0502020204030204"/>
              </a:rPr>
              <a:t>des </a:t>
            </a:r>
            <a:r>
              <a:rPr lang="fr-FR" b="1" dirty="0">
                <a:solidFill>
                  <a:prstClr val="black"/>
                </a:solidFill>
                <a:latin typeface="Calibri" panose="020F0502020204030204"/>
              </a:rPr>
              <a:t>actions </a:t>
            </a:r>
            <a:r>
              <a:rPr lang="fr-FR" b="1" dirty="0" smtClean="0">
                <a:solidFill>
                  <a:prstClr val="black"/>
                </a:solidFill>
                <a:latin typeface="Calibri" panose="020F0502020204030204"/>
              </a:rPr>
              <a:t>conjointes</a:t>
            </a:r>
          </a:p>
          <a:p>
            <a:r>
              <a:rPr lang="fr-FR" b="1" dirty="0" smtClean="0">
                <a:solidFill>
                  <a:prstClr val="black"/>
                </a:solidFill>
                <a:latin typeface="Calibri" panose="020F0502020204030204"/>
              </a:rPr>
              <a:t>et </a:t>
            </a:r>
            <a:r>
              <a:rPr lang="fr-FR" b="1" dirty="0">
                <a:solidFill>
                  <a:prstClr val="black"/>
                </a:solidFill>
                <a:latin typeface="Calibri" panose="020F0502020204030204"/>
              </a:rPr>
              <a:t>plus </a:t>
            </a:r>
            <a:r>
              <a:rPr lang="fr-FR" b="1" dirty="0" smtClean="0">
                <a:solidFill>
                  <a:prstClr val="black"/>
                </a:solidFill>
                <a:latin typeface="Calibri" panose="020F0502020204030204"/>
              </a:rPr>
              <a:t>complémentaires</a:t>
            </a:r>
            <a:endParaRPr lang="fr-FR" b="1" dirty="0">
              <a:solidFill>
                <a:prstClr val="black"/>
              </a:solidFill>
              <a:latin typeface="Calibri" panose="020F0502020204030204"/>
            </a:endParaRPr>
          </a:p>
        </p:txBody>
      </p:sp>
      <p:sp>
        <p:nvSpPr>
          <p:cNvPr id="11" name="Flèche gauche 10"/>
          <p:cNvSpPr/>
          <p:nvPr/>
        </p:nvSpPr>
        <p:spPr>
          <a:xfrm>
            <a:off x="6554251" y="5341581"/>
            <a:ext cx="861238" cy="514824"/>
          </a:xfrm>
          <a:prstGeom prst="leftArrow">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2" name="Flèche droite 11"/>
          <p:cNvSpPr/>
          <p:nvPr/>
        </p:nvSpPr>
        <p:spPr>
          <a:xfrm>
            <a:off x="1909019" y="1563849"/>
            <a:ext cx="782320" cy="387667"/>
          </a:xfrm>
          <a:prstGeom prst="rightArrow">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13" name="ZoneTexte 12"/>
          <p:cNvSpPr txBox="1"/>
          <p:nvPr/>
        </p:nvSpPr>
        <p:spPr>
          <a:xfrm>
            <a:off x="7585150" y="4591517"/>
            <a:ext cx="1410877" cy="1815882"/>
          </a:xfrm>
          <a:prstGeom prst="rect">
            <a:avLst/>
          </a:prstGeom>
          <a:noFill/>
        </p:spPr>
        <p:txBody>
          <a:bodyPr wrap="square" rtlCol="0">
            <a:spAutoFit/>
          </a:bodyPr>
          <a:lstStyle/>
          <a:p>
            <a:r>
              <a:rPr lang="fr-FR" sz="1600" b="1" dirty="0" smtClean="0">
                <a:solidFill>
                  <a:prstClr val="black"/>
                </a:solidFill>
                <a:latin typeface="Calibri" panose="020F0502020204030204"/>
              </a:rPr>
              <a:t>L’échelle </a:t>
            </a:r>
            <a:r>
              <a:rPr lang="fr-FR" sz="1600" b="1" dirty="0">
                <a:solidFill>
                  <a:prstClr val="black"/>
                </a:solidFill>
                <a:latin typeface="Calibri" panose="020F0502020204030204"/>
              </a:rPr>
              <a:t>de planification et de mesure des résultats </a:t>
            </a:r>
            <a:r>
              <a:rPr lang="fr-FR" sz="1600" b="1" dirty="0" smtClean="0">
                <a:solidFill>
                  <a:prstClr val="black"/>
                </a:solidFill>
                <a:latin typeface="Calibri" panose="020F0502020204030204"/>
              </a:rPr>
              <a:t>doit être proche du </a:t>
            </a:r>
            <a:r>
              <a:rPr lang="fr-FR" sz="1600" b="1" dirty="0">
                <a:solidFill>
                  <a:prstClr val="black"/>
                </a:solidFill>
                <a:latin typeface="Calibri" panose="020F0502020204030204"/>
              </a:rPr>
              <a:t>terrain</a:t>
            </a:r>
          </a:p>
        </p:txBody>
      </p:sp>
    </p:spTree>
    <p:extLst>
      <p:ext uri="{BB962C8B-B14F-4D97-AF65-F5344CB8AC3E}">
        <p14:creationId xmlns:p14="http://schemas.microsoft.com/office/powerpoint/2010/main" val="3681444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334104" y="1182262"/>
            <a:ext cx="8510939" cy="151220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fr-FR" sz="2800" b="1" i="0" u="none" strike="noStrike" kern="1200" cap="none" spc="0" normalizeH="0" baseline="0" noProof="0" dirty="0" smtClean="0">
                <a:ln>
                  <a:noFill/>
                </a:ln>
                <a:solidFill>
                  <a:srgbClr val="002060"/>
                </a:solidFill>
                <a:effectLst/>
                <a:uLnTx/>
                <a:uFillTx/>
                <a:latin typeface="Trebuchet MS"/>
                <a:ea typeface="+mn-ea"/>
                <a:cs typeface="+mn-cs"/>
              </a:rPr>
              <a:t>OCDE – 11</a:t>
            </a:r>
            <a:r>
              <a:rPr kumimoji="0" lang="fr-FR" sz="2800" b="1" i="0" u="none" strike="noStrike" kern="1200" cap="none" spc="0" normalizeH="0" noProof="0" dirty="0" smtClean="0">
                <a:ln>
                  <a:noFill/>
                </a:ln>
                <a:solidFill>
                  <a:srgbClr val="002060"/>
                </a:solidFill>
                <a:effectLst/>
                <a:uLnTx/>
                <a:uFillTx/>
                <a:latin typeface="Trebuchet MS"/>
                <a:ea typeface="+mn-ea"/>
                <a:cs typeface="+mn-cs"/>
              </a:rPr>
              <a:t> critères DAC programmation Nexus</a:t>
            </a:r>
            <a:endParaRPr kumimoji="0" lang="fr-FR" sz="28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p:txBody>
      </p:sp>
      <p:pic>
        <p:nvPicPr>
          <p:cNvPr id="11" name="Image 10"/>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5943" y="1719943"/>
            <a:ext cx="8813913" cy="4648200"/>
          </a:xfrm>
          <a:prstGeom prst="rect">
            <a:avLst/>
          </a:prstGeom>
          <a:noFill/>
        </p:spPr>
      </p:pic>
    </p:spTree>
    <p:extLst>
      <p:ext uri="{BB962C8B-B14F-4D97-AF65-F5344CB8AC3E}">
        <p14:creationId xmlns:p14="http://schemas.microsoft.com/office/powerpoint/2010/main" val="247196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498916" y="1009624"/>
            <a:ext cx="8510939" cy="6312626"/>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fr-FR" sz="2800" b="1" i="0" u="none" strike="noStrike" kern="1200" cap="none" spc="0" normalizeH="0" baseline="0" noProof="0" dirty="0" smtClean="0">
                <a:ln>
                  <a:noFill/>
                </a:ln>
                <a:solidFill>
                  <a:srgbClr val="002060"/>
                </a:solidFill>
                <a:effectLst/>
                <a:uLnTx/>
                <a:uFillTx/>
                <a:latin typeface="Trebuchet MS"/>
                <a:ea typeface="+mn-ea"/>
                <a:cs typeface="+mn-cs"/>
              </a:rPr>
              <a:t>Orientations du</a:t>
            </a:r>
            <a:r>
              <a:rPr kumimoji="0" lang="fr-FR" sz="2800" b="1" i="0" u="none" strike="noStrike" kern="1200" cap="none" spc="0" normalizeH="0" noProof="0" dirty="0" smtClean="0">
                <a:ln>
                  <a:noFill/>
                </a:ln>
                <a:solidFill>
                  <a:srgbClr val="002060"/>
                </a:solidFill>
                <a:effectLst/>
                <a:uLnTx/>
                <a:uFillTx/>
                <a:latin typeface="Trebuchet MS"/>
                <a:ea typeface="+mn-ea"/>
                <a:cs typeface="+mn-cs"/>
              </a:rPr>
              <a:t> Comité national sur le Nexus au Niger (CTTNUD)</a:t>
            </a:r>
          </a:p>
          <a:p>
            <a:endParaRPr lang="fr-FR" b="1" dirty="0" smtClean="0">
              <a:solidFill>
                <a:srgbClr val="002060"/>
              </a:solidFill>
            </a:endParaRPr>
          </a:p>
          <a:p>
            <a:r>
              <a:rPr lang="fr-FR" b="1" dirty="0" smtClean="0">
                <a:solidFill>
                  <a:srgbClr val="002060"/>
                </a:solidFill>
              </a:rPr>
              <a:t>Une approche Nexus UDP pour d’avantage </a:t>
            </a:r>
            <a:r>
              <a:rPr lang="fr-FR" b="1" dirty="0">
                <a:solidFill>
                  <a:srgbClr val="002060"/>
                </a:solidFill>
              </a:rPr>
              <a:t>d’efficacité et d’impact </a:t>
            </a:r>
            <a:r>
              <a:rPr lang="fr-FR" b="1" dirty="0" smtClean="0">
                <a:solidFill>
                  <a:srgbClr val="002060"/>
                </a:solidFill>
              </a:rPr>
              <a:t>pour le </a:t>
            </a:r>
            <a:r>
              <a:rPr lang="fr-FR" b="1" dirty="0">
                <a:solidFill>
                  <a:srgbClr val="002060"/>
                </a:solidFill>
              </a:rPr>
              <a:t>bienêtre durable des populations grâce </a:t>
            </a:r>
            <a:r>
              <a:rPr lang="fr-FR" b="1" dirty="0" smtClean="0">
                <a:solidFill>
                  <a:srgbClr val="002060"/>
                </a:solidFill>
              </a:rPr>
              <a:t>à:</a:t>
            </a:r>
          </a:p>
          <a:p>
            <a:pPr marL="285750" indent="-285750">
              <a:buFont typeface="Wingdings" panose="05000000000000000000" pitchFamily="2" charset="2"/>
              <a:buChar char="ü"/>
            </a:pPr>
            <a:r>
              <a:rPr lang="fr-FR" b="1" dirty="0" smtClean="0">
                <a:solidFill>
                  <a:srgbClr val="002060"/>
                </a:solidFill>
              </a:rPr>
              <a:t>des interventions</a:t>
            </a:r>
            <a:r>
              <a:rPr lang="fr-FR" dirty="0">
                <a:solidFill>
                  <a:srgbClr val="002060"/>
                </a:solidFill>
              </a:rPr>
              <a:t> </a:t>
            </a:r>
            <a:r>
              <a:rPr lang="fr-FR" b="1" dirty="0" smtClean="0">
                <a:solidFill>
                  <a:srgbClr val="002060"/>
                </a:solidFill>
              </a:rPr>
              <a:t>coordonnées </a:t>
            </a:r>
            <a:r>
              <a:rPr lang="fr-FR" b="1" dirty="0">
                <a:solidFill>
                  <a:srgbClr val="002060"/>
                </a:solidFill>
              </a:rPr>
              <a:t>et complémentaires</a:t>
            </a:r>
            <a:endParaRPr lang="fr-FR" dirty="0">
              <a:solidFill>
                <a:srgbClr val="002060"/>
              </a:solidFill>
            </a:endParaRPr>
          </a:p>
          <a:p>
            <a:pPr marL="285750" lvl="0" indent="-285750">
              <a:buFont typeface="Wingdings" panose="05000000000000000000" pitchFamily="2" charset="2"/>
              <a:buChar char="ü"/>
            </a:pPr>
            <a:r>
              <a:rPr lang="fr-FR" b="1" dirty="0">
                <a:solidFill>
                  <a:srgbClr val="002060"/>
                </a:solidFill>
              </a:rPr>
              <a:t>répondant aux besoins immédiats, à moyen et long termes </a:t>
            </a:r>
            <a:endParaRPr lang="fr-FR" dirty="0">
              <a:solidFill>
                <a:srgbClr val="002060"/>
              </a:solidFill>
            </a:endParaRPr>
          </a:p>
          <a:p>
            <a:pPr marL="285750" lvl="0" indent="-285750">
              <a:buFont typeface="Wingdings" panose="05000000000000000000" pitchFamily="2" charset="2"/>
              <a:buChar char="ü"/>
            </a:pPr>
            <a:r>
              <a:rPr lang="fr-FR" b="1" dirty="0">
                <a:solidFill>
                  <a:srgbClr val="002060"/>
                </a:solidFill>
              </a:rPr>
              <a:t>adaptées aux défis propres à chaque </a:t>
            </a:r>
            <a:r>
              <a:rPr lang="fr-FR" b="1" dirty="0" smtClean="0">
                <a:solidFill>
                  <a:srgbClr val="002060"/>
                </a:solidFill>
              </a:rPr>
              <a:t>territoire</a:t>
            </a:r>
          </a:p>
          <a:p>
            <a:pPr marL="285750" lvl="0" indent="-285750">
              <a:buFont typeface="Wingdings" panose="05000000000000000000" pitchFamily="2" charset="2"/>
              <a:buChar char="ü"/>
            </a:pPr>
            <a:endParaRPr lang="fr-FR" dirty="0">
              <a:solidFill>
                <a:srgbClr val="002060"/>
              </a:solidFill>
            </a:endParaRPr>
          </a:p>
          <a:p>
            <a:pPr algn="ctr">
              <a:lnSpc>
                <a:spcPct val="107000"/>
              </a:lnSpc>
              <a:spcAft>
                <a:spcPts val="800"/>
              </a:spcAft>
            </a:pPr>
            <a:r>
              <a:rPr lang="fr-FR" sz="24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Une </a:t>
            </a:r>
            <a:r>
              <a:rPr lang="fr-FR"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capacité de réponse coordonnée et efficace est assurée pour face aux besoins d’urgence lorsqu’ils émergent, tout en maintenant les efforts structurants vers un développement durable, inclusif et harmonieux sur l’ensemble du territoire national, gage de paix, de stabilité et de bien-être pour tous, en particulier grâce à l’atteinte des ODD</a:t>
            </a:r>
            <a:r>
              <a:rPr lang="fr-FR" sz="24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 »</a:t>
            </a:r>
            <a:endParaRPr lang="fr-FR" sz="24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1" i="0" u="none" strike="noStrike" kern="1200" cap="none" spc="0" normalizeH="0" baseline="0" noProof="0" dirty="0" smtClean="0">
              <a:ln>
                <a:noFill/>
              </a:ln>
              <a:solidFill>
                <a:srgbClr val="002060"/>
              </a:solidFill>
              <a:effectLst/>
              <a:uLnTx/>
              <a:uFillTx/>
              <a:latin typeface="Trebuchet MS"/>
              <a:ea typeface="+mn-ea"/>
              <a:cs typeface="+mn-cs"/>
            </a:endParaRPr>
          </a:p>
        </p:txBody>
      </p:sp>
    </p:spTree>
    <p:extLst>
      <p:ext uri="{BB962C8B-B14F-4D97-AF65-F5344CB8AC3E}">
        <p14:creationId xmlns:p14="http://schemas.microsoft.com/office/powerpoint/2010/main" val="244544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checkerboard(across)">
                                      <p:cBhvr>
                                        <p:cTn id="23" dur="500"/>
                                        <p:tgtEl>
                                          <p:spTgt spid="3">
                                            <p:txEl>
                                              <p:pRg st="3" end="3"/>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checkerboard(across)">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270316" y="1347081"/>
            <a:ext cx="2864769" cy="417037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fr-FR" sz="2400" b="1" i="0" u="none" strike="noStrike" kern="1200" cap="none" spc="0" normalizeH="0" baseline="0" noProof="0" dirty="0" smtClean="0">
                <a:ln>
                  <a:noFill/>
                </a:ln>
                <a:solidFill>
                  <a:srgbClr val="002060"/>
                </a:solidFill>
                <a:effectLst/>
                <a:uLnTx/>
                <a:uFillTx/>
                <a:latin typeface="Trebuchet MS"/>
                <a:ea typeface="+mn-ea"/>
                <a:cs typeface="+mn-cs"/>
              </a:rPr>
              <a:t>Nexus: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fr-FR" sz="2400" b="1" i="0" u="none" strike="noStrike" kern="1200" cap="none" spc="0" normalizeH="0" baseline="0" noProof="0" dirty="0" smtClean="0">
                <a:ln>
                  <a:noFill/>
                </a:ln>
                <a:solidFill>
                  <a:srgbClr val="002060"/>
                </a:solidFill>
                <a:effectLst/>
                <a:uLnTx/>
                <a:uFillTx/>
                <a:latin typeface="Trebuchet MS"/>
                <a:ea typeface="+mn-ea"/>
                <a:cs typeface="+mn-cs"/>
              </a:rPr>
              <a:t>Enjeux du passage du développement à l’humanitaire et vice-versa</a:t>
            </a:r>
            <a:r>
              <a:rPr kumimoji="0" lang="fr-FR" sz="2400" b="1" i="0" u="none" strike="noStrike" kern="1200" cap="none" spc="0" normalizeH="0" noProof="0" dirty="0" smtClean="0">
                <a:ln>
                  <a:noFill/>
                </a:ln>
                <a:solidFill>
                  <a:srgbClr val="002060"/>
                </a:solidFill>
                <a:effectLst/>
                <a:uLnTx/>
                <a:uFillTx/>
                <a:latin typeface="Trebuchet MS"/>
                <a:ea typeface="+mn-ea"/>
                <a:cs typeface="+mn-cs"/>
              </a:rPr>
              <a:t> en particulier dans les contextes fragiles/instables </a:t>
            </a:r>
            <a:endParaRPr kumimoji="0" lang="fr-FR" sz="24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4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400" b="1" i="0" u="none" strike="noStrike" kern="1200" cap="none" spc="0" normalizeH="0" baseline="0" noProof="0" dirty="0" smtClean="0">
              <a:ln>
                <a:noFill/>
              </a:ln>
              <a:solidFill>
                <a:srgbClr val="002060"/>
              </a:solidFill>
              <a:effectLst/>
              <a:uLnTx/>
              <a:uFillTx/>
              <a:latin typeface="Trebuchet MS"/>
              <a:ea typeface="+mn-ea"/>
              <a:cs typeface="+mn-cs"/>
            </a:endParaRPr>
          </a:p>
        </p:txBody>
      </p:sp>
      <p:pic>
        <p:nvPicPr>
          <p:cNvPr id="11" name="Image 10" descr="C:\Users\mado\Downloads\image(4).png"/>
          <p:cNvPicPr/>
          <p:nvPr/>
        </p:nvPicPr>
        <p:blipFill>
          <a:blip r:embed="rId5">
            <a:extLst>
              <a:ext uri="{28A0092B-C50C-407E-A947-70E740481C1C}">
                <a14:useLocalDpi xmlns:a14="http://schemas.microsoft.com/office/drawing/2010/main" val="0"/>
              </a:ext>
            </a:extLst>
          </a:blip>
          <a:srcRect/>
          <a:stretch>
            <a:fillRect/>
          </a:stretch>
        </p:blipFill>
        <p:spPr bwMode="auto">
          <a:xfrm>
            <a:off x="3341914" y="719167"/>
            <a:ext cx="5802086" cy="5734169"/>
          </a:xfrm>
          <a:prstGeom prst="rect">
            <a:avLst/>
          </a:prstGeom>
          <a:noFill/>
          <a:ln>
            <a:noFill/>
          </a:ln>
        </p:spPr>
      </p:pic>
    </p:spTree>
    <p:extLst>
      <p:ext uri="{BB962C8B-B14F-4D97-AF65-F5344CB8AC3E}">
        <p14:creationId xmlns:p14="http://schemas.microsoft.com/office/powerpoint/2010/main" val="419132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2195737" y="755195"/>
            <a:ext cx="6719664" cy="8679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fr-FR" sz="2800" b="1" dirty="0" smtClean="0">
                <a:solidFill>
                  <a:srgbClr val="002060"/>
                </a:solidFill>
                <a:latin typeface="Trebuchet MS"/>
              </a:rPr>
              <a:t>Principes pour une approche Nexus dans le domaine de nutrition </a:t>
            </a:r>
            <a:r>
              <a:rPr lang="fr-FR" b="1" dirty="0" smtClean="0">
                <a:solidFill>
                  <a:srgbClr val="002060"/>
                </a:solidFill>
                <a:latin typeface="Trebuchet MS"/>
              </a:rPr>
              <a:t>(GNC/SUN)</a:t>
            </a:r>
            <a:endParaRPr kumimoji="0" lang="fr-FR" b="1" i="0" u="none" strike="noStrike" kern="1200" cap="none" spc="0" normalizeH="0" baseline="0" noProof="0" dirty="0" smtClean="0">
              <a:ln>
                <a:noFill/>
              </a:ln>
              <a:solidFill>
                <a:srgbClr val="002060"/>
              </a:solidFill>
              <a:effectLst/>
              <a:uLnTx/>
              <a:uFillTx/>
              <a:latin typeface="Trebuchet MS"/>
            </a:endParaRPr>
          </a:p>
        </p:txBody>
      </p:sp>
      <p:pic>
        <p:nvPicPr>
          <p:cNvPr id="11" name="Image 10"/>
          <p:cNvPicPr/>
          <p:nvPr/>
        </p:nvPicPr>
        <p:blipFill>
          <a:blip r:embed="rId5"/>
          <a:stretch>
            <a:fillRect/>
          </a:stretch>
        </p:blipFill>
        <p:spPr>
          <a:xfrm>
            <a:off x="618046" y="4537190"/>
            <a:ext cx="7943056" cy="2356757"/>
          </a:xfrm>
          <a:prstGeom prst="rect">
            <a:avLst/>
          </a:prstGeom>
        </p:spPr>
      </p:pic>
      <p:sp>
        <p:nvSpPr>
          <p:cNvPr id="2" name="Rectangle 1"/>
          <p:cNvSpPr/>
          <p:nvPr/>
        </p:nvSpPr>
        <p:spPr>
          <a:xfrm>
            <a:off x="-2439" y="2064495"/>
            <a:ext cx="1667954" cy="2031325"/>
          </a:xfrm>
          <a:prstGeom prst="rect">
            <a:avLst/>
          </a:prstGeom>
        </p:spPr>
        <p:txBody>
          <a:bodyPr wrap="square">
            <a:spAutoFit/>
          </a:bodyPr>
          <a:lstStyle/>
          <a:p>
            <a:r>
              <a:rPr lang="en-US" dirty="0" err="1" smtClean="0"/>
              <a:t>Qu’est</a:t>
            </a:r>
            <a:r>
              <a:rPr lang="en-US" dirty="0" smtClean="0"/>
              <a:t> </a:t>
            </a:r>
            <a:r>
              <a:rPr lang="en-US" dirty="0" err="1" smtClean="0"/>
              <a:t>ce</a:t>
            </a:r>
            <a:r>
              <a:rPr lang="en-US" dirty="0" smtClean="0"/>
              <a:t> que le Nexus HD et </a:t>
            </a:r>
            <a:r>
              <a:rPr lang="en-US" dirty="0" err="1" smtClean="0"/>
              <a:t>qu’est</a:t>
            </a:r>
            <a:r>
              <a:rPr lang="en-US" dirty="0" err="1"/>
              <a:t>-</a:t>
            </a:r>
            <a:r>
              <a:rPr lang="en-US" dirty="0" err="1" smtClean="0"/>
              <a:t>ce</a:t>
            </a:r>
            <a:r>
              <a:rPr lang="en-US" dirty="0" smtClean="0"/>
              <a:t> que ca </a:t>
            </a:r>
            <a:r>
              <a:rPr lang="en-US" dirty="0" err="1" smtClean="0"/>
              <a:t>veut</a:t>
            </a:r>
            <a:r>
              <a:rPr lang="en-US" dirty="0" smtClean="0"/>
              <a:t> dire </a:t>
            </a:r>
            <a:r>
              <a:rPr lang="en-US" dirty="0" err="1" smtClean="0"/>
              <a:t>dans</a:t>
            </a:r>
            <a:r>
              <a:rPr lang="en-US" dirty="0" smtClean="0"/>
              <a:t> le </a:t>
            </a:r>
            <a:r>
              <a:rPr lang="en-US" dirty="0" err="1" smtClean="0"/>
              <a:t>domaine</a:t>
            </a:r>
            <a:r>
              <a:rPr lang="en-US" dirty="0" smtClean="0"/>
              <a:t> de la Nutrition? </a:t>
            </a:r>
            <a:endParaRPr lang="fr-FR" dirty="0"/>
          </a:p>
        </p:txBody>
      </p:sp>
      <p:sp>
        <p:nvSpPr>
          <p:cNvPr id="5" name="Rectangle 4"/>
          <p:cNvSpPr/>
          <p:nvPr/>
        </p:nvSpPr>
        <p:spPr>
          <a:xfrm>
            <a:off x="1861457" y="1579779"/>
            <a:ext cx="7260773" cy="3093154"/>
          </a:xfrm>
          <a:prstGeom prst="rect">
            <a:avLst/>
          </a:prstGeom>
        </p:spPr>
        <p:txBody>
          <a:bodyPr wrap="square">
            <a:spAutoFit/>
          </a:bodyPr>
          <a:lstStyle/>
          <a:p>
            <a:pPr lvl="0"/>
            <a:r>
              <a:rPr lang="fr-FR" altLang="fr-FR" sz="1500" dirty="0">
                <a:latin typeface="Arial Unicode MS"/>
              </a:rPr>
              <a:t>Le Nexus </a:t>
            </a:r>
            <a:r>
              <a:rPr lang="fr-FR" altLang="fr-FR" sz="1500" dirty="0" smtClean="0">
                <a:latin typeface="Arial Unicode MS"/>
              </a:rPr>
              <a:t>HD </a:t>
            </a:r>
            <a:r>
              <a:rPr lang="fr-FR" altLang="fr-FR" sz="1500" dirty="0">
                <a:latin typeface="Arial Unicode MS"/>
              </a:rPr>
              <a:t>encadre le travail des acteurs du développement et de </a:t>
            </a:r>
            <a:r>
              <a:rPr lang="fr-FR" altLang="fr-FR" sz="1500" dirty="0" smtClean="0">
                <a:latin typeface="Arial Unicode MS"/>
              </a:rPr>
              <a:t>l'humanitaire (y compris nationaux </a:t>
            </a:r>
            <a:r>
              <a:rPr lang="fr-FR" altLang="fr-FR" sz="1500" dirty="0">
                <a:latin typeface="Arial Unicode MS"/>
              </a:rPr>
              <a:t>et </a:t>
            </a:r>
            <a:r>
              <a:rPr lang="fr-FR" altLang="fr-FR" sz="1500" dirty="0" smtClean="0">
                <a:latin typeface="Arial Unicode MS"/>
              </a:rPr>
              <a:t>locaux). Il permet la convergence </a:t>
            </a:r>
            <a:r>
              <a:rPr lang="fr-FR" altLang="fr-FR" sz="1500" dirty="0">
                <a:latin typeface="Arial Unicode MS"/>
              </a:rPr>
              <a:t>des efforts pour prévenir, préparer et faire face aux crises, </a:t>
            </a:r>
            <a:r>
              <a:rPr lang="fr-FR" altLang="fr-FR" sz="1500" dirty="0" smtClean="0">
                <a:latin typeface="Arial Unicode MS"/>
              </a:rPr>
              <a:t>pour les populations </a:t>
            </a:r>
            <a:r>
              <a:rPr lang="fr-FR" altLang="fr-FR" sz="1500" dirty="0">
                <a:latin typeface="Arial Unicode MS"/>
              </a:rPr>
              <a:t>les plus vulnérables et à risque. Il </a:t>
            </a:r>
            <a:r>
              <a:rPr lang="fr-FR" altLang="fr-FR" sz="1500" dirty="0" smtClean="0">
                <a:latin typeface="Arial Unicode MS"/>
              </a:rPr>
              <a:t>vise à équilibrer </a:t>
            </a:r>
            <a:r>
              <a:rPr lang="fr-FR" altLang="fr-FR" sz="1500" dirty="0">
                <a:latin typeface="Arial Unicode MS"/>
              </a:rPr>
              <a:t>les réponses à </a:t>
            </a:r>
            <a:r>
              <a:rPr lang="fr-FR" altLang="fr-FR" sz="1500" dirty="0" smtClean="0">
                <a:latin typeface="Arial Unicode MS"/>
              </a:rPr>
              <a:t>CT et les </a:t>
            </a:r>
            <a:r>
              <a:rPr lang="fr-FR" altLang="fr-FR" sz="1500" dirty="0">
                <a:latin typeface="Arial Unicode MS"/>
              </a:rPr>
              <a:t>solutions à plus </a:t>
            </a:r>
            <a:r>
              <a:rPr lang="fr-FR" altLang="fr-FR" sz="1500" dirty="0" smtClean="0">
                <a:latin typeface="Arial Unicode MS"/>
              </a:rPr>
              <a:t>LT, </a:t>
            </a:r>
            <a:r>
              <a:rPr lang="fr-FR" altLang="fr-FR" sz="1500" dirty="0">
                <a:latin typeface="Arial Unicode MS"/>
              </a:rPr>
              <a:t>permettant aux actions </a:t>
            </a:r>
            <a:r>
              <a:rPr lang="fr-FR" altLang="fr-FR" sz="1500" dirty="0" smtClean="0">
                <a:latin typeface="Arial Unicode MS"/>
              </a:rPr>
              <a:t>d'être </a:t>
            </a:r>
            <a:r>
              <a:rPr lang="fr-FR" altLang="fr-FR" sz="1500" dirty="0">
                <a:latin typeface="Arial Unicode MS"/>
              </a:rPr>
              <a:t>plus complémentaires et de se renforcer mutuellement. </a:t>
            </a:r>
            <a:endParaRPr lang="fr-FR" altLang="fr-FR" sz="1500" dirty="0" smtClean="0">
              <a:latin typeface="Arial Unicode MS"/>
            </a:endParaRPr>
          </a:p>
          <a:p>
            <a:pPr lvl="0"/>
            <a:r>
              <a:rPr lang="fr-FR" altLang="fr-FR" sz="1500" dirty="0" smtClean="0">
                <a:latin typeface="Arial Unicode MS"/>
              </a:rPr>
              <a:t>De </a:t>
            </a:r>
            <a:r>
              <a:rPr lang="fr-FR" altLang="fr-FR" sz="1500" dirty="0">
                <a:latin typeface="Arial Unicode MS"/>
              </a:rPr>
              <a:t>plus en plus de preuves montrent qu'investir dans la sécurité nutritionnelle contribue à la lutte contre la faim et </a:t>
            </a:r>
            <a:r>
              <a:rPr lang="fr-FR" altLang="fr-FR" sz="1500" dirty="0" smtClean="0">
                <a:latin typeface="Arial Unicode MS"/>
              </a:rPr>
              <a:t>à </a:t>
            </a:r>
            <a:r>
              <a:rPr lang="fr-FR" altLang="fr-FR" sz="1500" dirty="0">
                <a:latin typeface="Arial Unicode MS"/>
              </a:rPr>
              <a:t>construire la paix, la stabilité et le développement du capital humain. Assurer la sécurité nutritionnelle pour tous est donc un </a:t>
            </a:r>
            <a:r>
              <a:rPr lang="fr-FR" altLang="fr-FR" sz="1500" dirty="0" smtClean="0">
                <a:latin typeface="Arial Unicode MS"/>
              </a:rPr>
              <a:t>enjeu </a:t>
            </a:r>
            <a:r>
              <a:rPr lang="fr-FR" altLang="fr-FR" sz="1500" dirty="0">
                <a:latin typeface="Arial Unicode MS"/>
              </a:rPr>
              <a:t>crucial mais complexe, qui nécessite la collaboration de divers secteurs et de multiples acteurs. La collaboration doit se faire par le biais d'une approche intégrée visant à améliorer l'accès aux services d'alimentation et de nutrition nutritives, à l'eau, à l'assainissement, à la santé et aux services de protection sociale</a:t>
            </a:r>
            <a:r>
              <a:rPr lang="fr-FR" altLang="fr-FR" sz="1500" dirty="0" smtClean="0">
                <a:latin typeface="Arial Unicode MS"/>
              </a:rPr>
              <a:t>.</a:t>
            </a:r>
            <a:endParaRPr lang="fr-FR" altLang="fr-FR" sz="1500" dirty="0"/>
          </a:p>
        </p:txBody>
      </p:sp>
    </p:spTree>
    <p:extLst>
      <p:ext uri="{BB962C8B-B14F-4D97-AF65-F5344CB8AC3E}">
        <p14:creationId xmlns:p14="http://schemas.microsoft.com/office/powerpoint/2010/main" val="151190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Définitions et Cadres conceptuels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293914" y="1009624"/>
            <a:ext cx="8715941" cy="2471446"/>
          </a:xfrm>
          <a:prstGeom prst="rect">
            <a:avLst/>
          </a:prstGeom>
          <a:noFill/>
        </p:spPr>
        <p:txBody>
          <a:bodyPr wrap="square">
            <a:spAutoFit/>
          </a:bodyPr>
          <a:lstStyle/>
          <a:p>
            <a:pPr>
              <a:lnSpc>
                <a:spcPct val="90000"/>
              </a:lnSpc>
              <a:spcBef>
                <a:spcPts val="1000"/>
              </a:spcBef>
              <a:defRPr/>
            </a:pPr>
            <a:r>
              <a:rPr lang="en-US" sz="2400" b="1" dirty="0" err="1" smtClean="0">
                <a:solidFill>
                  <a:srgbClr val="002060"/>
                </a:solidFill>
                <a:latin typeface="Trebuchet MS"/>
              </a:rPr>
              <a:t>Renforcer</a:t>
            </a:r>
            <a:r>
              <a:rPr lang="en-US" sz="2400" b="1" dirty="0" smtClean="0">
                <a:solidFill>
                  <a:srgbClr val="002060"/>
                </a:solidFill>
                <a:latin typeface="Trebuchet MS"/>
              </a:rPr>
              <a:t> le Nexus HD pour la Nutrition </a:t>
            </a:r>
            <a:r>
              <a:rPr lang="en-US" sz="2400" b="1" dirty="0" err="1" smtClean="0">
                <a:solidFill>
                  <a:srgbClr val="002060"/>
                </a:solidFill>
                <a:latin typeface="Trebuchet MS"/>
              </a:rPr>
              <a:t>dans</a:t>
            </a:r>
            <a:r>
              <a:rPr lang="en-US" sz="2400" b="1" dirty="0" smtClean="0">
                <a:solidFill>
                  <a:srgbClr val="002060"/>
                </a:solidFill>
                <a:latin typeface="Trebuchet MS"/>
              </a:rPr>
              <a:t> les crises complexes</a:t>
            </a:r>
          </a:p>
          <a:p>
            <a:pPr>
              <a:lnSpc>
                <a:spcPct val="90000"/>
              </a:lnSpc>
              <a:spcBef>
                <a:spcPts val="1000"/>
              </a:spcBef>
              <a:defRPr/>
            </a:pPr>
            <a:r>
              <a:rPr lang="en-US" sz="2000" dirty="0" smtClean="0">
                <a:solidFill>
                  <a:srgbClr val="0070C0"/>
                </a:solidFill>
              </a:rPr>
              <a:t>DFID - </a:t>
            </a:r>
            <a:r>
              <a:rPr lang="en-US" sz="2000" dirty="0" err="1" smtClean="0">
                <a:solidFill>
                  <a:srgbClr val="0070C0"/>
                </a:solidFill>
              </a:rPr>
              <a:t>Maximising</a:t>
            </a:r>
            <a:r>
              <a:rPr lang="en-US" sz="2000" dirty="0" smtClean="0">
                <a:solidFill>
                  <a:srgbClr val="0070C0"/>
                </a:solidFill>
              </a:rPr>
              <a:t> </a:t>
            </a:r>
            <a:r>
              <a:rPr lang="en-US" sz="2000" dirty="0">
                <a:solidFill>
                  <a:srgbClr val="0070C0"/>
                </a:solidFill>
              </a:rPr>
              <a:t>the Quality of Scaling Up Nutrition Plus (MQSUN+) </a:t>
            </a:r>
            <a:endParaRPr lang="en-US" sz="2000" b="1" dirty="0">
              <a:solidFill>
                <a:srgbClr val="0070C0"/>
              </a:solidFill>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fr-FR" sz="2800" b="1" i="0" u="none" strike="noStrike" kern="1200" cap="none" spc="0" normalizeH="0" baseline="0" noProof="0" dirty="0" smtClean="0">
              <a:ln>
                <a:noFill/>
              </a:ln>
              <a:solidFill>
                <a:srgbClr val="002060"/>
              </a:solidFill>
              <a:effectLst/>
              <a:uLnTx/>
              <a:uFillTx/>
              <a:latin typeface="Trebuchet MS"/>
              <a:ea typeface="+mn-ea"/>
              <a:cs typeface="+mn-cs"/>
            </a:endParaRPr>
          </a:p>
        </p:txBody>
      </p:sp>
      <p:pic>
        <p:nvPicPr>
          <p:cNvPr id="11" name="Image 10"/>
          <p:cNvPicPr/>
          <p:nvPr/>
        </p:nvPicPr>
        <p:blipFill>
          <a:blip r:embed="rId5">
            <a:extLst>
              <a:ext uri="{28A0092B-C50C-407E-A947-70E740481C1C}">
                <a14:useLocalDpi xmlns:a14="http://schemas.microsoft.com/office/drawing/2010/main" val="0"/>
              </a:ext>
            </a:extLst>
          </a:blip>
          <a:srcRect/>
          <a:stretch>
            <a:fillRect/>
          </a:stretch>
        </p:blipFill>
        <p:spPr bwMode="auto">
          <a:xfrm>
            <a:off x="0" y="2231571"/>
            <a:ext cx="8218714" cy="4626429"/>
          </a:xfrm>
          <a:prstGeom prst="rect">
            <a:avLst/>
          </a:prstGeom>
          <a:noFill/>
        </p:spPr>
      </p:pic>
    </p:spTree>
    <p:extLst>
      <p:ext uri="{BB962C8B-B14F-4D97-AF65-F5344CB8AC3E}">
        <p14:creationId xmlns:p14="http://schemas.microsoft.com/office/powerpoint/2010/main" val="192833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Enjeu de la note</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239486" y="5341714"/>
            <a:ext cx="8904514" cy="108952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fr-FR" b="1" i="0" u="none" strike="noStrike" kern="1200" cap="none" spc="0" normalizeH="0" baseline="0" noProof="0" dirty="0" smtClean="0">
                <a:ln>
                  <a:noFill/>
                </a:ln>
                <a:solidFill>
                  <a:srgbClr val="002060"/>
                </a:solidFill>
                <a:effectLst/>
                <a:uLnTx/>
                <a:uFillTx/>
                <a:latin typeface="Trebuchet MS"/>
                <a:ea typeface="+mn-ea"/>
                <a:cs typeface="+mn-cs"/>
              </a:rPr>
              <a:t>Appliquer ces principes et orientations au domaine de la Nutrition pour analyser </a:t>
            </a:r>
            <a:r>
              <a:rPr kumimoji="0" lang="fr-FR" b="1" i="0" u="none" strike="noStrike" kern="1200" cap="none" spc="0" normalizeH="0" noProof="0" dirty="0" smtClean="0">
                <a:ln>
                  <a:noFill/>
                </a:ln>
                <a:solidFill>
                  <a:srgbClr val="002060"/>
                </a:solidFill>
                <a:effectLst/>
                <a:uLnTx/>
                <a:uFillTx/>
                <a:latin typeface="Trebuchet MS"/>
                <a:ea typeface="+mn-ea"/>
                <a:cs typeface="+mn-cs"/>
              </a:rPr>
              <a:t>les avancées et les défis prioritaires pour mieux répondre aux enjeux de la lutte contre la malnutrition et de l’amélioration de l’état nutritionnel en affrontant concomitamment les causes structurels et les épisodes conjoncturels </a:t>
            </a:r>
            <a:endParaRPr kumimoji="0" lang="fr-FR" b="1" i="0" u="none" strike="noStrike" kern="1200" cap="none" spc="0" normalizeH="0" baseline="0" noProof="0" dirty="0" smtClean="0">
              <a:ln>
                <a:noFill/>
              </a:ln>
              <a:solidFill>
                <a:srgbClr val="002060"/>
              </a:solidFill>
              <a:effectLst/>
              <a:uLnTx/>
              <a:uFillTx/>
              <a:latin typeface="Trebuchet MS"/>
              <a:ea typeface="+mn-ea"/>
              <a:cs typeface="+mn-cs"/>
            </a:endParaRPr>
          </a:p>
        </p:txBody>
      </p:sp>
      <p:pic>
        <p:nvPicPr>
          <p:cNvPr id="18" name="Image 17"/>
          <p:cNvPicPr>
            <a:picLocks noChangeAspect="1"/>
          </p:cNvPicPr>
          <p:nvPr/>
        </p:nvPicPr>
        <p:blipFill>
          <a:blip r:embed="rId5"/>
          <a:stretch>
            <a:fillRect/>
          </a:stretch>
        </p:blipFill>
        <p:spPr>
          <a:xfrm>
            <a:off x="0" y="1105136"/>
            <a:ext cx="4493777" cy="2201829"/>
          </a:xfrm>
          <a:prstGeom prst="rect">
            <a:avLst/>
          </a:prstGeom>
        </p:spPr>
      </p:pic>
      <p:pic>
        <p:nvPicPr>
          <p:cNvPr id="2" name="Image 1"/>
          <p:cNvPicPr>
            <a:picLocks noChangeAspect="1"/>
          </p:cNvPicPr>
          <p:nvPr/>
        </p:nvPicPr>
        <p:blipFill>
          <a:blip r:embed="rId6"/>
          <a:stretch>
            <a:fillRect/>
          </a:stretch>
        </p:blipFill>
        <p:spPr>
          <a:xfrm>
            <a:off x="4213999" y="1540323"/>
            <a:ext cx="4930001" cy="3838084"/>
          </a:xfrm>
          <a:prstGeom prst="rect">
            <a:avLst/>
          </a:prstGeom>
        </p:spPr>
      </p:pic>
    </p:spTree>
    <p:extLst>
      <p:ext uri="{BB962C8B-B14F-4D97-AF65-F5344CB8AC3E}">
        <p14:creationId xmlns:p14="http://schemas.microsoft.com/office/powerpoint/2010/main" val="139783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6115</TotalTime>
  <Words>919</Words>
  <Application>Microsoft Office PowerPoint</Application>
  <PresentationFormat>Affichage à l'écran (4:3)</PresentationFormat>
  <Paragraphs>115</Paragraphs>
  <Slides>11</Slides>
  <Notes>10</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11</vt:i4>
      </vt:variant>
    </vt:vector>
  </HeadingPairs>
  <TitlesOfParts>
    <vt:vector size="22" baseType="lpstr">
      <vt:lpstr>Arial</vt:lpstr>
      <vt:lpstr>Arial Unicode MS</vt:lpstr>
      <vt:lpstr>Calibri</vt:lpstr>
      <vt:lpstr>Calibri Light</vt:lpstr>
      <vt:lpstr>Cambria</vt:lpstr>
      <vt:lpstr>Symbol</vt:lpstr>
      <vt:lpstr>Times New Roman</vt:lpstr>
      <vt:lpstr>Trebuchet MS</vt:lpstr>
      <vt:lpstr>Wingdings</vt:lpstr>
      <vt:lpstr>Office Theme</vt:lpstr>
      <vt:lpstr>Thème Office</vt:lpstr>
      <vt:lpstr>ATELIER d’interpretation et d’orientation de la note sur  le Nexus UDP dans le domaine de la Nutrition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Saboya Montserrat</dc:creator>
  <cp:lastModifiedBy>mado</cp:lastModifiedBy>
  <cp:revision>153</cp:revision>
  <cp:lastPrinted>2020-07-25T10:12:37Z</cp:lastPrinted>
  <dcterms:created xsi:type="dcterms:W3CDTF">2020-04-04T09:56:18Z</dcterms:created>
  <dcterms:modified xsi:type="dcterms:W3CDTF">2021-12-10T08:41:00Z</dcterms:modified>
</cp:coreProperties>
</file>