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681" r:id="rId2"/>
  </p:sldMasterIdLst>
  <p:notesMasterIdLst>
    <p:notesMasterId r:id="rId17"/>
  </p:notesMasterIdLst>
  <p:sldIdLst>
    <p:sldId id="1051" r:id="rId3"/>
    <p:sldId id="1032" r:id="rId4"/>
    <p:sldId id="1053" r:id="rId5"/>
    <p:sldId id="1050" r:id="rId6"/>
    <p:sldId id="1052" r:id="rId7"/>
    <p:sldId id="1034" r:id="rId8"/>
    <p:sldId id="1037" r:id="rId9"/>
    <p:sldId id="1035" r:id="rId10"/>
    <p:sldId id="1042" r:id="rId11"/>
    <p:sldId id="1048" r:id="rId12"/>
    <p:sldId id="1047" r:id="rId13"/>
    <p:sldId id="1049" r:id="rId14"/>
    <p:sldId id="1054" r:id="rId15"/>
    <p:sldId id="1033" r:id="rId16"/>
  </p:sldIdLst>
  <p:sldSz cx="9144000" cy="6858000" type="screen4x3"/>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0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34"/>
    <p:restoredTop sz="90314" autoAdjust="0"/>
  </p:normalViewPr>
  <p:slideViewPr>
    <p:cSldViewPr snapToGrid="0" snapToObjects="1">
      <p:cViewPr varScale="1">
        <p:scale>
          <a:sx n="59" d="100"/>
          <a:sy n="59" d="100"/>
        </p:scale>
        <p:origin x="1556" y="52"/>
      </p:cViewPr>
      <p:guideLst/>
    </p:cSldViewPr>
  </p:slideViewPr>
  <p:notesTextViewPr>
    <p:cViewPr>
      <p:scale>
        <a:sx n="1" d="1"/>
        <a:sy n="1" d="1"/>
      </p:scale>
      <p:origin x="0" y="0"/>
    </p:cViewPr>
  </p:notesTextViewPr>
  <p:sorterViewPr>
    <p:cViewPr>
      <p:scale>
        <a:sx n="140" d="100"/>
        <a:sy n="140" d="100"/>
      </p:scale>
      <p:origin x="0" y="0"/>
    </p:cViewPr>
  </p:sorterViewPr>
  <p:notesViewPr>
    <p:cSldViewPr snapToGrid="0" snapToObjects="1">
      <p:cViewPr varScale="1">
        <p:scale>
          <a:sx n="85" d="100"/>
          <a:sy n="85" d="100"/>
        </p:scale>
        <p:origin x="3928"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3"/>
            <a:ext cx="2971800" cy="458788"/>
          </a:xfrm>
          <a:prstGeom prst="rect">
            <a:avLst/>
          </a:prstGeom>
        </p:spPr>
        <p:txBody>
          <a:bodyPr vert="horz" lIns="91440" tIns="45720" rIns="91440" bIns="45720" rtlCol="0"/>
          <a:lstStyle>
            <a:lvl1pPr algn="r">
              <a:defRPr sz="1200"/>
            </a:lvl1pPr>
          </a:lstStyle>
          <a:p>
            <a:fld id="{BEB1C76C-E7F6-144F-83F7-4BBA30215E2C}" type="datetimeFigureOut">
              <a:rPr lang="fr-FR" smtClean="0"/>
              <a:t>09/12/2021</a:t>
            </a:fld>
            <a:endParaRPr lang="fr-F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989CCC-5FC6-F141-82E1-CC45A867ECCD}" type="slidenum">
              <a:rPr lang="fr-FR" smtClean="0"/>
              <a:t>‹N°›</a:t>
            </a:fld>
            <a:endParaRPr lang="fr-FR"/>
          </a:p>
        </p:txBody>
      </p:sp>
    </p:spTree>
    <p:extLst>
      <p:ext uri="{BB962C8B-B14F-4D97-AF65-F5344CB8AC3E}">
        <p14:creationId xmlns:p14="http://schemas.microsoft.com/office/powerpoint/2010/main" val="34834755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469900"/>
            <a:ext cx="4114800" cy="3086100"/>
          </a:xfrm>
        </p:spPr>
      </p:sp>
      <p:sp>
        <p:nvSpPr>
          <p:cNvPr id="3" name="Espace réservé des notes 2"/>
          <p:cNvSpPr>
            <a:spLocks noGrp="1"/>
          </p:cNvSpPr>
          <p:nvPr>
            <p:ph type="body" idx="1"/>
          </p:nvPr>
        </p:nvSpPr>
        <p:spPr>
          <a:xfrm>
            <a:off x="314793" y="3716338"/>
            <a:ext cx="6235909" cy="5277760"/>
          </a:xfrm>
        </p:spPr>
        <p:txBody>
          <a:bodyPr/>
          <a:lstStyle/>
          <a:p>
            <a:r>
              <a:rPr lang="fr-FR" sz="1300" b="1" kern="1200" dirty="0" smtClean="0">
                <a:solidFill>
                  <a:schemeClr val="tx1"/>
                </a:solidFill>
                <a:effectLst/>
                <a:latin typeface="+mn-lt"/>
                <a:ea typeface="+mn-ea"/>
                <a:cs typeface="+mn-cs"/>
              </a:rPr>
              <a:t>Diapo 1.</a:t>
            </a:r>
            <a:r>
              <a:rPr lang="fr-FR" sz="1300" b="1" kern="1200" baseline="0" dirty="0" smtClean="0">
                <a:solidFill>
                  <a:schemeClr val="tx1"/>
                </a:solidFill>
                <a:effectLst/>
                <a:latin typeface="+mn-lt"/>
                <a:ea typeface="+mn-ea"/>
                <a:cs typeface="+mn-cs"/>
              </a:rPr>
              <a:t> Introduction.</a:t>
            </a:r>
          </a:p>
          <a:p>
            <a:endParaRPr lang="fr-FR" sz="1300" kern="1200" baseline="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74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787939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1765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716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17763789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8199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1767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7741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0481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1357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6464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Diapo </a:t>
            </a:r>
            <a:r>
              <a:rPr lang="fr-FR" sz="1200" b="1" kern="1200" dirty="0" smtClean="0">
                <a:solidFill>
                  <a:schemeClr val="tx1"/>
                </a:solidFill>
                <a:effectLst/>
                <a:latin typeface="+mn-lt"/>
                <a:ea typeface="+mn-ea"/>
                <a:cs typeface="+mn-cs"/>
              </a:rPr>
              <a:t>2. Plan de la session</a:t>
            </a:r>
            <a:endParaRPr lang="fr-FR" sz="1200" dirty="0">
              <a:effectLst/>
              <a:latin typeface="Arial" panose="020B0604020202020204" pitchFamily="34" charset="0"/>
              <a:ea typeface="Calibri" panose="020F0502020204030204" pitchFamily="34" charset="0"/>
              <a:cs typeface="Times New Roman" panose="02020603050405020304" pitchFamily="18" charset="0"/>
            </a:endParaRPr>
          </a:p>
          <a:p>
            <a:pPr eaLnBrk="0" hangingPunct="0"/>
            <a:endParaRPr lang="fr-FR" sz="1200" kern="1200" baseline="0" dirty="0" smtClean="0">
              <a:solidFill>
                <a:schemeClr val="tx1"/>
              </a:solidFill>
              <a:effectLst/>
              <a:latin typeface="+mn-lt"/>
              <a:ea typeface="+mn-ea"/>
              <a:cs typeface="+mn-cs"/>
            </a:endParaRPr>
          </a:p>
          <a:p>
            <a:pPr eaLnBrk="0" hangingPunct="0"/>
            <a:r>
              <a:rPr lang="fr-FR" sz="1200" b="1" kern="1200" baseline="0" dirty="0" smtClean="0">
                <a:solidFill>
                  <a:schemeClr val="tx1"/>
                </a:solidFill>
                <a:effectLst/>
                <a:latin typeface="+mn-lt"/>
                <a:ea typeface="+mn-ea"/>
                <a:cs typeface="+mn-cs"/>
              </a:rPr>
              <a:t>20 secondes.</a:t>
            </a:r>
            <a:endParaRPr lang="fr-FR" b="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B48DAC-8A2D-4825-850C-34E762FB0A5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87410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a:p>
        </p:txBody>
      </p:sp>
    </p:spTree>
    <p:extLst>
      <p:ext uri="{BB962C8B-B14F-4D97-AF65-F5344CB8AC3E}">
        <p14:creationId xmlns:p14="http://schemas.microsoft.com/office/powerpoint/2010/main" val="655875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smtClean="0"/>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09/12/2021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617203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09/12/2021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646552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smtClean="0"/>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3FC1C5B5-8F6F-D941-AFC1-1A3CE302BDE4}" type="datetimeFigureOut">
              <a:rPr lang="fr-FR" smtClean="0"/>
              <a:t>09/12/2021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288524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FC1C5B5-8F6F-D941-AFC1-1A3CE302BDE4}" type="datetimeFigureOut">
              <a:rPr lang="fr-FR" smtClean="0"/>
              <a:t>09/12/2021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3753189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3FC1C5B5-8F6F-D941-AFC1-1A3CE302BDE4}" type="datetimeFigureOut">
              <a:rPr lang="fr-FR" smtClean="0"/>
              <a:t>09/12/2021</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057020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3FC1C5B5-8F6F-D941-AFC1-1A3CE302BDE4}" type="datetimeFigureOut">
              <a:rPr lang="fr-FR" smtClean="0"/>
              <a:t>09/12/2021</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533371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1C5B5-8F6F-D941-AFC1-1A3CE302BDE4}" type="datetimeFigureOut">
              <a:rPr lang="fr-FR" smtClean="0"/>
              <a:t>09/12/2021</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095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09/12/2021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2308093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FC1C5B5-8F6F-D941-AFC1-1A3CE302BDE4}" type="datetimeFigureOut">
              <a:rPr lang="fr-FR" smtClean="0"/>
              <a:t>09/12/2021</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4018479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09/12/2021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2337877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3FC1C5B5-8F6F-D941-AFC1-1A3CE302BDE4}" type="datetimeFigureOut">
              <a:rPr lang="fr-FR" smtClean="0"/>
              <a:t>09/12/2021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5854E62-313F-4245-A786-B0FE8BB00D39}" type="slidenum">
              <a:rPr lang="fr-FR" smtClean="0"/>
              <a:t>‹N°›</a:t>
            </a:fld>
            <a:endParaRPr lang="fr-FR"/>
          </a:p>
        </p:txBody>
      </p:sp>
    </p:spTree>
    <p:extLst>
      <p:ext uri="{BB962C8B-B14F-4D97-AF65-F5344CB8AC3E}">
        <p14:creationId xmlns:p14="http://schemas.microsoft.com/office/powerpoint/2010/main" val="1264027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9"/>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2404746758"/>
      </p:ext>
    </p:extLst>
  </p:cSld>
  <p:clrMapOvr>
    <a:masterClrMapping/>
  </p:clrMapOvr>
  <p:transition>
    <p:strips dir="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9-Dec-21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3221289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9-Dec-21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2270516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9-Dec-21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48152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9-Dec-21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2039743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3568" y="1628802"/>
            <a:ext cx="7772400" cy="1362075"/>
          </a:xfrm>
        </p:spPr>
        <p:txBody>
          <a:bodyPr anchor="t">
            <a:normAutofit/>
          </a:bodyPr>
          <a:lstStyle>
            <a:lvl1pPr algn="ctr">
              <a:defRPr sz="4950" b="0" cap="none" baseline="0">
                <a:solidFill>
                  <a:srgbClr val="C00000"/>
                </a:solidFill>
                <a:effectLst>
                  <a:outerShdw blurRad="38100" dist="38100" dir="2700000" algn="tl">
                    <a:srgbClr val="000000">
                      <a:alpha val="43137"/>
                    </a:srgbClr>
                  </a:outerShdw>
                </a:effectLst>
                <a:latin typeface="Cambria" pitchFamily="18" charset="0"/>
              </a:defRPr>
            </a:lvl1pPr>
          </a:lstStyle>
          <a:p>
            <a:r>
              <a:rPr lang="fr-FR" noProof="0"/>
              <a:t>Sous-titre</a:t>
            </a:r>
          </a:p>
        </p:txBody>
      </p:sp>
      <p:sp>
        <p:nvSpPr>
          <p:cNvPr id="4" name="Date Placeholder 3"/>
          <p:cNvSpPr>
            <a:spLocks noGrp="1"/>
          </p:cNvSpPr>
          <p:nvPr>
            <p:ph type="dt" sz="half" idx="10"/>
          </p:nvPr>
        </p:nvSpPr>
        <p:spPr/>
        <p:txBody>
          <a:bodyPr/>
          <a:lstStyle/>
          <a:p>
            <a:fld id="{17F8D811-31B4-477B-9768-ECF39E0A7064}" type="datetime5">
              <a:rPr lang="en-US" smtClean="0"/>
              <a:pPr/>
              <a:t>9-Dec-21</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2A50DD41-27ED-484B-A1F4-A02872459985}" type="slidenum">
              <a:rPr lang="fr-FR" smtClean="0"/>
              <a:pPr/>
              <a:t>‹N°›</a:t>
            </a:fld>
            <a:endParaRPr lang="fr-FR"/>
          </a:p>
        </p:txBody>
      </p:sp>
    </p:spTree>
    <p:extLst>
      <p:ext uri="{BB962C8B-B14F-4D97-AF65-F5344CB8AC3E}">
        <p14:creationId xmlns:p14="http://schemas.microsoft.com/office/powerpoint/2010/main" val="1680411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77311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dirty="0">
              <a:solidFill>
                <a:srgbClr val="FFFFFF"/>
              </a:solidFill>
            </a:endParaRPr>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7889786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8900904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2070612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1122363"/>
            <a:ext cx="6858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8D8FF7D0-8268-4EFA-B06F-F13501D569EF}" type="datetimeFigureOut">
              <a:rPr lang="fr-FR" smtClean="0">
                <a:solidFill>
                  <a:srgbClr val="FFFFFF"/>
                </a:solidFill>
              </a:rPr>
              <a:pPr/>
              <a:t>09/12/2021</a:t>
            </a:fld>
            <a:endParaRPr lang="fr-FR">
              <a:solidFill>
                <a:srgbClr val="FFFFFF"/>
              </a:solidFill>
            </a:endParaRPr>
          </a:p>
        </p:txBody>
      </p:sp>
      <p:sp>
        <p:nvSpPr>
          <p:cNvPr id="5" name="Espace réservé du pied de page 4"/>
          <p:cNvSpPr>
            <a:spLocks noGrp="1"/>
          </p:cNvSpPr>
          <p:nvPr>
            <p:ph type="ftr" sz="quarter" idx="11"/>
          </p:nvPr>
        </p:nvSpPr>
        <p:spPr/>
        <p:txBody>
          <a:bodyPr/>
          <a:lstStyle/>
          <a:p>
            <a:endParaRPr lang="fr-FR">
              <a:solidFill>
                <a:srgbClr val="FFFFFF"/>
              </a:solidFill>
            </a:endParaRPr>
          </a:p>
        </p:txBody>
      </p:sp>
      <p:sp>
        <p:nvSpPr>
          <p:cNvPr id="6" name="Espace réservé du numéro de diapositive 5"/>
          <p:cNvSpPr>
            <a:spLocks noGrp="1"/>
          </p:cNvSpPr>
          <p:nvPr>
            <p:ph type="sldNum" sz="quarter" idx="12"/>
          </p:nvPr>
        </p:nvSpPr>
        <p:spPr/>
        <p:txBody>
          <a:bodyPr/>
          <a:lstStyle/>
          <a:p>
            <a:fld id="{6ADC0BCF-F1C1-4CC1-A145-B48C8A6BD313}"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186588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2.jpe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C1C5B5-8F6F-D941-AFC1-1A3CE302BDE4}" type="datetimeFigureOut">
              <a:rPr lang="fr-FR" smtClean="0"/>
              <a:t>09/12/2021</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54E62-313F-4245-A786-B0FE8BB00D39}" type="slidenum">
              <a:rPr lang="fr-FR" smtClean="0"/>
              <a:t>‹N°›</a:t>
            </a:fld>
            <a:endParaRPr lang="fr-FR"/>
          </a:p>
        </p:txBody>
      </p:sp>
    </p:spTree>
    <p:extLst>
      <p:ext uri="{BB962C8B-B14F-4D97-AF65-F5344CB8AC3E}">
        <p14:creationId xmlns:p14="http://schemas.microsoft.com/office/powerpoint/2010/main" val="255300752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solidFill>
                  <a:srgbClr val="FFFFFF"/>
                </a:solidFill>
              </a:rPr>
              <a:t>Date</a:t>
            </a:r>
            <a:endParaRPr lang="fr-FR" dirty="0">
              <a:solidFill>
                <a:srgbClr val="FFFFFF"/>
              </a:solidFill>
            </a:endParaRP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solidFill>
                  <a:srgbClr val="FFFFFF"/>
                </a:solidFill>
              </a:rPr>
              <a:t>Place</a:t>
            </a:r>
            <a:endParaRPr lang="fr-FR" dirty="0">
              <a:solidFill>
                <a:srgbClr val="FFFFFF"/>
              </a:solidFill>
            </a:endParaRP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solidFill>
                  <a:srgbClr val="FFFFFF"/>
                </a:solidFill>
              </a:rPr>
              <a:pPr/>
              <a:t>‹N°›</a:t>
            </a:fld>
            <a:endParaRPr lang="fr-FR" dirty="0">
              <a:solidFill>
                <a:srgbClr val="FFFFFF"/>
              </a:solidFill>
            </a:endParaRPr>
          </a:p>
        </p:txBody>
      </p:sp>
    </p:spTree>
    <p:extLst>
      <p:ext uri="{BB962C8B-B14F-4D97-AF65-F5344CB8AC3E}">
        <p14:creationId xmlns:p14="http://schemas.microsoft.com/office/powerpoint/2010/main" val="4157883525"/>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33089" y="3201424"/>
            <a:ext cx="4610911" cy="2144725"/>
          </a:xfrm>
        </p:spPr>
        <p:txBody>
          <a:bodyPr>
            <a:noAutofit/>
          </a:bodyPr>
          <a:lstStyle/>
          <a:p>
            <a:pPr algn="ctr">
              <a:spcAft>
                <a:spcPts val="0"/>
              </a:spcAft>
            </a:pPr>
            <a:r>
              <a:rPr lang="fr-FR" sz="3600" b="1" dirty="0" smtClean="0">
                <a:solidFill>
                  <a:schemeClr val="bg1"/>
                </a:solidFill>
                <a:latin typeface="Trebuchet MS" panose="020B0603020202020204" pitchFamily="34" charset="0"/>
              </a:rPr>
              <a:t>ATELIER d’</a:t>
            </a:r>
            <a:r>
              <a:rPr lang="fr-FR" sz="3600" b="1" dirty="0" err="1">
                <a:solidFill>
                  <a:schemeClr val="bg1"/>
                </a:solidFill>
                <a:latin typeface="Trebuchet MS" panose="020B0603020202020204" pitchFamily="34" charset="0"/>
              </a:rPr>
              <a:t>i</a:t>
            </a:r>
            <a:r>
              <a:rPr lang="fr-FR" sz="3600" b="1" dirty="0" err="1" smtClean="0">
                <a:solidFill>
                  <a:schemeClr val="bg1"/>
                </a:solidFill>
                <a:latin typeface="Trebuchet MS" panose="020B0603020202020204" pitchFamily="34" charset="0"/>
              </a:rPr>
              <a:t>nterpretation</a:t>
            </a:r>
            <a:r>
              <a:rPr lang="fr-FR" sz="3600" b="1" dirty="0" smtClean="0">
                <a:solidFill>
                  <a:schemeClr val="bg1"/>
                </a:solidFill>
                <a:latin typeface="Trebuchet MS" panose="020B0603020202020204" pitchFamily="34" charset="0"/>
              </a:rPr>
              <a:t> et d’orientation de la note sur </a:t>
            </a:r>
            <a:br>
              <a:rPr lang="fr-FR" sz="3600" b="1" dirty="0" smtClean="0">
                <a:solidFill>
                  <a:schemeClr val="bg1"/>
                </a:solidFill>
                <a:latin typeface="Trebuchet MS" panose="020B0603020202020204" pitchFamily="34" charset="0"/>
              </a:rPr>
            </a:br>
            <a:r>
              <a:rPr lang="fr-FR" sz="3600" b="1" dirty="0" smtClean="0">
                <a:solidFill>
                  <a:schemeClr val="bg1"/>
                </a:solidFill>
                <a:latin typeface="Trebuchet MS" panose="020B0603020202020204" pitchFamily="34" charset="0"/>
              </a:rPr>
              <a:t>le Nexus UDP dans le domaine de la Nutrition</a:t>
            </a:r>
            <a:r>
              <a:rPr lang="fr-FR" sz="2800" dirty="0">
                <a:solidFill>
                  <a:srgbClr val="FFFFFF"/>
                </a:solidFill>
                <a:latin typeface="Calibri" panose="020F0502020204030204" pitchFamily="34" charset="0"/>
                <a:ea typeface="Calibri" panose="020F0502020204030204" pitchFamily="34" charset="0"/>
              </a:rPr>
              <a:t> </a:t>
            </a:r>
            <a:r>
              <a:rPr lang="fr-FR" sz="2400" dirty="0">
                <a:solidFill>
                  <a:srgbClr val="000000"/>
                </a:solidFill>
                <a:latin typeface="Calibri" panose="020F0502020204030204" pitchFamily="34" charset="0"/>
                <a:ea typeface="Calibri" panose="020F0502020204030204" pitchFamily="34" charset="0"/>
              </a:rPr>
              <a:t/>
            </a:r>
            <a:br>
              <a:rPr lang="fr-FR" sz="2400" dirty="0">
                <a:solidFill>
                  <a:srgbClr val="000000"/>
                </a:solidFill>
                <a:latin typeface="Calibri" panose="020F0502020204030204" pitchFamily="34" charset="0"/>
                <a:ea typeface="Calibri" panose="020F0502020204030204" pitchFamily="34" charset="0"/>
              </a:rPr>
            </a:br>
            <a:endParaRPr lang="fr-FR" sz="3600" b="1" dirty="0">
              <a:solidFill>
                <a:schemeClr val="bg1"/>
              </a:solidFill>
              <a:latin typeface="+mn-lt"/>
            </a:endParaRPr>
          </a:p>
        </p:txBody>
      </p:sp>
      <p:sp>
        <p:nvSpPr>
          <p:cNvPr id="3" name="Titre 1"/>
          <p:cNvSpPr txBox="1">
            <a:spLocks/>
          </p:cNvSpPr>
          <p:nvPr/>
        </p:nvSpPr>
        <p:spPr>
          <a:xfrm>
            <a:off x="5081995" y="5373216"/>
            <a:ext cx="3240360" cy="1242138"/>
          </a:xfrm>
          <a:prstGeom prst="rect">
            <a:avLst/>
          </a:prstGeom>
        </p:spPr>
        <p:txBody>
          <a:bodyPr vert="horz" lIns="68580" tIns="34290" rIns="68580" bIns="34290" rtlCol="0" anchor="ctr">
            <a:noAutofit/>
          </a:bodyPr>
          <a:lstStyle>
            <a:lvl1pPr algn="l" defTabSz="914400" rtl="0" eaLnBrk="1" latinLnBrk="0" hangingPunct="1">
              <a:spcBef>
                <a:spcPct val="0"/>
              </a:spcBef>
              <a:buNone/>
              <a:defRPr sz="3600" b="1" kern="1200" cap="none" baseline="0">
                <a:solidFill>
                  <a:schemeClr val="accent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FR" sz="2000" dirty="0" smtClean="0">
                <a:solidFill>
                  <a:srgbClr val="E7E6E6">
                    <a:lumMod val="25000"/>
                  </a:srgbClr>
                </a:solidFill>
                <a:latin typeface="Calibri" panose="020F0502020204030204"/>
              </a:rPr>
              <a:t>7 </a:t>
            </a:r>
            <a:r>
              <a:rPr kumimoji="0" lang="fr-FR" sz="2000" b="1" i="0" u="none" strike="noStrike" kern="1200" cap="none" spc="0" normalizeH="0" baseline="0" noProof="0" dirty="0" smtClean="0">
                <a:ln>
                  <a:noFill/>
                </a:ln>
                <a:solidFill>
                  <a:srgbClr val="E7E6E6">
                    <a:lumMod val="25000"/>
                  </a:srgbClr>
                </a:solidFill>
                <a:effectLst/>
                <a:uLnTx/>
                <a:uFillTx/>
                <a:latin typeface="Calibri" panose="020F0502020204030204"/>
                <a:ea typeface="+mj-ea"/>
                <a:cs typeface="+mj-cs"/>
              </a:rPr>
              <a:t>Décembre 2021</a:t>
            </a:r>
            <a:endParaRPr kumimoji="0" lang="fr-FR" sz="2000" b="1" i="0" u="none" strike="noStrike" kern="1200" cap="none" spc="0" normalizeH="0" baseline="0" noProof="0" dirty="0">
              <a:ln>
                <a:noFill/>
              </a:ln>
              <a:solidFill>
                <a:srgbClr val="E7E6E6">
                  <a:lumMod val="25000"/>
                </a:srgbClr>
              </a:solidFill>
              <a:effectLst/>
              <a:uLnTx/>
              <a:uFillTx/>
              <a:latin typeface="Calibri" panose="020F0502020204030204"/>
              <a:ea typeface="+mj-ea"/>
              <a:cs typeface="+mj-cs"/>
            </a:endParaRPr>
          </a:p>
        </p:txBody>
      </p:sp>
    </p:spTree>
    <p:extLst>
      <p:ext uri="{BB962C8B-B14F-4D97-AF65-F5344CB8AC3E}">
        <p14:creationId xmlns:p14="http://schemas.microsoft.com/office/powerpoint/2010/main" val="4045529571"/>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523220"/>
          </a:xfrm>
          <a:prstGeom prst="rect">
            <a:avLst/>
          </a:prstGeom>
          <a:noFill/>
        </p:spPr>
        <p:txBody>
          <a:bodyPr wrap="square" rtlCol="0">
            <a:spAutoFit/>
          </a:bodyPr>
          <a:lstStyle/>
          <a:p>
            <a:pPr defTabSz="363538">
              <a:tabLst>
                <a:tab pos="903288" algn="l"/>
                <a:tab pos="1077913" algn="l"/>
              </a:tabLst>
            </a:pPr>
            <a:r>
              <a:rPr lang="fr-FR" sz="2800" b="1" cap="small" dirty="0" smtClean="0">
                <a:solidFill>
                  <a:srgbClr val="FFFFFF"/>
                </a:solidFill>
              </a:rPr>
              <a:t>Plan de la présentation</a:t>
            </a:r>
            <a:endParaRPr lang="fr-FR" sz="2800" b="1" cap="small" dirty="0">
              <a:solidFill>
                <a:srgbClr val="FFFFFF"/>
              </a:solidFill>
            </a:endParaRPr>
          </a:p>
        </p:txBody>
      </p:sp>
      <p:sp>
        <p:nvSpPr>
          <p:cNvPr id="3" name="Rectangle 2"/>
          <p:cNvSpPr/>
          <p:nvPr/>
        </p:nvSpPr>
        <p:spPr>
          <a:xfrm>
            <a:off x="388533" y="1553910"/>
            <a:ext cx="8402082" cy="3550203"/>
          </a:xfrm>
          <a:prstGeom prst="rect">
            <a:avLst/>
          </a:prstGeom>
        </p:spPr>
        <p:txBody>
          <a:bodyPr wrap="square">
            <a:spAutoFit/>
          </a:bodyPr>
          <a:lstStyle/>
          <a:p>
            <a:pPr marL="228600" lvl="0" indent="-228600">
              <a:lnSpc>
                <a:spcPct val="90000"/>
              </a:lnSpc>
              <a:spcBef>
                <a:spcPts val="1000"/>
              </a:spcBef>
              <a:buFont typeface="Arial" panose="020B0604020202020204" pitchFamily="34" charset="0"/>
              <a:buChar char="•"/>
            </a:pPr>
            <a:r>
              <a:rPr lang="fr-FR" sz="2800" dirty="0" smtClean="0">
                <a:solidFill>
                  <a:srgbClr val="002060"/>
                </a:solidFill>
              </a:rPr>
              <a:t>Objectifs de l’atelier </a:t>
            </a:r>
          </a:p>
          <a:p>
            <a:pPr marL="228600" lvl="0" indent="-228600">
              <a:lnSpc>
                <a:spcPct val="90000"/>
              </a:lnSpc>
              <a:spcBef>
                <a:spcPts val="1000"/>
              </a:spcBef>
              <a:buFont typeface="Arial" panose="020B0604020202020204" pitchFamily="34" charset="0"/>
              <a:buChar char="•"/>
            </a:pPr>
            <a:r>
              <a:rPr lang="fr-FR" sz="2800" dirty="0" smtClean="0">
                <a:solidFill>
                  <a:schemeClr val="accent4"/>
                </a:solidFill>
              </a:rPr>
              <a:t>Rappel sur la Prestation en cours</a:t>
            </a:r>
            <a:endParaRPr lang="fr-FR" sz="2800" dirty="0">
              <a:solidFill>
                <a:schemeClr val="accent4"/>
              </a:solidFill>
            </a:endParaRPr>
          </a:p>
          <a:p>
            <a:pPr marL="685800" lvl="1" indent="-228600">
              <a:lnSpc>
                <a:spcPct val="90000"/>
              </a:lnSpc>
              <a:spcBef>
                <a:spcPts val="1000"/>
              </a:spcBef>
              <a:buFont typeface="Arial" panose="020B0604020202020204" pitchFamily="34" charset="0"/>
              <a:buChar char="•"/>
            </a:pPr>
            <a:r>
              <a:rPr lang="fr-FR" sz="2800" dirty="0">
                <a:solidFill>
                  <a:schemeClr val="accent2">
                    <a:lumMod val="50000"/>
                  </a:schemeClr>
                </a:solidFill>
              </a:rPr>
              <a:t>Méthodologie</a:t>
            </a:r>
          </a:p>
          <a:p>
            <a:pPr marL="685800" lvl="1" indent="-228600">
              <a:lnSpc>
                <a:spcPct val="90000"/>
              </a:lnSpc>
              <a:spcBef>
                <a:spcPts val="1000"/>
              </a:spcBef>
              <a:buFont typeface="Arial" panose="020B0604020202020204" pitchFamily="34" charset="0"/>
              <a:buChar char="•"/>
            </a:pPr>
            <a:r>
              <a:rPr lang="fr-FR" sz="2800" dirty="0" smtClean="0">
                <a:solidFill>
                  <a:schemeClr val="accent6">
                    <a:lumMod val="50000"/>
                  </a:schemeClr>
                </a:solidFill>
              </a:rPr>
              <a:t>Etat d’avancement:</a:t>
            </a:r>
            <a:endParaRPr lang="fr-FR" sz="2800" dirty="0">
              <a:solidFill>
                <a:schemeClr val="accent6">
                  <a:lumMod val="50000"/>
                </a:schemeClr>
              </a:solidFill>
            </a:endParaRPr>
          </a:p>
          <a:p>
            <a:pPr marL="1143000" lvl="2" indent="-228600">
              <a:lnSpc>
                <a:spcPct val="90000"/>
              </a:lnSpc>
              <a:spcBef>
                <a:spcPts val="500"/>
              </a:spcBef>
              <a:buFont typeface="Arial" panose="020B0604020202020204" pitchFamily="34" charset="0"/>
              <a:buChar char="•"/>
            </a:pPr>
            <a:r>
              <a:rPr lang="fr-FR" sz="2400" dirty="0" smtClean="0">
                <a:solidFill>
                  <a:schemeClr val="accent4">
                    <a:lumMod val="50000"/>
                  </a:schemeClr>
                </a:solidFill>
              </a:rPr>
              <a:t>Entretiens avec </a:t>
            </a:r>
            <a:r>
              <a:rPr lang="fr-FR" sz="2400" dirty="0" err="1" smtClean="0">
                <a:solidFill>
                  <a:schemeClr val="accent4">
                    <a:lumMod val="50000"/>
                  </a:schemeClr>
                </a:solidFill>
              </a:rPr>
              <a:t>informants</a:t>
            </a:r>
            <a:r>
              <a:rPr lang="fr-FR" sz="2400" dirty="0" smtClean="0">
                <a:solidFill>
                  <a:schemeClr val="accent4">
                    <a:lumMod val="50000"/>
                  </a:schemeClr>
                </a:solidFill>
              </a:rPr>
              <a:t> clés</a:t>
            </a:r>
          </a:p>
          <a:p>
            <a:pPr marL="1143000" lvl="2" indent="-228600">
              <a:lnSpc>
                <a:spcPct val="90000"/>
              </a:lnSpc>
              <a:spcBef>
                <a:spcPts val="500"/>
              </a:spcBef>
              <a:buFont typeface="Arial" panose="020B0604020202020204" pitchFamily="34" charset="0"/>
              <a:buChar char="•"/>
            </a:pPr>
            <a:r>
              <a:rPr lang="fr-FR" sz="2400" dirty="0" smtClean="0">
                <a:solidFill>
                  <a:schemeClr val="accent2">
                    <a:lumMod val="75000"/>
                  </a:schemeClr>
                </a:solidFill>
              </a:rPr>
              <a:t>Réflexion sur le périmètre </a:t>
            </a:r>
            <a:r>
              <a:rPr lang="fr-FR" sz="2400" dirty="0">
                <a:solidFill>
                  <a:schemeClr val="accent2">
                    <a:lumMod val="75000"/>
                  </a:schemeClr>
                </a:solidFill>
              </a:rPr>
              <a:t>des sous-questions</a:t>
            </a:r>
            <a:r>
              <a:rPr lang="fr-FR" sz="2400" dirty="0" smtClean="0">
                <a:solidFill>
                  <a:schemeClr val="accent2">
                    <a:lumMod val="75000"/>
                  </a:schemeClr>
                </a:solidFill>
              </a:rPr>
              <a:t> et analyse préliminaire</a:t>
            </a:r>
          </a:p>
          <a:p>
            <a:pPr marL="1143000" lvl="2" indent="-228600">
              <a:lnSpc>
                <a:spcPct val="90000"/>
              </a:lnSpc>
              <a:spcBef>
                <a:spcPts val="500"/>
              </a:spcBef>
              <a:buFont typeface="Arial" panose="020B0604020202020204" pitchFamily="34" charset="0"/>
              <a:buChar char="•"/>
            </a:pPr>
            <a:r>
              <a:rPr lang="fr-FR" sz="2400" dirty="0" smtClean="0">
                <a:solidFill>
                  <a:schemeClr val="tx2">
                    <a:lumMod val="75000"/>
                  </a:schemeClr>
                </a:solidFill>
              </a:rPr>
              <a:t>Structuration et contenu</a:t>
            </a:r>
            <a:endParaRPr lang="fr-FR" sz="2400" dirty="0">
              <a:solidFill>
                <a:schemeClr val="tx2">
                  <a:lumMod val="75000"/>
                </a:schemeClr>
              </a:solidFill>
            </a:endParaRPr>
          </a:p>
        </p:txBody>
      </p:sp>
    </p:spTree>
    <p:extLst>
      <p:ext uri="{BB962C8B-B14F-4D97-AF65-F5344CB8AC3E}">
        <p14:creationId xmlns:p14="http://schemas.microsoft.com/office/powerpoint/2010/main" val="251852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checkerboard(across)">
                                      <p:cBhvr>
                                        <p:cTn id="15" dur="500"/>
                                        <p:tgtEl>
                                          <p:spTgt spid="3">
                                            <p:txEl>
                                              <p:pRg st="1" end="1"/>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checkerboard(across)">
                                      <p:cBhvr>
                                        <p:cTn id="19" dur="500"/>
                                        <p:tgtEl>
                                          <p:spTgt spid="3">
                                            <p:txEl>
                                              <p:pRg st="0" end="0"/>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heckerboard(across)">
                                      <p:cBhvr>
                                        <p:cTn id="31" dur="500"/>
                                        <p:tgtEl>
                                          <p:spTgt spid="3">
                                            <p:txEl>
                                              <p:pRg st="4" end="4"/>
                                            </p:txEl>
                                          </p:spTgt>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checkerboard(across)">
                                      <p:cBhvr>
                                        <p:cTn id="35" dur="500"/>
                                        <p:tgtEl>
                                          <p:spTgt spid="3">
                                            <p:txEl>
                                              <p:pRg st="5" end="5"/>
                                            </p:txEl>
                                          </p:spTgt>
                                        </p:tgtEl>
                                      </p:cBhvr>
                                    </p:animEffect>
                                  </p:childTnLst>
                                </p:cTn>
                              </p:par>
                            </p:childTnLst>
                          </p:cTn>
                        </p:par>
                        <p:par>
                          <p:cTn id="36" fill="hold">
                            <p:stCondLst>
                              <p:cond delay="4000"/>
                            </p:stCondLst>
                            <p:childTnLst>
                              <p:par>
                                <p:cTn id="37" presetID="5" presetClass="entr" presetSubtype="10" fill="hold" nodeType="after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heckerboard(across)">
                                      <p:cBhvr>
                                        <p:cTn id="39"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4787677" cy="523220"/>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800" b="1" i="0" u="none" strike="noStrike" kern="1200" cap="small" spc="0" normalizeH="0" baseline="0" noProof="0" dirty="0" smtClean="0">
                <a:ln>
                  <a:noFill/>
                </a:ln>
                <a:solidFill>
                  <a:srgbClr val="FFFFFF"/>
                </a:solidFill>
                <a:effectLst/>
                <a:uLnTx/>
                <a:uFillTx/>
                <a:latin typeface="Trebuchet MS"/>
                <a:ea typeface="+mn-ea"/>
                <a:cs typeface="+mn-cs"/>
              </a:rPr>
              <a:t>Objectifs de l’atelier</a:t>
            </a:r>
            <a:endParaRPr kumimoji="0" lang="fr-FR" sz="28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3" name="Rectangle 2"/>
          <p:cNvSpPr/>
          <p:nvPr/>
        </p:nvSpPr>
        <p:spPr>
          <a:xfrm>
            <a:off x="388532" y="1553910"/>
            <a:ext cx="8755467" cy="5205528"/>
          </a:xfrm>
          <a:prstGeom prst="rect">
            <a:avLst/>
          </a:prstGeom>
          <a:noFill/>
        </p:spPr>
        <p:txBody>
          <a:bodyPr wrap="square">
            <a:spAutoFit/>
          </a:bodyPr>
          <a:lstStyle/>
          <a:p>
            <a:pPr marR="0" lvl="0" algn="l" defTabSz="914400" rtl="0" eaLnBrk="1" fontAlgn="auto" latinLnBrk="0" hangingPunct="1">
              <a:lnSpc>
                <a:spcPct val="90000"/>
              </a:lnSpc>
              <a:spcBef>
                <a:spcPts val="1000"/>
              </a:spcBef>
              <a:spcAft>
                <a:spcPts val="0"/>
              </a:spcAft>
              <a:buClrTx/>
              <a:buSzTx/>
              <a:tabLst/>
              <a:defRPr/>
            </a:pPr>
            <a:r>
              <a:rPr kumimoji="0" lang="fr-FR" sz="2800" b="0" i="0" u="none" strike="noStrike" kern="1200" cap="none" spc="0" normalizeH="0" baseline="0" noProof="0" dirty="0" smtClean="0">
                <a:ln>
                  <a:noFill/>
                </a:ln>
                <a:solidFill>
                  <a:srgbClr val="002060"/>
                </a:solidFill>
                <a:effectLst/>
                <a:uLnTx/>
                <a:uFillTx/>
                <a:latin typeface="Trebuchet MS"/>
                <a:ea typeface="+mn-ea"/>
                <a:cs typeface="+mn-cs"/>
              </a:rPr>
              <a:t>Objectifs de </a:t>
            </a:r>
            <a:r>
              <a:rPr kumimoji="0" lang="fr-FR" sz="2800" b="0" i="0" u="none" strike="noStrike" kern="1200" cap="none" spc="0" normalizeH="0" baseline="0" noProof="0" dirty="0" smtClean="0">
                <a:ln>
                  <a:noFill/>
                </a:ln>
                <a:solidFill>
                  <a:srgbClr val="002060"/>
                </a:solidFill>
                <a:effectLst/>
                <a:uLnTx/>
                <a:uFillTx/>
                <a:latin typeface="Trebuchet MS"/>
                <a:ea typeface="+mn-ea"/>
                <a:cs typeface="+mn-cs"/>
              </a:rPr>
              <a:t>l’atelier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fr-FR" sz="1400" dirty="0">
              <a:solidFill>
                <a:srgbClr val="002060"/>
              </a:solidFill>
              <a:latin typeface="Trebuchet MS"/>
            </a:endParaRPr>
          </a:p>
          <a:p>
            <a:pPr marL="342900" lvl="0" indent="-342900">
              <a:buFont typeface="Arial" panose="020B0604020202020204" pitchFamily="34" charset="0"/>
              <a:buChar char="•"/>
            </a:pPr>
            <a:r>
              <a:rPr lang="fr-FR" sz="2400" dirty="0">
                <a:solidFill>
                  <a:schemeClr val="accent3">
                    <a:lumMod val="75000"/>
                  </a:schemeClr>
                </a:solidFill>
              </a:rPr>
              <a:t>Commenter le rapport d’analyse n°14 sur les données et indicateurs de la sous-nutrition permettant de caractériser les enjeux du Nexus Urgence-Développement pour la Nutrition au Niger </a:t>
            </a:r>
          </a:p>
          <a:p>
            <a:pPr marL="342900" lvl="0" indent="-342900">
              <a:buFont typeface="Arial" panose="020B0604020202020204" pitchFamily="34" charset="0"/>
              <a:buChar char="•"/>
            </a:pPr>
            <a:r>
              <a:rPr lang="fr-FR" sz="2400" dirty="0">
                <a:solidFill>
                  <a:schemeClr val="accent4">
                    <a:lumMod val="50000"/>
                  </a:schemeClr>
                </a:solidFill>
              </a:rPr>
              <a:t>Commenter la proposition de structuration et de contenu </a:t>
            </a:r>
            <a:r>
              <a:rPr lang="fr-FR" sz="2400" dirty="0" smtClean="0">
                <a:solidFill>
                  <a:schemeClr val="accent4">
                    <a:lumMod val="50000"/>
                  </a:schemeClr>
                </a:solidFill>
              </a:rPr>
              <a:t>de la </a:t>
            </a:r>
            <a:r>
              <a:rPr lang="fr-FR" sz="2400" dirty="0">
                <a:solidFill>
                  <a:schemeClr val="accent4">
                    <a:lumMod val="50000"/>
                  </a:schemeClr>
                </a:solidFill>
              </a:rPr>
              <a:t>Note technique sur l’Approche Nexus Urgence-Développement dans le domaine de la nutrition – avancées, défis, nouveaux enjeux, perspectives </a:t>
            </a:r>
          </a:p>
          <a:p>
            <a:pPr marL="342900" indent="-342900">
              <a:buFont typeface="Arial" panose="020B0604020202020204" pitchFamily="34" charset="0"/>
              <a:buChar char="•"/>
            </a:pPr>
            <a:r>
              <a:rPr lang="fr-FR" sz="2400" dirty="0">
                <a:solidFill>
                  <a:schemeClr val="accent6">
                    <a:lumMod val="50000"/>
                  </a:schemeClr>
                </a:solidFill>
              </a:rPr>
              <a:t>Alimenter le contenu et enrichir l’analyse en vue de la production du </a:t>
            </a:r>
            <a:r>
              <a:rPr lang="fr-FR" sz="2400" dirty="0" err="1">
                <a:solidFill>
                  <a:schemeClr val="accent6">
                    <a:lumMod val="50000"/>
                  </a:schemeClr>
                </a:solidFill>
              </a:rPr>
              <a:t>draft</a:t>
            </a:r>
            <a:r>
              <a:rPr lang="fr-FR" sz="2400" dirty="0">
                <a:solidFill>
                  <a:schemeClr val="accent6">
                    <a:lumMod val="50000"/>
                  </a:schemeClr>
                </a:solidFill>
              </a:rPr>
              <a:t> de note technique. </a:t>
            </a:r>
            <a:endParaRPr lang="fr-FR" sz="2400" dirty="0">
              <a:solidFill>
                <a:schemeClr val="accent6">
                  <a:lumMod val="50000"/>
                </a:schemeClr>
              </a:solidFill>
              <a:latin typeface="Trebuchet MS"/>
            </a:endParaRPr>
          </a:p>
          <a:p>
            <a:pPr marR="0" lvl="0" algn="l" defTabSz="914400" rtl="0" eaLnBrk="1" fontAlgn="auto" latinLnBrk="0" hangingPunct="1">
              <a:lnSpc>
                <a:spcPct val="90000"/>
              </a:lnSpc>
              <a:spcBef>
                <a:spcPts val="1000"/>
              </a:spcBef>
              <a:spcAft>
                <a:spcPts val="0"/>
              </a:spcAft>
              <a:buClrTx/>
              <a:buSzTx/>
              <a:tabLst/>
              <a:defRPr/>
            </a:pPr>
            <a:r>
              <a:rPr kumimoji="0" lang="fr-FR" sz="2800" b="0" i="0" u="none" strike="noStrike" kern="1200" cap="none" spc="0" normalizeH="0" baseline="0" noProof="0" dirty="0" smtClean="0">
                <a:ln>
                  <a:noFill/>
                </a:ln>
                <a:solidFill>
                  <a:srgbClr val="002060"/>
                </a:solidFill>
                <a:effectLst/>
                <a:uLnTx/>
                <a:uFillTx/>
                <a:latin typeface="Trebuchet MS"/>
                <a:ea typeface="+mn-ea"/>
                <a:cs typeface="+mn-cs"/>
              </a:rPr>
              <a:t> </a:t>
            </a:r>
            <a:endParaRPr kumimoji="0" lang="fr-FR" sz="2800" b="0" i="0" u="none" strike="noStrike" kern="1200" cap="none" spc="0" normalizeH="0" baseline="0" noProof="0" dirty="0" smtClean="0">
              <a:ln>
                <a:noFill/>
              </a:ln>
              <a:solidFill>
                <a:srgbClr val="002060"/>
              </a:solidFill>
              <a:effectLst/>
              <a:uLnTx/>
              <a:uFillTx/>
              <a:latin typeface="Trebuchet MS"/>
              <a:ea typeface="+mn-ea"/>
              <a:cs typeface="+mn-cs"/>
            </a:endParaRPr>
          </a:p>
        </p:txBody>
      </p:sp>
    </p:spTree>
    <p:extLst>
      <p:ext uri="{BB962C8B-B14F-4D97-AF65-F5344CB8AC3E}">
        <p14:creationId xmlns:p14="http://schemas.microsoft.com/office/powerpoint/2010/main" val="3573218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checkerboard(across)">
                                      <p:cBhvr>
                                        <p:cTn id="15" dur="500"/>
                                        <p:tgtEl>
                                          <p:spTgt spid="3">
                                            <p:txEl>
                                              <p:pRg st="0" end="0"/>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checkerboard(across)">
                                      <p:cBhvr>
                                        <p:cTn id="19" dur="500"/>
                                        <p:tgtEl>
                                          <p:spTgt spid="3">
                                            <p:txEl>
                                              <p:pRg st="4" end="4"/>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checkerboard(across)">
                                      <p:cBhvr>
                                        <p:cTn id="23" dur="500"/>
                                        <p:tgtEl>
                                          <p:spTgt spid="3">
                                            <p:txEl>
                                              <p:pRg st="2" end="2"/>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heckerboard(across)">
                                      <p:cBhvr>
                                        <p:cTn id="27" dur="500"/>
                                        <p:tgtEl>
                                          <p:spTgt spid="3">
                                            <p:txEl>
                                              <p:pRg st="3" end="3"/>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checkerboard(across)">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9888" y="828759"/>
            <a:ext cx="8208912" cy="888417"/>
          </a:xfrm>
        </p:spPr>
        <p:txBody>
          <a:bodyPr>
            <a:normAutofit/>
          </a:bodyPr>
          <a:lstStyle/>
          <a:p>
            <a:pPr algn="l">
              <a:spcBef>
                <a:spcPts val="0"/>
              </a:spcBef>
              <a:defRPr/>
            </a:pPr>
            <a:r>
              <a:rPr lang="fr-FR" sz="2400" dirty="0">
                <a:solidFill>
                  <a:schemeClr val="accent1"/>
                </a:solidFill>
                <a:latin typeface="Trebuchet MS"/>
                <a:ea typeface="+mn-ea"/>
                <a:cs typeface="+mn-cs"/>
              </a:rPr>
              <a:t>G</a:t>
            </a:r>
            <a:r>
              <a:rPr lang="fr-FR" sz="2400" dirty="0" smtClean="0">
                <a:solidFill>
                  <a:schemeClr val="accent1"/>
                </a:solidFill>
                <a:latin typeface="Trebuchet MS"/>
                <a:ea typeface="+mn-ea"/>
                <a:cs typeface="+mn-cs"/>
              </a:rPr>
              <a:t>roupe restreint mobilisé pour contribuer aux travaux</a:t>
            </a:r>
            <a:endParaRPr lang="fr-FR" sz="2400" dirty="0">
              <a:solidFill>
                <a:schemeClr val="accent1"/>
              </a:solidFill>
              <a:latin typeface="Trebuchet MS"/>
              <a:ea typeface="+mn-ea"/>
              <a:cs typeface="+mn-cs"/>
            </a:endParaRPr>
          </a:p>
        </p:txBody>
      </p:sp>
      <p:sp>
        <p:nvSpPr>
          <p:cNvPr id="3" name="Espace réservé du contenu 2"/>
          <p:cNvSpPr>
            <a:spLocks noGrp="1"/>
          </p:cNvSpPr>
          <p:nvPr>
            <p:ph idx="1"/>
          </p:nvPr>
        </p:nvSpPr>
        <p:spPr>
          <a:xfrm>
            <a:off x="303505" y="1570038"/>
            <a:ext cx="8706351" cy="5073979"/>
          </a:xfrm>
        </p:spPr>
        <p:txBody>
          <a:bodyPr>
            <a:normAutofit fontScale="40000" lnSpcReduction="20000"/>
          </a:bodyPr>
          <a:lstStyle/>
          <a:p>
            <a:pPr marL="0" indent="0">
              <a:buNone/>
            </a:pPr>
            <a:r>
              <a:rPr lang="fr-FR" sz="3800" b="1" dirty="0">
                <a:solidFill>
                  <a:schemeClr val="accent6">
                    <a:lumMod val="50000"/>
                  </a:schemeClr>
                </a:solidFill>
              </a:rPr>
              <a:t>Haut-Commissariat à l’Initiative 3N (HC3N)</a:t>
            </a:r>
          </a:p>
          <a:p>
            <a:pPr marL="358775" lvl="1">
              <a:buFont typeface="Arial" panose="020B0604020202020204" pitchFamily="34" charset="0"/>
              <a:buChar char="•"/>
            </a:pPr>
            <a:r>
              <a:rPr lang="fr-FR" sz="4000" dirty="0"/>
              <a:t>Chef Cellule Nutrition (Mahamadou Aboubacar) </a:t>
            </a:r>
          </a:p>
          <a:p>
            <a:pPr marL="358775" lvl="1">
              <a:buFont typeface="Arial" panose="020B0604020202020204" pitchFamily="34" charset="0"/>
              <a:buChar char="•"/>
            </a:pPr>
            <a:r>
              <a:rPr lang="fr-FR" sz="4000" dirty="0"/>
              <a:t>Conseiller Technique du Haut-Commissaire Vice-Président du Comité Nexus (</a:t>
            </a:r>
            <a:r>
              <a:rPr lang="fr-FR" sz="4000" dirty="0" err="1"/>
              <a:t>Djimraou</a:t>
            </a:r>
            <a:r>
              <a:rPr lang="fr-FR" sz="4000" dirty="0"/>
              <a:t> Aboubacar) </a:t>
            </a:r>
            <a:endParaRPr lang="fr-FR" sz="4000" dirty="0" smtClean="0"/>
          </a:p>
          <a:p>
            <a:pPr marL="358775" lvl="1">
              <a:buFont typeface="Arial" panose="020B0604020202020204" pitchFamily="34" charset="0"/>
              <a:buChar char="•"/>
            </a:pPr>
            <a:r>
              <a:rPr lang="fr-FR" sz="4000" dirty="0" smtClean="0"/>
              <a:t>AT Cellule Nutrition (Gervais)</a:t>
            </a:r>
            <a:endParaRPr lang="fr-FR" sz="4000" dirty="0"/>
          </a:p>
          <a:p>
            <a:pPr marL="0" indent="0">
              <a:buNone/>
            </a:pPr>
            <a:r>
              <a:rPr lang="fr-FR" sz="3800" b="1" dirty="0">
                <a:solidFill>
                  <a:schemeClr val="accent6">
                    <a:lumMod val="50000"/>
                  </a:schemeClr>
                </a:solidFill>
              </a:rPr>
              <a:t>Plateforme Nationale d’Information pour la Nutrition (PNIN)</a:t>
            </a:r>
          </a:p>
          <a:p>
            <a:pPr marL="358775" lvl="1">
              <a:buFont typeface="Arial" panose="020B0604020202020204" pitchFamily="34" charset="0"/>
              <a:buChar char="•"/>
            </a:pPr>
            <a:r>
              <a:rPr lang="fr-FR" sz="4000" dirty="0"/>
              <a:t>INS (Ibrahim </a:t>
            </a:r>
            <a:r>
              <a:rPr lang="fr-FR" sz="4000" dirty="0" err="1" smtClean="0"/>
              <a:t>Samaila</a:t>
            </a:r>
            <a:r>
              <a:rPr lang="fr-FR" sz="4000" dirty="0" smtClean="0"/>
              <a:t> Issa)</a:t>
            </a:r>
            <a:r>
              <a:rPr lang="fr-FR" sz="4000" dirty="0"/>
              <a:t> </a:t>
            </a:r>
          </a:p>
          <a:p>
            <a:pPr marL="358775" lvl="1">
              <a:buFont typeface="Arial" panose="020B0604020202020204" pitchFamily="34" charset="0"/>
              <a:buChar char="•"/>
            </a:pPr>
            <a:r>
              <a:rPr lang="fr-FR" sz="4000" dirty="0"/>
              <a:t>INS (</a:t>
            </a:r>
            <a:r>
              <a:rPr lang="fr-FR" sz="4000" dirty="0" err="1"/>
              <a:t>Almoustapha</a:t>
            </a:r>
            <a:r>
              <a:rPr lang="fr-FR" sz="4000" dirty="0"/>
              <a:t> T. </a:t>
            </a:r>
            <a:r>
              <a:rPr lang="fr-FR" sz="4000" dirty="0" err="1"/>
              <a:t>Yatta</a:t>
            </a:r>
            <a:r>
              <a:rPr lang="fr-FR" sz="4000" dirty="0"/>
              <a:t>) </a:t>
            </a:r>
          </a:p>
          <a:p>
            <a:pPr marL="358775" lvl="1">
              <a:buFont typeface="Arial" panose="020B0604020202020204" pitchFamily="34" charset="0"/>
              <a:buChar char="•"/>
            </a:pPr>
            <a:r>
              <a:rPr lang="fr-FR" sz="4000" dirty="0"/>
              <a:t>Assistant Technique PNIN (Guillaume </a:t>
            </a:r>
            <a:r>
              <a:rPr lang="fr-FR" sz="4000" dirty="0" err="1"/>
              <a:t>Poirel</a:t>
            </a:r>
            <a:r>
              <a:rPr lang="fr-FR" sz="4000" dirty="0"/>
              <a:t>)</a:t>
            </a:r>
          </a:p>
          <a:p>
            <a:pPr marL="0" indent="0">
              <a:buNone/>
            </a:pPr>
            <a:r>
              <a:rPr lang="fr-FR" sz="3800" b="1" dirty="0">
                <a:solidFill>
                  <a:schemeClr val="accent6">
                    <a:lumMod val="50000"/>
                  </a:schemeClr>
                </a:solidFill>
              </a:rPr>
              <a:t>Comité Technique de la Politique Nationale de Sécurité Nutritionnelle (CT/PNSN) </a:t>
            </a:r>
            <a:r>
              <a:rPr lang="fr-FR" b="1" dirty="0" smtClean="0"/>
              <a:t> </a:t>
            </a:r>
            <a:endParaRPr lang="fr-FR" dirty="0"/>
          </a:p>
          <a:p>
            <a:pPr marL="358775" lvl="1">
              <a:buFont typeface="Arial" panose="020B0604020202020204" pitchFamily="34" charset="0"/>
              <a:buChar char="•"/>
            </a:pPr>
            <a:r>
              <a:rPr lang="fr-FR" sz="4000" dirty="0"/>
              <a:t>Directeur de la Nutrition (</a:t>
            </a:r>
            <a:r>
              <a:rPr lang="fr-FR" sz="4000" dirty="0" err="1"/>
              <a:t>Nassirou</a:t>
            </a:r>
            <a:r>
              <a:rPr lang="fr-FR" sz="4000" dirty="0"/>
              <a:t> Ousmane) </a:t>
            </a:r>
          </a:p>
          <a:p>
            <a:pPr marL="358775" lvl="1">
              <a:buFont typeface="Arial" panose="020B0604020202020204" pitchFamily="34" charset="0"/>
              <a:buChar char="•"/>
            </a:pPr>
            <a:r>
              <a:rPr lang="fr-FR" sz="4000" dirty="0"/>
              <a:t>Coordinatrice Groupe Technique Nutrition et UNICEF (Ann </a:t>
            </a:r>
            <a:r>
              <a:rPr lang="fr-FR" sz="4000" dirty="0" err="1"/>
              <a:t>Defraye</a:t>
            </a:r>
            <a:r>
              <a:rPr lang="fr-FR" sz="4000" dirty="0"/>
              <a:t>) </a:t>
            </a:r>
          </a:p>
          <a:p>
            <a:pPr marL="358775" lvl="1">
              <a:buFont typeface="Arial" panose="020B0604020202020204" pitchFamily="34" charset="0"/>
              <a:buChar char="•"/>
            </a:pPr>
            <a:r>
              <a:rPr lang="fr-FR" sz="4000" dirty="0"/>
              <a:t>Coordinatrice Groupe Technique Nutrition Sensible (Mme Cissé </a:t>
            </a:r>
            <a:r>
              <a:rPr lang="fr-FR" sz="4000" dirty="0" err="1"/>
              <a:t>Aissa</a:t>
            </a:r>
            <a:r>
              <a:rPr lang="fr-FR" sz="4000" dirty="0"/>
              <a:t>) </a:t>
            </a:r>
          </a:p>
          <a:p>
            <a:pPr marL="358775" lvl="1">
              <a:buFont typeface="Arial" panose="020B0604020202020204" pitchFamily="34" charset="0"/>
              <a:buChar char="•"/>
            </a:pPr>
            <a:r>
              <a:rPr lang="fr-FR" sz="4000" dirty="0"/>
              <a:t>PAM (</a:t>
            </a:r>
            <a:r>
              <a:rPr lang="fr-FR" sz="4000" dirty="0" err="1"/>
              <a:t>Bintou</a:t>
            </a:r>
            <a:r>
              <a:rPr lang="fr-FR" sz="4000" dirty="0"/>
              <a:t>) </a:t>
            </a:r>
          </a:p>
          <a:p>
            <a:pPr marL="73025" lvl="1" indent="0">
              <a:buNone/>
            </a:pPr>
            <a:r>
              <a:rPr lang="fr-FR" sz="3800" b="1" dirty="0" smtClean="0">
                <a:solidFill>
                  <a:schemeClr val="accent6">
                    <a:lumMod val="50000"/>
                  </a:schemeClr>
                </a:solidFill>
              </a:rPr>
              <a:t>Comité </a:t>
            </a:r>
            <a:r>
              <a:rPr lang="fr-FR" sz="3800" b="1" dirty="0">
                <a:solidFill>
                  <a:schemeClr val="accent6">
                    <a:lumMod val="50000"/>
                  </a:schemeClr>
                </a:solidFill>
              </a:rPr>
              <a:t>Tripartite Technique sur le Nexus Urgence-Développement (CTTNUD) </a:t>
            </a:r>
            <a:r>
              <a:rPr lang="fr-FR" sz="3800" b="1" dirty="0" smtClean="0">
                <a:solidFill>
                  <a:schemeClr val="accent6">
                    <a:lumMod val="50000"/>
                  </a:schemeClr>
                </a:solidFill>
              </a:rPr>
              <a:t> </a:t>
            </a:r>
            <a:endParaRPr lang="fr-FR" sz="3800" b="1" dirty="0">
              <a:solidFill>
                <a:schemeClr val="accent6">
                  <a:lumMod val="50000"/>
                </a:schemeClr>
              </a:solidFill>
            </a:endParaRPr>
          </a:p>
          <a:p>
            <a:pPr marL="358775" lvl="1">
              <a:buFont typeface="Arial" panose="020B0604020202020204" pitchFamily="34" charset="0"/>
              <a:buChar char="•"/>
            </a:pPr>
            <a:r>
              <a:rPr lang="fr-FR" sz="4000" dirty="0" smtClean="0"/>
              <a:t>Conseiller </a:t>
            </a:r>
            <a:r>
              <a:rPr lang="fr-FR" sz="4000" dirty="0"/>
              <a:t>Ali </a:t>
            </a:r>
            <a:r>
              <a:rPr lang="fr-FR" sz="4000" dirty="0" err="1"/>
              <a:t>Mahaman</a:t>
            </a:r>
            <a:r>
              <a:rPr lang="fr-FR" sz="4000" dirty="0"/>
              <a:t> (en charge du Comité </a:t>
            </a:r>
            <a:r>
              <a:rPr lang="fr-FR" sz="4000" dirty="0" smtClean="0"/>
              <a:t>Nexus)</a:t>
            </a:r>
            <a:r>
              <a:rPr lang="fr-FR" sz="4000" dirty="0"/>
              <a:t> </a:t>
            </a:r>
            <a:endParaRPr lang="fr-FR" sz="4000" dirty="0" smtClean="0"/>
          </a:p>
          <a:p>
            <a:pPr marL="358775" lvl="1">
              <a:buFont typeface="Arial" panose="020B0604020202020204" pitchFamily="34" charset="0"/>
              <a:buChar char="•"/>
            </a:pPr>
            <a:r>
              <a:rPr lang="fr-FR" sz="4000" dirty="0" err="1" smtClean="0"/>
              <a:t>Hamani</a:t>
            </a:r>
            <a:r>
              <a:rPr lang="fr-FR" sz="4000" dirty="0" smtClean="0"/>
              <a:t> </a:t>
            </a:r>
            <a:r>
              <a:rPr lang="fr-FR" sz="4000" dirty="0"/>
              <a:t>Amadou </a:t>
            </a:r>
            <a:r>
              <a:rPr lang="fr-FR" sz="4000" dirty="0" err="1"/>
              <a:t>Djibo</a:t>
            </a:r>
            <a:r>
              <a:rPr lang="fr-FR" sz="4000" dirty="0"/>
              <a:t> (Nutrition à la CCA)</a:t>
            </a:r>
          </a:p>
          <a:p>
            <a:pPr marL="0" indent="0">
              <a:buNone/>
            </a:pPr>
            <a:r>
              <a:rPr lang="fr-FR" sz="3800" b="1" dirty="0" smtClean="0">
                <a:solidFill>
                  <a:schemeClr val="accent6">
                    <a:lumMod val="50000"/>
                  </a:schemeClr>
                </a:solidFill>
              </a:rPr>
              <a:t>Autres </a:t>
            </a:r>
            <a:r>
              <a:rPr lang="fr-FR" sz="3800" b="1" dirty="0">
                <a:solidFill>
                  <a:schemeClr val="accent6">
                    <a:lumMod val="50000"/>
                  </a:schemeClr>
                </a:solidFill>
              </a:rPr>
              <a:t>personnes ressources </a:t>
            </a:r>
          </a:p>
          <a:p>
            <a:pPr marL="358775" lvl="1">
              <a:buFont typeface="Arial" panose="020B0604020202020204" pitchFamily="34" charset="0"/>
              <a:buChar char="•"/>
            </a:pPr>
            <a:r>
              <a:rPr lang="fr-FR" sz="4000" dirty="0"/>
              <a:t>Un représentant du </a:t>
            </a:r>
            <a:r>
              <a:rPr lang="fr-FR" sz="4000" dirty="0" smtClean="0"/>
              <a:t>GRET, </a:t>
            </a:r>
            <a:r>
              <a:rPr lang="fr-FR" sz="4000" dirty="0"/>
              <a:t>de MSF et </a:t>
            </a:r>
            <a:r>
              <a:rPr lang="fr-FR" sz="4000" dirty="0" smtClean="0"/>
              <a:t>de HKI </a:t>
            </a:r>
            <a:endParaRPr lang="fr-FR" sz="4000" dirty="0" smtClean="0"/>
          </a:p>
          <a:p>
            <a:pPr marL="358775" lvl="1">
              <a:buFont typeface="Arial" panose="020B0604020202020204" pitchFamily="34" charset="0"/>
              <a:buChar char="•"/>
            </a:pPr>
            <a:r>
              <a:rPr lang="fr-FR" sz="4000" dirty="0" smtClean="0"/>
              <a:t>Un représentant de ECHO</a:t>
            </a:r>
          </a:p>
          <a:p>
            <a:pPr marL="358775" lvl="1">
              <a:buFont typeface="Arial" panose="020B0604020202020204" pitchFamily="34" charset="0"/>
              <a:buChar char="•"/>
            </a:pPr>
            <a:r>
              <a:rPr lang="fr-FR" sz="4000" dirty="0" smtClean="0"/>
              <a:t>Un représentant LASDEL</a:t>
            </a:r>
            <a:endParaRPr lang="fr-FR" sz="4000" dirty="0"/>
          </a:p>
        </p:txBody>
      </p:sp>
      <p:sp>
        <p:nvSpPr>
          <p:cNvPr id="5" name="Espace réservé du contenu 4"/>
          <p:cNvSpPr>
            <a:spLocks noGrp="1"/>
          </p:cNvSpPr>
          <p:nvPr>
            <p:ph sz="quarter" idx="13"/>
          </p:nvPr>
        </p:nvSpPr>
        <p:spPr>
          <a:xfrm>
            <a:off x="2197174" y="188913"/>
            <a:ext cx="6191250" cy="431800"/>
          </a:xfrm>
        </p:spPr>
        <p:txBody>
          <a:bodyPr/>
          <a:lstStyle/>
          <a:p>
            <a:pPr marL="0" lvl="0" indent="0" defTabSz="363538">
              <a:spcBef>
                <a:spcPts val="0"/>
              </a:spcBef>
              <a:tabLst>
                <a:tab pos="903288" algn="l"/>
                <a:tab pos="1077913" algn="l"/>
              </a:tabLst>
              <a:defRPr/>
            </a:pPr>
            <a:r>
              <a:rPr lang="fr-FR" sz="2400" cap="small" dirty="0" smtClean="0">
                <a:solidFill>
                  <a:srgbClr val="FFFFFF"/>
                </a:solidFill>
              </a:rPr>
              <a:t>Objectifs de l’atelier</a:t>
            </a:r>
            <a:endParaRPr lang="fr-FR" sz="2400" cap="small" dirty="0">
              <a:solidFill>
                <a:srgbClr val="FFFFFF"/>
              </a:solidFill>
            </a:endParaRPr>
          </a:p>
          <a:p>
            <a:endParaRPr lang="fr-FR" dirty="0"/>
          </a:p>
        </p:txBody>
      </p:sp>
      <p:grpSp>
        <p:nvGrpSpPr>
          <p:cNvPr id="8" name="Groupe 7"/>
          <p:cNvGrpSpPr/>
          <p:nvPr/>
        </p:nvGrpSpPr>
        <p:grpSpPr>
          <a:xfrm>
            <a:off x="6983413" y="0"/>
            <a:ext cx="2190482" cy="720725"/>
            <a:chOff x="6983413" y="0"/>
            <a:chExt cx="2190482" cy="720725"/>
          </a:xfrm>
        </p:grpSpPr>
        <p:grpSp>
          <p:nvGrpSpPr>
            <p:cNvPr id="9" name="Group 4"/>
            <p:cNvGrpSpPr>
              <a:grpSpLocks noChangeAspect="1"/>
            </p:cNvGrpSpPr>
            <p:nvPr/>
          </p:nvGrpSpPr>
          <p:grpSpPr bwMode="auto">
            <a:xfrm>
              <a:off x="6983413" y="0"/>
              <a:ext cx="2160587" cy="720725"/>
              <a:chOff x="4399" y="0"/>
              <a:chExt cx="1361" cy="454"/>
            </a:xfrm>
          </p:grpSpPr>
          <p:sp>
            <p:nvSpPr>
              <p:cNvPr id="11"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563832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Rappel sur la Prestation en cours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323056" y="1377205"/>
            <a:ext cx="8686800" cy="473975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1" u="none" strike="noStrike" kern="1200" cap="none" spc="0" normalizeH="0" baseline="0" noProof="0" dirty="0">
                <a:ln>
                  <a:noFill/>
                </a:ln>
                <a:solidFill>
                  <a:srgbClr val="002060"/>
                </a:solidFill>
                <a:effectLst/>
                <a:uLnTx/>
                <a:uFillTx/>
                <a:latin typeface="Trebuchet MS" panose="020B0603020202020204" pitchFamily="34" charset="0"/>
                <a:ea typeface="Calibri" panose="020F0502020204030204" pitchFamily="34" charset="0"/>
                <a:cs typeface="+mn-cs"/>
              </a:rPr>
              <a:t>Elaboration d’une Note technique ou </a:t>
            </a:r>
            <a:r>
              <a:rPr kumimoji="0" lang="fr-FR" sz="2600" b="1" i="1" u="none" strike="noStrike" kern="1200" cap="none" spc="0" normalizeH="0" baseline="0" noProof="0" dirty="0" err="1">
                <a:ln>
                  <a:noFill/>
                </a:ln>
                <a:solidFill>
                  <a:srgbClr val="002060"/>
                </a:solidFill>
                <a:effectLst/>
                <a:uLnTx/>
                <a:uFillTx/>
                <a:latin typeface="Trebuchet MS" panose="020B0603020202020204" pitchFamily="34" charset="0"/>
                <a:ea typeface="Calibri" panose="020F0502020204030204" pitchFamily="34" charset="0"/>
                <a:cs typeface="+mn-cs"/>
              </a:rPr>
              <a:t>policy</a:t>
            </a:r>
            <a:r>
              <a:rPr kumimoji="0" lang="fr-FR" sz="2600" b="1" i="1" u="none" strike="noStrike" kern="1200" cap="none" spc="0" normalizeH="0" baseline="0" noProof="0" dirty="0">
                <a:ln>
                  <a:noFill/>
                </a:ln>
                <a:solidFill>
                  <a:srgbClr val="002060"/>
                </a:solidFill>
                <a:effectLst/>
                <a:uLnTx/>
                <a:uFillTx/>
                <a:latin typeface="Trebuchet MS" panose="020B0603020202020204" pitchFamily="34" charset="0"/>
                <a:ea typeface="Calibri" panose="020F0502020204030204" pitchFamily="34" charset="0"/>
                <a:cs typeface="+mn-cs"/>
              </a:rPr>
              <a:t> </a:t>
            </a:r>
            <a:r>
              <a:rPr kumimoji="0" lang="fr-FR" sz="2600" b="1" i="1" u="none" strike="noStrike" kern="1200" cap="none" spc="0" normalizeH="0" baseline="0" noProof="0" dirty="0" err="1">
                <a:ln>
                  <a:noFill/>
                </a:ln>
                <a:solidFill>
                  <a:srgbClr val="002060"/>
                </a:solidFill>
                <a:effectLst/>
                <a:uLnTx/>
                <a:uFillTx/>
                <a:latin typeface="Trebuchet MS" panose="020B0603020202020204" pitchFamily="34" charset="0"/>
                <a:ea typeface="Calibri" panose="020F0502020204030204" pitchFamily="34" charset="0"/>
                <a:cs typeface="+mn-cs"/>
              </a:rPr>
              <a:t>brief</a:t>
            </a:r>
            <a:r>
              <a:rPr kumimoji="0" lang="fr-FR" sz="2600" b="1" i="1" u="none" strike="noStrike" kern="1200" cap="none" spc="0" normalizeH="0" baseline="0" noProof="0" dirty="0">
                <a:ln>
                  <a:noFill/>
                </a:ln>
                <a:solidFill>
                  <a:srgbClr val="002060"/>
                </a:solidFill>
                <a:effectLst/>
                <a:uLnTx/>
                <a:uFillTx/>
                <a:latin typeface="Trebuchet MS" panose="020B0603020202020204" pitchFamily="34" charset="0"/>
                <a:ea typeface="Calibri" panose="020F0502020204030204" pitchFamily="34" charset="0"/>
                <a:cs typeface="+mn-cs"/>
              </a:rPr>
              <a:t> sur le Nexus Urgence-Développement en particulier dans le domaine de la </a:t>
            </a:r>
            <a:r>
              <a:rPr kumimoji="0" lang="fr-FR" sz="2600" b="1" i="1" u="none" strike="noStrike" kern="1200" cap="none" spc="0" normalizeH="0" baseline="0" noProof="0" dirty="0" smtClean="0">
                <a:ln>
                  <a:noFill/>
                </a:ln>
                <a:solidFill>
                  <a:srgbClr val="002060"/>
                </a:solidFill>
                <a:effectLst/>
                <a:uLnTx/>
                <a:uFillTx/>
                <a:latin typeface="Trebuchet MS" panose="020B0603020202020204" pitchFamily="34" charset="0"/>
                <a:ea typeface="Calibri" panose="020F0502020204030204" pitchFamily="34" charset="0"/>
                <a:cs typeface="+mn-cs"/>
              </a:rPr>
              <a:t>Nutrition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400" b="1" i="0" u="none" strike="noStrike" kern="1200" cap="none" spc="0" normalizeH="0" baseline="0" noProof="0" dirty="0" smtClean="0">
              <a:ln>
                <a:noFill/>
              </a:ln>
              <a:solidFill>
                <a:srgbClr val="002060"/>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575757"/>
                </a:solidFill>
                <a:effectLst/>
                <a:uLnTx/>
                <a:uFillTx/>
                <a:latin typeface="Trebuchet MS"/>
                <a:ea typeface="+mn-ea"/>
                <a:cs typeface="+mn-cs"/>
              </a:rPr>
              <a:t>Répondre aux Questions du Plan Cadre d’Analyse 2021 de la PNIN, sous forme d’une Note technique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smtClean="0">
              <a:ln>
                <a:noFill/>
              </a:ln>
              <a:solidFill>
                <a:srgbClr val="575757"/>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smtClean="0">
                <a:ln>
                  <a:noFill/>
                </a:ln>
                <a:solidFill>
                  <a:srgbClr val="575757"/>
                </a:solidFill>
                <a:effectLst/>
                <a:uLnTx/>
                <a:uFillTx/>
                <a:latin typeface="Trebuchet MS"/>
                <a:ea typeface="+mn-ea"/>
                <a:cs typeface="+mn-cs"/>
              </a:rPr>
              <a:t>«</a:t>
            </a:r>
            <a:r>
              <a:rPr kumimoji="0" lang="fr-FR" sz="3200" b="1" i="0" u="none" strike="noStrike" kern="1200" cap="none" spc="0" normalizeH="0" baseline="0" noProof="0" dirty="0">
                <a:ln>
                  <a:noFill/>
                </a:ln>
                <a:solidFill>
                  <a:srgbClr val="575757"/>
                </a:solidFill>
                <a:effectLst/>
                <a:uLnTx/>
                <a:uFillTx/>
                <a:latin typeface="Trebuchet MS"/>
                <a:ea typeface="+mn-ea"/>
                <a:cs typeface="+mn-cs"/>
              </a:rPr>
              <a:t> </a:t>
            </a:r>
            <a:r>
              <a:rPr kumimoji="0" lang="fr-FR" sz="3200" b="1" i="0" u="none" strike="noStrike" kern="1200" cap="none" spc="0" normalizeH="0" baseline="0" noProof="0" dirty="0" smtClean="0">
                <a:ln>
                  <a:noFill/>
                </a:ln>
                <a:solidFill>
                  <a:srgbClr val="0081AE"/>
                </a:solidFill>
                <a:effectLst/>
                <a:uLnTx/>
                <a:uFillTx/>
                <a:latin typeface="Trebuchet MS"/>
                <a:ea typeface="+mn-ea"/>
                <a:cs typeface="+mn-cs"/>
              </a:rPr>
              <a:t>Comment soutenir la gouvernance multisectorielle de la dynamique du </a:t>
            </a:r>
            <a:r>
              <a:rPr kumimoji="0" lang="fr-FR" sz="3200" b="1" i="0" u="none" strike="noStrike" kern="1200" cap="none" spc="0" normalizeH="0" baseline="0" noProof="0" dirty="0" err="1" smtClean="0">
                <a:ln>
                  <a:noFill/>
                </a:ln>
                <a:solidFill>
                  <a:srgbClr val="0081AE"/>
                </a:solidFill>
                <a:effectLst/>
                <a:uLnTx/>
                <a:uFillTx/>
                <a:latin typeface="Trebuchet MS"/>
                <a:ea typeface="+mn-ea"/>
                <a:cs typeface="+mn-cs"/>
              </a:rPr>
              <a:t>Nexus</a:t>
            </a:r>
            <a:r>
              <a:rPr kumimoji="0" lang="fr-FR" sz="3200" b="1" i="0" u="none" strike="noStrike" kern="1200" cap="none" spc="0" normalizeH="0" baseline="0" noProof="0" dirty="0" smtClean="0">
                <a:ln>
                  <a:noFill/>
                </a:ln>
                <a:solidFill>
                  <a:srgbClr val="0081AE"/>
                </a:solidFill>
                <a:effectLst/>
                <a:uLnTx/>
                <a:uFillTx/>
                <a:latin typeface="Trebuchet MS"/>
                <a:ea typeface="+mn-ea"/>
                <a:cs typeface="+mn-cs"/>
              </a:rPr>
              <a:t> Urgence-Développement, en particulier dans le domaine de la nutrition ?</a:t>
            </a:r>
            <a:r>
              <a:rPr kumimoji="0" lang="fr-FR" sz="3200" b="1" i="0" u="none" strike="noStrike" kern="1200" cap="none" spc="0" normalizeH="0" baseline="0" noProof="0" dirty="0" smtClean="0">
                <a:ln>
                  <a:noFill/>
                </a:ln>
                <a:solidFill>
                  <a:srgbClr val="575757"/>
                </a:solidFill>
                <a:effectLst/>
                <a:uLnTx/>
                <a:uFillTx/>
                <a:latin typeface="Trebuchet MS"/>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1" u="none" strike="noStrike" kern="1200" cap="none" spc="0" normalizeH="0" baseline="0" noProof="0" dirty="0">
                <a:ln>
                  <a:noFill/>
                </a:ln>
                <a:solidFill>
                  <a:srgbClr val="575757"/>
                </a:solidFill>
                <a:effectLst/>
                <a:uLnTx/>
                <a:uFillTx/>
                <a:latin typeface="Trebuchet MS"/>
                <a:ea typeface="+mn-ea"/>
                <a:cs typeface="+mn-cs"/>
              </a:rPr>
              <a:t> </a:t>
            </a:r>
          </a:p>
        </p:txBody>
      </p:sp>
    </p:spTree>
    <p:extLst>
      <p:ext uri="{BB962C8B-B14F-4D97-AF65-F5344CB8AC3E}">
        <p14:creationId xmlns:p14="http://schemas.microsoft.com/office/powerpoint/2010/main" val="116953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checkerboard(across)">
                                      <p:cBhvr>
                                        <p:cTn id="15" dur="500"/>
                                        <p:tgtEl>
                                          <p:spTgt spid="10">
                                            <p:txEl>
                                              <p:pRg st="2" end="2"/>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9" dur="500"/>
                                        <p:tgtEl>
                                          <p:spTgt spid="10">
                                            <p:txEl>
                                              <p:pRg st="0" end="0"/>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checkerboard(across)">
                                      <p:cBhvr>
                                        <p:cTn id="23" dur="500"/>
                                        <p:tgtEl>
                                          <p:spTgt spid="10">
                                            <p:txEl>
                                              <p:pRg st="4" end="4"/>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animEffect transition="in" filter="checkerboard(across)">
                                      <p:cBhvr>
                                        <p:cTn id="27"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solidFill>
                    <a:srgbClr val="575757"/>
                  </a:solidFill>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defTabSz="363538">
              <a:tabLst>
                <a:tab pos="903288" algn="l"/>
                <a:tab pos="1077913" algn="l"/>
              </a:tabLst>
            </a:pPr>
            <a:r>
              <a:rPr lang="fr-FR" sz="2400" b="1" cap="small" dirty="0" smtClean="0">
                <a:solidFill>
                  <a:srgbClr val="FFFFFF"/>
                </a:solidFill>
              </a:rPr>
              <a:t>Rappel sur la Prestation en cours</a:t>
            </a:r>
            <a:endParaRPr lang="fr-FR" sz="2400" b="1" cap="small" dirty="0">
              <a:solidFill>
                <a:srgbClr val="FFFFFF"/>
              </a:solidFill>
            </a:endParaRPr>
          </a:p>
        </p:txBody>
      </p:sp>
      <p:sp>
        <p:nvSpPr>
          <p:cNvPr id="10" name="Rectangle 9"/>
          <p:cNvSpPr/>
          <p:nvPr/>
        </p:nvSpPr>
        <p:spPr>
          <a:xfrm>
            <a:off x="323056" y="1159491"/>
            <a:ext cx="8686800" cy="4801314"/>
          </a:xfrm>
          <a:prstGeom prst="rect">
            <a:avLst/>
          </a:prstGeom>
        </p:spPr>
        <p:txBody>
          <a:bodyPr wrap="square">
            <a:spAutoFit/>
          </a:bodyPr>
          <a:lstStyle/>
          <a:p>
            <a:r>
              <a:rPr lang="fr-FR" sz="2400" b="1" dirty="0" smtClean="0">
                <a:solidFill>
                  <a:srgbClr val="002060"/>
                </a:solidFill>
              </a:rPr>
              <a:t>Déclinaison en 3 sous-questions</a:t>
            </a:r>
          </a:p>
          <a:p>
            <a:endParaRPr lang="fr-FR" sz="1200" b="1" dirty="0" smtClean="0"/>
          </a:p>
          <a:p>
            <a:r>
              <a:rPr lang="fr-FR" b="1" dirty="0" smtClean="0"/>
              <a:t>«</a:t>
            </a:r>
            <a:r>
              <a:rPr lang="fr-FR" b="1" dirty="0"/>
              <a:t> </a:t>
            </a:r>
            <a:r>
              <a:rPr lang="fr-FR" b="1" dirty="0" smtClean="0">
                <a:solidFill>
                  <a:schemeClr val="accent4"/>
                </a:solidFill>
              </a:rPr>
              <a:t>Comment soutenir la gouvernance multisectorielle de la dynamique du </a:t>
            </a:r>
            <a:r>
              <a:rPr lang="fr-FR" b="1" dirty="0" err="1" smtClean="0">
                <a:solidFill>
                  <a:schemeClr val="accent4"/>
                </a:solidFill>
              </a:rPr>
              <a:t>Nexus</a:t>
            </a:r>
            <a:r>
              <a:rPr lang="fr-FR" b="1" dirty="0" smtClean="0">
                <a:solidFill>
                  <a:schemeClr val="accent4"/>
                </a:solidFill>
              </a:rPr>
              <a:t> Urgence-Développement, en particulier dans le domaine de la nutrition ?</a:t>
            </a:r>
            <a:r>
              <a:rPr lang="fr-FR" b="1" dirty="0" smtClean="0"/>
              <a:t> »</a:t>
            </a:r>
          </a:p>
          <a:p>
            <a:r>
              <a:rPr lang="fr-FR" sz="1200" b="1" i="1" dirty="0"/>
              <a:t> </a:t>
            </a:r>
          </a:p>
          <a:p>
            <a:pPr marL="285750" lvl="0" indent="-285750">
              <a:buFont typeface="Wingdings" panose="05000000000000000000" pitchFamily="2" charset="2"/>
              <a:buChar char="ü"/>
            </a:pPr>
            <a:r>
              <a:rPr lang="fr-FR" dirty="0" smtClean="0"/>
              <a:t>Selon les données d’enquêtes et administratives disponibles, quels indicateurs des déterminants et effets de la sous-nutrition permettent de caractériser, de façon illustrative, les enjeux du Nexus Urgence-Développement pour la Nutrition aux niveaux national et infranational ?</a:t>
            </a:r>
          </a:p>
          <a:p>
            <a:pPr lvl="1" indent="-185738"/>
            <a:r>
              <a:rPr lang="fr-FR" i="1" dirty="0" smtClean="0"/>
              <a:t>Sur la base d’une note d’analyse fournie par la PNIN  </a:t>
            </a:r>
          </a:p>
          <a:p>
            <a:pPr marL="285750" lvl="0" indent="-285750">
              <a:buFont typeface="Wingdings" panose="05000000000000000000" pitchFamily="2" charset="2"/>
              <a:buChar char="ü"/>
            </a:pPr>
            <a:endParaRPr lang="fr-FR" sz="1200" dirty="0" smtClean="0"/>
          </a:p>
          <a:p>
            <a:pPr marL="285750" lvl="0" indent="-285750">
              <a:buFont typeface="Wingdings" panose="05000000000000000000" pitchFamily="2" charset="2"/>
              <a:buChar char="ü"/>
            </a:pPr>
            <a:r>
              <a:rPr lang="fr-FR" dirty="0" smtClean="0"/>
              <a:t>En quoi l’évolution de l’analyse des déterminants de la sous-nutrition et la réponse politique associée illustrent-t-elles une approche Nexus qui allie et articule mieux les efforts à court, moyen et long termes ?</a:t>
            </a:r>
          </a:p>
          <a:p>
            <a:pPr marL="285750" lvl="0" indent="-285750">
              <a:buFont typeface="Wingdings" panose="05000000000000000000" pitchFamily="2" charset="2"/>
              <a:buChar char="ü"/>
            </a:pPr>
            <a:endParaRPr lang="fr-FR" sz="1200" dirty="0" smtClean="0"/>
          </a:p>
          <a:p>
            <a:pPr marL="285750" lvl="0" indent="-285750">
              <a:buFont typeface="Wingdings" panose="05000000000000000000" pitchFamily="2" charset="2"/>
              <a:buChar char="ü"/>
            </a:pPr>
            <a:r>
              <a:rPr lang="fr-FR" dirty="0" smtClean="0"/>
              <a:t>Comment articuler davantage les réponses d’urgence à la malnutrition et les investissements structurants pour sa prévention ?</a:t>
            </a:r>
            <a:endParaRPr lang="fr-FR" dirty="0"/>
          </a:p>
        </p:txBody>
      </p:sp>
    </p:spTree>
    <p:extLst>
      <p:ext uri="{BB962C8B-B14F-4D97-AF65-F5344CB8AC3E}">
        <p14:creationId xmlns:p14="http://schemas.microsoft.com/office/powerpoint/2010/main" val="134347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checkerboard(across)">
                                      <p:cBhvr>
                                        <p:cTn id="15" dur="500"/>
                                        <p:tgtEl>
                                          <p:spTgt spid="10">
                                            <p:txEl>
                                              <p:pRg st="2" end="2"/>
                                            </p:txEl>
                                          </p:spTgt>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9" dur="500"/>
                                        <p:tgtEl>
                                          <p:spTgt spid="10">
                                            <p:txEl>
                                              <p:pRg st="0" end="0"/>
                                            </p:txEl>
                                          </p:spTgt>
                                        </p:tgtEl>
                                      </p:cBhvr>
                                    </p:animEffect>
                                  </p:childTnLst>
                                </p:cTn>
                              </p:par>
                            </p:childTnLst>
                          </p:cTn>
                        </p:par>
                        <p:par>
                          <p:cTn id="20" fill="hold">
                            <p:stCondLst>
                              <p:cond delay="2000"/>
                            </p:stCondLst>
                            <p:childTnLst>
                              <p:par>
                                <p:cTn id="21" presetID="5" presetClass="entr" presetSubtype="10"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checkerboard(across)">
                                      <p:cBhvr>
                                        <p:cTn id="23" dur="500"/>
                                        <p:tgtEl>
                                          <p:spTgt spid="10">
                                            <p:txEl>
                                              <p:pRg st="3" end="3"/>
                                            </p:txEl>
                                          </p:spTgt>
                                        </p:tgtEl>
                                      </p:cBhvr>
                                    </p:animEffect>
                                  </p:childTnLst>
                                </p:cTn>
                              </p:par>
                            </p:childTnLst>
                          </p:cTn>
                        </p:par>
                        <p:par>
                          <p:cTn id="24" fill="hold">
                            <p:stCondLst>
                              <p:cond delay="2500"/>
                            </p:stCondLst>
                            <p:childTnLst>
                              <p:par>
                                <p:cTn id="25" presetID="5" presetClass="entr" presetSubtype="10"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checkerboard(across)">
                                      <p:cBhvr>
                                        <p:cTn id="27" dur="500"/>
                                        <p:tgtEl>
                                          <p:spTgt spid="10">
                                            <p:txEl>
                                              <p:pRg st="4" end="4"/>
                                            </p:txEl>
                                          </p:spTgt>
                                        </p:tgtEl>
                                      </p:cBhvr>
                                    </p:animEffect>
                                  </p:childTnLst>
                                </p:cTn>
                              </p:par>
                            </p:childTnLst>
                          </p:cTn>
                        </p:par>
                        <p:par>
                          <p:cTn id="28" fill="hold">
                            <p:stCondLst>
                              <p:cond delay="3000"/>
                            </p:stCondLst>
                            <p:childTnLst>
                              <p:par>
                                <p:cTn id="29" presetID="5" presetClass="entr" presetSubtype="10"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checkerboard(across)">
                                      <p:cBhvr>
                                        <p:cTn id="31" dur="500"/>
                                        <p:tgtEl>
                                          <p:spTgt spid="10">
                                            <p:txEl>
                                              <p:pRg st="5" end="5"/>
                                            </p:txEl>
                                          </p:spTgt>
                                        </p:tgtEl>
                                      </p:cBhvr>
                                    </p:animEffect>
                                  </p:childTnLst>
                                </p:cTn>
                              </p:par>
                            </p:childTnLst>
                          </p:cTn>
                        </p:par>
                        <p:par>
                          <p:cTn id="32" fill="hold">
                            <p:stCondLst>
                              <p:cond delay="3500"/>
                            </p:stCondLst>
                            <p:childTnLst>
                              <p:par>
                                <p:cTn id="33" presetID="5" presetClass="entr" presetSubtype="10" fill="hold" nodeType="afterEffect">
                                  <p:stCondLst>
                                    <p:cond delay="0"/>
                                  </p:stCondLst>
                                  <p:childTnLst>
                                    <p:set>
                                      <p:cBhvr>
                                        <p:cTn id="34" dur="1" fill="hold">
                                          <p:stCondLst>
                                            <p:cond delay="0"/>
                                          </p:stCondLst>
                                        </p:cTn>
                                        <p:tgtEl>
                                          <p:spTgt spid="10">
                                            <p:txEl>
                                              <p:pRg st="7" end="7"/>
                                            </p:txEl>
                                          </p:spTgt>
                                        </p:tgtEl>
                                        <p:attrNameLst>
                                          <p:attrName>style.visibility</p:attrName>
                                        </p:attrNameLst>
                                      </p:cBhvr>
                                      <p:to>
                                        <p:strVal val="visible"/>
                                      </p:to>
                                    </p:set>
                                    <p:animEffect transition="in" filter="checkerboard(across)">
                                      <p:cBhvr>
                                        <p:cTn id="35" dur="500"/>
                                        <p:tgtEl>
                                          <p:spTgt spid="10">
                                            <p:txEl>
                                              <p:pRg st="7" end="7"/>
                                            </p:txEl>
                                          </p:spTgt>
                                        </p:tgtEl>
                                      </p:cBhvr>
                                    </p:animEffect>
                                  </p:childTnLst>
                                </p:cTn>
                              </p:par>
                            </p:childTnLst>
                          </p:cTn>
                        </p:par>
                        <p:par>
                          <p:cTn id="36" fill="hold">
                            <p:stCondLst>
                              <p:cond delay="4000"/>
                            </p:stCondLst>
                            <p:childTnLst>
                              <p:par>
                                <p:cTn id="37" presetID="5" presetClass="entr" presetSubtype="10" fill="hold" nodeType="afterEffect">
                                  <p:stCondLst>
                                    <p:cond delay="0"/>
                                  </p:stCondLst>
                                  <p:childTnLst>
                                    <p:set>
                                      <p:cBhvr>
                                        <p:cTn id="38" dur="1" fill="hold">
                                          <p:stCondLst>
                                            <p:cond delay="0"/>
                                          </p:stCondLst>
                                        </p:cTn>
                                        <p:tgtEl>
                                          <p:spTgt spid="10">
                                            <p:txEl>
                                              <p:pRg st="9" end="9"/>
                                            </p:txEl>
                                          </p:spTgt>
                                        </p:tgtEl>
                                        <p:attrNameLst>
                                          <p:attrName>style.visibility</p:attrName>
                                        </p:attrNameLst>
                                      </p:cBhvr>
                                      <p:to>
                                        <p:strVal val="visible"/>
                                      </p:to>
                                    </p:set>
                                    <p:animEffect transition="in" filter="checkerboard(across)">
                                      <p:cBhvr>
                                        <p:cTn id="39"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Rappel sur la prestation en cours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12600" y="1158469"/>
            <a:ext cx="8686800" cy="53245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smtClean="0">
                <a:ln>
                  <a:noFill/>
                </a:ln>
                <a:solidFill>
                  <a:srgbClr val="575757"/>
                </a:solidFill>
                <a:effectLst/>
                <a:uLnTx/>
                <a:uFillTx/>
                <a:latin typeface="Trebuchet MS"/>
                <a:ea typeface="+mn-ea"/>
                <a:cs typeface="+mn-cs"/>
              </a:rPr>
              <a:t>Livrable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smtClean="0">
              <a:ln>
                <a:noFill/>
              </a:ln>
              <a:solidFill>
                <a:srgbClr val="575757"/>
              </a:solidFill>
              <a:effectLst/>
              <a:uLnTx/>
              <a:uFillTx/>
              <a:latin typeface="Trebuchet MS"/>
              <a:ea typeface="+mn-ea"/>
              <a:cs typeface="+mn-cs"/>
            </a:endParaRPr>
          </a:p>
          <a:p>
            <a:pPr lvl="0"/>
            <a:r>
              <a:rPr lang="fr-FR" sz="2000" dirty="0" smtClean="0"/>
              <a:t>Une </a:t>
            </a:r>
            <a:r>
              <a:rPr lang="fr-FR" sz="2000" dirty="0"/>
              <a:t>note technique sur la Gouvernance du Nexus en réponse à la question N°1 du PCA 2021-2022</a:t>
            </a:r>
            <a:r>
              <a:rPr lang="fr-FR" sz="2000" b="1" dirty="0"/>
              <a:t> </a:t>
            </a:r>
            <a:r>
              <a:rPr lang="fr-FR" sz="2000" dirty="0"/>
              <a:t>contenant : </a:t>
            </a:r>
            <a:endParaRPr lang="fr-FR" sz="2000" dirty="0" smtClean="0"/>
          </a:p>
          <a:p>
            <a:pPr lvl="0"/>
            <a:endParaRPr lang="fr-FR" sz="1200" dirty="0"/>
          </a:p>
          <a:p>
            <a:pPr marL="342900" lvl="1" indent="-342900">
              <a:buFont typeface="Wingdings" panose="05000000000000000000" pitchFamily="2" charset="2"/>
              <a:buChar char="ü"/>
            </a:pPr>
            <a:r>
              <a:rPr lang="fr-FR" sz="2000" dirty="0">
                <a:solidFill>
                  <a:schemeClr val="accent1">
                    <a:lumMod val="50000"/>
                  </a:schemeClr>
                </a:solidFill>
              </a:rPr>
              <a:t>Une partie </a:t>
            </a:r>
            <a:r>
              <a:rPr lang="fr-FR" sz="2000" b="1" dirty="0">
                <a:solidFill>
                  <a:schemeClr val="accent1">
                    <a:lumMod val="50000"/>
                  </a:schemeClr>
                </a:solidFill>
              </a:rPr>
              <a:t>introductive</a:t>
            </a:r>
            <a:r>
              <a:rPr lang="fr-FR" sz="2000" dirty="0">
                <a:solidFill>
                  <a:schemeClr val="accent1">
                    <a:lumMod val="50000"/>
                  </a:schemeClr>
                </a:solidFill>
              </a:rPr>
              <a:t> présentant entre autres la théorie de changement et la </a:t>
            </a:r>
            <a:r>
              <a:rPr lang="fr-FR" sz="2000" b="1" dirty="0">
                <a:solidFill>
                  <a:schemeClr val="accent1">
                    <a:lumMod val="50000"/>
                  </a:schemeClr>
                </a:solidFill>
              </a:rPr>
              <a:t>méthodologie du </a:t>
            </a:r>
            <a:r>
              <a:rPr lang="fr-FR" sz="2000" b="1" dirty="0" smtClean="0">
                <a:solidFill>
                  <a:schemeClr val="accent1">
                    <a:lumMod val="50000"/>
                  </a:schemeClr>
                </a:solidFill>
              </a:rPr>
              <a:t>travail</a:t>
            </a:r>
            <a:endParaRPr lang="fr-FR" sz="2000" dirty="0">
              <a:solidFill>
                <a:schemeClr val="accent1">
                  <a:lumMod val="50000"/>
                </a:schemeClr>
              </a:solidFill>
            </a:endParaRPr>
          </a:p>
          <a:p>
            <a:pPr marL="342900" lvl="1" indent="-342900">
              <a:buFont typeface="Wingdings" panose="05000000000000000000" pitchFamily="2" charset="2"/>
              <a:buChar char="ü"/>
            </a:pPr>
            <a:endParaRPr lang="fr-FR" sz="1200" dirty="0" smtClean="0"/>
          </a:p>
          <a:p>
            <a:pPr marL="342900" lvl="1" indent="-342900">
              <a:buFont typeface="Wingdings" panose="05000000000000000000" pitchFamily="2" charset="2"/>
              <a:buChar char="ü"/>
            </a:pPr>
            <a:r>
              <a:rPr lang="fr-FR" sz="2000" dirty="0" smtClean="0"/>
              <a:t>Une</a:t>
            </a:r>
            <a:r>
              <a:rPr lang="fr-FR" sz="2000" b="1" dirty="0" smtClean="0"/>
              <a:t> </a:t>
            </a:r>
            <a:r>
              <a:rPr lang="fr-FR" sz="2000" b="1" dirty="0"/>
              <a:t>réponse globale et systémique à la question et ses (3) trois sous-questions </a:t>
            </a:r>
            <a:r>
              <a:rPr lang="fr-FR" sz="2000" dirty="0"/>
              <a:t>documentant les évolutions de l’approche en plus d’une étude de cas et </a:t>
            </a:r>
            <a:r>
              <a:rPr lang="fr-FR" sz="2000" b="1" dirty="0"/>
              <a:t>l’état des lieux</a:t>
            </a:r>
            <a:r>
              <a:rPr lang="fr-FR" sz="2000" dirty="0"/>
              <a:t> sur les forces et les faiblesses / risques et menaces de la mise en œuvre de l’approche Nexus au </a:t>
            </a:r>
            <a:r>
              <a:rPr lang="fr-FR" sz="2000" dirty="0" smtClean="0"/>
              <a:t>Niger</a:t>
            </a:r>
          </a:p>
          <a:p>
            <a:pPr marL="342900" lvl="1" indent="-342900">
              <a:buFont typeface="Wingdings" panose="05000000000000000000" pitchFamily="2" charset="2"/>
              <a:buChar char="ü"/>
            </a:pPr>
            <a:endParaRPr lang="fr-FR" sz="1200" dirty="0"/>
          </a:p>
          <a:p>
            <a:pPr marL="342900" lvl="1" indent="-342900">
              <a:buFont typeface="Wingdings" panose="05000000000000000000" pitchFamily="2" charset="2"/>
              <a:buChar char="ü"/>
            </a:pPr>
            <a:r>
              <a:rPr lang="fr-FR" sz="2000" dirty="0">
                <a:solidFill>
                  <a:schemeClr val="accent6">
                    <a:lumMod val="50000"/>
                  </a:schemeClr>
                </a:solidFill>
              </a:rPr>
              <a:t>Une troisième partie </a:t>
            </a:r>
            <a:r>
              <a:rPr lang="fr-FR" sz="2000" b="1" dirty="0">
                <a:solidFill>
                  <a:schemeClr val="accent6">
                    <a:lumMod val="50000"/>
                  </a:schemeClr>
                </a:solidFill>
              </a:rPr>
              <a:t>portant sur les principaux messages et les principales recommandations immédiatement actionnables</a:t>
            </a:r>
            <a:r>
              <a:rPr lang="fr-FR" sz="2000" dirty="0">
                <a:solidFill>
                  <a:schemeClr val="accent6">
                    <a:lumMod val="50000"/>
                  </a:schemeClr>
                </a:solidFill>
              </a:rPr>
              <a:t> à l’attention des décideurs et des responsables des instances de Gouvernance du Nexus UD.</a:t>
            </a:r>
          </a:p>
        </p:txBody>
      </p:sp>
    </p:spTree>
    <p:extLst>
      <p:ext uri="{BB962C8B-B14F-4D97-AF65-F5344CB8AC3E}">
        <p14:creationId xmlns:p14="http://schemas.microsoft.com/office/powerpoint/2010/main" val="4260291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checkerboard(across)">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wipe(left)">
                                      <p:cBhvr>
                                        <p:cTn id="23" dur="500"/>
                                        <p:tgtEl>
                                          <p:spTgt spid="10">
                                            <p:txEl>
                                              <p:pRg st="4" end="4"/>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wipe(left)">
                                      <p:cBhvr>
                                        <p:cTn id="27" dur="500"/>
                                        <p:tgtEl>
                                          <p:spTgt spid="10">
                                            <p:txEl>
                                              <p:pRg st="6" end="6"/>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8" end="8"/>
                                            </p:txEl>
                                          </p:spTgt>
                                        </p:tgtEl>
                                        <p:attrNameLst>
                                          <p:attrName>style.visibility</p:attrName>
                                        </p:attrNameLst>
                                      </p:cBhvr>
                                      <p:to>
                                        <p:strVal val="visible"/>
                                      </p:to>
                                    </p:set>
                                    <p:animEffect transition="in" filter="wipe(left)">
                                      <p:cBhvr>
                                        <p:cTn id="31"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Éléments de </a:t>
            </a:r>
            <a:r>
              <a:rPr lang="fr-FR" sz="2400" b="1" cap="small" dirty="0" err="1" smtClean="0">
                <a:solidFill>
                  <a:srgbClr val="FFFFFF"/>
                </a:solidFill>
                <a:latin typeface="Trebuchet MS"/>
              </a:rPr>
              <a:t>M</a:t>
            </a:r>
            <a:r>
              <a:rPr lang="fr-FR" sz="2400" b="1" cap="small" dirty="0" err="1">
                <a:solidFill>
                  <a:srgbClr val="FFFFFF"/>
                </a:solidFill>
                <a:latin typeface="Trebuchet MS"/>
              </a:rPr>
              <a:t>é</a:t>
            </a:r>
            <a:r>
              <a:rPr kumimoji="0" lang="fr-FR" sz="2400" b="1" i="0" u="none" strike="noStrike" kern="1200" cap="small" spc="0" normalizeH="0" baseline="0" noProof="0" dirty="0" err="1" smtClean="0">
                <a:ln>
                  <a:noFill/>
                </a:ln>
                <a:solidFill>
                  <a:srgbClr val="FFFFFF"/>
                </a:solidFill>
                <a:effectLst/>
                <a:uLnTx/>
                <a:uFillTx/>
                <a:latin typeface="Trebuchet MS"/>
                <a:ea typeface="+mn-ea"/>
                <a:cs typeface="+mn-cs"/>
              </a:rPr>
              <a:t>thodologie</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38711" y="1208842"/>
            <a:ext cx="8771145" cy="5078313"/>
          </a:xfrm>
          <a:prstGeom prst="rect">
            <a:avLst/>
          </a:prstGeom>
        </p:spPr>
        <p:txBody>
          <a:bodyPr wrap="square">
            <a:spAutoFit/>
          </a:bodyPr>
          <a:lstStyle/>
          <a:p>
            <a:pPr lvl="0"/>
            <a:r>
              <a:rPr lang="fr-FR" sz="2400" b="1" dirty="0" smtClean="0"/>
              <a:t>Démarche adoptée</a:t>
            </a:r>
          </a:p>
          <a:p>
            <a:pPr lvl="0"/>
            <a:endParaRPr lang="fr-FR" sz="2000" dirty="0" smtClean="0"/>
          </a:p>
          <a:p>
            <a:pPr marL="342900" lvl="0" indent="-342900">
              <a:buFont typeface="Wingdings" panose="05000000000000000000" pitchFamily="2" charset="2"/>
              <a:buChar char="ü"/>
            </a:pPr>
            <a:r>
              <a:rPr lang="fr-FR" sz="2000" dirty="0">
                <a:solidFill>
                  <a:schemeClr val="accent1">
                    <a:lumMod val="50000"/>
                  </a:schemeClr>
                </a:solidFill>
              </a:rPr>
              <a:t>E</a:t>
            </a:r>
            <a:r>
              <a:rPr lang="fr-FR" sz="2000" dirty="0" smtClean="0">
                <a:solidFill>
                  <a:schemeClr val="accent1">
                    <a:lumMod val="50000"/>
                  </a:schemeClr>
                </a:solidFill>
              </a:rPr>
              <a:t>xploitation </a:t>
            </a:r>
            <a:r>
              <a:rPr lang="fr-FR" sz="2000" dirty="0">
                <a:solidFill>
                  <a:schemeClr val="accent1">
                    <a:lumMod val="50000"/>
                  </a:schemeClr>
                </a:solidFill>
              </a:rPr>
              <a:t>de la documentation aux niveaux international et </a:t>
            </a:r>
            <a:r>
              <a:rPr lang="fr-FR" sz="2000" dirty="0" smtClean="0">
                <a:solidFill>
                  <a:schemeClr val="accent1">
                    <a:lumMod val="50000"/>
                  </a:schemeClr>
                </a:solidFill>
              </a:rPr>
              <a:t>national</a:t>
            </a:r>
            <a:endParaRPr lang="fr-FR" sz="2000" dirty="0">
              <a:solidFill>
                <a:schemeClr val="accent1">
                  <a:lumMod val="50000"/>
                </a:schemeClr>
              </a:solidFill>
            </a:endParaRPr>
          </a:p>
          <a:p>
            <a:pPr marL="342900" lvl="0" indent="-342900">
              <a:buFont typeface="Wingdings" panose="05000000000000000000" pitchFamily="2" charset="2"/>
              <a:buChar char="ü"/>
            </a:pPr>
            <a:r>
              <a:rPr lang="fr-FR" sz="2000" dirty="0">
                <a:solidFill>
                  <a:schemeClr val="accent2">
                    <a:lumMod val="50000"/>
                  </a:schemeClr>
                </a:solidFill>
              </a:rPr>
              <a:t>V</a:t>
            </a:r>
            <a:r>
              <a:rPr lang="fr-FR" sz="2000" dirty="0" smtClean="0">
                <a:solidFill>
                  <a:schemeClr val="accent2">
                    <a:lumMod val="50000"/>
                  </a:schemeClr>
                </a:solidFill>
              </a:rPr>
              <a:t>alorisation </a:t>
            </a:r>
            <a:r>
              <a:rPr lang="fr-FR" sz="2000" dirty="0">
                <a:solidFill>
                  <a:schemeClr val="accent2">
                    <a:lumMod val="50000"/>
                  </a:schemeClr>
                </a:solidFill>
              </a:rPr>
              <a:t>des travaux de cadrage conceptuel </a:t>
            </a:r>
            <a:r>
              <a:rPr lang="fr-FR" sz="2000" dirty="0" smtClean="0">
                <a:solidFill>
                  <a:schemeClr val="accent2">
                    <a:lumMod val="50000"/>
                  </a:schemeClr>
                </a:solidFill>
              </a:rPr>
              <a:t>existants</a:t>
            </a:r>
            <a:endParaRPr lang="fr-FR" sz="2000" dirty="0">
              <a:solidFill>
                <a:schemeClr val="accent2">
                  <a:lumMod val="50000"/>
                </a:schemeClr>
              </a:solidFill>
            </a:endParaRPr>
          </a:p>
          <a:p>
            <a:pPr marL="342900" indent="-342900">
              <a:buFont typeface="Wingdings" panose="05000000000000000000" pitchFamily="2" charset="2"/>
              <a:buChar char="ü"/>
            </a:pPr>
            <a:r>
              <a:rPr lang="fr-FR" sz="2000" dirty="0">
                <a:solidFill>
                  <a:schemeClr val="accent3">
                    <a:lumMod val="50000"/>
                  </a:schemeClr>
                </a:solidFill>
              </a:rPr>
              <a:t>Exploitation du rapport préliminaire produit par la PNIN sur la sous-question N°1</a:t>
            </a:r>
          </a:p>
          <a:p>
            <a:pPr marL="342900" lvl="0" indent="-342900">
              <a:buFont typeface="Wingdings" panose="05000000000000000000" pitchFamily="2" charset="2"/>
              <a:buChar char="ü"/>
            </a:pPr>
            <a:r>
              <a:rPr lang="fr-FR" sz="2000" dirty="0" smtClean="0">
                <a:solidFill>
                  <a:schemeClr val="accent6">
                    <a:lumMod val="50000"/>
                  </a:schemeClr>
                </a:solidFill>
              </a:rPr>
              <a:t>Entretiens </a:t>
            </a:r>
            <a:r>
              <a:rPr lang="fr-FR" sz="2000" dirty="0">
                <a:solidFill>
                  <a:schemeClr val="accent6">
                    <a:lumMod val="50000"/>
                  </a:schemeClr>
                </a:solidFill>
              </a:rPr>
              <a:t>avec des personnes ressources travaillant sur la nutrition et le </a:t>
            </a:r>
            <a:r>
              <a:rPr lang="fr-FR" sz="2000" dirty="0" smtClean="0">
                <a:solidFill>
                  <a:schemeClr val="accent6">
                    <a:lumMod val="50000"/>
                  </a:schemeClr>
                </a:solidFill>
              </a:rPr>
              <a:t>Nexus, collecte </a:t>
            </a:r>
            <a:r>
              <a:rPr lang="fr-FR" sz="2000" dirty="0">
                <a:solidFill>
                  <a:schemeClr val="accent6">
                    <a:lumMod val="50000"/>
                  </a:schemeClr>
                </a:solidFill>
              </a:rPr>
              <a:t>d’avis </a:t>
            </a:r>
            <a:r>
              <a:rPr lang="fr-FR" sz="2000" dirty="0" smtClean="0">
                <a:solidFill>
                  <a:schemeClr val="accent6">
                    <a:lumMod val="50000"/>
                  </a:schemeClr>
                </a:solidFill>
              </a:rPr>
              <a:t>d’expert</a:t>
            </a:r>
            <a:endParaRPr lang="fr-FR" sz="2000" dirty="0">
              <a:solidFill>
                <a:schemeClr val="accent6">
                  <a:lumMod val="50000"/>
                </a:schemeClr>
              </a:solidFill>
            </a:endParaRPr>
          </a:p>
          <a:p>
            <a:pPr marL="342900" lvl="0" indent="-342900">
              <a:buFont typeface="Wingdings" panose="05000000000000000000" pitchFamily="2" charset="2"/>
              <a:buChar char="ü"/>
            </a:pPr>
            <a:r>
              <a:rPr lang="fr-FR" sz="2000" dirty="0"/>
              <a:t>E</a:t>
            </a:r>
            <a:r>
              <a:rPr lang="fr-FR" sz="2000" dirty="0" smtClean="0"/>
              <a:t>changes </a:t>
            </a:r>
            <a:r>
              <a:rPr lang="fr-FR" sz="2000" dirty="0"/>
              <a:t>avec les structures responsables porteuses d’instances et cadres de concertation sur les thématiques concernées (CT/PNSN, CTTNUD, GTN, GTNS…) </a:t>
            </a:r>
            <a:r>
              <a:rPr lang="fr-FR" sz="2000" dirty="0" smtClean="0"/>
              <a:t>via un groupe restreint</a:t>
            </a:r>
            <a:endParaRPr lang="fr-FR" sz="2000" dirty="0"/>
          </a:p>
          <a:p>
            <a:pPr marL="342900" indent="-342900">
              <a:buFont typeface="Wingdings" panose="05000000000000000000" pitchFamily="2" charset="2"/>
              <a:buChar char="ü"/>
            </a:pPr>
            <a:r>
              <a:rPr lang="fr-FR" sz="2000" dirty="0" smtClean="0">
                <a:solidFill>
                  <a:schemeClr val="accent5">
                    <a:lumMod val="50000"/>
                  </a:schemeClr>
                </a:solidFill>
              </a:rPr>
              <a:t>Organisation d’un atelier </a:t>
            </a:r>
            <a:r>
              <a:rPr lang="fr-FR" sz="2000" dirty="0">
                <a:solidFill>
                  <a:schemeClr val="accent5">
                    <a:lumMod val="50000"/>
                  </a:schemeClr>
                </a:solidFill>
              </a:rPr>
              <a:t>d’interprétation </a:t>
            </a:r>
            <a:r>
              <a:rPr lang="fr-FR" sz="2000" dirty="0" smtClean="0">
                <a:solidFill>
                  <a:schemeClr val="accent5">
                    <a:lumMod val="50000"/>
                  </a:schemeClr>
                </a:solidFill>
              </a:rPr>
              <a:t>pour </a:t>
            </a:r>
            <a:r>
              <a:rPr lang="fr-FR" sz="2000" dirty="0">
                <a:solidFill>
                  <a:schemeClr val="accent5">
                    <a:lumMod val="50000"/>
                  </a:schemeClr>
                </a:solidFill>
              </a:rPr>
              <a:t>mettre en commun les réflexions et </a:t>
            </a:r>
            <a:r>
              <a:rPr lang="fr-FR" sz="2000" dirty="0" smtClean="0">
                <a:solidFill>
                  <a:schemeClr val="accent5">
                    <a:lumMod val="50000"/>
                  </a:schemeClr>
                </a:solidFill>
              </a:rPr>
              <a:t>contributions </a:t>
            </a:r>
          </a:p>
          <a:p>
            <a:pPr marL="342900" indent="-342900">
              <a:buFont typeface="Wingdings" panose="05000000000000000000" pitchFamily="2" charset="2"/>
              <a:buChar char="ü"/>
            </a:pPr>
            <a:r>
              <a:rPr lang="fr-FR" sz="2000" dirty="0" smtClean="0">
                <a:solidFill>
                  <a:schemeClr val="tx2">
                    <a:lumMod val="75000"/>
                  </a:schemeClr>
                </a:solidFill>
              </a:rPr>
              <a:t>Partage de la note</a:t>
            </a:r>
          </a:p>
          <a:p>
            <a:pPr marL="342900" indent="-342900">
              <a:buFont typeface="Wingdings" panose="05000000000000000000" pitchFamily="2" charset="2"/>
              <a:buChar char="ü"/>
            </a:pPr>
            <a:r>
              <a:rPr lang="fr-FR" sz="2000" dirty="0" smtClean="0">
                <a:solidFill>
                  <a:schemeClr val="accent6">
                    <a:lumMod val="50000"/>
                  </a:schemeClr>
                </a:solidFill>
              </a:rPr>
              <a:t>Soumission de la </a:t>
            </a:r>
            <a:r>
              <a:rPr lang="fr-FR" sz="2000" dirty="0">
                <a:solidFill>
                  <a:schemeClr val="accent6">
                    <a:lumMod val="50000"/>
                  </a:schemeClr>
                </a:solidFill>
              </a:rPr>
              <a:t>note technique </a:t>
            </a:r>
            <a:r>
              <a:rPr lang="fr-FR" sz="2000" dirty="0" smtClean="0">
                <a:solidFill>
                  <a:schemeClr val="accent6">
                    <a:lumMod val="50000"/>
                  </a:schemeClr>
                </a:solidFill>
              </a:rPr>
              <a:t>au </a:t>
            </a:r>
            <a:r>
              <a:rPr lang="fr-FR" sz="2000" dirty="0">
                <a:solidFill>
                  <a:schemeClr val="accent6">
                    <a:lumMod val="50000"/>
                  </a:schemeClr>
                </a:solidFill>
              </a:rPr>
              <a:t>CT/PNSN pour enrichissement et </a:t>
            </a:r>
            <a:r>
              <a:rPr lang="fr-FR" sz="2000" dirty="0" smtClean="0">
                <a:solidFill>
                  <a:schemeClr val="accent6">
                    <a:lumMod val="50000"/>
                  </a:schemeClr>
                </a:solidFill>
              </a:rPr>
              <a:t>validation</a:t>
            </a:r>
            <a:endParaRPr lang="fr-FR" sz="2000" dirty="0">
              <a:solidFill>
                <a:schemeClr val="accent6">
                  <a:lumMod val="50000"/>
                </a:schemeClr>
              </a:solidFill>
            </a:endParaRPr>
          </a:p>
        </p:txBody>
      </p:sp>
    </p:spTree>
    <p:extLst>
      <p:ext uri="{BB962C8B-B14F-4D97-AF65-F5344CB8AC3E}">
        <p14:creationId xmlns:p14="http://schemas.microsoft.com/office/powerpoint/2010/main" val="151017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wipe(left)">
                                      <p:cBhvr>
                                        <p:cTn id="23" dur="500"/>
                                        <p:tgtEl>
                                          <p:spTgt spid="10">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500"/>
                                        <p:tgtEl>
                                          <p:spTgt spid="10">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wipe(left)">
                                      <p:cBhvr>
                                        <p:cTn id="31" dur="500"/>
                                        <p:tgtEl>
                                          <p:spTgt spid="10">
                                            <p:txEl>
                                              <p:pRg st="5" end="5"/>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wipe(left)">
                                      <p:cBhvr>
                                        <p:cTn id="35" dur="500"/>
                                        <p:tgtEl>
                                          <p:spTgt spid="10">
                                            <p:txEl>
                                              <p:pRg st="6" end="6"/>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wipe(left)">
                                      <p:cBhvr>
                                        <p:cTn id="39" dur="500"/>
                                        <p:tgtEl>
                                          <p:spTgt spid="10">
                                            <p:txEl>
                                              <p:pRg st="7" end="7"/>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wipe(left)">
                                      <p:cBhvr>
                                        <p:cTn id="43" dur="500"/>
                                        <p:tgtEl>
                                          <p:spTgt spid="10">
                                            <p:txEl>
                                              <p:pRg st="8" end="8"/>
                                            </p:txEl>
                                          </p:spTgt>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10">
                                            <p:txEl>
                                              <p:pRg st="9" end="9"/>
                                            </p:txEl>
                                          </p:spTgt>
                                        </p:tgtEl>
                                        <p:attrNameLst>
                                          <p:attrName>style.visibility</p:attrName>
                                        </p:attrNameLst>
                                      </p:cBhvr>
                                      <p:to>
                                        <p:strVal val="visible"/>
                                      </p:to>
                                    </p:set>
                                    <p:animEffect transition="in" filter="wipe(left)">
                                      <p:cBhvr>
                                        <p:cTn id="47"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Etat d’Avancement</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40028" y="1399139"/>
            <a:ext cx="8969828" cy="6269922"/>
          </a:xfrm>
          <a:prstGeom prst="rect">
            <a:avLst/>
          </a:prstGeom>
        </p:spPr>
        <p:txBody>
          <a:bodyPr wrap="square">
            <a:spAutoFit/>
          </a:bodyPr>
          <a:lstStyle/>
          <a:p>
            <a:pPr marL="685800" lvl="1" indent="-228600">
              <a:lnSpc>
                <a:spcPct val="90000"/>
              </a:lnSpc>
              <a:spcBef>
                <a:spcPts val="500"/>
              </a:spcBef>
              <a:buFont typeface="Arial" panose="020B0604020202020204" pitchFamily="34" charset="0"/>
              <a:buChar char="•"/>
            </a:pPr>
            <a:r>
              <a:rPr lang="fr-FR" sz="2600" b="1" dirty="0" smtClean="0">
                <a:solidFill>
                  <a:schemeClr val="accent1">
                    <a:lumMod val="50000"/>
                  </a:schemeClr>
                </a:solidFill>
              </a:rPr>
              <a:t>Recherche documentaire</a:t>
            </a:r>
          </a:p>
          <a:p>
            <a:pPr lvl="1">
              <a:lnSpc>
                <a:spcPct val="90000"/>
              </a:lnSpc>
              <a:spcBef>
                <a:spcPts val="500"/>
              </a:spcBef>
            </a:pPr>
            <a:r>
              <a:rPr lang="fr-FR" sz="2600" dirty="0" smtClean="0"/>
              <a:t> </a:t>
            </a:r>
          </a:p>
          <a:p>
            <a:pPr marL="685800" lvl="1" indent="-228600">
              <a:lnSpc>
                <a:spcPct val="90000"/>
              </a:lnSpc>
              <a:spcBef>
                <a:spcPts val="300"/>
              </a:spcBef>
              <a:buFont typeface="Arial" panose="020B0604020202020204" pitchFamily="34" charset="0"/>
              <a:buChar char="•"/>
            </a:pPr>
            <a:r>
              <a:rPr lang="fr-FR" sz="2600" b="1" dirty="0">
                <a:solidFill>
                  <a:schemeClr val="accent1">
                    <a:lumMod val="50000"/>
                  </a:schemeClr>
                </a:solidFill>
              </a:rPr>
              <a:t>Entretiens avec </a:t>
            </a:r>
            <a:r>
              <a:rPr lang="fr-FR" sz="2600" b="1" dirty="0" err="1">
                <a:solidFill>
                  <a:schemeClr val="accent1">
                    <a:lumMod val="50000"/>
                  </a:schemeClr>
                </a:solidFill>
              </a:rPr>
              <a:t>informants</a:t>
            </a:r>
            <a:r>
              <a:rPr lang="fr-FR" sz="2600" b="1" dirty="0">
                <a:solidFill>
                  <a:schemeClr val="accent1">
                    <a:lumMod val="50000"/>
                  </a:schemeClr>
                </a:solidFill>
              </a:rPr>
              <a:t> clé</a:t>
            </a:r>
          </a:p>
          <a:p>
            <a:pPr marL="685800" lvl="1" indent="-228600">
              <a:lnSpc>
                <a:spcPct val="90000"/>
              </a:lnSpc>
              <a:spcBef>
                <a:spcPts val="300"/>
              </a:spcBef>
              <a:buFont typeface="Arial" panose="020B0604020202020204" pitchFamily="34" charset="0"/>
              <a:buChar char="•"/>
            </a:pPr>
            <a:endParaRPr lang="fr-FR" sz="2600" dirty="0"/>
          </a:p>
          <a:p>
            <a:pPr marL="685800" lvl="1" indent="-228600">
              <a:lnSpc>
                <a:spcPct val="90000"/>
              </a:lnSpc>
              <a:spcBef>
                <a:spcPts val="300"/>
              </a:spcBef>
              <a:buFont typeface="Arial" panose="020B0604020202020204" pitchFamily="34" charset="0"/>
              <a:buChar char="•"/>
            </a:pPr>
            <a:r>
              <a:rPr lang="fr-FR" sz="2600" b="1" dirty="0">
                <a:solidFill>
                  <a:schemeClr val="accent1">
                    <a:lumMod val="50000"/>
                  </a:schemeClr>
                </a:solidFill>
              </a:rPr>
              <a:t>Soumission et validation du rapport de démarrage</a:t>
            </a:r>
          </a:p>
          <a:p>
            <a:pPr marL="685800" lvl="1" indent="-228600">
              <a:lnSpc>
                <a:spcPct val="90000"/>
              </a:lnSpc>
              <a:spcBef>
                <a:spcPts val="300"/>
              </a:spcBef>
              <a:buFont typeface="Arial" panose="020B0604020202020204" pitchFamily="34" charset="0"/>
              <a:buChar char="•"/>
            </a:pPr>
            <a:endParaRPr lang="fr-FR" sz="2600" b="1" dirty="0" smtClean="0">
              <a:solidFill>
                <a:schemeClr val="accent1">
                  <a:lumMod val="50000"/>
                </a:schemeClr>
              </a:solidFill>
            </a:endParaRPr>
          </a:p>
          <a:p>
            <a:pPr marL="685800" lvl="1" indent="-228600">
              <a:lnSpc>
                <a:spcPct val="90000"/>
              </a:lnSpc>
              <a:spcBef>
                <a:spcPts val="300"/>
              </a:spcBef>
              <a:buFont typeface="Arial" panose="020B0604020202020204" pitchFamily="34" charset="0"/>
              <a:buChar char="•"/>
            </a:pPr>
            <a:r>
              <a:rPr lang="fr-FR" sz="2600" b="1" dirty="0" smtClean="0">
                <a:solidFill>
                  <a:schemeClr val="accent1">
                    <a:lumMod val="50000"/>
                  </a:schemeClr>
                </a:solidFill>
              </a:rPr>
              <a:t>Soumission du plan </a:t>
            </a:r>
            <a:r>
              <a:rPr lang="fr-FR" sz="2600" b="1" dirty="0">
                <a:solidFill>
                  <a:schemeClr val="accent1">
                    <a:lumMod val="50000"/>
                  </a:schemeClr>
                </a:solidFill>
              </a:rPr>
              <a:t>et structure de la note</a:t>
            </a:r>
          </a:p>
          <a:p>
            <a:pPr marL="685800" lvl="1" indent="-228600">
              <a:lnSpc>
                <a:spcPct val="90000"/>
              </a:lnSpc>
              <a:spcBef>
                <a:spcPts val="300"/>
              </a:spcBef>
              <a:buFont typeface="Arial" panose="020B0604020202020204" pitchFamily="34" charset="0"/>
              <a:buChar char="•"/>
            </a:pPr>
            <a:endParaRPr lang="fr-FR" sz="2600" b="1" dirty="0">
              <a:solidFill>
                <a:schemeClr val="accent1">
                  <a:lumMod val="50000"/>
                </a:schemeClr>
              </a:solidFill>
            </a:endParaRPr>
          </a:p>
          <a:p>
            <a:pPr marL="685800" lvl="1" indent="-228600">
              <a:lnSpc>
                <a:spcPct val="90000"/>
              </a:lnSpc>
              <a:spcBef>
                <a:spcPts val="300"/>
              </a:spcBef>
              <a:buFont typeface="Arial" panose="020B0604020202020204" pitchFamily="34" charset="0"/>
              <a:buChar char="•"/>
            </a:pPr>
            <a:r>
              <a:rPr lang="fr-FR" sz="2600" b="1" dirty="0" smtClean="0">
                <a:solidFill>
                  <a:schemeClr val="accent1">
                    <a:lumMod val="50000"/>
                  </a:schemeClr>
                </a:solidFill>
              </a:rPr>
              <a:t>Echanges avec groupe restreint</a:t>
            </a:r>
            <a:endParaRPr lang="fr-FR" sz="2600" b="1" dirty="0">
              <a:solidFill>
                <a:schemeClr val="accent1">
                  <a:lumMod val="50000"/>
                </a:schemeClr>
              </a:solidFill>
            </a:endParaRPr>
          </a:p>
          <a:p>
            <a:pPr marL="685800" lvl="1" indent="-228600">
              <a:lnSpc>
                <a:spcPct val="90000"/>
              </a:lnSpc>
              <a:spcBef>
                <a:spcPts val="300"/>
              </a:spcBef>
              <a:buFont typeface="Arial" panose="020B0604020202020204" pitchFamily="34" charset="0"/>
              <a:buChar char="•"/>
            </a:pPr>
            <a:endParaRPr lang="fr-FR" sz="1000" dirty="0"/>
          </a:p>
          <a:p>
            <a:pPr marL="685800" lvl="1" indent="-228600">
              <a:lnSpc>
                <a:spcPct val="90000"/>
              </a:lnSpc>
              <a:spcBef>
                <a:spcPts val="500"/>
              </a:spcBef>
              <a:buFont typeface="Arial" panose="020B0604020202020204" pitchFamily="34" charset="0"/>
              <a:buChar char="•"/>
            </a:pPr>
            <a:endParaRPr lang="fr-FR" sz="2600" b="1" dirty="0" smtClean="0">
              <a:solidFill>
                <a:schemeClr val="accent1">
                  <a:lumMod val="50000"/>
                </a:schemeClr>
              </a:solidFill>
            </a:endParaRPr>
          </a:p>
          <a:p>
            <a:pPr marL="685800" lvl="1" indent="-228600">
              <a:lnSpc>
                <a:spcPct val="90000"/>
              </a:lnSpc>
              <a:spcBef>
                <a:spcPts val="500"/>
              </a:spcBef>
              <a:buFont typeface="Arial" panose="020B0604020202020204" pitchFamily="34" charset="0"/>
              <a:buChar char="•"/>
            </a:pPr>
            <a:endParaRPr lang="fr-FR" sz="2600" b="1" dirty="0">
              <a:solidFill>
                <a:schemeClr val="accent1">
                  <a:lumMod val="50000"/>
                </a:schemeClr>
              </a:solidFill>
            </a:endParaRPr>
          </a:p>
          <a:p>
            <a:pPr marL="1143000" lvl="2" indent="-228600">
              <a:lnSpc>
                <a:spcPct val="90000"/>
              </a:lnSpc>
              <a:spcBef>
                <a:spcPts val="500"/>
              </a:spcBef>
              <a:buFont typeface="Arial" panose="020B0604020202020204" pitchFamily="34" charset="0"/>
              <a:buChar char="•"/>
            </a:pPr>
            <a:endParaRPr lang="fr-FR" sz="2400"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600" b="0" i="0" u="none" strike="noStrike" kern="1200" cap="none" spc="0" normalizeH="0" baseline="0" noProof="0" dirty="0">
              <a:ln>
                <a:noFill/>
              </a:ln>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600" b="0" i="0" u="none" strike="noStrike" kern="1200" cap="none" spc="0" normalizeH="0" baseline="0" noProof="0" dirty="0" smtClean="0">
              <a:ln>
                <a:noFill/>
              </a:ln>
              <a:effectLst/>
              <a:uLnTx/>
              <a:uFillTx/>
              <a:latin typeface="Trebuchet MS"/>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fr-FR" sz="2600" b="0" i="0" u="none" strike="noStrike" kern="1200" cap="none" spc="0" normalizeH="0" baseline="0" noProof="0" dirty="0">
              <a:ln>
                <a:noFill/>
              </a:ln>
              <a:effectLst/>
              <a:uLnTx/>
              <a:uFillTx/>
              <a:latin typeface="Trebuchet MS"/>
              <a:ea typeface="+mn-ea"/>
              <a:cs typeface="+mn-cs"/>
            </a:endParaRPr>
          </a:p>
        </p:txBody>
      </p:sp>
    </p:spTree>
    <p:extLst>
      <p:ext uri="{BB962C8B-B14F-4D97-AF65-F5344CB8AC3E}">
        <p14:creationId xmlns:p14="http://schemas.microsoft.com/office/powerpoint/2010/main" val="90119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barn(inVertical)">
                                      <p:cBhvr>
                                        <p:cTn id="19" dur="500"/>
                                        <p:tgtEl>
                                          <p:spTgt spid="10">
                                            <p:txEl>
                                              <p:pRg st="2" end="2"/>
                                            </p:txEl>
                                          </p:spTgt>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0">
                                            <p:txEl>
                                              <p:pRg st="8" end="8"/>
                                            </p:txEl>
                                          </p:spTgt>
                                        </p:tgtEl>
                                        <p:attrNameLst>
                                          <p:attrName>style.visibility</p:attrName>
                                        </p:attrNameLst>
                                      </p:cBhvr>
                                      <p:to>
                                        <p:strVal val="visible"/>
                                      </p:to>
                                    </p:set>
                                    <p:animEffect transition="in" filter="barn(inVertical)">
                                      <p:cBhvr>
                                        <p:cTn id="23" dur="500"/>
                                        <p:tgtEl>
                                          <p:spTgt spid="10">
                                            <p:txEl>
                                              <p:pRg st="8" end="8"/>
                                            </p:txEl>
                                          </p:spTgt>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barn(inVertical)">
                                      <p:cBhvr>
                                        <p:cTn id="27" dur="500"/>
                                        <p:tgtEl>
                                          <p:spTgt spid="10">
                                            <p:txEl>
                                              <p:pRg st="4" end="4"/>
                                            </p:txEl>
                                          </p:spTgt>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barn(inVertical)">
                                      <p:cBhvr>
                                        <p:cTn id="31"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Etat d’Avancement</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174172" y="1208842"/>
            <a:ext cx="8969828" cy="5219891"/>
          </a:xfrm>
          <a:prstGeom prst="rect">
            <a:avLst/>
          </a:prstGeom>
        </p:spPr>
        <p:txBody>
          <a:bodyPr wrap="square">
            <a:spAutoFit/>
          </a:bodyPr>
          <a:lstStyle/>
          <a:p>
            <a:pPr marL="358775" marR="0" lvl="1" indent="-179388"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2400" b="1" i="0" u="none" strike="noStrike" kern="1200" cap="none" spc="0" normalizeH="0" baseline="0" noProof="0" dirty="0" smtClean="0">
                <a:ln>
                  <a:noFill/>
                </a:ln>
                <a:solidFill>
                  <a:srgbClr val="575757"/>
                </a:solidFill>
                <a:effectLst/>
                <a:uLnTx/>
                <a:uFillTx/>
                <a:latin typeface="Trebuchet MS"/>
                <a:ea typeface="+mn-ea"/>
                <a:cs typeface="+mn-cs"/>
              </a:rPr>
              <a:t>Réflexion </a:t>
            </a:r>
            <a:r>
              <a:rPr kumimoji="0" lang="fr-FR" sz="2400" b="1" i="0" u="none" strike="noStrike" kern="1200" cap="none" spc="0" normalizeH="0" baseline="0" noProof="0" dirty="0">
                <a:ln>
                  <a:noFill/>
                </a:ln>
                <a:solidFill>
                  <a:srgbClr val="575757"/>
                </a:solidFill>
                <a:effectLst/>
                <a:uLnTx/>
                <a:uFillTx/>
                <a:latin typeface="Trebuchet MS"/>
                <a:ea typeface="+mn-ea"/>
                <a:cs typeface="+mn-cs"/>
              </a:rPr>
              <a:t>sur le périmètre des sous-questions et analyse </a:t>
            </a:r>
            <a:r>
              <a:rPr kumimoji="0" lang="fr-FR" sz="2400" b="1" i="0" u="none" strike="noStrike" kern="1200" cap="none" spc="0" normalizeH="0" baseline="0" noProof="0" dirty="0" smtClean="0">
                <a:ln>
                  <a:noFill/>
                </a:ln>
                <a:solidFill>
                  <a:srgbClr val="575757"/>
                </a:solidFill>
                <a:effectLst/>
                <a:uLnTx/>
                <a:uFillTx/>
                <a:latin typeface="Trebuchet MS"/>
                <a:ea typeface="+mn-ea"/>
                <a:cs typeface="+mn-cs"/>
              </a:rPr>
              <a:t>préliminaire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smtClean="0">
              <a:ln>
                <a:noFill/>
              </a:ln>
              <a:solidFill>
                <a:srgbClr val="575757"/>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smtClean="0">
                <a:solidFill>
                  <a:schemeClr val="accent4"/>
                </a:solidFill>
                <a:latin typeface="Trebuchet MS"/>
              </a:rPr>
              <a:t>Question principale: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solidFill>
                <a:srgbClr val="575757"/>
              </a:solidFill>
              <a:latin typeface="Trebuchet MS"/>
            </a:endParaRPr>
          </a:p>
          <a:p>
            <a:r>
              <a:rPr lang="fr-FR" sz="2000" b="1" dirty="0"/>
              <a:t>« Comment soutenir la gouvernance multisectorielle de la dynamique du Nexus Urgence-Développement, en particulier dans le domaine de la nutrition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smtClean="0">
              <a:solidFill>
                <a:srgbClr val="575757"/>
              </a:solidFill>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smtClean="0">
                <a:ln>
                  <a:noFill/>
                </a:ln>
                <a:solidFill>
                  <a:srgbClr val="575757"/>
                </a:solidFill>
                <a:effectLst/>
                <a:uLnTx/>
                <a:uFillTx/>
                <a:latin typeface="Trebuchet MS"/>
                <a:ea typeface="+mn-ea"/>
                <a:cs typeface="+mn-cs"/>
              </a:rPr>
              <a:t>→ </a:t>
            </a:r>
            <a:r>
              <a:rPr kumimoji="0" lang="fr-FR" sz="2000" b="0" i="0" u="none" strike="noStrike" kern="1200" cap="none" spc="0" normalizeH="0" baseline="0" noProof="0" dirty="0">
                <a:ln>
                  <a:noFill/>
                </a:ln>
                <a:solidFill>
                  <a:srgbClr val="575757"/>
                </a:solidFill>
                <a:effectLst/>
                <a:uLnTx/>
                <a:uFillTx/>
                <a:latin typeface="Trebuchet MS"/>
                <a:ea typeface="+mn-ea"/>
                <a:cs typeface="+mn-cs"/>
              </a:rPr>
              <a:t>Comment consolider les avancées </a:t>
            </a:r>
            <a:r>
              <a:rPr kumimoji="0" lang="fr-FR" sz="2000" b="0" i="0" u="none" strike="noStrike" kern="1200" cap="none" spc="0" normalizeH="0" baseline="0" noProof="0" dirty="0" smtClean="0">
                <a:ln>
                  <a:noFill/>
                </a:ln>
                <a:solidFill>
                  <a:srgbClr val="575757"/>
                </a:solidFill>
                <a:effectLst/>
                <a:uLnTx/>
                <a:uFillTx/>
                <a:latin typeface="Trebuchet MS"/>
                <a:ea typeface="+mn-ea"/>
                <a:cs typeface="+mn-cs"/>
              </a:rPr>
              <a:t>de </a:t>
            </a:r>
            <a:r>
              <a:rPr kumimoji="0" lang="fr-FR" sz="2000" b="0" i="0" u="none" strike="noStrike" kern="1200" cap="none" spc="0" normalizeH="0" baseline="0" noProof="0" dirty="0">
                <a:ln>
                  <a:noFill/>
                </a:ln>
                <a:solidFill>
                  <a:srgbClr val="575757"/>
                </a:solidFill>
                <a:effectLst/>
                <a:uLnTx/>
                <a:uFillTx/>
                <a:latin typeface="Trebuchet MS"/>
                <a:ea typeface="+mn-ea"/>
                <a:cs typeface="+mn-cs"/>
              </a:rPr>
              <a:t>ces dernières années dans la manière d’adresser le défi de la malnutrition au Niger, tout en accélérant les efforts pour répondre aux enjeux à la fois structurels et conjoncturels qui affectent la </a:t>
            </a:r>
            <a:r>
              <a:rPr kumimoji="0" lang="fr-FR" sz="2000" b="0" i="0" u="none" strike="noStrike" kern="1200" cap="none" spc="0" normalizeH="0" baseline="0" noProof="0" dirty="0" smtClean="0">
                <a:ln>
                  <a:noFill/>
                </a:ln>
                <a:solidFill>
                  <a:srgbClr val="575757"/>
                </a:solidFill>
                <a:effectLst/>
                <a:uLnTx/>
                <a:uFillTx/>
                <a:latin typeface="Trebuchet MS"/>
                <a:ea typeface="+mn-ea"/>
                <a:cs typeface="+mn-cs"/>
              </a:rPr>
              <a:t>nutrition, </a:t>
            </a:r>
            <a:r>
              <a:rPr kumimoji="0" lang="fr-FR" sz="2000" b="0" i="0" u="none" strike="noStrike" kern="1200" cap="none" spc="0" normalizeH="0" baseline="0" noProof="0" dirty="0">
                <a:ln>
                  <a:noFill/>
                </a:ln>
                <a:solidFill>
                  <a:srgbClr val="575757"/>
                </a:solidFill>
                <a:effectLst/>
                <a:uLnTx/>
                <a:uFillTx/>
                <a:latin typeface="Trebuchet MS"/>
                <a:ea typeface="+mn-ea"/>
                <a:cs typeface="+mn-cs"/>
              </a:rPr>
              <a:t>notamment en s’appuyant sur le renforcement de la gouvernance multisectorielle ? </a:t>
            </a:r>
            <a:r>
              <a:rPr kumimoji="0" lang="fr-FR" sz="2000" b="1" i="0" u="none" strike="noStrike" kern="1200" cap="none" spc="0" normalizeH="0" baseline="0" noProof="0" dirty="0">
                <a:ln>
                  <a:noFill/>
                </a:ln>
                <a:solidFill>
                  <a:srgbClr val="575757"/>
                </a:solidFill>
                <a:effectLst/>
                <a:uLnTx/>
                <a:uFillTx/>
                <a:latin typeface="Trebuchet MS"/>
                <a:ea typeface="+mn-ea"/>
                <a:cs typeface="+mn-cs"/>
              </a:rPr>
              <a:t>« Qu’est-ce que le domaine de la nutrition peut apprendre à la dynamique Nexus en </a:t>
            </a:r>
            <a:r>
              <a:rPr kumimoji="0" lang="fr-FR" sz="2000" b="1" i="0" u="none" strike="noStrike" kern="1200" cap="none" spc="0" normalizeH="0" baseline="0" noProof="0" dirty="0" smtClean="0">
                <a:ln>
                  <a:noFill/>
                </a:ln>
                <a:solidFill>
                  <a:srgbClr val="575757"/>
                </a:solidFill>
                <a:effectLst/>
                <a:uLnTx/>
                <a:uFillTx/>
                <a:latin typeface="Trebuchet MS"/>
                <a:ea typeface="+mn-ea"/>
                <a:cs typeface="+mn-cs"/>
              </a:rPr>
              <a:t>cours ? </a:t>
            </a:r>
            <a:r>
              <a:rPr kumimoji="0" lang="fr-FR" sz="2000" b="1" i="0" u="none" strike="noStrike" kern="1200" cap="none" spc="0" normalizeH="0" baseline="0" noProof="0" dirty="0">
                <a:ln>
                  <a:noFill/>
                </a:ln>
                <a:solidFill>
                  <a:srgbClr val="575757"/>
                </a:solidFill>
                <a:effectLst/>
                <a:uLnTx/>
                <a:uFillTx/>
                <a:latin typeface="Trebuchet MS"/>
                <a:ea typeface="+mn-ea"/>
                <a:cs typeface="+mn-cs"/>
              </a:rPr>
              <a:t>/ Qu’est-ce que l’approche Nexus peut apporter à la lutte contre la malnutrition ? </a:t>
            </a:r>
            <a:r>
              <a:rPr kumimoji="0" lang="fr-FR" sz="2000" b="1" i="0" u="none" strike="noStrike" kern="1200" cap="none" spc="0" normalizeH="0" baseline="0" noProof="0" dirty="0" smtClean="0">
                <a:ln>
                  <a:noFill/>
                </a:ln>
                <a:solidFill>
                  <a:srgbClr val="575757"/>
                </a:solidFill>
                <a:effectLst/>
                <a:uLnTx/>
                <a:uFillTx/>
                <a:latin typeface="Trebuchet MS"/>
                <a:ea typeface="+mn-ea"/>
                <a:cs typeface="+mn-cs"/>
              </a:rPr>
              <a:t>»</a:t>
            </a:r>
            <a:endParaRPr kumimoji="0" lang="fr-FR" sz="2000" b="0" i="0" u="none" strike="noStrike" kern="1200" cap="none" spc="0" normalizeH="0" baseline="0" noProof="0" dirty="0">
              <a:ln>
                <a:noFill/>
              </a:ln>
              <a:solidFill>
                <a:srgbClr val="575757"/>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spTree>
    <p:extLst>
      <p:ext uri="{BB962C8B-B14F-4D97-AF65-F5344CB8AC3E}">
        <p14:creationId xmlns:p14="http://schemas.microsoft.com/office/powerpoint/2010/main" val="225404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19" dur="500"/>
                                        <p:tgtEl>
                                          <p:spTgt spid="10">
                                            <p:txEl>
                                              <p:pRg st="2" end="2"/>
                                            </p:txEl>
                                          </p:spTgt>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animEffect transition="in" filter="randombar(horizontal)">
                                      <p:cBhvr>
                                        <p:cTn id="23" dur="500"/>
                                        <p:tgtEl>
                                          <p:spTgt spid="10">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0">
                                            <p:txEl>
                                              <p:pRg st="6" end="6"/>
                                            </p:txEl>
                                          </p:spTgt>
                                        </p:tgtEl>
                                        <p:attrNameLst>
                                          <p:attrName>style.visibility</p:attrName>
                                        </p:attrNameLst>
                                      </p:cBhvr>
                                      <p:to>
                                        <p:strVal val="visible"/>
                                      </p:to>
                                    </p:set>
                                    <p:animEffect transition="in" filter="wipe(up)">
                                      <p:cBhvr>
                                        <p:cTn id="2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Etat d’Avancement</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174172" y="1121757"/>
            <a:ext cx="8969828" cy="5104474"/>
          </a:xfrm>
          <a:prstGeom prst="rect">
            <a:avLst/>
          </a:prstGeom>
        </p:spPr>
        <p:txBody>
          <a:bodyPr wrap="square">
            <a:spAutoFit/>
          </a:bodyPr>
          <a:lstStyle/>
          <a:p>
            <a:pPr marL="263525"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2400" b="1" i="0" u="none" strike="noStrike" kern="1200" cap="none" spc="0" normalizeH="0" baseline="0" noProof="0" dirty="0" smtClean="0">
                <a:ln>
                  <a:noFill/>
                </a:ln>
                <a:solidFill>
                  <a:schemeClr val="accent4"/>
                </a:solidFill>
                <a:effectLst/>
                <a:uLnTx/>
                <a:uFillTx/>
                <a:latin typeface="Trebuchet MS"/>
                <a:ea typeface="+mn-ea"/>
                <a:cs typeface="+mn-cs"/>
              </a:rPr>
              <a:t>Réflexion </a:t>
            </a:r>
            <a:r>
              <a:rPr kumimoji="0" lang="fr-FR" sz="2400" b="1" i="0" u="none" strike="noStrike" kern="1200" cap="none" spc="0" normalizeH="0" baseline="0" noProof="0" dirty="0">
                <a:ln>
                  <a:noFill/>
                </a:ln>
                <a:solidFill>
                  <a:schemeClr val="accent4"/>
                </a:solidFill>
                <a:effectLst/>
                <a:uLnTx/>
                <a:uFillTx/>
                <a:latin typeface="Trebuchet MS"/>
                <a:ea typeface="+mn-ea"/>
                <a:cs typeface="+mn-cs"/>
              </a:rPr>
              <a:t>sur le périmètre des sous-questions et analyse </a:t>
            </a:r>
            <a:r>
              <a:rPr kumimoji="0" lang="fr-FR" sz="2400" b="1" i="0" u="none" strike="noStrike" kern="1200" cap="none" spc="0" normalizeH="0" baseline="0" noProof="0" dirty="0" smtClean="0">
                <a:ln>
                  <a:noFill/>
                </a:ln>
                <a:solidFill>
                  <a:schemeClr val="accent4"/>
                </a:solidFill>
                <a:effectLst/>
                <a:uLnTx/>
                <a:uFillTx/>
                <a:latin typeface="Trebuchet MS"/>
                <a:ea typeface="+mn-ea"/>
                <a:cs typeface="+mn-cs"/>
              </a:rPr>
              <a:t>préliminaire</a:t>
            </a:r>
          </a:p>
          <a:p>
            <a:r>
              <a:rPr lang="fr-FR" b="1" dirty="0" smtClean="0">
                <a:solidFill>
                  <a:srgbClr val="575757"/>
                </a:solidFill>
                <a:latin typeface="Trebuchet MS"/>
              </a:rPr>
              <a:t>Sous-questions:</a:t>
            </a:r>
          </a:p>
          <a:p>
            <a:pPr lvl="0">
              <a:spcBef>
                <a:spcPts val="300"/>
              </a:spcBef>
              <a:spcAft>
                <a:spcPts val="300"/>
              </a:spcAft>
            </a:pPr>
            <a:r>
              <a:rPr kumimoji="0" lang="fr-FR" sz="1800" b="0" i="0" u="none" strike="noStrike" kern="1200" cap="none" spc="0" normalizeH="0" baseline="0" noProof="0" dirty="0" smtClean="0">
                <a:ln>
                  <a:noFill/>
                </a:ln>
                <a:solidFill>
                  <a:srgbClr val="575757"/>
                </a:solidFill>
                <a:effectLst/>
                <a:uLnTx/>
                <a:uFillTx/>
                <a:latin typeface="Trebuchet MS"/>
                <a:ea typeface="+mn-ea"/>
                <a:cs typeface="+mn-cs"/>
              </a:rPr>
              <a:t>→ </a:t>
            </a:r>
            <a:r>
              <a:rPr kumimoji="0" lang="fr-FR" sz="1800" b="0" i="0" u="none" strike="noStrike" kern="1200" cap="none" spc="0" normalizeH="0" baseline="0" noProof="0" dirty="0">
                <a:ln>
                  <a:noFill/>
                </a:ln>
                <a:solidFill>
                  <a:srgbClr val="575757"/>
                </a:solidFill>
                <a:effectLst/>
                <a:uLnTx/>
                <a:uFillTx/>
                <a:latin typeface="Trebuchet MS"/>
                <a:ea typeface="+mn-ea"/>
                <a:cs typeface="+mn-cs"/>
              </a:rPr>
              <a:t>Comment </a:t>
            </a:r>
            <a:r>
              <a:rPr kumimoji="0" lang="fr-FR" sz="1800" b="1" i="0" u="none" strike="noStrike" kern="1200" cap="none" spc="0" normalizeH="0" baseline="0" noProof="0" dirty="0">
                <a:ln>
                  <a:noFill/>
                </a:ln>
                <a:solidFill>
                  <a:srgbClr val="575757"/>
                </a:solidFill>
                <a:effectLst/>
                <a:uLnTx/>
                <a:uFillTx/>
                <a:latin typeface="Trebuchet MS"/>
                <a:ea typeface="+mn-ea"/>
                <a:cs typeface="+mn-cs"/>
              </a:rPr>
              <a:t>l’analyse des données quantitatives </a:t>
            </a:r>
            <a:r>
              <a:rPr lang="fr-FR" dirty="0" smtClean="0">
                <a:solidFill>
                  <a:srgbClr val="575757"/>
                </a:solidFill>
              </a:rPr>
              <a:t>disponibles </a:t>
            </a:r>
            <a:r>
              <a:rPr lang="fr-FR" dirty="0">
                <a:solidFill>
                  <a:srgbClr val="575757"/>
                </a:solidFill>
              </a:rPr>
              <a:t>(</a:t>
            </a:r>
            <a:r>
              <a:rPr kumimoji="0" lang="fr-FR" sz="1800" b="0" i="0" u="none" strike="noStrike" kern="1200" cap="none" spc="0" normalizeH="0" baseline="0" noProof="0" dirty="0" smtClean="0">
                <a:ln>
                  <a:noFill/>
                </a:ln>
                <a:solidFill>
                  <a:srgbClr val="575757"/>
                </a:solidFill>
                <a:effectLst/>
                <a:uLnTx/>
                <a:uFillTx/>
                <a:latin typeface="Trebuchet MS"/>
                <a:ea typeface="+mn-ea"/>
                <a:cs typeface="+mn-cs"/>
              </a:rPr>
              <a:t>dans les ≠ secteurs et les ≠ zones géographiques) peut-elle </a:t>
            </a:r>
            <a:r>
              <a:rPr kumimoji="0" lang="fr-FR" sz="1800" b="0" i="0" u="none" strike="noStrike" kern="1200" cap="none" spc="0" normalizeH="0" baseline="0" noProof="0" dirty="0">
                <a:ln>
                  <a:noFill/>
                </a:ln>
                <a:solidFill>
                  <a:srgbClr val="575757"/>
                </a:solidFill>
                <a:effectLst/>
                <a:uLnTx/>
                <a:uFillTx/>
                <a:latin typeface="Trebuchet MS"/>
                <a:ea typeface="+mn-ea"/>
                <a:cs typeface="+mn-cs"/>
              </a:rPr>
              <a:t>informer, illustrer et </a:t>
            </a:r>
            <a:r>
              <a:rPr kumimoji="0" lang="fr-FR" sz="1800" b="0" i="0" u="none" strike="noStrike" kern="1200" cap="none" spc="0" normalizeH="0" baseline="0" noProof="0" dirty="0" smtClean="0">
                <a:ln>
                  <a:noFill/>
                </a:ln>
                <a:solidFill>
                  <a:srgbClr val="575757"/>
                </a:solidFill>
                <a:effectLst/>
                <a:uLnTx/>
                <a:uFillTx/>
                <a:latin typeface="Trebuchet MS"/>
                <a:ea typeface="+mn-ea"/>
                <a:cs typeface="+mn-cs"/>
              </a:rPr>
              <a:t>questionner </a:t>
            </a:r>
            <a:r>
              <a:rPr kumimoji="0" lang="fr-FR" sz="1800" b="0" i="0" u="none" strike="noStrike" kern="1200" cap="none" spc="0" normalizeH="0" baseline="0" noProof="0" dirty="0">
                <a:ln>
                  <a:noFill/>
                </a:ln>
                <a:solidFill>
                  <a:srgbClr val="575757"/>
                </a:solidFill>
                <a:effectLst/>
                <a:uLnTx/>
                <a:uFillTx/>
                <a:latin typeface="Trebuchet MS"/>
                <a:ea typeface="+mn-ea"/>
                <a:cs typeface="+mn-cs"/>
              </a:rPr>
              <a:t>l’évolution de la manière de répondre au défi de la </a:t>
            </a:r>
            <a:r>
              <a:rPr kumimoji="0" lang="fr-FR" sz="1800" b="0" i="0" u="none" strike="noStrike" kern="1200" cap="none" spc="0" normalizeH="0" baseline="0" noProof="0" dirty="0" smtClean="0">
                <a:ln>
                  <a:noFill/>
                </a:ln>
                <a:solidFill>
                  <a:srgbClr val="575757"/>
                </a:solidFill>
                <a:effectLst/>
                <a:uLnTx/>
                <a:uFillTx/>
                <a:latin typeface="Trebuchet MS"/>
                <a:ea typeface="+mn-ea"/>
                <a:cs typeface="+mn-cs"/>
              </a:rPr>
              <a:t>nutrition, y compris dans les zones fragiles</a:t>
            </a:r>
            <a:r>
              <a:rPr kumimoji="0" lang="fr-FR" sz="1800" b="0" i="0" u="none" strike="noStrike" kern="1200" cap="none" spc="0" normalizeH="0" baseline="0" noProof="0" dirty="0">
                <a:ln>
                  <a:noFill/>
                </a:ln>
                <a:solidFill>
                  <a:srgbClr val="575757"/>
                </a:solidFill>
                <a:effectLst/>
                <a:uLnTx/>
                <a:uFillTx/>
                <a:latin typeface="Trebuchet MS"/>
                <a:ea typeface="+mn-ea"/>
                <a:cs typeface="+mn-cs"/>
              </a:rPr>
              <a:t> </a:t>
            </a:r>
            <a:r>
              <a:rPr kumimoji="0" lang="fr-FR" sz="1800" b="0" i="0" u="none" strike="noStrike" kern="1200" cap="none" spc="0" normalizeH="0" baseline="0" noProof="0" dirty="0" smtClean="0">
                <a:ln>
                  <a:noFill/>
                </a:ln>
                <a:solidFill>
                  <a:srgbClr val="575757"/>
                </a:solidFill>
                <a:effectLst/>
                <a:uLnTx/>
                <a:uFillTx/>
                <a:latin typeface="Trebuchet MS"/>
                <a:ea typeface="+mn-ea"/>
                <a:cs typeface="+mn-cs"/>
              </a:rPr>
              <a:t>?</a:t>
            </a:r>
          </a:p>
          <a:p>
            <a:pPr lvl="0">
              <a:spcBef>
                <a:spcPts val="300"/>
              </a:spcBef>
              <a:spcAft>
                <a:spcPts val="300"/>
              </a:spcAft>
              <a:defRPr/>
            </a:pPr>
            <a:r>
              <a:rPr lang="fr-FR" dirty="0">
                <a:solidFill>
                  <a:srgbClr val="575757"/>
                </a:solidFill>
              </a:rPr>
              <a:t>→ Comment l’évolution de la prise en compte de la question de la nutrition par les acteurs nationaux et leurs partenaires au cours de la dernière décennie </a:t>
            </a:r>
            <a:r>
              <a:rPr lang="fr-FR" b="1" dirty="0">
                <a:solidFill>
                  <a:srgbClr val="575757"/>
                </a:solidFill>
              </a:rPr>
              <a:t>(« de l’humanitaire vers le développement »</a:t>
            </a:r>
            <a:r>
              <a:rPr lang="fr-FR" dirty="0">
                <a:solidFill>
                  <a:srgbClr val="575757"/>
                </a:solidFill>
              </a:rPr>
              <a:t>, de l’urgence vers l’intégration et l’institutionnalisation, du traitement curatif vers la prévention, de la santé vers le multisectoriel), peut-elle </a:t>
            </a:r>
            <a:r>
              <a:rPr lang="fr-FR" b="1" dirty="0">
                <a:solidFill>
                  <a:srgbClr val="575757"/>
                </a:solidFill>
              </a:rPr>
              <a:t>illustrer une approche Nexus et inspirer la dynamique plus large Nexus Urgence-Développement-Paix</a:t>
            </a:r>
            <a:r>
              <a:rPr lang="fr-FR" dirty="0">
                <a:solidFill>
                  <a:srgbClr val="575757"/>
                </a:solidFill>
              </a:rPr>
              <a:t> en cours au Niger ? </a:t>
            </a:r>
            <a:endParaRPr lang="fr-FR" dirty="0" smtClean="0">
              <a:solidFill>
                <a:srgbClr val="575757"/>
              </a:solidFill>
            </a:endParaRPr>
          </a:p>
          <a:p>
            <a:pPr>
              <a:spcBef>
                <a:spcPts val="300"/>
              </a:spcBef>
              <a:spcAft>
                <a:spcPts val="300"/>
              </a:spcAft>
              <a:defRPr/>
            </a:pPr>
            <a:r>
              <a:rPr lang="fr-FR" dirty="0">
                <a:solidFill>
                  <a:srgbClr val="575757"/>
                </a:solidFill>
              </a:rPr>
              <a:t>→ Comment les </a:t>
            </a:r>
            <a:r>
              <a:rPr lang="fr-FR" b="1" dirty="0">
                <a:solidFill>
                  <a:srgbClr val="575757"/>
                </a:solidFill>
              </a:rPr>
              <a:t>enjeux de préparation/réponse aux chocs/pics et les défis propres aux zones fragiles </a:t>
            </a:r>
            <a:r>
              <a:rPr lang="fr-FR" dirty="0">
                <a:solidFill>
                  <a:srgbClr val="575757"/>
                </a:solidFill>
              </a:rPr>
              <a:t>peuvent-ils être pris en compte pour renforcer et pérenniser les acquis dans le domaine de la prise en charge de la malnutrition aiguë, parallèlement aux efforts de prévention et de réduction de la malnutrition chronique </a:t>
            </a:r>
            <a:r>
              <a:rPr lang="fr-FR" dirty="0" smtClean="0">
                <a:solidFill>
                  <a:srgbClr val="575757"/>
                </a:solidFill>
              </a:rPr>
              <a:t>?</a:t>
            </a:r>
            <a:endParaRPr kumimoji="0" lang="fr-FR" sz="1800" b="0" i="0" u="none" strike="noStrike" kern="1200" cap="none" spc="0" normalizeH="0" baseline="0" noProof="0" dirty="0">
              <a:ln>
                <a:noFill/>
              </a:ln>
              <a:solidFill>
                <a:srgbClr val="575757"/>
              </a:solidFill>
              <a:effectLst/>
              <a:uLnTx/>
              <a:uFillTx/>
              <a:latin typeface="Trebuchet MS"/>
              <a:ea typeface="+mn-ea"/>
              <a:cs typeface="+mn-cs"/>
            </a:endParaRPr>
          </a:p>
        </p:txBody>
      </p:sp>
    </p:spTree>
    <p:extLst>
      <p:ext uri="{BB962C8B-B14F-4D97-AF65-F5344CB8AC3E}">
        <p14:creationId xmlns:p14="http://schemas.microsoft.com/office/powerpoint/2010/main" val="251460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5" dur="500"/>
                                        <p:tgtEl>
                                          <p:spTgt spid="10">
                                            <p:txEl>
                                              <p:pRg st="0" end="0"/>
                                            </p:txEl>
                                          </p:spTgt>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Effect transition="in" filter="barn(inVertical)">
                                      <p:cBhvr>
                                        <p:cTn id="19" dur="500"/>
                                        <p:tgtEl>
                                          <p:spTgt spid="10">
                                            <p:txEl>
                                              <p:pRg st="1" end="1"/>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animEffect transition="in" filter="wipe(left)">
                                      <p:cBhvr>
                                        <p:cTn id="23" dur="500"/>
                                        <p:tgtEl>
                                          <p:spTgt spid="10">
                                            <p:txEl>
                                              <p:pRg st="2" end="2"/>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3" end="3"/>
                                            </p:txEl>
                                          </p:spTgt>
                                        </p:tgtEl>
                                        <p:attrNameLst>
                                          <p:attrName>style.visibility</p:attrName>
                                        </p:attrNameLst>
                                      </p:cBhvr>
                                      <p:to>
                                        <p:strVal val="visible"/>
                                      </p:to>
                                    </p:set>
                                    <p:animEffect transition="in" filter="wipe(left)">
                                      <p:cBhvr>
                                        <p:cTn id="27" dur="500"/>
                                        <p:tgtEl>
                                          <p:spTgt spid="10">
                                            <p:txEl>
                                              <p:pRg st="3" end="3"/>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4" end="4"/>
                                            </p:txEl>
                                          </p:spTgt>
                                        </p:tgtEl>
                                        <p:attrNameLst>
                                          <p:attrName>style.visibility</p:attrName>
                                        </p:attrNameLst>
                                      </p:cBhvr>
                                      <p:to>
                                        <p:strVal val="visible"/>
                                      </p:to>
                                    </p:set>
                                    <p:animEffect transition="in" filter="wipe(left)">
                                      <p:cBhvr>
                                        <p:cTn id="3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FFFFFF"/>
              </a:solidFill>
              <a:effectLst/>
              <a:uLnTx/>
              <a:uFillTx/>
              <a:latin typeface="Trebuchet MS"/>
              <a:ea typeface="+mn-ea"/>
              <a:cs typeface="+mn-cs"/>
            </a:endParaRPr>
          </a:p>
        </p:txBody>
      </p:sp>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lvl="0" defTabSz="363538">
              <a:tabLst>
                <a:tab pos="903288" algn="l"/>
                <a:tab pos="1077913" algn="l"/>
              </a:tabLst>
              <a:defRPr/>
            </a:pPr>
            <a:r>
              <a:rPr lang="fr-FR" sz="2400" b="1" cap="small" dirty="0">
                <a:solidFill>
                  <a:srgbClr val="FFFFFF"/>
                </a:solidFill>
              </a:rPr>
              <a:t>Etat d’Avancement</a:t>
            </a:r>
          </a:p>
        </p:txBody>
      </p:sp>
      <p:sp>
        <p:nvSpPr>
          <p:cNvPr id="10" name="Rectangle 9"/>
          <p:cNvSpPr/>
          <p:nvPr/>
        </p:nvSpPr>
        <p:spPr>
          <a:xfrm>
            <a:off x="252250" y="1405221"/>
            <a:ext cx="8542957" cy="5049075"/>
          </a:xfrm>
          <a:prstGeom prst="rect">
            <a:avLst/>
          </a:prstGeom>
        </p:spPr>
        <p:txBody>
          <a:bodyPr wrap="square">
            <a:spAutoFit/>
          </a:bodyPr>
          <a:lstStyle/>
          <a:p>
            <a:pPr marL="2286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fr-FR" sz="2400" b="1" dirty="0" smtClean="0">
                <a:solidFill>
                  <a:schemeClr val="accent6">
                    <a:lumMod val="50000"/>
                  </a:schemeClr>
                </a:solidFill>
                <a:latin typeface="Trebuchet MS"/>
              </a:rPr>
              <a:t>Structure et contenu de la note</a:t>
            </a:r>
            <a:endParaRPr kumimoji="0" lang="fr-FR" sz="2400" b="1" i="0" u="none" strike="noStrike" kern="1200" cap="none" spc="0" normalizeH="0" baseline="0" noProof="0" dirty="0">
              <a:ln>
                <a:noFill/>
              </a:ln>
              <a:solidFill>
                <a:schemeClr val="accent6">
                  <a:lumMod val="50000"/>
                </a:schemeClr>
              </a:solidFill>
              <a:effectLst/>
              <a:uLnTx/>
              <a:uFillTx/>
              <a:latin typeface="Trebuchet M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600" dirty="0">
              <a:solidFill>
                <a:srgbClr val="575757"/>
              </a:solidFill>
              <a:latin typeface="Trebuchet MS"/>
            </a:endParaRPr>
          </a:p>
          <a:p>
            <a:pPr marL="742950" lvl="1" indent="-285750">
              <a:spcBef>
                <a:spcPts val="300"/>
              </a:spcBef>
              <a:spcAft>
                <a:spcPts val="300"/>
              </a:spcAft>
              <a:buFont typeface="Arial" panose="020B0604020202020204" pitchFamily="34" charset="0"/>
              <a:buChar char="•"/>
              <a:defRPr/>
            </a:pPr>
            <a:r>
              <a:rPr kumimoji="0" lang="fr-FR" b="0" i="0" u="none" strike="noStrike" kern="1200" cap="none" spc="0" normalizeH="0" baseline="0" noProof="0" dirty="0" smtClean="0">
                <a:ln>
                  <a:noFill/>
                </a:ln>
                <a:solidFill>
                  <a:schemeClr val="accent1">
                    <a:lumMod val="50000"/>
                  </a:schemeClr>
                </a:solidFill>
                <a:effectLst/>
                <a:uLnTx/>
                <a:uFillTx/>
                <a:latin typeface="Trebuchet MS"/>
              </a:rPr>
              <a:t>Emergence et apports</a:t>
            </a:r>
            <a:r>
              <a:rPr kumimoji="0" lang="fr-FR" b="0" i="0" u="none" strike="noStrike" kern="1200" cap="none" spc="0" normalizeH="0" noProof="0" dirty="0" smtClean="0">
                <a:ln>
                  <a:noFill/>
                </a:ln>
                <a:solidFill>
                  <a:schemeClr val="accent1">
                    <a:lumMod val="50000"/>
                  </a:schemeClr>
                </a:solidFill>
                <a:effectLst/>
                <a:uLnTx/>
                <a:uFillTx/>
                <a:latin typeface="Trebuchet MS"/>
              </a:rPr>
              <a:t> de la notion de Nexus UDP, y compris dans le domaine de la Nutrition, et son application au Niger (en particulier à travers le CTTNUD) </a:t>
            </a:r>
          </a:p>
          <a:p>
            <a:pPr marL="742950" lvl="1" indent="-285750">
              <a:spcBef>
                <a:spcPts val="300"/>
              </a:spcBef>
              <a:spcAft>
                <a:spcPts val="300"/>
              </a:spcAft>
              <a:buFont typeface="Arial" panose="020B0604020202020204" pitchFamily="34" charset="0"/>
              <a:buChar char="•"/>
              <a:defRPr/>
            </a:pPr>
            <a:r>
              <a:rPr kumimoji="0" lang="fr-FR" b="0" i="0" u="none" strike="noStrike" kern="1200" cap="none" spc="0" normalizeH="0" noProof="0" dirty="0" smtClean="0">
                <a:ln>
                  <a:noFill/>
                </a:ln>
                <a:solidFill>
                  <a:schemeClr val="accent2">
                    <a:lumMod val="50000"/>
                  </a:schemeClr>
                </a:solidFill>
                <a:effectLst/>
                <a:uLnTx/>
                <a:uFillTx/>
                <a:latin typeface="Trebuchet MS"/>
              </a:rPr>
              <a:t>Évolution des approches, stratégies et pratiques pour adresser la problématique de la malnutrition au Niger : une </a:t>
            </a:r>
            <a:r>
              <a:rPr lang="fr-FR" dirty="0" smtClean="0">
                <a:solidFill>
                  <a:schemeClr val="accent2">
                    <a:lumMod val="50000"/>
                  </a:schemeClr>
                </a:solidFill>
                <a:latin typeface="Trebuchet MS"/>
              </a:rPr>
              <a:t>illustration du </a:t>
            </a:r>
            <a:r>
              <a:rPr kumimoji="0" lang="fr-FR" b="0" i="0" u="none" strike="noStrike" kern="1200" cap="none" spc="0" normalizeH="0" noProof="0" dirty="0" smtClean="0">
                <a:ln>
                  <a:noFill/>
                </a:ln>
                <a:solidFill>
                  <a:schemeClr val="accent2">
                    <a:lumMod val="50000"/>
                  </a:schemeClr>
                </a:solidFill>
                <a:effectLst/>
                <a:uLnTx/>
                <a:uFillTx/>
                <a:latin typeface="Trebuchet MS"/>
              </a:rPr>
              <a:t>passage de l’humanitaire au développement</a:t>
            </a:r>
          </a:p>
          <a:p>
            <a:pPr marL="742950" lvl="1" indent="-285750">
              <a:spcBef>
                <a:spcPts val="300"/>
              </a:spcBef>
              <a:spcAft>
                <a:spcPts val="300"/>
              </a:spcAft>
              <a:buFont typeface="Arial" panose="020B0604020202020204" pitchFamily="34" charset="0"/>
              <a:buChar char="•"/>
              <a:defRPr/>
            </a:pPr>
            <a:r>
              <a:rPr kumimoji="0" lang="fr-FR" b="0" i="0" u="none" strike="noStrike" kern="1200" cap="none" spc="0" normalizeH="0" baseline="0" dirty="0" smtClean="0">
                <a:ln>
                  <a:noFill/>
                </a:ln>
                <a:solidFill>
                  <a:schemeClr val="accent3">
                    <a:lumMod val="50000"/>
                  </a:schemeClr>
                </a:solidFill>
                <a:effectLst/>
                <a:uLnTx/>
                <a:uFillTx/>
                <a:latin typeface="Trebuchet MS"/>
              </a:rPr>
              <a:t>Les</a:t>
            </a:r>
            <a:r>
              <a:rPr kumimoji="0" lang="fr-FR" b="0" i="0" u="none" strike="noStrike" kern="1200" cap="none" spc="0" normalizeH="0" dirty="0" smtClean="0">
                <a:ln>
                  <a:noFill/>
                </a:ln>
                <a:solidFill>
                  <a:schemeClr val="accent3">
                    <a:lumMod val="50000"/>
                  </a:schemeClr>
                </a:solidFill>
                <a:effectLst/>
                <a:uLnTx/>
                <a:uFillTx/>
                <a:latin typeface="Trebuchet MS"/>
              </a:rPr>
              <a:t> acquis et avancées enregistrées et les facteurs de progrès</a:t>
            </a:r>
          </a:p>
          <a:p>
            <a:pPr marL="742950" lvl="1" indent="-285750">
              <a:spcBef>
                <a:spcPts val="300"/>
              </a:spcBef>
              <a:spcAft>
                <a:spcPts val="300"/>
              </a:spcAft>
              <a:buFont typeface="Arial" panose="020B0604020202020204" pitchFamily="34" charset="0"/>
              <a:buChar char="•"/>
              <a:defRPr/>
            </a:pPr>
            <a:r>
              <a:rPr kumimoji="0" lang="fr-FR" b="0" i="0" u="none" strike="noStrike" kern="1200" cap="none" spc="0" normalizeH="0" dirty="0" smtClean="0">
                <a:ln>
                  <a:noFill/>
                </a:ln>
                <a:solidFill>
                  <a:schemeClr val="accent4"/>
                </a:solidFill>
                <a:effectLst/>
                <a:uLnTx/>
                <a:uFillTx/>
                <a:latin typeface="Trebuchet MS"/>
              </a:rPr>
              <a:t>Les défis persistants et les nouvelles difficultés (spécificités du cas des zones fragiles)</a:t>
            </a:r>
          </a:p>
          <a:p>
            <a:pPr marL="742950" lvl="1" indent="-285750">
              <a:spcBef>
                <a:spcPts val="300"/>
              </a:spcBef>
              <a:spcAft>
                <a:spcPts val="300"/>
              </a:spcAft>
              <a:buFont typeface="Arial" panose="020B0604020202020204" pitchFamily="34" charset="0"/>
              <a:buChar char="•"/>
              <a:defRPr/>
            </a:pPr>
            <a:r>
              <a:rPr kumimoji="0" lang="fr-FR" b="0" i="0" u="none" strike="noStrike" kern="1200" cap="none" spc="0" normalizeH="0" dirty="0" smtClean="0">
                <a:ln>
                  <a:noFill/>
                </a:ln>
                <a:solidFill>
                  <a:schemeClr val="accent6">
                    <a:lumMod val="50000"/>
                  </a:schemeClr>
                </a:solidFill>
                <a:effectLst/>
                <a:uLnTx/>
                <a:uFillTx/>
                <a:latin typeface="Trebuchet MS"/>
              </a:rPr>
              <a:t>Concilier renforcement d’une approche structurante</a:t>
            </a:r>
            <a:r>
              <a:rPr lang="fr-FR" dirty="0">
                <a:solidFill>
                  <a:schemeClr val="accent6">
                    <a:lumMod val="50000"/>
                  </a:schemeClr>
                </a:solidFill>
                <a:latin typeface="Trebuchet MS"/>
              </a:rPr>
              <a:t> </a:t>
            </a:r>
            <a:r>
              <a:rPr lang="fr-FR" dirty="0" smtClean="0">
                <a:solidFill>
                  <a:schemeClr val="accent6">
                    <a:lumMod val="50000"/>
                  </a:schemeClr>
                </a:solidFill>
                <a:latin typeface="Trebuchet MS"/>
              </a:rPr>
              <a:t>et</a:t>
            </a:r>
            <a:r>
              <a:rPr kumimoji="0" lang="fr-FR" b="0" i="0" u="none" strike="noStrike" kern="1200" cap="none" spc="0" normalizeH="0" dirty="0" smtClean="0">
                <a:ln>
                  <a:noFill/>
                </a:ln>
                <a:solidFill>
                  <a:schemeClr val="accent6">
                    <a:lumMod val="50000"/>
                  </a:schemeClr>
                </a:solidFill>
                <a:effectLst/>
                <a:uLnTx/>
                <a:uFillTx/>
                <a:latin typeface="Trebuchet MS"/>
              </a:rPr>
              <a:t> multisectorielle et préparation/réaction aux pics et aux divers </a:t>
            </a:r>
            <a:r>
              <a:rPr lang="fr-FR" dirty="0" smtClean="0">
                <a:solidFill>
                  <a:schemeClr val="accent6">
                    <a:lumMod val="50000"/>
                  </a:schemeClr>
                </a:solidFill>
              </a:rPr>
              <a:t>chocs</a:t>
            </a:r>
          </a:p>
          <a:p>
            <a:pPr marL="742950" lvl="1" indent="-285750">
              <a:spcBef>
                <a:spcPts val="300"/>
              </a:spcBef>
              <a:spcAft>
                <a:spcPts val="300"/>
              </a:spcAft>
              <a:buFont typeface="Arial" panose="020B0604020202020204" pitchFamily="34" charset="0"/>
              <a:buChar char="•"/>
              <a:defRPr/>
            </a:pPr>
            <a:r>
              <a:rPr lang="fr-FR" dirty="0" smtClean="0">
                <a:solidFill>
                  <a:srgbClr val="575757"/>
                </a:solidFill>
                <a:latin typeface="Trebuchet MS"/>
              </a:rPr>
              <a:t>Les enjeux de la concertation multi-acteurs et de la gouvernance multisectorielle pour une approches Nexus</a:t>
            </a:r>
          </a:p>
          <a:p>
            <a:pPr marL="742950" lvl="1" indent="-285750">
              <a:spcBef>
                <a:spcPts val="300"/>
              </a:spcBef>
              <a:spcAft>
                <a:spcPts val="300"/>
              </a:spcAft>
              <a:buFont typeface="Arial" panose="020B0604020202020204" pitchFamily="34" charset="0"/>
              <a:buChar char="•"/>
              <a:defRPr/>
            </a:pPr>
            <a:r>
              <a:rPr lang="fr-FR" dirty="0" smtClean="0">
                <a:solidFill>
                  <a:schemeClr val="accent3">
                    <a:lumMod val="50000"/>
                  </a:schemeClr>
                </a:solidFill>
                <a:latin typeface="Trebuchet MS"/>
              </a:rPr>
              <a:t>Influence croisée Nutrition </a:t>
            </a:r>
            <a:r>
              <a:rPr lang="fr-FR" dirty="0" smtClean="0">
                <a:solidFill>
                  <a:schemeClr val="accent3">
                    <a:lumMod val="50000"/>
                  </a:schemeClr>
                </a:solidFill>
                <a:latin typeface="Trebuchet MS"/>
                <a:sym typeface="Symbol" panose="05050102010706020507" pitchFamily="18" charset="2"/>
              </a:rPr>
              <a:t> Nexus UDP</a:t>
            </a:r>
            <a:endParaRPr lang="fr-FR" dirty="0">
              <a:solidFill>
                <a:schemeClr val="accent3">
                  <a:lumMod val="50000"/>
                </a:schemeClr>
              </a:solidFill>
              <a:latin typeface="Trebuchet MS"/>
            </a:endParaRPr>
          </a:p>
        </p:txBody>
      </p:sp>
    </p:spTree>
    <p:extLst>
      <p:ext uri="{BB962C8B-B14F-4D97-AF65-F5344CB8AC3E}">
        <p14:creationId xmlns:p14="http://schemas.microsoft.com/office/powerpoint/2010/main" val="1117189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wipe(left)">
                                      <p:cBhvr>
                                        <p:cTn id="23" dur="500"/>
                                        <p:tgtEl>
                                          <p:spTgt spid="10">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500"/>
                                        <p:tgtEl>
                                          <p:spTgt spid="10">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wipe(left)">
                                      <p:cBhvr>
                                        <p:cTn id="31" dur="500"/>
                                        <p:tgtEl>
                                          <p:spTgt spid="10">
                                            <p:txEl>
                                              <p:pRg st="5" end="5"/>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wipe(left)">
                                      <p:cBhvr>
                                        <p:cTn id="35" dur="500"/>
                                        <p:tgtEl>
                                          <p:spTgt spid="10">
                                            <p:txEl>
                                              <p:pRg st="6" end="6"/>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wipe(left)">
                                      <p:cBhvr>
                                        <p:cTn id="39" dur="500"/>
                                        <p:tgtEl>
                                          <p:spTgt spid="10">
                                            <p:txEl>
                                              <p:pRg st="7" end="7"/>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wipe(left)">
                                      <p:cBhvr>
                                        <p:cTn id="43"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6983413" y="0"/>
            <a:ext cx="2190482"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srgbClr val="575757"/>
                  </a:solidFill>
                  <a:effectLst/>
                  <a:uLnTx/>
                  <a:uFillTx/>
                  <a:latin typeface="Trebuchet MS"/>
                  <a:ea typeface="+mn-ea"/>
                  <a:cs typeface="+mn-cs"/>
                </a:endParaRP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3" name="ZoneTexte 12"/>
          <p:cNvSpPr txBox="1"/>
          <p:nvPr/>
        </p:nvSpPr>
        <p:spPr>
          <a:xfrm>
            <a:off x="2195736" y="92879"/>
            <a:ext cx="5022187" cy="461665"/>
          </a:xfrm>
          <a:prstGeom prst="rect">
            <a:avLst/>
          </a:prstGeom>
          <a:noFill/>
        </p:spPr>
        <p:txBody>
          <a:bodyPr wrap="square" rtlCol="0">
            <a:spAutoFit/>
          </a:bodyPr>
          <a:lstStyle/>
          <a:p>
            <a:pPr marL="0" marR="0" lvl="0" indent="0" algn="l" defTabSz="363538" rtl="0" eaLnBrk="1" fontAlgn="auto" latinLnBrk="0" hangingPunct="1">
              <a:lnSpc>
                <a:spcPct val="100000"/>
              </a:lnSpc>
              <a:spcBef>
                <a:spcPts val="0"/>
              </a:spcBef>
              <a:spcAft>
                <a:spcPts val="0"/>
              </a:spcAft>
              <a:buClrTx/>
              <a:buSzTx/>
              <a:buFontTx/>
              <a:buNone/>
              <a:tabLst>
                <a:tab pos="903288" algn="l"/>
                <a:tab pos="1077913" algn="l"/>
              </a:tabLst>
              <a:defRPr/>
            </a:pPr>
            <a:r>
              <a:rPr kumimoji="0" lang="fr-FR" sz="2400" b="1" i="0" u="none" strike="noStrike" kern="1200" cap="small" spc="0" normalizeH="0" baseline="0" noProof="0" dirty="0" smtClean="0">
                <a:ln>
                  <a:noFill/>
                </a:ln>
                <a:solidFill>
                  <a:srgbClr val="FFFFFF"/>
                </a:solidFill>
                <a:effectLst/>
                <a:uLnTx/>
                <a:uFillTx/>
                <a:latin typeface="Trebuchet MS"/>
                <a:ea typeface="+mn-ea"/>
                <a:cs typeface="+mn-cs"/>
              </a:rPr>
              <a:t>Prochaines étapes</a:t>
            </a:r>
            <a:endParaRPr kumimoji="0" lang="fr-FR" sz="2400" b="1" i="0" u="none" strike="noStrike" kern="1200" cap="small" spc="0" normalizeH="0" baseline="0" noProof="0" dirty="0">
              <a:ln>
                <a:noFill/>
              </a:ln>
              <a:solidFill>
                <a:srgbClr val="FFFFFF"/>
              </a:solidFill>
              <a:effectLst/>
              <a:uLnTx/>
              <a:uFillTx/>
              <a:latin typeface="Trebuchet MS"/>
              <a:ea typeface="+mn-ea"/>
              <a:cs typeface="+mn-cs"/>
            </a:endParaRPr>
          </a:p>
        </p:txBody>
      </p:sp>
      <p:sp>
        <p:nvSpPr>
          <p:cNvPr id="10" name="Rectangle 9"/>
          <p:cNvSpPr/>
          <p:nvPr/>
        </p:nvSpPr>
        <p:spPr>
          <a:xfrm>
            <a:off x="252250" y="1405221"/>
            <a:ext cx="8542957" cy="4956742"/>
          </a:xfrm>
          <a:prstGeom prst="rect">
            <a:avLst/>
          </a:prstGeom>
        </p:spPr>
        <p:txBody>
          <a:bodyPr wrap="square">
            <a:spAutoFit/>
          </a:bodyPr>
          <a:lstStyle/>
          <a:p>
            <a:pPr marL="2286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sz="2400" b="1" i="0" u="none" strike="noStrike" kern="1200" cap="none" spc="0" normalizeH="0" baseline="0" noProof="0" dirty="0" smtClean="0">
                <a:ln>
                  <a:noFill/>
                </a:ln>
                <a:solidFill>
                  <a:srgbClr val="DADC4B">
                    <a:lumMod val="50000"/>
                  </a:srgbClr>
                </a:solidFill>
                <a:effectLst/>
                <a:uLnTx/>
                <a:uFillTx/>
                <a:latin typeface="Trebuchet MS"/>
                <a:ea typeface="+mn-ea"/>
                <a:cs typeface="+mn-cs"/>
              </a:rPr>
              <a:t>Atelier</a:t>
            </a:r>
            <a:endParaRPr kumimoji="0" lang="fr-FR" sz="2400" b="1" i="0" u="none" strike="noStrike" kern="1200" cap="none" spc="0" normalizeH="0" baseline="0" noProof="0" dirty="0">
              <a:ln>
                <a:noFill/>
              </a:ln>
              <a:solidFill>
                <a:srgbClr val="DADC4B">
                  <a:lumMod val="50000"/>
                </a:srgbClr>
              </a:solidFill>
              <a:effectLst/>
              <a:uLnTx/>
              <a:uFillTx/>
              <a:latin typeface="Trebuchet M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575757"/>
              </a:solidFill>
              <a:effectLst/>
              <a:uLnTx/>
              <a:uFillTx/>
              <a:latin typeface="Trebuchet MS"/>
              <a:ea typeface="+mn-ea"/>
              <a:cs typeface="+mn-cs"/>
            </a:endParaRP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baseline="0" noProof="0" dirty="0" smtClean="0">
                <a:ln>
                  <a:noFill/>
                </a:ln>
                <a:solidFill>
                  <a:srgbClr val="0081AE">
                    <a:lumMod val="50000"/>
                  </a:srgbClr>
                </a:solidFill>
                <a:effectLst/>
                <a:uLnTx/>
                <a:uFillTx/>
                <a:latin typeface="Trebuchet MS"/>
              </a:rPr>
              <a:t>Présentation et échanges sur la</a:t>
            </a:r>
            <a:r>
              <a:rPr kumimoji="0" lang="fr-FR" sz="2000" b="0" i="0" u="none" strike="noStrike" kern="1200" cap="none" spc="0" normalizeH="0" noProof="0" dirty="0" smtClean="0">
                <a:ln>
                  <a:noFill/>
                </a:ln>
                <a:solidFill>
                  <a:srgbClr val="0081AE">
                    <a:lumMod val="50000"/>
                  </a:srgbClr>
                </a:solidFill>
                <a:effectLst/>
                <a:uLnTx/>
                <a:uFillTx/>
                <a:latin typeface="Trebuchet MS"/>
              </a:rPr>
              <a:t> note n°14 en réponse à la sous-question 1</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lang="fr-FR" sz="2000" dirty="0" smtClean="0">
                <a:solidFill>
                  <a:schemeClr val="accent1">
                    <a:lumMod val="75000"/>
                  </a:schemeClr>
                </a:solidFill>
                <a:latin typeface="Trebuchet MS"/>
              </a:rPr>
              <a:t>Présentation et échanges sur la structuration et le contenu de la note Nexus en Nutrition</a:t>
            </a:r>
          </a:p>
          <a:p>
            <a:pPr marL="742950" marR="0" lvl="1" indent="-285750" algn="l" defTabSz="914400"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fr-FR" sz="2000" b="0" i="0" u="none" strike="noStrike" kern="1200" cap="none" spc="0" normalizeH="0" noProof="0" dirty="0" smtClean="0">
                <a:ln>
                  <a:noFill/>
                </a:ln>
                <a:solidFill>
                  <a:schemeClr val="accent1">
                    <a:lumMod val="60000"/>
                    <a:lumOff val="40000"/>
                  </a:schemeClr>
                </a:solidFill>
                <a:effectLst/>
                <a:uLnTx/>
                <a:uFillTx/>
                <a:latin typeface="Trebuchet MS"/>
              </a:rPr>
              <a:t>Présentation et échanges sur les recommandations et leur diffusion</a:t>
            </a:r>
          </a:p>
          <a:p>
            <a:pPr marR="0" lvl="1" algn="l" defTabSz="914400" rtl="0" eaLnBrk="1" fontAlgn="auto" latinLnBrk="0" hangingPunct="1">
              <a:lnSpc>
                <a:spcPct val="100000"/>
              </a:lnSpc>
              <a:spcBef>
                <a:spcPts val="300"/>
              </a:spcBef>
              <a:spcAft>
                <a:spcPts val="300"/>
              </a:spcAft>
              <a:buClrTx/>
              <a:buSzTx/>
              <a:tabLst/>
              <a:defRPr/>
            </a:pPr>
            <a:r>
              <a:rPr kumimoji="0" lang="fr-FR" b="0" i="0" u="none" strike="noStrike" kern="1200" cap="none" spc="0" normalizeH="0" noProof="0" dirty="0" smtClean="0">
                <a:ln>
                  <a:noFill/>
                </a:ln>
                <a:solidFill>
                  <a:schemeClr val="accent5">
                    <a:lumMod val="60000"/>
                    <a:lumOff val="40000"/>
                  </a:schemeClr>
                </a:solidFill>
                <a:effectLst/>
                <a:uLnTx/>
                <a:uFillTx/>
                <a:latin typeface="Trebuchet MS"/>
                <a:ea typeface="+mn-ea"/>
                <a:cs typeface="+mn-cs"/>
              </a:rPr>
              <a:t> </a:t>
            </a:r>
          </a:p>
          <a:p>
            <a:pPr marL="228600" lvl="1" indent="-228600">
              <a:lnSpc>
                <a:spcPct val="90000"/>
              </a:lnSpc>
              <a:spcBef>
                <a:spcPts val="500"/>
              </a:spcBef>
              <a:buFont typeface="Arial" panose="020B0604020202020204" pitchFamily="34" charset="0"/>
              <a:buChar char="•"/>
              <a:defRPr/>
            </a:pPr>
            <a:r>
              <a:rPr lang="fr-FR" sz="2400" b="1" dirty="0">
                <a:solidFill>
                  <a:schemeClr val="accent2">
                    <a:lumMod val="75000"/>
                  </a:schemeClr>
                </a:solidFill>
                <a:latin typeface="Trebuchet MS"/>
              </a:rPr>
              <a:t>Finalisation note Nexus Nutrition</a:t>
            </a:r>
          </a:p>
          <a:p>
            <a:pPr marL="228600" lvl="1" indent="-228600">
              <a:lnSpc>
                <a:spcPct val="90000"/>
              </a:lnSpc>
              <a:spcBef>
                <a:spcPts val="500"/>
              </a:spcBef>
              <a:buFont typeface="Arial" panose="020B0604020202020204" pitchFamily="34" charset="0"/>
              <a:buChar char="•"/>
              <a:defRPr/>
            </a:pPr>
            <a:r>
              <a:rPr lang="fr-FR" sz="2400" b="1" dirty="0">
                <a:solidFill>
                  <a:schemeClr val="accent2">
                    <a:lumMod val="50000"/>
                  </a:schemeClr>
                </a:solidFill>
                <a:latin typeface="Trebuchet MS"/>
              </a:rPr>
              <a:t>Partage avec les membres du groupe restreint et du CT PNSN</a:t>
            </a:r>
          </a:p>
          <a:p>
            <a:pPr marL="228600" lvl="1" indent="-228600">
              <a:lnSpc>
                <a:spcPct val="90000"/>
              </a:lnSpc>
              <a:spcBef>
                <a:spcPts val="500"/>
              </a:spcBef>
              <a:buFont typeface="Arial" panose="020B0604020202020204" pitchFamily="34" charset="0"/>
              <a:buChar char="•"/>
              <a:defRPr/>
            </a:pPr>
            <a:r>
              <a:rPr lang="fr-FR" sz="2400" b="1" dirty="0">
                <a:solidFill>
                  <a:schemeClr val="accent1">
                    <a:lumMod val="75000"/>
                  </a:schemeClr>
                </a:solidFill>
                <a:latin typeface="Trebuchet MS"/>
              </a:rPr>
              <a:t>Réunion d’enrichissement et de validation </a:t>
            </a:r>
            <a:r>
              <a:rPr lang="fr-FR" sz="2400" b="1" dirty="0" smtClean="0">
                <a:solidFill>
                  <a:schemeClr val="accent1">
                    <a:lumMod val="75000"/>
                  </a:schemeClr>
                </a:solidFill>
                <a:latin typeface="Trebuchet MS"/>
              </a:rPr>
              <a:t>par le CT PNSN </a:t>
            </a:r>
            <a:endParaRPr lang="fr-FR" sz="2400" b="1" dirty="0">
              <a:solidFill>
                <a:schemeClr val="accent1">
                  <a:lumMod val="75000"/>
                </a:schemeClr>
              </a:solidFill>
              <a:latin typeface="Trebuchet MS"/>
            </a:endParaRPr>
          </a:p>
        </p:txBody>
      </p:sp>
    </p:spTree>
    <p:extLst>
      <p:ext uri="{BB962C8B-B14F-4D97-AF65-F5344CB8AC3E}">
        <p14:creationId xmlns:p14="http://schemas.microsoft.com/office/powerpoint/2010/main" val="9491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barn(inVertical)">
                                      <p:cBhvr>
                                        <p:cTn id="15" dur="500"/>
                                        <p:tgtEl>
                                          <p:spTgt spid="10">
                                            <p:txEl>
                                              <p:pRg st="0" end="0"/>
                                            </p:txEl>
                                          </p:spTgt>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xEl>
                                              <p:pRg st="2" end="2"/>
                                            </p:txEl>
                                          </p:spTgt>
                                        </p:tgtEl>
                                        <p:attrNameLst>
                                          <p:attrName>style.visibility</p:attrName>
                                        </p:attrNameLst>
                                      </p:cBhvr>
                                      <p:to>
                                        <p:strVal val="visible"/>
                                      </p:to>
                                    </p:set>
                                    <p:animEffect transition="in" filter="wipe(left)">
                                      <p:cBhvr>
                                        <p:cTn id="19" dur="500"/>
                                        <p:tgtEl>
                                          <p:spTgt spid="10">
                                            <p:txEl>
                                              <p:pRg st="2" end="2"/>
                                            </p:txEl>
                                          </p:spTgt>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xEl>
                                              <p:pRg st="3" end="3"/>
                                            </p:txEl>
                                          </p:spTgt>
                                        </p:tgtEl>
                                        <p:attrNameLst>
                                          <p:attrName>style.visibility</p:attrName>
                                        </p:attrNameLst>
                                      </p:cBhvr>
                                      <p:to>
                                        <p:strVal val="visible"/>
                                      </p:to>
                                    </p:set>
                                    <p:animEffect transition="in" filter="wipe(left)">
                                      <p:cBhvr>
                                        <p:cTn id="23" dur="500"/>
                                        <p:tgtEl>
                                          <p:spTgt spid="10">
                                            <p:txEl>
                                              <p:pRg st="3" end="3"/>
                                            </p:txEl>
                                          </p:spTgt>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wipe(left)">
                                      <p:cBhvr>
                                        <p:cTn id="27" dur="500"/>
                                        <p:tgtEl>
                                          <p:spTgt spid="10">
                                            <p:txEl>
                                              <p:pRg st="4" end="4"/>
                                            </p:txEl>
                                          </p:spTgt>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0">
                                            <p:txEl>
                                              <p:pRg st="5" end="5"/>
                                            </p:txEl>
                                          </p:spTgt>
                                        </p:tgtEl>
                                        <p:attrNameLst>
                                          <p:attrName>style.visibility</p:attrName>
                                        </p:attrNameLst>
                                      </p:cBhvr>
                                      <p:to>
                                        <p:strVal val="visible"/>
                                      </p:to>
                                    </p:set>
                                    <p:animEffect transition="in" filter="wipe(left)">
                                      <p:cBhvr>
                                        <p:cTn id="31" dur="500"/>
                                        <p:tgtEl>
                                          <p:spTgt spid="10">
                                            <p:txEl>
                                              <p:pRg st="5" end="5"/>
                                            </p:txEl>
                                          </p:spTgt>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0">
                                            <p:txEl>
                                              <p:pRg st="6" end="6"/>
                                            </p:txEl>
                                          </p:spTgt>
                                        </p:tgtEl>
                                        <p:attrNameLst>
                                          <p:attrName>style.visibility</p:attrName>
                                        </p:attrNameLst>
                                      </p:cBhvr>
                                      <p:to>
                                        <p:strVal val="visible"/>
                                      </p:to>
                                    </p:set>
                                    <p:animEffect transition="in" filter="wipe(left)">
                                      <p:cBhvr>
                                        <p:cTn id="35" dur="500"/>
                                        <p:tgtEl>
                                          <p:spTgt spid="10">
                                            <p:txEl>
                                              <p:pRg st="6" end="6"/>
                                            </p:txEl>
                                          </p:spTgt>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0">
                                            <p:txEl>
                                              <p:pRg st="7" end="7"/>
                                            </p:txEl>
                                          </p:spTgt>
                                        </p:tgtEl>
                                        <p:attrNameLst>
                                          <p:attrName>style.visibility</p:attrName>
                                        </p:attrNameLst>
                                      </p:cBhvr>
                                      <p:to>
                                        <p:strVal val="visible"/>
                                      </p:to>
                                    </p:set>
                                    <p:animEffect transition="in" filter="wipe(left)">
                                      <p:cBhvr>
                                        <p:cTn id="39" dur="500"/>
                                        <p:tgtEl>
                                          <p:spTgt spid="10">
                                            <p:txEl>
                                              <p:pRg st="7" end="7"/>
                                            </p:txEl>
                                          </p:spTgt>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10">
                                            <p:txEl>
                                              <p:pRg st="8" end="8"/>
                                            </p:txEl>
                                          </p:spTgt>
                                        </p:tgtEl>
                                        <p:attrNameLst>
                                          <p:attrName>style.visibility</p:attrName>
                                        </p:attrNameLst>
                                      </p:cBhvr>
                                      <p:to>
                                        <p:strVal val="visible"/>
                                      </p:to>
                                    </p:set>
                                    <p:animEffect transition="in" filter="wipe(left)">
                                      <p:cBhvr>
                                        <p:cTn id="43" dur="500"/>
                                        <p:tgtEl>
                                          <p:spTgt spid="1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rme 2">
            <a:extLst>
              <a:ext uri="{FF2B5EF4-FFF2-40B4-BE49-F238E27FC236}">
                <a16:creationId xmlns:a16="http://schemas.microsoft.com/office/drawing/2014/main" id="{90782D16-951F-410C-A02A-6632C86469E3}"/>
              </a:ext>
            </a:extLst>
          </p:cNvPr>
          <p:cNvSpPr>
            <a:spLocks/>
          </p:cNvSpPr>
          <p:nvPr/>
        </p:nvSpPr>
        <p:spPr bwMode="auto">
          <a:xfrm>
            <a:off x="179512" y="1556791"/>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1">
                  <a:lumMod val="50000"/>
                </a:schemeClr>
              </a:solidFill>
              <a:effectLst>
                <a:outerShdw blurRad="38100" dist="19050" dir="2700000" algn="tl" rotWithShape="0">
                  <a:schemeClr val="dk1">
                    <a:alpha val="40000"/>
                  </a:schemeClr>
                </a:outerShdw>
              </a:effectLst>
              <a:latin typeface="Calibri" pitchFamily="34" charset="0"/>
            </a:endParaRPr>
          </a:p>
        </p:txBody>
      </p:sp>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3" y="2204863"/>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79512" y="2348880"/>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2" name="Imag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87312" y="4076936"/>
            <a:ext cx="4277176" cy="2016224"/>
          </a:xfrm>
          <a:prstGeom prst="rect">
            <a:avLst/>
          </a:prstGeom>
        </p:spPr>
      </p:pic>
    </p:spTree>
    <p:extLst>
      <p:ext uri="{BB962C8B-B14F-4D97-AF65-F5344CB8AC3E}">
        <p14:creationId xmlns:p14="http://schemas.microsoft.com/office/powerpoint/2010/main" val="13777477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nodePh="1">
                                  <p:stCondLst>
                                    <p:cond delay="0"/>
                                  </p:stCondLst>
                                  <p:endCondLst>
                                    <p:cond evt="begin" delay="0">
                                      <p:tn val="14"/>
                                    </p:cond>
                                  </p:end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0-#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theme/theme1.xml><?xml version="1.0" encoding="utf-8"?>
<a:theme xmlns:a="http://schemas.openxmlformats.org/drawingml/2006/main" name="Office Theme">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hèm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6046</TotalTime>
  <Words>673</Words>
  <Application>Microsoft Office PowerPoint</Application>
  <PresentationFormat>Affichage à l'écran (4:3)</PresentationFormat>
  <Paragraphs>175</Paragraphs>
  <Slides>14</Slides>
  <Notes>13</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14</vt:i4>
      </vt:variant>
    </vt:vector>
  </HeadingPairs>
  <TitlesOfParts>
    <vt:vector size="25" baseType="lpstr">
      <vt:lpstr>Arial</vt:lpstr>
      <vt:lpstr>Calibri</vt:lpstr>
      <vt:lpstr>Calibri Light</vt:lpstr>
      <vt:lpstr>Cambria</vt:lpstr>
      <vt:lpstr>Symbol</vt:lpstr>
      <vt:lpstr>Times New Roman</vt:lpstr>
      <vt:lpstr>Trebuchet MS</vt:lpstr>
      <vt:lpstr>Wingdings</vt:lpstr>
      <vt:lpstr>Wingdings 2</vt:lpstr>
      <vt:lpstr>Office Theme</vt:lpstr>
      <vt:lpstr>Thème Office</vt:lpstr>
      <vt:lpstr>ATELIER d’interpretation et d’orientation de la note sur  le Nexus UDP dans le domaine de la Nutrition  </vt:lpstr>
      <vt:lpstr>Présentation PowerPoint</vt:lpstr>
      <vt:lpstr>Présentation PowerPoint</vt:lpstr>
      <vt:lpstr>Groupe restreint mobilisé pour contribuer aux travaux</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Formation en nutrition</dc:title>
  <dc:creator>Saboya Montserrat</dc:creator>
  <cp:lastModifiedBy>mado</cp:lastModifiedBy>
  <cp:revision>141</cp:revision>
  <cp:lastPrinted>2020-07-25T10:12:37Z</cp:lastPrinted>
  <dcterms:created xsi:type="dcterms:W3CDTF">2020-04-04T09:56:18Z</dcterms:created>
  <dcterms:modified xsi:type="dcterms:W3CDTF">2021-12-09T21:28:42Z</dcterms:modified>
</cp:coreProperties>
</file>