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6" r:id="rId1"/>
    <p:sldMasterId id="2147483648" r:id="rId2"/>
  </p:sldMasterIdLst>
  <p:notesMasterIdLst>
    <p:notesMasterId r:id="rId16"/>
  </p:notesMasterIdLst>
  <p:handoutMasterIdLst>
    <p:handoutMasterId r:id="rId17"/>
  </p:handoutMasterIdLst>
  <p:sldIdLst>
    <p:sldId id="261" r:id="rId3"/>
    <p:sldId id="349" r:id="rId4"/>
    <p:sldId id="381" r:id="rId5"/>
    <p:sldId id="380" r:id="rId6"/>
    <p:sldId id="382" r:id="rId7"/>
    <p:sldId id="354" r:id="rId8"/>
    <p:sldId id="391" r:id="rId9"/>
    <p:sldId id="355" r:id="rId10"/>
    <p:sldId id="370" r:id="rId11"/>
    <p:sldId id="375" r:id="rId12"/>
    <p:sldId id="376" r:id="rId13"/>
    <p:sldId id="387" r:id="rId14"/>
    <p:sldId id="390" r:id="rId15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65F724B-4BB1-4C2C-AB79-C25ECD5622C1}">
          <p14:sldIdLst>
            <p14:sldId id="261"/>
            <p14:sldId id="349"/>
            <p14:sldId id="381"/>
            <p14:sldId id="380"/>
            <p14:sldId id="382"/>
            <p14:sldId id="354"/>
            <p14:sldId id="391"/>
            <p14:sldId id="355"/>
            <p14:sldId id="370"/>
            <p14:sldId id="375"/>
            <p14:sldId id="376"/>
            <p14:sldId id="387"/>
            <p14:sldId id="390"/>
          </p14:sldIdLst>
        </p14:section>
        <p14:section name="Section sans titre" id="{C67A54A2-4A70-4FDB-88A2-550EBAA4A7D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965B"/>
    <a:srgbClr val="1A5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43" autoAdjust="0"/>
    <p:restoredTop sz="65132" autoAdjust="0"/>
  </p:normalViewPr>
  <p:slideViewPr>
    <p:cSldViewPr>
      <p:cViewPr varScale="1">
        <p:scale>
          <a:sx n="54" d="100"/>
          <a:sy n="54" d="100"/>
        </p:scale>
        <p:origin x="1661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3254" y="3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37FEEBB-005D-4CE8-AAB8-502220AEE3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E782D32-6546-4FFA-A147-5BD51FA506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58D55-4607-46FB-AF3A-7E763C8C1AB5}" type="datetimeFigureOut">
              <a:rPr lang="fr-FR" smtClean="0"/>
              <a:t>09/12/2021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119441-5F84-4A90-BED6-8D0BE06FA5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F575A46-040C-4301-8749-7AC725CC32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8A646-86ED-4D08-95E4-BEFF50718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834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Présentation COPIL 1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D3592-F663-4DAD-82B0-B6206D1A948B}" type="datetimeFigureOut">
              <a:rPr lang="fr-FR" smtClean="0"/>
              <a:pPr/>
              <a:t>09/12/2021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dirty="0"/>
              <a:t>Guillaume Poirel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48DAC-8A2D-4825-850C-34E762FB0A5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4507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baseline="0" dirty="0" smtClean="0"/>
              <a:t>Diapo 1.</a:t>
            </a:r>
          </a:p>
          <a:p>
            <a:endParaRPr lang="fr-FR" baseline="0" dirty="0" smtClean="0"/>
          </a:p>
          <a:p>
            <a:r>
              <a:rPr lang="fr-FR" baseline="0" dirty="0" smtClean="0"/>
              <a:t>Dans </a:t>
            </a:r>
            <a:r>
              <a:rPr lang="fr-FR" baseline="0" dirty="0"/>
              <a:t>un premier temps, cet</a:t>
            </a:r>
            <a:r>
              <a:rPr lang="fr-FR" dirty="0"/>
              <a:t>te démarche a débuté a partir de mars 2019 à travers</a:t>
            </a:r>
            <a:r>
              <a:rPr lang="fr-FR" baseline="0" dirty="0"/>
              <a:t> des échanges intensifs</a:t>
            </a:r>
            <a:r>
              <a:rPr lang="fr-FR" dirty="0"/>
              <a:t> entre le statisticien principal, l’analyste principal et le conseiller en formulation des politiques et communication stratégique de la l’AT PNIN. </a:t>
            </a:r>
          </a:p>
          <a:p>
            <a:endParaRPr lang="fr-FR" dirty="0"/>
          </a:p>
          <a:p>
            <a:r>
              <a:rPr lang="fr-FR" dirty="0"/>
              <a:t>La</a:t>
            </a:r>
            <a:r>
              <a:rPr lang="fr-FR" baseline="0" dirty="0"/>
              <a:t> première étape fixée a été d’abord de faire </a:t>
            </a:r>
            <a:r>
              <a:rPr lang="fr-FR" b="1" baseline="0" dirty="0"/>
              <a:t>l’inventaire de toutes les bases des données d’enquêtes sur la nutrition </a:t>
            </a:r>
            <a:r>
              <a:rPr lang="fr-FR" baseline="0" dirty="0"/>
              <a:t>et/ou disposant d’un volet nutrition. Cette étape, déjà initiée depuis le début de programme PNIN, a été assez facile suite à une demande explicite de la Direction </a:t>
            </a:r>
            <a:r>
              <a:rPr lang="fr-FR" baseline="0" dirty="0" smtClean="0"/>
              <a:t>Générale </a:t>
            </a:r>
            <a:r>
              <a:rPr lang="fr-FR" baseline="0" dirty="0"/>
              <a:t>vers </a:t>
            </a:r>
            <a:r>
              <a:rPr lang="fr-FR" baseline="0" dirty="0" smtClean="0"/>
              <a:t>les </a:t>
            </a:r>
            <a:r>
              <a:rPr lang="fr-FR" baseline="0" dirty="0"/>
              <a:t>Directions de l’INS à transmettre </a:t>
            </a:r>
            <a:r>
              <a:rPr lang="fr-FR" baseline="0" dirty="0" smtClean="0"/>
              <a:t>toutes bases </a:t>
            </a:r>
            <a:r>
              <a:rPr lang="fr-FR" baseline="0" dirty="0"/>
              <a:t>de données utile à la PNIN. La majorité des bases de données nationales sont en effet logées au sein de l’INS mais stockées dans les différentes Directions de tutelle de l’INS.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186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</a:t>
            </a:r>
            <a:r>
              <a:rPr lang="fr-FR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</a:t>
            </a:r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Plan de la présentation</a:t>
            </a:r>
            <a:endParaRPr lang="fr-FR" sz="12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Cette présentation </a:t>
            </a:r>
            <a:r>
              <a:rPr lang="fr-FR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 </a:t>
            </a:r>
            <a:r>
              <a:rPr lang="fr-F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structuré en </a:t>
            </a:r>
            <a:r>
              <a:rPr lang="fr-FR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</a:t>
            </a:r>
            <a:r>
              <a:rPr lang="fr-FR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parties correspondantes à l’approche méthodologique mise en place pour répondre à la </a:t>
            </a:r>
            <a:r>
              <a:rPr lang="fr-FR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sous question n°1 de la question n°1 </a:t>
            </a:r>
            <a:r>
              <a:rPr lang="fr-FR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 PCA </a:t>
            </a:r>
            <a:r>
              <a:rPr lang="fr-FR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2020-2021 </a:t>
            </a:r>
            <a:r>
              <a:rPr lang="fr-FR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la PNIN. </a:t>
            </a:r>
            <a:r>
              <a:rPr lang="fr-FR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fr-FR" sz="12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454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</a:t>
            </a:r>
            <a:r>
              <a:rPr lang="fr-FR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</a:t>
            </a:r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Revue des bases de données existantes à l’INS</a:t>
            </a:r>
            <a:endParaRPr lang="fr-FR" sz="12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  <a:p>
            <a:r>
              <a:rPr lang="fr-FR" dirty="0"/>
              <a:t>La revue des bases de données de nutrition ou incluant une composante nutrition a été réalisé en </a:t>
            </a:r>
            <a:r>
              <a:rPr lang="fr-FR" b="1" dirty="0"/>
              <a:t>trois étapes</a:t>
            </a:r>
            <a:r>
              <a:rPr lang="fr-FR" dirty="0"/>
              <a:t>. </a:t>
            </a:r>
          </a:p>
          <a:p>
            <a:endParaRPr lang="fr-FR" dirty="0"/>
          </a:p>
          <a:p>
            <a:r>
              <a:rPr lang="fr-FR" b="1" dirty="0"/>
              <a:t>La</a:t>
            </a:r>
            <a:r>
              <a:rPr lang="fr-FR" b="1" baseline="0" dirty="0"/>
              <a:t> première étape a été l’inventaire des </a:t>
            </a:r>
            <a:r>
              <a:rPr lang="fr-FR" b="1" baseline="0" dirty="0" smtClean="0"/>
              <a:t>indicateurs</a:t>
            </a:r>
            <a:r>
              <a:rPr lang="fr-FR" baseline="0" dirty="0" smtClean="0"/>
              <a:t>. Ce </a:t>
            </a:r>
            <a:r>
              <a:rPr lang="fr-FR" baseline="0" dirty="0"/>
              <a:t>travail d’identification des informations en lien avec la Nutrition a été initié depuis presque </a:t>
            </a:r>
            <a:r>
              <a:rPr lang="fr-FR" baseline="0" dirty="0" smtClean="0"/>
              <a:t>trois années </a:t>
            </a:r>
            <a:r>
              <a:rPr lang="fr-FR" baseline="0" dirty="0"/>
              <a:t>avec les Secteurs Clés et à travers la cartographie des données, les travaux des Chargés d’Appuis Sectoriels et l’élaboration des diagnostics sur la situation des statistiques dans les Secteurs de la PNIN. </a:t>
            </a:r>
          </a:p>
          <a:p>
            <a:endParaRPr lang="fr-FR" baseline="0" dirty="0"/>
          </a:p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2865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</a:t>
            </a:r>
            <a:r>
              <a:rPr lang="fr-FR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</a:t>
            </a:r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Sélection des sources d’informations complémentaires</a:t>
            </a:r>
            <a:endParaRPr lang="fr-FR" sz="12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baseline="0" dirty="0"/>
          </a:p>
          <a:p>
            <a:r>
              <a:rPr lang="fr-FR" dirty="0"/>
              <a:t>Parmi</a:t>
            </a:r>
            <a:r>
              <a:rPr lang="fr-FR" baseline="0" dirty="0"/>
              <a:t> les</a:t>
            </a:r>
            <a:r>
              <a:rPr lang="fr-FR" dirty="0"/>
              <a:t> sources d’informations complémentaires particulières </a:t>
            </a:r>
            <a:r>
              <a:rPr lang="fr-FR" baseline="0" dirty="0"/>
              <a:t>pour renseigner certains indicateurs au niveau national, nous pouvons citer: </a:t>
            </a:r>
            <a:endParaRPr lang="fr-FR" baseline="0" dirty="0" smtClean="0"/>
          </a:p>
          <a:p>
            <a:endParaRPr lang="fr-FR" baseline="0" dirty="0"/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baseline="0" dirty="0" smtClean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Rapport Mondial sur la nutrition (GNR en anglais)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3">
                    <a:lumMod val="50000"/>
                  </a:schemeClr>
                </a:solidFill>
              </a:rPr>
              <a:t>- Rapports PCIMAS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50000"/>
                  </a:schemeClr>
                </a:solidFill>
              </a:rPr>
              <a:t>- FAOSTAT : séries d’indicateurs de sécurité alimentaire publies annuellement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- Rapports divers (PROSEHA, EDS, SMART, …)</a:t>
            </a: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7197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err="1"/>
              <a:t>Slide</a:t>
            </a:r>
            <a:r>
              <a:rPr lang="fr-FR" b="1" dirty="0"/>
              <a:t> 5</a:t>
            </a:r>
            <a:r>
              <a:rPr lang="fr-FR" b="1" dirty="0" smtClean="0"/>
              <a:t>. Sélection des indicateurs relatifs à la question</a:t>
            </a:r>
            <a:r>
              <a:rPr lang="fr-FR" b="1" baseline="0" dirty="0" smtClean="0"/>
              <a:t> n°1</a:t>
            </a:r>
            <a:endParaRPr lang="fr-FR" b="1" dirty="0"/>
          </a:p>
          <a:p>
            <a:endParaRPr lang="fr-FR" dirty="0"/>
          </a:p>
          <a:p>
            <a:r>
              <a:rPr lang="fr-FR" dirty="0"/>
              <a:t>Les indicateurs des</a:t>
            </a:r>
            <a:r>
              <a:rPr lang="fr-FR" baseline="0" dirty="0"/>
              <a:t> déterminants les plus documentés comme étant des vulnérabilité potentielles de la Malnutrition Chronique ont été sélectionnés. Par la suite, ces indicateurs ont été catégorisés en quatre groupes : </a:t>
            </a:r>
          </a:p>
          <a:p>
            <a:pPr marL="228600" indent="-228600">
              <a:buAutoNum type="arabicParenBoth"/>
            </a:pPr>
            <a:r>
              <a:rPr lang="fr-FR" baseline="0" dirty="0"/>
              <a:t>Statut nutritionnel et sous-alimentation;</a:t>
            </a:r>
          </a:p>
          <a:p>
            <a:pPr marL="228600" indent="-228600">
              <a:buAutoNum type="arabicParenBoth"/>
            </a:pPr>
            <a:r>
              <a:rPr lang="fr-FR" baseline="0" dirty="0"/>
              <a:t>Démographie et socio-économie;</a:t>
            </a:r>
          </a:p>
          <a:p>
            <a:pPr marL="228600" indent="-228600">
              <a:buAutoNum type="arabicParenBoth"/>
            </a:pPr>
            <a:r>
              <a:rPr lang="fr-FR" baseline="0" dirty="0"/>
              <a:t>Déterminants sous-jacents; </a:t>
            </a:r>
          </a:p>
          <a:p>
            <a:pPr marL="228600" indent="-228600">
              <a:buAutoNum type="arabicParenBoth"/>
            </a:pPr>
            <a:r>
              <a:rPr lang="fr-FR" baseline="0" dirty="0"/>
              <a:t>Pratiques d’alimentation du nourrisson et du jeune enfant.</a:t>
            </a:r>
          </a:p>
          <a:p>
            <a:pPr marL="228600" indent="-228600">
              <a:buAutoNum type="arabicParenBoth"/>
            </a:pPr>
            <a:endParaRPr lang="fr-FR" baseline="0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3306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38238" y="241300"/>
            <a:ext cx="4521200" cy="33909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58477" y="3667968"/>
            <a:ext cx="6480720" cy="6048671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err="1"/>
              <a:t>Slide</a:t>
            </a:r>
            <a:r>
              <a:rPr lang="fr-FR" b="1" dirty="0"/>
              <a:t> 7</a:t>
            </a:r>
            <a:r>
              <a:rPr lang="fr-FR" b="1" dirty="0" smtClean="0"/>
              <a:t>. Tableau</a:t>
            </a:r>
            <a:r>
              <a:rPr lang="fr-FR" b="1" baseline="0" dirty="0" smtClean="0"/>
              <a:t> N°1 : Indicateurs du Statut Nutritionnel et sous-alimentation</a:t>
            </a:r>
            <a:endParaRPr lang="fr-FR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 smtClean="0"/>
          </a:p>
          <a:p>
            <a:pPr marL="228600" marR="0" indent="-22860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fr-FR" sz="12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28600" marR="0" indent="-22860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6799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38238" y="241300"/>
            <a:ext cx="4521200" cy="33909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58477" y="3667968"/>
            <a:ext cx="6480720" cy="6048671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err="1"/>
              <a:t>Slide</a:t>
            </a:r>
            <a:r>
              <a:rPr lang="fr-FR" b="1" dirty="0"/>
              <a:t> 7</a:t>
            </a:r>
            <a:r>
              <a:rPr lang="fr-FR" b="1" dirty="0" smtClean="0"/>
              <a:t>. Tableau</a:t>
            </a:r>
            <a:r>
              <a:rPr lang="fr-FR" b="1" baseline="0" dirty="0" smtClean="0"/>
              <a:t> N°1 : Indicateurs du Statut Nutritionnel et sous-alimentation</a:t>
            </a:r>
            <a:endParaRPr lang="fr-FR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Les indicateurs retenus pour analyser le statut</a:t>
            </a:r>
            <a:r>
              <a:rPr lang="fr-FR" b="1" baseline="0" dirty="0"/>
              <a:t> nutritionnel et la sous-alimentation sont au nombre de trois : </a:t>
            </a:r>
          </a:p>
          <a:p>
            <a:pPr marL="228600" indent="-228600" rtl="0" eaLnBrk="1" fontAlgn="ctr" latinLnBrk="0" hangingPunct="1">
              <a:buAutoNum type="arabicPeriod"/>
            </a:pPr>
            <a:r>
              <a:rPr lang="fr-FR" sz="1200" b="1" u="none" strike="noStrike" dirty="0">
                <a:effectLst/>
              </a:rPr>
              <a:t>Prévalence de la malnutrition chronique ou retard de croissance</a:t>
            </a:r>
            <a:r>
              <a:rPr lang="fr-FR" sz="1200" b="1" u="none" strike="noStrike" baseline="0" dirty="0">
                <a:effectLst/>
              </a:rPr>
              <a:t> </a:t>
            </a:r>
            <a:r>
              <a:rPr lang="fr-FR" sz="1200" b="0" u="none" strike="noStrike" baseline="0" dirty="0">
                <a:effectLst/>
              </a:rPr>
              <a:t>qui correspond à la p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roportion d’enfants âgés de moins de cinq ans avec Taille-Age &lt;-2 déviations standards par rapport à la médiane de la population de référence.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Cet indicateur est produit à travers les 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EDS et les enquêtes SMART</a:t>
            </a:r>
          </a:p>
          <a:p>
            <a:pPr marL="228600" marR="0" indent="-22860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sz="1200" b="1" u="none" strike="noStrike" dirty="0">
                <a:effectLst/>
              </a:rPr>
              <a:t>Le nombre d’enfants affectés par la malnutrition chronique,</a:t>
            </a:r>
            <a:r>
              <a:rPr lang="fr-FR" sz="1200" b="1" u="none" strike="noStrike" baseline="0" dirty="0">
                <a:effectLst/>
              </a:rPr>
              <a:t> </a:t>
            </a:r>
            <a:r>
              <a:rPr lang="fr-FR" sz="1200" b="0" u="none" strike="noStrike" baseline="0" dirty="0">
                <a:effectLst/>
              </a:rPr>
              <a:t>c’est-à-dire le n</a:t>
            </a:r>
            <a:r>
              <a:rPr lang="fr-FR" sz="1200" b="0" u="none" strike="noStrike" dirty="0">
                <a:effectLst/>
              </a:rPr>
              <a:t>ombre </a:t>
            </a:r>
            <a:r>
              <a:rPr lang="fr-FR" sz="1200" u="none" strike="noStrike" dirty="0">
                <a:effectLst/>
              </a:rPr>
              <a:t>d’enfants âgés de moins de cinq ans avec Taille-Age &lt;-2 déviations standards  par rapport à la médiane de la population de référence. La cible de l’Assemblée Mondiale de la Santé (AMS) est de réduire de 40% le nombre d’enfants atteints de la malnutrition chronique entre 2012 et 2025 et de 50%  pour l’ODD2 à l’horizon 2030.</a:t>
            </a:r>
            <a:r>
              <a:rPr lang="fr-FR" sz="1200" u="none" strike="noStrike" baseline="0" dirty="0">
                <a:effectLst/>
              </a:rPr>
              <a:t> Cet indicateur est produit à travers l’enquête SMART.</a:t>
            </a:r>
          </a:p>
          <a:p>
            <a:pPr marL="228600" marR="0" indent="-22860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FR" sz="1200" b="1" u="none" strike="noStrike" dirty="0">
                <a:effectLst/>
              </a:rPr>
              <a:t>La prévalence de la sous-alimentation ou faim chronique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 correspond à l’apport alimentaire qui est insuffisant pour couvrir les besoins en énergie alimentaire de façon continue au cours de l’année. La cible de Malabo est de réduire 50% de la prévalence de la Sous-alimentation à l’horizon 2025. Cet indicateur est estimé de façon annuelle par la FAO.</a:t>
            </a:r>
          </a:p>
          <a:p>
            <a:pPr marL="228600" marR="0" indent="-22860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fr-FR" sz="12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28600" marR="0" indent="-22860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365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err="1"/>
              <a:t>Slide</a:t>
            </a:r>
            <a:r>
              <a:rPr lang="fr-FR" b="1" dirty="0"/>
              <a:t> 8</a:t>
            </a:r>
            <a:r>
              <a:rPr lang="fr-FR" b="1" dirty="0" smtClean="0"/>
              <a:t>. Tableau</a:t>
            </a:r>
            <a:r>
              <a:rPr lang="fr-FR" b="1" baseline="0" dirty="0" smtClean="0"/>
              <a:t> N°2 : Démographie et Socio-économie</a:t>
            </a:r>
            <a:endParaRPr lang="fr-FR" b="1" dirty="0"/>
          </a:p>
          <a:p>
            <a:endParaRPr lang="fr-FR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Les indicateurs retenus pour les dimensions démographique et socio-économique </a:t>
            </a:r>
            <a:r>
              <a:rPr lang="fr-FR" b="1" baseline="0" dirty="0"/>
              <a:t>sont au nombre de quatre : </a:t>
            </a:r>
          </a:p>
          <a:p>
            <a:pPr marL="228600" indent="-228600" rtl="0" eaLnBrk="1" fontAlgn="ctr" latinLnBrk="0" hangingPunct="1">
              <a:buAutoNum type="arabicPeriod"/>
            </a:pPr>
            <a:r>
              <a:rPr lang="en-US" sz="1200" b="1" u="none" strike="noStrike" dirty="0" err="1" smtClean="0">
                <a:effectLst/>
              </a:rPr>
              <a:t>L’Indice</a:t>
            </a:r>
            <a:r>
              <a:rPr lang="en-US" sz="1200" b="1" u="none" strike="noStrike" dirty="0" smtClean="0">
                <a:effectLst/>
              </a:rPr>
              <a:t> </a:t>
            </a:r>
            <a:r>
              <a:rPr lang="en-US" sz="1200" b="1" u="none" strike="noStrike" dirty="0" err="1">
                <a:effectLst/>
              </a:rPr>
              <a:t>Synthétique</a:t>
            </a:r>
            <a:r>
              <a:rPr lang="en-US" sz="1200" b="1" u="none" strike="noStrike" dirty="0">
                <a:effectLst/>
              </a:rPr>
              <a:t> de </a:t>
            </a:r>
            <a:r>
              <a:rPr lang="en-US" sz="1200" b="1" u="none" strike="noStrike" dirty="0" err="1">
                <a:effectLst/>
              </a:rPr>
              <a:t>Fécondité</a:t>
            </a:r>
            <a:r>
              <a:rPr lang="en-US" sz="1200" b="1" u="none" strike="noStrike" dirty="0">
                <a:effectLst/>
              </a:rPr>
              <a:t> </a:t>
            </a:r>
            <a:r>
              <a:rPr lang="en-US" sz="1200" b="1" u="none" strike="noStrike" dirty="0" smtClean="0">
                <a:effectLst/>
              </a:rPr>
              <a:t>(ISF) </a:t>
            </a:r>
            <a:r>
              <a:rPr lang="en-US" sz="1200" b="0" u="none" strike="noStrike" dirty="0" smtClean="0">
                <a:effectLst/>
              </a:rPr>
              <a:t>qui </a:t>
            </a:r>
            <a:r>
              <a:rPr lang="en-US" sz="1200" b="0" u="none" strike="noStrike" dirty="0">
                <a:effectLst/>
              </a:rPr>
              <a:t>correspond</a:t>
            </a:r>
            <a:r>
              <a:rPr lang="en-US" sz="1200" b="0" u="none" strike="noStrike" baseline="0" dirty="0">
                <a:effectLst/>
              </a:rPr>
              <a:t> au</a:t>
            </a:r>
            <a:r>
              <a:rPr lang="en-US" sz="1200" b="1" u="none" strike="noStrike" baseline="0" dirty="0">
                <a:effectLst/>
              </a:rPr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nombre moyen d’enfants par femme en âge de procréer.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L’indice 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synthétique de fécondité est produit à travers les EDSN, mais également à travers l’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ENISED (Etude Nationale d’évaluation des indicateurs socio-économiques et démographiques) de 2015. </a:t>
            </a:r>
          </a:p>
          <a:p>
            <a:pPr marL="228600" marR="0" indent="-22860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28600" indent="-228600" rtl="0" eaLnBrk="1" fontAlgn="ctr" latinLnBrk="0" hangingPunct="1">
              <a:buAutoNum type="arabicPeriod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78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err="1"/>
              <a:t>Slide</a:t>
            </a:r>
            <a:r>
              <a:rPr lang="fr-FR" b="1" dirty="0"/>
              <a:t> 10</a:t>
            </a:r>
            <a:r>
              <a:rPr lang="fr-FR" b="1" dirty="0" smtClean="0"/>
              <a:t>. Tableau 4</a:t>
            </a:r>
            <a:r>
              <a:rPr lang="fr-FR" b="1" baseline="0" dirty="0" smtClean="0"/>
              <a:t> : Déterminants sous-jacents de la malnutrition Chronique</a:t>
            </a:r>
            <a:endParaRPr lang="fr-FR" b="1" dirty="0"/>
          </a:p>
          <a:p>
            <a:endParaRPr lang="fr-FR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Les indicateurs retenus correspondant</a:t>
            </a:r>
            <a:r>
              <a:rPr lang="fr-FR" b="1" baseline="0" dirty="0"/>
              <a:t> au déterminants sous-jacents de la Malnutrition Chronique dans le domaine de l’Education et de l’autonomisation des femmes sont au nombre de deux 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baseline="0" dirty="0"/>
          </a:p>
          <a:p>
            <a:pPr marL="228600" indent="-228600" rtl="0" eaLnBrk="1" fontAlgn="ctr" latinLnBrk="0" hangingPunct="1">
              <a:buFont typeface="+mj-lt"/>
              <a:buAutoNum type="arabicPeriod"/>
            </a:pPr>
            <a:r>
              <a:rPr lang="fr-FR" b="1" baseline="0" dirty="0"/>
              <a:t>La s</a:t>
            </a: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colarisation des filles au niveau du secondaire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 est la proportion des filles enrôlées au niveau du secondaire. Le seuil de vulnérabilité pour une prédiction d’une prévalence de la malnutrition chronique inférieure à 15% est de 81%.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Cet indicateur est produit par le Global Nutrition Report e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 disponible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dans la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International Data base or National 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statistics</a:t>
            </a: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rtl="0" eaLnBrk="1" fontAlgn="ctr" latinLnBrk="0" hangingPunct="1">
              <a:buFont typeface="+mj-lt"/>
              <a:buAutoNum type="arabicPeriod"/>
            </a:pP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</a:t>
            </a: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Ratio de l’Esperance de vie des femmes par rapport aux hommes qui</a:t>
            </a:r>
            <a:r>
              <a:rPr lang="fr-FR" sz="1200" b="1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apparait comme un </a:t>
            </a: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proxy de l’autonomisation des femmes.</a:t>
            </a:r>
            <a:r>
              <a:rPr lang="fr-FR" sz="1200" b="1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s’agit du r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atio de l’espérance de vie des femmes par rapport aux hommes. Le seuil de vulnérabilité pour une prédiction d’une prévalence de la malnutrition chronique inférieure à 15% est de 1,072.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 ration est calculé à partir des données et projections réalisées par l’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INS.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rtl="0" eaLnBrk="1" fontAlgn="ctr" latinLnBrk="0" hangingPunct="1">
              <a:buFont typeface="+mj-lt"/>
              <a:buAutoNum type="arabicPeriod"/>
            </a:pP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ctr" latinLnBrk="0" hangingPunct="1"/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7752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err="1"/>
              <a:t>Slide</a:t>
            </a:r>
            <a:r>
              <a:rPr lang="fr-FR" b="1" dirty="0"/>
              <a:t> 11</a:t>
            </a:r>
            <a:r>
              <a:rPr lang="fr-FR" b="1" dirty="0" smtClean="0"/>
              <a:t>. Tableau</a:t>
            </a:r>
            <a:r>
              <a:rPr lang="fr-FR" b="1" baseline="0" dirty="0" smtClean="0"/>
              <a:t> N°5 : Pratiques d’alimentation du Nourrisson et du Jeune Enfant</a:t>
            </a:r>
            <a:endParaRPr lang="fr-FR" b="1" dirty="0"/>
          </a:p>
          <a:p>
            <a:endParaRPr lang="fr-FR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Les indicateurs retenus sur les pratiques d’alimentation du</a:t>
            </a:r>
            <a:r>
              <a:rPr lang="fr-FR" b="1" baseline="0" dirty="0"/>
              <a:t> Nourrisson et du Jeune Enfant sont au nombre de onze (11) :</a:t>
            </a:r>
          </a:p>
          <a:p>
            <a:pPr marL="228600" indent="-228600" rtl="0" eaLnBrk="1" fontAlgn="ctr" latinLnBrk="0" hangingPunct="1">
              <a:buFont typeface="+mj-lt"/>
              <a:buAutoNum type="arabicPeriod"/>
            </a:pP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L’initiation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précoce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l’allaitement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 correspond à la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proportion d’enfants âgés de 0-23 mois qui ont été mis au sein dans l’heure suivant l’accouchement.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Cet indicateur est produit par l’UNICEF,</a:t>
            </a:r>
          </a:p>
          <a:p>
            <a:pPr marL="228600" indent="-228600" rtl="0" eaLnBrk="1" fontAlgn="ctr" latinLnBrk="0" hangingPunct="1">
              <a:buFont typeface="+mj-lt"/>
              <a:buAutoNum type="arabicPeriod"/>
            </a:pP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L’Allaitement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maternel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exclusif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qui correspond à la p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roportion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nourrissons de moins de six mois exclusivement allaités. La cible de l’AMS est d’augmenter à au moins 50% la prévalence de l’allaitement maternel exclusif entre 2012 et 2015 et celle de l’ODD2 est de l’augmenter d’au moins 70% à l’horizon 2030. </a:t>
            </a:r>
            <a:r>
              <a:rPr lang="fr-FR" sz="1200" b="0" i="0" u="none" strike="noStrike" kern="1200" dirty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Il existe</a:t>
            </a:r>
            <a:r>
              <a:rPr lang="fr-FR" sz="1200" b="0" i="0" u="none" strike="noStrike" kern="1200" baseline="0" dirty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u="none" strike="noStrike" kern="1200" dirty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site</a:t>
            </a:r>
            <a:r>
              <a:rPr lang="fr-FR" sz="1200" b="0" i="0" u="none" strike="noStrike" kern="1200" baseline="0" dirty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 :</a:t>
            </a:r>
            <a:endParaRPr lang="fr-FR" sz="1200" b="0" i="0" u="none" strike="noStrike" kern="1200" dirty="0">
              <a:solidFill>
                <a:srgbClr val="FFFF00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ctr" latinLnBrk="0" hangingPunct="1"/>
            <a:r>
              <a:rPr lang="fr-FR" sz="1200" b="0" i="0" u="none" strike="noStrike" kern="1200" dirty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Mères/gardiennes de  nourrissons âgés de moins de six mois </a:t>
            </a:r>
          </a:p>
          <a:p>
            <a:pPr rtl="0" eaLnBrk="1" fontAlgn="ctr" latinLnBrk="0" hangingPunct="1"/>
            <a:r>
              <a:rPr lang="fr-FR" sz="1200" b="0" i="0" u="none" strike="noStrike" kern="1200" dirty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Estimations annuelles FAOSTAT de 2000 à 2012 et ENISED </a:t>
            </a:r>
          </a:p>
          <a:p>
            <a:pPr marL="228600" indent="-228600" rtl="0" eaLnBrk="1" fontAlgn="ctr" latinLnBrk="0" hangingPunct="1">
              <a:buFont typeface="+mj-lt"/>
              <a:buAutoNum type="arabicPeriod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05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err="1" smtClean="0"/>
              <a:t>Slide</a:t>
            </a:r>
            <a:r>
              <a:rPr lang="fr-FR" b="1" dirty="0" smtClean="0"/>
              <a:t> 12. Tableau</a:t>
            </a:r>
            <a:r>
              <a:rPr lang="fr-FR" b="1" baseline="0" dirty="0" smtClean="0"/>
              <a:t> N°5 : Pratiques d’alimentation du Nourrisson et du Jeune Enfant</a:t>
            </a:r>
            <a:endParaRPr lang="fr-FR" b="1" dirty="0" smtClean="0"/>
          </a:p>
          <a:p>
            <a:endParaRPr lang="fr-FR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Ensuite parmi</a:t>
            </a:r>
            <a:r>
              <a:rPr lang="fr-FR" b="1" baseline="0" dirty="0"/>
              <a:t> les </a:t>
            </a:r>
            <a:r>
              <a:rPr lang="fr-FR" b="1" dirty="0"/>
              <a:t>indicateurs retenus sur les pratiques d’alimentation du</a:t>
            </a:r>
            <a:r>
              <a:rPr lang="fr-FR" b="1" baseline="0" dirty="0"/>
              <a:t> Nourrisson et du Jeune Enfant il y a :</a:t>
            </a:r>
          </a:p>
          <a:p>
            <a:pPr marL="228600" indent="-228600" rtl="0" eaLnBrk="1" fontAlgn="ctr" latinLnBrk="0" hangingPunct="1">
              <a:buFont typeface="+mj-lt"/>
              <a:buAutoNum type="arabicPeriod" startAt="5"/>
            </a:pP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d</a:t>
            </a: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iversité alimentaire minimale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 correspond à la proportion d'enfants âgés de 6 à 23 mois qui reçoivent des aliments de 4 groupes d'aliments ou plus.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Cet indicateur se retrouve dans les 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EDS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dans certaines enquêtes SMART.</a:t>
            </a:r>
          </a:p>
          <a:p>
            <a:pPr marL="228600" indent="-228600" rtl="0" eaLnBrk="1" fontAlgn="ctr" latinLnBrk="0" hangingPunct="1">
              <a:buFont typeface="+mj-lt"/>
              <a:buAutoNum type="arabicPeriod" startAt="5"/>
            </a:pP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fréquence minimale acceptable des repas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sui correspond à la proportion d'enfants âgés de 6 à 23 mois ayant une fréquence de repas minimale, à savoir, 2 repas ou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 c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ollations par jour pour les enfants allaités âgés de 6 à 8 mois, 3 repas/collations par jour pour les enfants nourris au sein âgés de 9 ans -23 mois et 4 repas/collations par jour pour les enfants de ce même groupe d’âge non allaités. Les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enquêtes 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EDS et certaines SMART permettent</a:t>
            </a:r>
            <a:r>
              <a:rPr lang="da-DK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disposer de cet indicateur.</a:t>
            </a:r>
          </a:p>
          <a:p>
            <a:pPr marL="228600" indent="-228600" rtl="0" eaLnBrk="1" fontAlgn="ctr" latinLnBrk="0" hangingPunct="1">
              <a:buFont typeface="+mj-lt"/>
              <a:buAutoNum type="arabicPeriod" startAt="5"/>
            </a:pPr>
            <a:r>
              <a:rPr lang="da-DK" sz="1200" b="1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Alimentation Minimum Acceptable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correspond à la p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roportion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d'enfants âgés de 6 à 23 mois qui suivent un régime alimentaire qui présente à la fois une diversité et une fréquence minimales.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Cet indicateur est disponible à travers les enquêtes EDS et SMART. </a:t>
            </a:r>
          </a:p>
          <a:p>
            <a:pPr marL="228600" indent="-228600" rtl="0" eaLnBrk="1" fontAlgn="ctr" latinLnBrk="0" hangingPunct="1">
              <a:buFont typeface="+mj-lt"/>
              <a:buAutoNum type="arabicPeriod" startAt="5"/>
            </a:pPr>
            <a:r>
              <a:rPr lang="fr-FR" sz="1200" b="1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f</a:t>
            </a: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réquence de consommation des aliments à base de céréales, tubercules et racines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 correspond simplement à la proportion d'enfants âgés de 6 à 23 mois qui ont consommés au moins un des aliments du groupe céréales, tubercules et racines.</a:t>
            </a:r>
          </a:p>
          <a:p>
            <a:pPr marL="228600" indent="-228600" rtl="0" eaLnBrk="1" fontAlgn="ctr" latinLnBrk="0" hangingPunct="1">
              <a:buFont typeface="+mj-lt"/>
              <a:buAutoNum type="arabicPeriod" startAt="5"/>
            </a:pP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rtl="0" eaLnBrk="1" fontAlgn="ctr" latinLnBrk="0" hangingPunct="1">
              <a:buFont typeface="+mj-lt"/>
              <a:buAutoNum type="arabicPeriod" startAt="5"/>
            </a:pP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ctr" latinLnBrk="0" hangingPunct="1"/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rtl="0" eaLnBrk="1" fontAlgn="ctr" latinLnBrk="0" hangingPunct="1">
              <a:buFont typeface="+mj-lt"/>
              <a:buAutoNum type="arabicPeriod" startAt="5"/>
            </a:pP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rtl="0" eaLnBrk="1" fontAlgn="ctr" latinLnBrk="0" hangingPunct="1">
              <a:buFont typeface="+mj-lt"/>
              <a:buAutoNum type="arabicPeriod" startAt="5"/>
            </a:pP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rtl="0" eaLnBrk="1" fontAlgn="ctr" latinLnBrk="0" hangingPunct="1">
              <a:buFont typeface="+mj-lt"/>
              <a:buAutoNum type="arabicPeriod" startAt="5"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29330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err="1"/>
              <a:t>Slide</a:t>
            </a:r>
            <a:r>
              <a:rPr lang="fr-FR" b="1" dirty="0"/>
              <a:t> 13</a:t>
            </a:r>
            <a:r>
              <a:rPr lang="fr-FR" b="1" dirty="0" smtClean="0"/>
              <a:t>. Tableau</a:t>
            </a:r>
            <a:r>
              <a:rPr lang="fr-FR" b="1" baseline="0" dirty="0" smtClean="0"/>
              <a:t> N°5 : Pratiques d’alimentation du Nourrisson et du Jeune Enfant</a:t>
            </a:r>
            <a:endParaRPr lang="fr-FR" b="1" dirty="0" smtClean="0"/>
          </a:p>
          <a:p>
            <a:endParaRPr lang="fr-FR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Enfin</a:t>
            </a:r>
            <a:r>
              <a:rPr lang="fr-FR" b="1" baseline="0" dirty="0"/>
              <a:t> les trois derniers indicateurs </a:t>
            </a:r>
            <a:r>
              <a:rPr lang="fr-FR" b="1" dirty="0"/>
              <a:t>retenus sur les pratiques d’alimentation du</a:t>
            </a:r>
            <a:r>
              <a:rPr lang="fr-FR" b="1" baseline="0" dirty="0"/>
              <a:t> Nourrisson et du Jeune Enfant sont :</a:t>
            </a:r>
          </a:p>
          <a:p>
            <a:pPr marL="228600" indent="-228600" rtl="0" eaLnBrk="1" fontAlgn="ctr" latinLnBrk="0" hangingPunct="1">
              <a:buFont typeface="+mj-lt"/>
              <a:buAutoNum type="arabicPeriod" startAt="9"/>
            </a:pP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fréquence de consommation des fruits et légumes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qui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correspond à la p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roportion d'enfants âgés de 6 à 23 mois qui ont consommés au moins un des aliments du groupe fruits et légumes;</a:t>
            </a:r>
          </a:p>
          <a:p>
            <a:pPr marL="228600" indent="-228600" rtl="0" eaLnBrk="1" fontAlgn="ctr" latinLnBrk="0" hangingPunct="1">
              <a:buFont typeface="+mj-lt"/>
              <a:buAutoNum type="arabicPeriod" startAt="9"/>
            </a:pP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fréquence de consommation des légumineuses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 se définit par la proportion d'enfants âgés de 6 à 23 mois qui ont consommés au moins un des aliments du groupe des légumineuses;</a:t>
            </a:r>
          </a:p>
          <a:p>
            <a:pPr marL="228600" indent="-228600" rtl="0" eaLnBrk="1" fontAlgn="ctr" latinLnBrk="0" hangingPunct="1">
              <a:buFont typeface="+mj-lt"/>
              <a:buAutoNum type="arabicPeriod" startAt="9"/>
            </a:pP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fréquence de consommation des produits d’origine animale 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qui correspond à la p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roportion d'enfants âgés de 6 à 23 mois qui ont consommés au moins un des aliments du groupe produits d’origine animale. Ces trois indicateurs sont disponibles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à travers les EDS et les SMART.</a:t>
            </a: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ctr" latinLnBrk="0" hangingPunct="1"/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075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742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4572000" y="2852936"/>
            <a:ext cx="432048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none" baseline="0"/>
            </a:lvl1pPr>
          </a:lstStyle>
          <a:p>
            <a:r>
              <a:rPr lang="fr-FR"/>
              <a:t>Title</a:t>
            </a:r>
            <a:endParaRPr lang="fr-FR" dirty="0"/>
          </a:p>
        </p:txBody>
      </p:sp>
      <p:sp>
        <p:nvSpPr>
          <p:cNvPr id="8" name="Espace réservé du texte 2"/>
          <p:cNvSpPr>
            <a:spLocks noGrp="1"/>
          </p:cNvSpPr>
          <p:nvPr>
            <p:ph idx="1" hasCustomPrompt="1"/>
          </p:nvPr>
        </p:nvSpPr>
        <p:spPr>
          <a:xfrm>
            <a:off x="4572000" y="4797152"/>
            <a:ext cx="4320480" cy="93610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 cap="none" baseline="0"/>
            </a:lvl1pPr>
          </a:lstStyle>
          <a:p>
            <a:pPr lvl="0"/>
            <a:r>
              <a:rPr lang="fr-FR"/>
              <a:t>Presenter, authors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0" hasCustomPrompt="1"/>
          </p:nvPr>
        </p:nvSpPr>
        <p:spPr>
          <a:xfrm>
            <a:off x="4572000" y="6022107"/>
            <a:ext cx="4320480" cy="503237"/>
          </a:xfrm>
        </p:spPr>
        <p:txBody>
          <a:bodyPr anchor="ctr" anchorCtr="0">
            <a:normAutofit/>
          </a:bodyPr>
          <a:lstStyle>
            <a:lvl1pPr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Date, Place</a:t>
            </a:r>
          </a:p>
        </p:txBody>
      </p:sp>
    </p:spTree>
    <p:extLst>
      <p:ext uri="{BB962C8B-B14F-4D97-AF65-F5344CB8AC3E}">
        <p14:creationId xmlns:p14="http://schemas.microsoft.com/office/powerpoint/2010/main" val="905762567"/>
      </p:ext>
    </p:extLst>
  </p:cSld>
  <p:clrMapOvr>
    <a:masterClrMapping/>
  </p:clrMapOvr>
  <p:transition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  <p:transition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3573016"/>
            <a:ext cx="8208912" cy="2016224"/>
          </a:xfrm>
        </p:spPr>
        <p:txBody>
          <a:bodyPr anchor="ctr" anchorCtr="0">
            <a:normAutofit/>
          </a:bodyPr>
          <a:lstStyle>
            <a:lvl1pPr algn="ctr">
              <a:buNone/>
              <a:defRPr sz="2800"/>
            </a:lvl1pPr>
          </a:lstStyle>
          <a:p>
            <a:pPr lvl="0"/>
            <a:r>
              <a:rPr lang="fr-FR"/>
              <a:t>Sub-title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 hasCustomPrompt="1"/>
          </p:nvPr>
        </p:nvSpPr>
        <p:spPr>
          <a:xfrm>
            <a:off x="467544" y="1628800"/>
            <a:ext cx="8208912" cy="172819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5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  <p:transition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June 8th, 2016</a:t>
            </a:r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Presentation of the inception report, EC, Brussels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  <p:transition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4" hasCustomPrompt="1"/>
          </p:nvPr>
        </p:nvSpPr>
        <p:spPr>
          <a:xfrm>
            <a:off x="4716016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0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  <p:transition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33664" y="3140968"/>
            <a:ext cx="4258816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44008" y="4437112"/>
            <a:ext cx="4248472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SOUS-TITRE DE LA PRESENTATION </a:t>
            </a:r>
          </a:p>
        </p:txBody>
      </p:sp>
    </p:spTree>
    <p:extLst>
      <p:ext uri="{BB962C8B-B14F-4D97-AF65-F5344CB8AC3E}">
        <p14:creationId xmlns:p14="http://schemas.microsoft.com/office/powerpoint/2010/main" val="182181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ransition>
    <p:strips dir="ru"/>
  </p:transition>
  <p:hf hdr="0"/>
  <p:txStyles>
    <p:titleStyle>
      <a:lvl1pPr algn="l" defTabSz="914400" rtl="0" eaLnBrk="1" latinLnBrk="0" hangingPunct="1">
        <a:spcBef>
          <a:spcPct val="0"/>
        </a:spcBef>
        <a:buNone/>
        <a:defRPr sz="3600" b="1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 cap="none" baseline="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0891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8208912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1378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Date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35696" y="6453336"/>
            <a:ext cx="4392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Place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489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50" r:id="rId4"/>
  </p:sldLayoutIdLst>
  <p:transition>
    <p:strips dir="ru"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 cap="none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62855" y="2567173"/>
            <a:ext cx="4502190" cy="2590019"/>
          </a:xfrm>
        </p:spPr>
        <p:txBody>
          <a:bodyPr>
            <a:no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Approche méthodologique  </a:t>
            </a:r>
            <a:r>
              <a:rPr lang="fr-FR" sz="2400" dirty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de la sous question n°1 de la question N°1 du plan cadre d’analyse</a:t>
            </a:r>
            <a:endParaRPr lang="fr-FR" sz="2400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5149754" y="5301208"/>
            <a:ext cx="3528392" cy="504056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>
                <a:solidFill>
                  <a:schemeClr val="accent1">
                    <a:lumMod val="50000"/>
                  </a:schemeClr>
                </a:solidFill>
              </a:rPr>
              <a:t>Equipe PNIN</a:t>
            </a:r>
          </a:p>
        </p:txBody>
      </p:sp>
      <p:sp>
        <p:nvSpPr>
          <p:cNvPr id="5" name="Espace réservé du contenu 3"/>
          <p:cNvSpPr>
            <a:spLocks noGrp="1"/>
          </p:cNvSpPr>
          <p:nvPr>
            <p:ph idx="1"/>
          </p:nvPr>
        </p:nvSpPr>
        <p:spPr>
          <a:xfrm>
            <a:off x="5117706" y="5805264"/>
            <a:ext cx="3528392" cy="504056"/>
          </a:xfrm>
        </p:spPr>
        <p:txBody>
          <a:bodyPr>
            <a:normAutofit/>
          </a:bodyPr>
          <a:lstStyle/>
          <a:p>
            <a:pPr algn="ctr"/>
            <a:r>
              <a:rPr lang="fr-FR" sz="2000" i="1" dirty="0" smtClean="0"/>
              <a:t>Décemb</a:t>
            </a:r>
            <a:r>
              <a:rPr lang="fr-FR" sz="2000" i="1" dirty="0" smtClean="0"/>
              <a:t>re 2021</a:t>
            </a:r>
            <a:endParaRPr lang="fr-FR" sz="2000" i="1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195735" y="116632"/>
            <a:ext cx="4787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PLAN DE LA PRESENTATION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39552" y="2276872"/>
            <a:ext cx="828092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539750" defTabSz="363538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Identification et revue des différentes bases de données </a:t>
            </a:r>
            <a:r>
              <a:rPr lang="fr-FR" sz="2800" b="1" dirty="0" smtClean="0">
                <a:solidFill>
                  <a:schemeClr val="accent1">
                    <a:lumMod val="50000"/>
                  </a:schemeClr>
                </a:solidFill>
              </a:rPr>
              <a:t>administratives (MSP)</a:t>
            </a:r>
            <a:endParaRPr lang="fr-FR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628650" indent="-539750" defTabSz="363538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800" b="1" dirty="0">
                <a:solidFill>
                  <a:schemeClr val="tx2">
                    <a:lumMod val="50000"/>
                  </a:schemeClr>
                </a:solidFill>
              </a:rPr>
              <a:t>Indicateurs sélectionnés/utilisés et leurs </a:t>
            </a:r>
            <a:r>
              <a:rPr lang="fr-FR" sz="2800" b="1" dirty="0" smtClean="0">
                <a:solidFill>
                  <a:schemeClr val="tx2">
                    <a:lumMod val="50000"/>
                  </a:schemeClr>
                </a:solidFill>
              </a:rPr>
              <a:t>définitions</a:t>
            </a:r>
            <a:endParaRPr lang="fr-FR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9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5740456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021" y="1642814"/>
            <a:ext cx="8527119" cy="3888432"/>
          </a:xfrm>
        </p:spPr>
        <p:txBody>
          <a:bodyPr>
            <a:normAutofit/>
          </a:bodyPr>
          <a:lstStyle/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b="1" dirty="0" smtClean="0"/>
              <a:t>Inventaire </a:t>
            </a:r>
            <a:r>
              <a:rPr lang="fr-FR" b="1" dirty="0"/>
              <a:t>des bases de données </a:t>
            </a:r>
            <a:r>
              <a:rPr lang="fr-FR" b="1" dirty="0" smtClean="0"/>
              <a:t>administratives sur la prise en charge de la malnutrition aiguë (MSP) et sur la supplémentation à la vitamine A;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fr-FR" b="1" dirty="0" smtClean="0"/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Identification d’une série d’indicateurs permettant de répondre à la sous-question 1 de la question N°1 du plan cadre d’analyse;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226016" y="-39370"/>
            <a:ext cx="5040560" cy="712816"/>
          </a:xfrm>
        </p:spPr>
        <p:txBody>
          <a:bodyPr/>
          <a:lstStyle/>
          <a:p>
            <a:pPr marL="0" indent="0"/>
            <a:r>
              <a:rPr lang="fr-FR" sz="2400" dirty="0"/>
              <a:t>I. </a:t>
            </a:r>
            <a:r>
              <a:rPr lang="fr-FR" sz="2400" dirty="0" smtClean="0"/>
              <a:t>Revue des bases de données</a:t>
            </a:r>
            <a:endParaRPr lang="fr-FR" sz="2400" dirty="0"/>
          </a:p>
        </p:txBody>
      </p:sp>
      <p:grpSp>
        <p:nvGrpSpPr>
          <p:cNvPr id="8" name="Groupe 7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9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1041005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384" y="1268760"/>
            <a:ext cx="8208912" cy="1008112"/>
          </a:xfrm>
        </p:spPr>
        <p:txBody>
          <a:bodyPr>
            <a:normAutofit fontScale="90000"/>
          </a:bodyPr>
          <a:lstStyle/>
          <a:p>
            <a:r>
              <a:rPr lang="fr-FR" dirty="0"/>
              <a:t>Sources d’information complémentaires aux niveaux régionales et internationales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632" y="2636912"/>
            <a:ext cx="8208912" cy="2880320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Rapport Mondial sur la nutrition (GNR en anglais)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fr-FR" b="1" dirty="0" smtClean="0">
                <a:solidFill>
                  <a:schemeClr val="accent3">
                    <a:lumMod val="50000"/>
                  </a:schemeClr>
                </a:solidFill>
              </a:rPr>
              <a:t>Rapports </a:t>
            </a:r>
            <a:r>
              <a:rPr lang="fr-FR" b="1" dirty="0">
                <a:solidFill>
                  <a:schemeClr val="accent3">
                    <a:lumMod val="50000"/>
                  </a:schemeClr>
                </a:solidFill>
              </a:rPr>
              <a:t>PCIMAS</a:t>
            </a:r>
            <a:endParaRPr lang="fr-FR" b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FAOSTAT : séries d’indicateurs de sécurité alimentaire publies annuellement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Rapports </a:t>
            </a:r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divers (PROSEHA, EDS, SMART, …)</a:t>
            </a: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195736" y="44624"/>
            <a:ext cx="4896209" cy="614090"/>
          </a:xfrm>
        </p:spPr>
        <p:txBody>
          <a:bodyPr/>
          <a:lstStyle/>
          <a:p>
            <a:pPr marL="0" indent="0"/>
            <a:r>
              <a:rPr lang="fr-FR" sz="2000" dirty="0"/>
              <a:t>II. </a:t>
            </a:r>
            <a:r>
              <a:rPr lang="fr-FR" sz="2000" dirty="0" smtClean="0"/>
              <a:t>SELECTION DES SOURCES D’INFORMATION COMPLEMENTAIRES</a:t>
            </a:r>
            <a:endParaRPr lang="fr-FR" sz="2000" dirty="0"/>
          </a:p>
        </p:txBody>
      </p:sp>
      <p:grpSp>
        <p:nvGrpSpPr>
          <p:cNvPr id="8" name="Groupe 7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9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9157065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8208912" cy="1008112"/>
          </a:xfrm>
        </p:spPr>
        <p:txBody>
          <a:bodyPr>
            <a:noAutofit/>
          </a:bodyPr>
          <a:lstStyle/>
          <a:p>
            <a:r>
              <a:rPr lang="fr-FR" sz="2400" dirty="0"/>
              <a:t>Approche utilisée pour le choix des </a:t>
            </a:r>
            <a:r>
              <a:rPr lang="fr-FR" sz="2400" dirty="0" smtClean="0"/>
              <a:t>indicateurs</a:t>
            </a:r>
            <a:endParaRPr lang="fr-F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1916832"/>
            <a:ext cx="7200800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</a:rPr>
              <a:t>Définition d’une série d’indicateurs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quantitatifs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197174" y="6350"/>
            <a:ext cx="4756752" cy="694874"/>
          </a:xfrm>
        </p:spPr>
        <p:txBody>
          <a:bodyPr/>
          <a:lstStyle/>
          <a:p>
            <a:pPr marL="0" indent="0"/>
            <a:r>
              <a:rPr lang="fr-FR" sz="2400" dirty="0"/>
              <a:t>II. </a:t>
            </a:r>
            <a:r>
              <a:rPr lang="fr-FR" sz="2400" dirty="0" smtClean="0"/>
              <a:t>SELECTION DES INDICATEURS RELATIFS A LA QUESTION N°1</a:t>
            </a:r>
            <a:endParaRPr lang="fr-FR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8" name="Groupe 7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9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/>
        </p:nvSpPr>
        <p:spPr>
          <a:xfrm>
            <a:off x="1691680" y="2983592"/>
            <a:ext cx="7200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</a:rPr>
              <a:t>Choix et catégorisation des indicateurs</a:t>
            </a:r>
          </a:p>
          <a:p>
            <a:pPr marL="342900" indent="-342900">
              <a:buBlip>
                <a:blip r:embed="rId5"/>
              </a:buBlip>
            </a:pP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Statut nutritionnel et sous-alimentation; </a:t>
            </a:r>
          </a:p>
          <a:p>
            <a:pPr marL="342900" indent="-342900">
              <a:buBlip>
                <a:blip r:embed="rId5"/>
              </a:buBlip>
            </a:pPr>
            <a:r>
              <a:rPr lang="fr-FR" sz="2400" b="1" dirty="0">
                <a:solidFill>
                  <a:schemeClr val="accent2">
                    <a:lumMod val="50000"/>
                  </a:schemeClr>
                </a:solidFill>
              </a:rPr>
              <a:t>Démographie et socio-économie;</a:t>
            </a:r>
          </a:p>
          <a:p>
            <a:pPr marL="342900" indent="-342900">
              <a:buBlip>
                <a:blip r:embed="rId5"/>
              </a:buBlip>
            </a:pPr>
            <a:r>
              <a:rPr lang="fr-FR" sz="2400" b="1" dirty="0">
                <a:solidFill>
                  <a:schemeClr val="accent4">
                    <a:lumMod val="75000"/>
                  </a:schemeClr>
                </a:solidFill>
              </a:rPr>
              <a:t>Déterminants sous-jacents</a:t>
            </a:r>
          </a:p>
          <a:p>
            <a:pPr marL="342900" indent="-342900">
              <a:buBlip>
                <a:blip r:embed="rId5"/>
              </a:buBlip>
            </a:pPr>
            <a:r>
              <a:rPr lang="fr-FR" sz="2400" b="1" dirty="0">
                <a:solidFill>
                  <a:schemeClr val="accent5">
                    <a:lumMod val="75000"/>
                  </a:schemeClr>
                </a:solidFill>
              </a:rPr>
              <a:t>Pratiques </a:t>
            </a:r>
            <a:r>
              <a:rPr lang="fr-FR" sz="2400" b="1" dirty="0" smtClean="0">
                <a:solidFill>
                  <a:schemeClr val="accent5">
                    <a:lumMod val="75000"/>
                  </a:schemeClr>
                </a:solidFill>
              </a:rPr>
              <a:t>d’Alimentation </a:t>
            </a:r>
            <a:r>
              <a:rPr lang="fr-FR" sz="2400" b="1" dirty="0">
                <a:solidFill>
                  <a:schemeClr val="accent5">
                    <a:lumMod val="75000"/>
                  </a:schemeClr>
                </a:solidFill>
              </a:rPr>
              <a:t>du </a:t>
            </a:r>
            <a:r>
              <a:rPr lang="fr-FR" sz="2400" b="1" dirty="0" smtClean="0">
                <a:solidFill>
                  <a:schemeClr val="accent5">
                    <a:lumMod val="75000"/>
                  </a:schemeClr>
                </a:solidFill>
              </a:rPr>
              <a:t>Nourrisson </a:t>
            </a:r>
            <a:r>
              <a:rPr lang="fr-FR" sz="2400" b="1" dirty="0">
                <a:solidFill>
                  <a:schemeClr val="accent5">
                    <a:lumMod val="75000"/>
                  </a:schemeClr>
                </a:solidFill>
              </a:rPr>
              <a:t>et du </a:t>
            </a:r>
            <a:r>
              <a:rPr lang="fr-FR" sz="2400" b="1" dirty="0" smtClean="0">
                <a:solidFill>
                  <a:schemeClr val="accent5">
                    <a:lumMod val="75000"/>
                  </a:schemeClr>
                </a:solidFill>
              </a:rPr>
              <a:t>Jeune Enfant (ANJE</a:t>
            </a:r>
            <a:r>
              <a:rPr lang="fr-FR" sz="2400" b="1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marL="342900" indent="-342900">
              <a:buBlip>
                <a:blip r:embed="rId5"/>
              </a:buBlip>
            </a:pPr>
            <a:r>
              <a:rPr lang="fr-FR" sz="2400" b="1" dirty="0" smtClean="0">
                <a:solidFill>
                  <a:schemeClr val="accent5">
                    <a:lumMod val="75000"/>
                  </a:schemeClr>
                </a:solidFill>
              </a:rPr>
              <a:t>Données sur la prise en charge de la MAS</a:t>
            </a:r>
            <a:endParaRPr lang="fr-FR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899592" y="3598333"/>
            <a:ext cx="504056" cy="170287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05703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339752" y="-11023"/>
            <a:ext cx="4752528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fr-FR" b="1" dirty="0" smtClean="0">
                <a:solidFill>
                  <a:schemeClr val="bg2"/>
                </a:solidFill>
              </a:rPr>
              <a:t>TABLEAU 1</a:t>
            </a:r>
            <a:r>
              <a:rPr lang="fr-FR" b="1" dirty="0">
                <a:solidFill>
                  <a:schemeClr val="bg2"/>
                </a:solidFill>
              </a:rPr>
              <a:t> : </a:t>
            </a:r>
            <a:r>
              <a:rPr lang="fr-FR" b="1" dirty="0" smtClean="0">
                <a:solidFill>
                  <a:schemeClr val="bg2"/>
                </a:solidFill>
              </a:rPr>
              <a:t>INDICATEURS DU STATUT NUTRITIONNEL ET SOUS-ALIMENTATION </a:t>
            </a:r>
            <a:endParaRPr lang="fr-FR" b="1" dirty="0">
              <a:solidFill>
                <a:schemeClr val="bg2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8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1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918597"/>
              </p:ext>
            </p:extLst>
          </p:nvPr>
        </p:nvGraphicFramePr>
        <p:xfrm>
          <a:off x="387684" y="1412776"/>
          <a:ext cx="8614320" cy="4748631"/>
        </p:xfrm>
        <a:graphic>
          <a:graphicData uri="http://schemas.openxmlformats.org/drawingml/2006/table">
            <a:tbl>
              <a:tblPr/>
              <a:tblGrid>
                <a:gridCol w="2153580">
                  <a:extLst>
                    <a:ext uri="{9D8B030D-6E8A-4147-A177-3AD203B41FA5}">
                      <a16:colId xmlns:a16="http://schemas.microsoft.com/office/drawing/2014/main" val="1215025262"/>
                    </a:ext>
                  </a:extLst>
                </a:gridCol>
                <a:gridCol w="2153580">
                  <a:extLst>
                    <a:ext uri="{9D8B030D-6E8A-4147-A177-3AD203B41FA5}">
                      <a16:colId xmlns:a16="http://schemas.microsoft.com/office/drawing/2014/main" val="77366611"/>
                    </a:ext>
                  </a:extLst>
                </a:gridCol>
                <a:gridCol w="2153580">
                  <a:extLst>
                    <a:ext uri="{9D8B030D-6E8A-4147-A177-3AD203B41FA5}">
                      <a16:colId xmlns:a16="http://schemas.microsoft.com/office/drawing/2014/main" val="2731413036"/>
                    </a:ext>
                  </a:extLst>
                </a:gridCol>
                <a:gridCol w="2153580">
                  <a:extLst>
                    <a:ext uri="{9D8B030D-6E8A-4147-A177-3AD203B41FA5}">
                      <a16:colId xmlns:a16="http://schemas.microsoft.com/office/drawing/2014/main" val="4031347699"/>
                    </a:ext>
                  </a:extLst>
                </a:gridCol>
              </a:tblGrid>
              <a:tr h="229429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Type d’indicateur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1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Définition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1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Population cible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1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Sources des données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1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305218"/>
                  </a:ext>
                </a:extLst>
              </a:tr>
              <a:tr h="137097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Statut de Prise en Charge de la Malnutrition Aiguë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919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121042"/>
                  </a:ext>
                </a:extLst>
              </a:tr>
              <a:tr h="864557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1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Effectif MAS Attendu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Nombre d'enfants atteints de malnutrition aiguë attendu dans les centre de prise en charge intégré de la malnutrition aiguë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Enfants de 6 à 59 mois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PCIMAS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886271"/>
                  </a:ext>
                </a:extLst>
              </a:tr>
              <a:tr h="757143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1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Effectif MAS Admis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Nombre de nouveaux inscrits pendant la période concernée 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Enfants de 6 à 59 mois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PCIMAS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058678"/>
                  </a:ext>
                </a:extLst>
              </a:tr>
              <a:tr h="556786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1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Taux de décès 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le nombre de décès dans le programme par rapport au nombre total de sorties du programme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Enfants de 6 à 59 mois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PCIMAS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502772"/>
                  </a:ext>
                </a:extLst>
              </a:tr>
              <a:tr h="556786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1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Taux d’abandon 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le nombre total d’abandons par rapport au nombre total des sorties dans le programme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Enfants de 6 à 59 mois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PCIMAS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322431"/>
                  </a:ext>
                </a:extLst>
              </a:tr>
              <a:tr h="741448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1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Taux de non réponse 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le nombre total de patients ne répondant pas au traitement par rapport au nombre total de sorties dans le programme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Enfants de 6 à 59 mois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PCIMAS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788357"/>
                  </a:ext>
                </a:extLst>
              </a:tr>
              <a:tr h="741448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1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Taux de Guerison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Le nombre de patients sortis guéris dans le programme CRENAS / Nombre total de sorties du programme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Enfants de 6 à 59 mois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PCIMAS</a:t>
                      </a:r>
                    </a:p>
                  </a:txBody>
                  <a:tcPr marL="2190" marR="2190" marT="219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793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987086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339752" y="-11023"/>
            <a:ext cx="4752528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fr-FR" b="1" dirty="0" smtClean="0">
                <a:solidFill>
                  <a:schemeClr val="bg2"/>
                </a:solidFill>
              </a:rPr>
              <a:t>TABLEAU 1</a:t>
            </a:r>
            <a:r>
              <a:rPr lang="fr-FR" b="1" dirty="0">
                <a:solidFill>
                  <a:schemeClr val="bg2"/>
                </a:solidFill>
              </a:rPr>
              <a:t> : </a:t>
            </a:r>
            <a:r>
              <a:rPr lang="fr-FR" b="1" dirty="0" smtClean="0">
                <a:solidFill>
                  <a:schemeClr val="bg2"/>
                </a:solidFill>
              </a:rPr>
              <a:t>INDICATEURS DU STATUT NUTRITIONNEL ET SOUS-ALIMENTATION </a:t>
            </a:r>
            <a:endParaRPr lang="fr-FR" b="1" dirty="0">
              <a:solidFill>
                <a:schemeClr val="bg2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8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1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181582"/>
              </p:ext>
            </p:extLst>
          </p:nvPr>
        </p:nvGraphicFramePr>
        <p:xfrm>
          <a:off x="257846" y="1196752"/>
          <a:ext cx="8762304" cy="4848682"/>
        </p:xfrm>
        <a:graphic>
          <a:graphicData uri="http://schemas.openxmlformats.org/drawingml/2006/table">
            <a:tbl>
              <a:tblPr/>
              <a:tblGrid>
                <a:gridCol w="2190576">
                  <a:extLst>
                    <a:ext uri="{9D8B030D-6E8A-4147-A177-3AD203B41FA5}">
                      <a16:colId xmlns:a16="http://schemas.microsoft.com/office/drawing/2014/main" val="3173991998"/>
                    </a:ext>
                  </a:extLst>
                </a:gridCol>
                <a:gridCol w="2190576">
                  <a:extLst>
                    <a:ext uri="{9D8B030D-6E8A-4147-A177-3AD203B41FA5}">
                      <a16:colId xmlns:a16="http://schemas.microsoft.com/office/drawing/2014/main" val="3759887080"/>
                    </a:ext>
                  </a:extLst>
                </a:gridCol>
                <a:gridCol w="264129">
                  <a:extLst>
                    <a:ext uri="{9D8B030D-6E8A-4147-A177-3AD203B41FA5}">
                      <a16:colId xmlns:a16="http://schemas.microsoft.com/office/drawing/2014/main" val="853171955"/>
                    </a:ext>
                  </a:extLst>
                </a:gridCol>
                <a:gridCol w="1926447">
                  <a:extLst>
                    <a:ext uri="{9D8B030D-6E8A-4147-A177-3AD203B41FA5}">
                      <a16:colId xmlns:a16="http://schemas.microsoft.com/office/drawing/2014/main" val="3223836229"/>
                    </a:ext>
                  </a:extLst>
                </a:gridCol>
                <a:gridCol w="2190576">
                  <a:extLst>
                    <a:ext uri="{9D8B030D-6E8A-4147-A177-3AD203B41FA5}">
                      <a16:colId xmlns:a16="http://schemas.microsoft.com/office/drawing/2014/main" val="796386367"/>
                    </a:ext>
                  </a:extLst>
                </a:gridCol>
              </a:tblGrid>
              <a:tr h="15030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Type d’indicateur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1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Définition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18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Population cible 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1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Sources des données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1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380955"/>
                  </a:ext>
                </a:extLst>
              </a:tr>
              <a:tr h="150307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Statut Nutritionnel et sous-alimentation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919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241334"/>
                  </a:ext>
                </a:extLst>
              </a:tr>
              <a:tr h="896260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1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Prévalence de la malnutrition chronique ou retard de croissance  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 Proportion d’enfants âgés de moins de cinq ans avec Taille-Age &lt;-2 déviations standards par rapport à la médiane de la population de référence de l’OMS 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fr-FR" sz="1200" b="0" i="0" u="none" strike="noStrike">
                        <a:solidFill>
                          <a:srgbClr val="575757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Enfants âgés de moins de cinq ans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 SMART 2012, SMART 2013, SMART 2014, SMART 2016, SMART 2018, SMART 2019, SMART 2020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226477"/>
                  </a:ext>
                </a:extLst>
              </a:tr>
              <a:tr h="1791404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1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Nombre d’enfants affectés par la malnutrition chronique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Nombre d’enfants âgés de moins de cinq ans avec Taille-Age &lt;-2 déviations standards  par rapport à la médiane de la population de référence de l’OMS. La cible de l’Assemblée Mondiale de la Santé (AMS) est de réduire de 40% le nombre d’enfants atteints de la malnutrition chronique entre 2012 et 2025 et de 50%  pour l’ODD2 à l’horizon 2030 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fr-FR" sz="1200" b="0" i="0" u="none" strike="noStrike">
                        <a:solidFill>
                          <a:srgbClr val="575757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Enfants âgés de moins de cinq ans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 SMART 2012, SMART 2013, SMART 2014, SMART 2016, SMART 2018, SMART 2019, SMART 2021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99611"/>
                  </a:ext>
                </a:extLst>
              </a:tr>
              <a:tr h="896260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1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Prévalence de la malnutrition aiguë globale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 Proportion d’enfants âgés de moins de cinq ans avec Poids-Taille &lt;-2 déviations standards par rapport à la médiane de la population de référence de l’OMS 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fr-FR" sz="1200" b="0" i="0" u="none" strike="noStrike">
                        <a:solidFill>
                          <a:srgbClr val="575757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Enfants de 6 à 59 mois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 SMART 2009, SMART 2010, SMART 2011, SMART 2012, SMART 2013, SMART 2014, SMART 2016, SMART 2018, SMART 2019, SMART 2021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783733"/>
                  </a:ext>
                </a:extLst>
              </a:tr>
              <a:tr h="896260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1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Prévalence de la malnutrition aiguë </a:t>
                      </a:r>
                      <a:r>
                        <a:rPr lang="fr-FR" sz="1100" b="1" i="0" u="none" strike="noStrike" dirty="0" smtClean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sévère</a:t>
                      </a:r>
                      <a:endParaRPr lang="fr-FR" sz="1100" b="1" i="0" u="none" strike="noStrike" dirty="0">
                        <a:solidFill>
                          <a:srgbClr val="575757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 Proportion d’enfants âgés de moins de cinq ans avec Poids-Taille &lt;-3 déviations standards par rapport à la médiane de la population de référence de l’OMS 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fr-FR" sz="1200" b="0" i="0" u="none" strike="noStrike">
                        <a:solidFill>
                          <a:srgbClr val="575757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Enfants de 6 à 59 mois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100" b="0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 SMART 2009, SMART 2010, SMART 2011, SMART 2012, SMART 2013, SMART 2014, SMART 2016, SMART 2018, SMART 2019, SMART 2021</a:t>
                      </a:r>
                    </a:p>
                  </a:txBody>
                  <a:tcPr marL="1369" marR="1369" marT="136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331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6415182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latin typeface="+mj-lt"/>
              </a:rPr>
              <a:pPr/>
              <a:t>8</a:t>
            </a:fld>
            <a:endParaRPr lang="fr-FR">
              <a:latin typeface="+mj-lt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8</a:t>
            </a:fld>
            <a:endParaRPr lang="fr-FR">
              <a:latin typeface="+mj-lt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267744" y="-27384"/>
            <a:ext cx="471566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chemeClr val="bg2"/>
                </a:solidFill>
              </a:rPr>
              <a:t>TABLEAU 2</a:t>
            </a:r>
            <a:r>
              <a:rPr lang="fr-FR" sz="2000" b="1" dirty="0">
                <a:solidFill>
                  <a:schemeClr val="bg2"/>
                </a:solidFill>
              </a:rPr>
              <a:t> : </a:t>
            </a:r>
            <a:r>
              <a:rPr lang="fr-FR" sz="2000" b="1" dirty="0" smtClean="0">
                <a:solidFill>
                  <a:schemeClr val="bg2"/>
                </a:solidFill>
              </a:rPr>
              <a:t>DEMOGRAPHIE &amp; SOCIO-ECONOMIE</a:t>
            </a:r>
            <a:endParaRPr lang="fr-FR" dirty="0"/>
          </a:p>
        </p:txBody>
      </p:sp>
      <p:grpSp>
        <p:nvGrpSpPr>
          <p:cNvPr id="8" name="Groupe 7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9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5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685417"/>
              </p:ext>
            </p:extLst>
          </p:nvPr>
        </p:nvGraphicFramePr>
        <p:xfrm>
          <a:off x="467544" y="1268760"/>
          <a:ext cx="8208912" cy="4762391"/>
        </p:xfrm>
        <a:graphic>
          <a:graphicData uri="http://schemas.openxmlformats.org/drawingml/2006/table">
            <a:tbl>
              <a:tblPr/>
              <a:tblGrid>
                <a:gridCol w="2052228">
                  <a:extLst>
                    <a:ext uri="{9D8B030D-6E8A-4147-A177-3AD203B41FA5}">
                      <a16:colId xmlns:a16="http://schemas.microsoft.com/office/drawing/2014/main" val="150362472"/>
                    </a:ext>
                  </a:extLst>
                </a:gridCol>
                <a:gridCol w="2052228">
                  <a:extLst>
                    <a:ext uri="{9D8B030D-6E8A-4147-A177-3AD203B41FA5}">
                      <a16:colId xmlns:a16="http://schemas.microsoft.com/office/drawing/2014/main" val="3697300797"/>
                    </a:ext>
                  </a:extLst>
                </a:gridCol>
                <a:gridCol w="2052228">
                  <a:extLst>
                    <a:ext uri="{9D8B030D-6E8A-4147-A177-3AD203B41FA5}">
                      <a16:colId xmlns:a16="http://schemas.microsoft.com/office/drawing/2014/main" val="4058975459"/>
                    </a:ext>
                  </a:extLst>
                </a:gridCol>
                <a:gridCol w="2052228">
                  <a:extLst>
                    <a:ext uri="{9D8B030D-6E8A-4147-A177-3AD203B41FA5}">
                      <a16:colId xmlns:a16="http://schemas.microsoft.com/office/drawing/2014/main" val="1019008156"/>
                    </a:ext>
                  </a:extLst>
                </a:gridCol>
              </a:tblGrid>
              <a:tr h="251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Type d’indicateur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1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Définition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1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Population cible 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1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Sources des données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1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080298"/>
                  </a:ext>
                </a:extLst>
              </a:tr>
              <a:tr h="179710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Démographie 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919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072373"/>
                  </a:ext>
                </a:extLst>
              </a:tr>
              <a:tr h="1255001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200" b="1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Indice synthétique de Fécondité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200" b="0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Le nombre moyen d’enfants par femme en âge de procréer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2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Enfant/femme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2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EDSN 1992, 1998, 2006, 2012 et ENISED (Etude Nationale d’évaluation des indicateurs socio-économiques et démographiques) 2015, ENAFEME 2021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195691"/>
                  </a:ext>
                </a:extLst>
              </a:tr>
              <a:tr h="179710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Eau et Assainissement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919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511947"/>
                  </a:ext>
                </a:extLst>
              </a:tr>
              <a:tr h="1380380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200" b="1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Accès aux services d’eau améliorés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2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Proportion de la population utilisant des services d’eau améliorés. Le seuil de vulnérabilité pour une prédiction d’une prévalence de la malnutrition chronique inférieure à 15% est de 69%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2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Population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2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Estimations annuelles FAOSTAT de 2000 à 2015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613002"/>
                  </a:ext>
                </a:extLst>
              </a:tr>
              <a:tr h="1505759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200" b="1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Accès aux services d’assainissement améliorés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2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Proportion de la population utilisant des services d’assainissement améliorés, Le seuil de vulnérabilité pour une prédiction d’une prévalence de la malnutrition chronique inférieure à 15% est de 76%%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200" b="0" i="0" u="none" strike="noStrike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Population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200" b="0" i="0" u="none" strike="noStrike" dirty="0">
                          <a:solidFill>
                            <a:srgbClr val="575757"/>
                          </a:solidFill>
                          <a:effectLst/>
                          <a:latin typeface="Trebuchet MS" panose="020B0603020202020204" pitchFamily="34" charset="0"/>
                        </a:rPr>
                        <a:t> PROSEHA 2018, 2019, 2020</a:t>
                      </a:r>
                    </a:p>
                  </a:txBody>
                  <a:tcPr marL="1762" marR="1762" marT="1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85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087242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79A1EC-DA1B-495E-8040-B7E94C65B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8" name="Espace réservé du numéro de diapositive 3">
            <a:extLst>
              <a:ext uri="{FF2B5EF4-FFF2-40B4-BE49-F238E27FC236}">
                <a16:creationId xmlns:a16="http://schemas.microsoft.com/office/drawing/2014/main" id="{6F917DF6-DB2E-420A-A0CF-580CBE2B3C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9</a:t>
            </a:fld>
            <a:endParaRPr lang="fr-FR">
              <a:latin typeface="+mj-lt"/>
            </a:endParaRPr>
          </a:p>
        </p:txBody>
      </p:sp>
      <p:sp>
        <p:nvSpPr>
          <p:cNvPr id="12" name="Espace réservé du numéro de diapositive 3">
            <a:extLst>
              <a:ext uri="{FF2B5EF4-FFF2-40B4-BE49-F238E27FC236}">
                <a16:creationId xmlns:a16="http://schemas.microsoft.com/office/drawing/2014/main" id="{B3A52839-ABD7-4CAE-BD38-C24983DCAC44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9</a:t>
            </a:fld>
            <a:endParaRPr lang="fr-FR">
              <a:latin typeface="+mj-lt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441473"/>
              </p:ext>
            </p:extLst>
          </p:nvPr>
        </p:nvGraphicFramePr>
        <p:xfrm>
          <a:off x="251520" y="1340768"/>
          <a:ext cx="8640960" cy="4536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4084562348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951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Type </a:t>
                      </a:r>
                      <a:r>
                        <a:rPr lang="en-GB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d’indicateur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Définition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Population </a:t>
                      </a:r>
                      <a:r>
                        <a:rPr lang="en-GB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cible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Source des </a:t>
                      </a:r>
                      <a:r>
                        <a:rPr lang="en-GB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données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226049"/>
                  </a:ext>
                </a:extLst>
              </a:tr>
              <a:tr h="29967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Education et autonomisation des femmes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018644"/>
                  </a:ext>
                </a:extLst>
              </a:tr>
              <a:tr h="169319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1" u="none" strike="noStrike" dirty="0">
                          <a:effectLst/>
                        </a:rPr>
                        <a:t>Scolarisation des filles au niveau du secondaire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Proportion des filles enrôlées au niveau du secondaire.</a:t>
                      </a:r>
                      <a:r>
                        <a:rPr lang="fr-FR" sz="1600" u="none" strike="noStrike" baseline="0" dirty="0">
                          <a:effectLst/>
                        </a:rPr>
                        <a:t> </a:t>
                      </a:r>
                      <a:r>
                        <a:rPr lang="fr-FR" sz="1600" u="none" strike="noStrike" dirty="0">
                          <a:effectLst/>
                        </a:rPr>
                        <a:t>Le seuil de vulnérabilité pour une prédiction d’une prévalence de la malnutrition chronique inférieure à 15% est de 81% 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Filles scolarisées au niveau du secondaire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International Data base or National </a:t>
                      </a:r>
                      <a:r>
                        <a:rPr lang="fr-FR" sz="1600" u="none" strike="noStrike" dirty="0" err="1">
                          <a:effectLst/>
                        </a:rPr>
                        <a:t>education</a:t>
                      </a:r>
                      <a:r>
                        <a:rPr lang="fr-FR" sz="1600" u="none" strike="noStrike" dirty="0">
                          <a:effectLst/>
                        </a:rPr>
                        <a:t> </a:t>
                      </a:r>
                      <a:r>
                        <a:rPr lang="fr-FR" sz="1600" u="none" strike="noStrike" dirty="0" err="1">
                          <a:effectLst/>
                        </a:rPr>
                        <a:t>quality</a:t>
                      </a:r>
                      <a:r>
                        <a:rPr lang="fr-FR" sz="1600" u="none" strike="noStrike" dirty="0">
                          <a:effectLst/>
                        </a:rPr>
                        <a:t> </a:t>
                      </a:r>
                      <a:r>
                        <a:rPr lang="fr-FR" sz="1600" u="none" strike="noStrike" dirty="0" err="1">
                          <a:effectLst/>
                        </a:rPr>
                        <a:t>statistics</a:t>
                      </a:r>
                      <a:r>
                        <a:rPr lang="fr-FR" sz="1600" u="none" strike="noStrike" dirty="0">
                          <a:effectLst/>
                        </a:rPr>
                        <a:t> et profil nutrition du Niger (GNR, 2018)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5" marR="6655" marT="6655" marB="0" anchor="ctr"/>
                </a:tc>
                <a:extLst>
                  <a:ext uri="{0D108BD9-81ED-4DB2-BD59-A6C34878D82A}">
                    <a16:rowId xmlns:a16="http://schemas.microsoft.com/office/drawing/2014/main" val="589027475"/>
                  </a:ext>
                </a:extLst>
              </a:tr>
              <a:tr h="1974119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1" u="none" strike="noStrike" dirty="0">
                          <a:effectLst/>
                        </a:rPr>
                        <a:t>Ratio de l’Esperance de vie des femmes par rapport aux homes  (proxy de l’autonomisation des femmes)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Ratio de l’espérance de vie des femmes par rapport aux hommes. Le seuil de vulnérabilité pour une prédiction d’une prévalence de la malnutrition chronique inférieure à 15% est de 1,072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Femmes </a:t>
                      </a:r>
                    </a:p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adultes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INS (Projections démographiques Niger 2012-2035)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extLst>
                  <a:ext uri="{0D108BD9-81ED-4DB2-BD59-A6C34878D82A}">
                    <a16:rowId xmlns:a16="http://schemas.microsoft.com/office/drawing/2014/main" val="3502679346"/>
                  </a:ext>
                </a:extLst>
              </a:tr>
            </a:tbl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2267744" y="57714"/>
            <a:ext cx="4686182" cy="65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fr-FR" sz="1600" b="1" dirty="0" smtClean="0">
                <a:solidFill>
                  <a:schemeClr val="bg2"/>
                </a:solidFill>
              </a:rPr>
              <a:t>TABLEAU 4</a:t>
            </a:r>
            <a:r>
              <a:rPr lang="fr-FR" sz="1600" b="1" dirty="0">
                <a:solidFill>
                  <a:schemeClr val="bg2"/>
                </a:solidFill>
              </a:rPr>
              <a:t>: DETERMINANTS SOUS-JACENTS DE LA MALNUTRITION </a:t>
            </a:r>
            <a:r>
              <a:rPr lang="fr-FR" sz="1600" b="1" dirty="0" smtClean="0">
                <a:solidFill>
                  <a:schemeClr val="bg2"/>
                </a:solidFill>
              </a:rPr>
              <a:t>CHRONIQUE</a:t>
            </a:r>
            <a:endParaRPr lang="fr-FR" sz="1600" b="1" dirty="0">
              <a:solidFill>
                <a:schemeClr val="bg2"/>
              </a:soli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10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850226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79A1EC-DA1B-495E-8040-B7E94C65B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8" name="Espace réservé du numéro de diapositive 3">
            <a:extLst>
              <a:ext uri="{FF2B5EF4-FFF2-40B4-BE49-F238E27FC236}">
                <a16:creationId xmlns:a16="http://schemas.microsoft.com/office/drawing/2014/main" id="{6F917DF6-DB2E-420A-A0CF-580CBE2B3C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10</a:t>
            </a:fld>
            <a:endParaRPr lang="fr-FR">
              <a:latin typeface="+mj-lt"/>
            </a:endParaRPr>
          </a:p>
        </p:txBody>
      </p:sp>
      <p:sp>
        <p:nvSpPr>
          <p:cNvPr id="12" name="Espace réservé du numéro de diapositive 3">
            <a:extLst>
              <a:ext uri="{FF2B5EF4-FFF2-40B4-BE49-F238E27FC236}">
                <a16:creationId xmlns:a16="http://schemas.microsoft.com/office/drawing/2014/main" id="{B3A52839-ABD7-4CAE-BD38-C24983DCAC44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10</a:t>
            </a:fld>
            <a:endParaRPr lang="fr-FR">
              <a:latin typeface="+mj-lt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910579"/>
              </p:ext>
            </p:extLst>
          </p:nvPr>
        </p:nvGraphicFramePr>
        <p:xfrm>
          <a:off x="181049" y="1052736"/>
          <a:ext cx="8828807" cy="5255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0631">
                  <a:extLst>
                    <a:ext uri="{9D8B030D-6E8A-4147-A177-3AD203B41FA5}">
                      <a16:colId xmlns:a16="http://schemas.microsoft.com/office/drawing/2014/main" val="3864542422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25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217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Type </a:t>
                      </a:r>
                      <a:r>
                        <a:rPr lang="en-GB" sz="14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d’indicateurs</a:t>
                      </a:r>
                      <a:endParaRPr lang="en-GB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Définition</a:t>
                      </a:r>
                      <a:endParaRPr lang="en-GB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Population</a:t>
                      </a:r>
                      <a:endParaRPr lang="en-GB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Sources des </a:t>
                      </a:r>
                      <a:r>
                        <a:rPr lang="en-GB" sz="14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données</a:t>
                      </a:r>
                      <a:endParaRPr lang="en-GB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256768"/>
                  </a:ext>
                </a:extLst>
              </a:tr>
              <a:tr h="261361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Allaitement maternel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217453"/>
                  </a:ext>
                </a:extLst>
              </a:tr>
              <a:tr h="897403"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u="none" strike="noStrike" dirty="0">
                          <a:effectLst/>
                        </a:rPr>
                        <a:t>Initiation </a:t>
                      </a:r>
                      <a:r>
                        <a:rPr lang="en-GB" sz="1400" b="1" u="none" strike="noStrike" dirty="0" err="1">
                          <a:effectLst/>
                        </a:rPr>
                        <a:t>précoce</a:t>
                      </a:r>
                      <a:r>
                        <a:rPr lang="en-GB" sz="1400" b="1" u="none" strike="noStrike" dirty="0">
                          <a:effectLst/>
                        </a:rPr>
                        <a:t> de </a:t>
                      </a:r>
                      <a:r>
                        <a:rPr lang="en-GB" sz="1400" b="1" u="none" strike="noStrike" dirty="0" err="1">
                          <a:effectLst/>
                        </a:rPr>
                        <a:t>l’allaitement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u="none" strike="noStrike" dirty="0">
                          <a:effectLst/>
                        </a:rPr>
                        <a:t>Proportion d’enfants âgés de 0-23mois qui ont été mis au sein dans l’heure suivant l’accouchement 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 gridSpan="2"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u="none" strike="noStrike" dirty="0">
                          <a:effectLst/>
                        </a:rPr>
                        <a:t>Nouveaux-</a:t>
                      </a:r>
                      <a:r>
                        <a:rPr lang="en-GB" sz="1400" u="none" strike="noStrike" dirty="0" err="1">
                          <a:effectLst/>
                        </a:rPr>
                        <a:t>nés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UNICEF, Division of Data Research and Policy (2018), Global UNICEF Global Databases: Infant and Young Child Feeding, New York, May 2018.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extLst>
                  <a:ext uri="{0D108BD9-81ED-4DB2-BD59-A6C34878D82A}">
                    <a16:rowId xmlns:a16="http://schemas.microsoft.com/office/drawing/2014/main" val="1207499576"/>
                  </a:ext>
                </a:extLst>
              </a:tr>
              <a:tr h="1787862"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u="none" strike="noStrike" dirty="0" err="1">
                          <a:effectLst/>
                        </a:rPr>
                        <a:t>Allaitement</a:t>
                      </a:r>
                      <a:r>
                        <a:rPr lang="en-GB" sz="1400" b="1" u="none" strike="noStrike" dirty="0">
                          <a:effectLst/>
                        </a:rPr>
                        <a:t> </a:t>
                      </a:r>
                      <a:r>
                        <a:rPr lang="en-GB" sz="1400" b="1" u="none" strike="noStrike" dirty="0" err="1">
                          <a:effectLst/>
                        </a:rPr>
                        <a:t>maternel</a:t>
                      </a:r>
                      <a:r>
                        <a:rPr lang="en-GB" sz="1400" b="1" u="none" strike="noStrike" dirty="0">
                          <a:effectLst/>
                        </a:rPr>
                        <a:t> </a:t>
                      </a:r>
                      <a:r>
                        <a:rPr lang="en-GB" sz="1400" b="1" u="none" strike="noStrike" dirty="0" err="1">
                          <a:effectLst/>
                        </a:rPr>
                        <a:t>exclusif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u="none" strike="noStrike" dirty="0">
                          <a:effectLst/>
                        </a:rPr>
                        <a:t>Proportion de nourrissons de moins de six mois exclusivement allaités. La cible de l’AMS est d’augmenter à au moins 50% la prévalence de l’allaitement maternel exclusif entre 2012 et 2015 et celle de l’ODD2 est de l’augmenter d’au moins 70% à l’horizon 2030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u="none" strike="noStrike" dirty="0">
                          <a:effectLst/>
                        </a:rPr>
                        <a:t>Mères/gardiennes de  nourrissons âgés de moins de six mois 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u="none" strike="noStrike" dirty="0">
                          <a:effectLst/>
                        </a:rPr>
                        <a:t>Estimations annuelles FAOSTAT de 2000 à 2012 et ENISED 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941773"/>
                  </a:ext>
                </a:extLst>
              </a:tr>
              <a:tr h="958825"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u="none" strike="noStrike" dirty="0">
                          <a:effectLst/>
                        </a:rPr>
                        <a:t>Poursuite de l’allaitement jusqu’à l’âge d’un an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u="none" strike="noStrike">
                          <a:effectLst/>
                        </a:rPr>
                        <a:t>Proportion des enfants âgés de moins d’un an qui poursuivent l’allaitement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 gridSpan="2"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u="none" strike="noStrike" dirty="0">
                          <a:effectLst/>
                        </a:rPr>
                        <a:t>Mères/gardiennes des enfants âgés de  moins d’un an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UNICEF, Division of Data Research and Policy (2018), Global UNICEF Global Databases: Infant and Young Child Feeding, New York, May 2018.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extLst>
                  <a:ext uri="{0D108BD9-81ED-4DB2-BD59-A6C34878D82A}">
                    <a16:rowId xmlns:a16="http://schemas.microsoft.com/office/drawing/2014/main" val="4072458198"/>
                  </a:ext>
                </a:extLst>
              </a:tr>
              <a:tr h="897403"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b="1" u="none" strike="noStrike" dirty="0">
                          <a:effectLst/>
                        </a:rPr>
                        <a:t>Poursuite de l’allaitement maternel jusqu’à l’âge de deux ans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u="none" strike="noStrike" dirty="0">
                          <a:effectLst/>
                        </a:rPr>
                        <a:t>Proportion des enfants âgés de moins de deux ans qui poursuivent l’allaitement 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400" u="none" strike="noStrike" dirty="0">
                          <a:effectLst/>
                        </a:rPr>
                        <a:t>Mères/gardiennes des enfants âgés de  moins de deux ans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UNICEF, Division of Data Research and Policy (2018), Global UNICEF Global Databases: Infant and Young Child Feeding, New York, May 2018.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55" marR="6655" marT="665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6577"/>
                  </a:ext>
                </a:extLst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2307544" y="0"/>
            <a:ext cx="4675869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fr-FR" b="1" dirty="0" smtClean="0">
                <a:solidFill>
                  <a:schemeClr val="bg2"/>
                </a:solidFill>
              </a:rPr>
              <a:t>TABLEAU 5</a:t>
            </a:r>
            <a:r>
              <a:rPr lang="fr-FR" b="1" dirty="0">
                <a:solidFill>
                  <a:schemeClr val="bg2"/>
                </a:solidFill>
              </a:rPr>
              <a:t> : </a:t>
            </a:r>
            <a:r>
              <a:rPr lang="fr-FR" b="1" dirty="0" smtClean="0">
                <a:solidFill>
                  <a:schemeClr val="bg2"/>
                </a:solidFill>
              </a:rPr>
              <a:t>PRATIQUES D’ALIMENTATION DU NOURRISSON ET DU JEUNE ENFANT </a:t>
            </a:r>
            <a:endParaRPr lang="fr-FR" b="1" dirty="0">
              <a:solidFill>
                <a:schemeClr val="bg2"/>
              </a:soli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11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6176640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79A1EC-DA1B-495E-8040-B7E94C65B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8" name="Espace réservé du numéro de diapositive 3">
            <a:extLst>
              <a:ext uri="{FF2B5EF4-FFF2-40B4-BE49-F238E27FC236}">
                <a16:creationId xmlns:a16="http://schemas.microsoft.com/office/drawing/2014/main" id="{6F917DF6-DB2E-420A-A0CF-580CBE2B3C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11</a:t>
            </a:fld>
            <a:endParaRPr lang="fr-FR">
              <a:latin typeface="+mj-lt"/>
            </a:endParaRPr>
          </a:p>
        </p:txBody>
      </p:sp>
      <p:sp>
        <p:nvSpPr>
          <p:cNvPr id="12" name="Espace réservé du numéro de diapositive 3">
            <a:extLst>
              <a:ext uri="{FF2B5EF4-FFF2-40B4-BE49-F238E27FC236}">
                <a16:creationId xmlns:a16="http://schemas.microsoft.com/office/drawing/2014/main" id="{B3A52839-ABD7-4CAE-BD38-C24983DCAC44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11</a:t>
            </a:fld>
            <a:endParaRPr lang="fr-FR">
              <a:latin typeface="+mj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195736" y="0"/>
            <a:ext cx="4644008" cy="702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fr-FR" b="1" dirty="0" smtClean="0">
                <a:solidFill>
                  <a:schemeClr val="bg2"/>
                </a:solidFill>
              </a:rPr>
              <a:t>TABLEAU 5</a:t>
            </a:r>
            <a:r>
              <a:rPr lang="fr-FR" b="1" dirty="0">
                <a:solidFill>
                  <a:schemeClr val="bg2"/>
                </a:solidFill>
              </a:rPr>
              <a:t> : </a:t>
            </a:r>
            <a:r>
              <a:rPr lang="fr-FR" b="1" dirty="0" smtClean="0">
                <a:solidFill>
                  <a:schemeClr val="bg2"/>
                </a:solidFill>
              </a:rPr>
              <a:t>PRATIQUES D’ALIMENTATION DU NOURRISSON ET DU JEUNE ENFANT</a:t>
            </a:r>
            <a:endParaRPr lang="fr-FR" b="1" dirty="0">
              <a:solidFill>
                <a:schemeClr val="bg2"/>
              </a:solidFill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01597"/>
              </p:ext>
            </p:extLst>
          </p:nvPr>
        </p:nvGraphicFramePr>
        <p:xfrm>
          <a:off x="159569" y="1196752"/>
          <a:ext cx="8830344" cy="50501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6167">
                  <a:extLst>
                    <a:ext uri="{9D8B030D-6E8A-4147-A177-3AD203B41FA5}">
                      <a16:colId xmlns:a16="http://schemas.microsoft.com/office/drawing/2014/main" val="1744725418"/>
                    </a:ext>
                  </a:extLst>
                </a:gridCol>
                <a:gridCol w="3529176">
                  <a:extLst>
                    <a:ext uri="{9D8B030D-6E8A-4147-A177-3AD203B41FA5}">
                      <a16:colId xmlns:a16="http://schemas.microsoft.com/office/drawing/2014/main" val="2379969963"/>
                    </a:ext>
                  </a:extLst>
                </a:gridCol>
                <a:gridCol w="1929319">
                  <a:extLst>
                    <a:ext uri="{9D8B030D-6E8A-4147-A177-3AD203B41FA5}">
                      <a16:colId xmlns:a16="http://schemas.microsoft.com/office/drawing/2014/main" val="4195138014"/>
                    </a:ext>
                  </a:extLst>
                </a:gridCol>
                <a:gridCol w="1335682">
                  <a:extLst>
                    <a:ext uri="{9D8B030D-6E8A-4147-A177-3AD203B41FA5}">
                      <a16:colId xmlns:a16="http://schemas.microsoft.com/office/drawing/2014/main" val="1489253590"/>
                    </a:ext>
                  </a:extLst>
                </a:gridCol>
              </a:tblGrid>
              <a:tr h="86874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u="none" strike="noStrike" dirty="0">
                          <a:effectLst/>
                        </a:rPr>
                        <a:t>Diversité alimentaire minimale 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4" marR="5974" marT="59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Proportion d'enfants âgés de 6 à 23 mois qui reçoivent des aliments de 4 groupes d'aliments ou plus 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4" marR="5974" marT="59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Mères/gardiennes des enfants âgés de 6-23 mois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4" marR="5974" marT="59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u="none" strike="noStrike" dirty="0">
                          <a:effectLst/>
                        </a:rPr>
                        <a:t>EDS 2012 et SMART 2018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4" marR="5974" marT="5974" marB="0" anchor="ctr"/>
                </a:tc>
                <a:extLst>
                  <a:ext uri="{0D108BD9-81ED-4DB2-BD59-A6C34878D82A}">
                    <a16:rowId xmlns:a16="http://schemas.microsoft.com/office/drawing/2014/main" val="3753422421"/>
                  </a:ext>
                </a:extLst>
              </a:tr>
              <a:tr h="197143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u="none" strike="noStrike" dirty="0">
                          <a:effectLst/>
                        </a:rPr>
                        <a:t>Fréquence minimale acceptable des repas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4" marR="5974" marT="597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Proportion d'enfants âgés de 6 à 23 mois ayant une fréquence de repas minimale, à savoir, 2 repas / collations par jour pour les enfants allaités âgés de 6 à 8 mois, 3 repas / collations par jour pour les enfants nourris au sein âgés de 9-23 mois et 4 repas / collations par jour pour les enfants de ce même groupe d’âge non allaités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4" marR="5974" marT="597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Mères/gardiennes des enfants âgés de 6-23 mois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4" marR="5974" marT="597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u="none" strike="noStrike" dirty="0">
                          <a:effectLst/>
                        </a:rPr>
                        <a:t>EDS 2012 et SMART 2018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4" marR="5974" marT="597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96419"/>
                  </a:ext>
                </a:extLst>
              </a:tr>
              <a:tr h="846841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u="none" strike="noStrike" dirty="0">
                          <a:effectLst/>
                        </a:rPr>
                        <a:t>Alimentation Minimum Acceptable 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4" marR="5974" marT="59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Proportion d'enfants âgés de 6 à 23 mois qui suivent un régime alimentaire qui présente à la fois une diversité et une fréquence minimales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4" marR="5974" marT="59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Mères/gardiennes des enfants âgés de 6-23 mois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4" marR="5974" marT="59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400" u="none" strike="noStrike" dirty="0">
                          <a:effectLst/>
                        </a:rPr>
                        <a:t>EDS 2012 et SMART 2018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74" marR="5974" marT="5974" marB="0" anchor="ctr"/>
                </a:tc>
                <a:extLst>
                  <a:ext uri="{0D108BD9-81ED-4DB2-BD59-A6C34878D82A}">
                    <a16:rowId xmlns:a16="http://schemas.microsoft.com/office/drawing/2014/main" val="4020653916"/>
                  </a:ext>
                </a:extLst>
              </a:tr>
              <a:tr h="135056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Diversité alimentaire chez les femmes en âge de procréer</a:t>
                      </a:r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74" marR="5974" marT="597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diversité alimentaire des femmes est la proportion des femmes âgées de 15 à 49 ans ayant consommé des aliments appartenant au moins à 5 groupes alimentaires distincts sur une dizaine retenue. </a:t>
                      </a:r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74" marR="5974" marT="597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Femmes en âge de procréer</a:t>
                      </a:r>
                      <a:endParaRPr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74" marR="5974" marT="597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da-DK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SMART 2020</a:t>
                      </a:r>
                      <a:endParaRPr lang="da-DK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74" marR="5974" marT="597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580879"/>
                  </a:ext>
                </a:extLst>
              </a:tr>
            </a:tbl>
          </a:graphicData>
        </a:graphic>
      </p:graphicFrame>
      <p:grpSp>
        <p:nvGrpSpPr>
          <p:cNvPr id="9" name="Groupe 8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11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8940152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79A1EC-DA1B-495E-8040-B7E94C65B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8" name="Espace réservé du numéro de diapositive 3">
            <a:extLst>
              <a:ext uri="{FF2B5EF4-FFF2-40B4-BE49-F238E27FC236}">
                <a16:creationId xmlns:a16="http://schemas.microsoft.com/office/drawing/2014/main" id="{6F917DF6-DB2E-420A-A0CF-580CBE2B3C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12</a:t>
            </a:fld>
            <a:endParaRPr lang="fr-FR">
              <a:latin typeface="+mj-lt"/>
            </a:endParaRPr>
          </a:p>
        </p:txBody>
      </p:sp>
      <p:sp>
        <p:nvSpPr>
          <p:cNvPr id="12" name="Espace réservé du numéro de diapositive 3">
            <a:extLst>
              <a:ext uri="{FF2B5EF4-FFF2-40B4-BE49-F238E27FC236}">
                <a16:creationId xmlns:a16="http://schemas.microsoft.com/office/drawing/2014/main" id="{B3A52839-ABD7-4CAE-BD38-C24983DCAC44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12</a:t>
            </a:fld>
            <a:endParaRPr lang="fr-FR">
              <a:latin typeface="+mj-lt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468401"/>
              </p:ext>
            </p:extLst>
          </p:nvPr>
        </p:nvGraphicFramePr>
        <p:xfrm>
          <a:off x="179512" y="1412777"/>
          <a:ext cx="8640962" cy="4604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981904795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4007624939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746361484"/>
                    </a:ext>
                  </a:extLst>
                </a:gridCol>
                <a:gridCol w="1728194">
                  <a:extLst>
                    <a:ext uri="{9D8B030D-6E8A-4147-A177-3AD203B41FA5}">
                      <a16:colId xmlns:a16="http://schemas.microsoft.com/office/drawing/2014/main" val="1800336391"/>
                    </a:ext>
                  </a:extLst>
                </a:gridCol>
              </a:tblGrid>
              <a:tr h="136815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1" u="none" strike="noStrike" dirty="0">
                          <a:effectLst/>
                        </a:rPr>
                        <a:t>Fréquence de consommation des fruits et légumes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Proportion d'enfants âgés de 6 à 23 mois qui ont consommés au moins un des aliments du groupe fruits et légumes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Mères/gardiennes des enfants âgés de 6-23 mois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 dirty="0">
                          <a:effectLst/>
                        </a:rPr>
                        <a:t>EDS 2012 et SMART 2018</a:t>
                      </a:r>
                      <a:endParaRPr lang="da-DK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182105"/>
                  </a:ext>
                </a:extLst>
              </a:tr>
              <a:tr h="151216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1" u="none" strike="noStrike" dirty="0">
                          <a:effectLst/>
                        </a:rPr>
                        <a:t>Fréquence de consommation des légumineuses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Proportion d'enfants âgés de 6 à 23 mois qui ont consommés au moins un des aliments du groupe des légumineuses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Mères/gardiennes des enfants âgés de 6-23 mois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 dirty="0">
                          <a:effectLst/>
                        </a:rPr>
                        <a:t>EDS 2012 et SMART 2018</a:t>
                      </a:r>
                      <a:endParaRPr lang="da-DK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096641"/>
                  </a:ext>
                </a:extLst>
              </a:tr>
              <a:tr h="172464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1" u="none" strike="noStrike" dirty="0">
                          <a:effectLst/>
                        </a:rPr>
                        <a:t>Fréquence de consommation des produits d’origine animale 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Proportion d'enfants âgés de 6 à 23 mois qui ont consommés au moins un des aliments du groupe produits d’origine animale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Mères/gardiennes des enfants âgés de 6-23 mois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600" u="none" strike="noStrike" dirty="0">
                          <a:effectLst/>
                        </a:rPr>
                        <a:t>EDS 2012 et SMART 2018</a:t>
                      </a:r>
                      <a:endParaRPr lang="da-DK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73984415"/>
                  </a:ext>
                </a:extLst>
              </a:tr>
            </a:tbl>
          </a:graphicData>
        </a:graphic>
      </p:graphicFrame>
      <p:grpSp>
        <p:nvGrpSpPr>
          <p:cNvPr id="9" name="Groupe 8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11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8" name="ZoneTexte 17"/>
          <p:cNvSpPr txBox="1"/>
          <p:nvPr/>
        </p:nvSpPr>
        <p:spPr>
          <a:xfrm>
            <a:off x="2163245" y="35274"/>
            <a:ext cx="4820168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fr-FR" b="1" dirty="0">
                <a:solidFill>
                  <a:schemeClr val="bg2"/>
                </a:solidFill>
              </a:rPr>
              <a:t>TABLEAU 5 : PRATIQUES D’ALIMENTATION DU NOURRISSON ET DU JEUNE ENFANT</a:t>
            </a:r>
          </a:p>
        </p:txBody>
      </p:sp>
    </p:spTree>
    <p:extLst>
      <p:ext uri="{BB962C8B-B14F-4D97-AF65-F5344CB8AC3E}">
        <p14:creationId xmlns:p14="http://schemas.microsoft.com/office/powerpoint/2010/main" val="3714107265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2">
            <a:extLst>
              <a:ext uri="{FF2B5EF4-FFF2-40B4-BE49-F238E27FC236}">
                <a16:creationId xmlns:a16="http://schemas.microsoft.com/office/drawing/2014/main" id="{90782D16-951F-410C-A02A-6632C86469E3}"/>
              </a:ext>
            </a:extLst>
          </p:cNvPr>
          <p:cNvSpPr>
            <a:spLocks/>
          </p:cNvSpPr>
          <p:nvPr/>
        </p:nvSpPr>
        <p:spPr bwMode="auto">
          <a:xfrm>
            <a:off x="179512" y="1556791"/>
            <a:ext cx="8784976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fr-CA" sz="40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Wa fonda goy </a:t>
            </a:r>
            <a:r>
              <a:rPr lang="fr-CA" sz="4000" b="1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aran</a:t>
            </a:r>
            <a:r>
              <a:rPr lang="fr-CA" sz="40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 </a:t>
            </a:r>
            <a:r>
              <a:rPr lang="fr-CA" sz="4000" b="1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kam</a:t>
            </a:r>
            <a:r>
              <a:rPr lang="fr-CA" sz="40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 ka </a:t>
            </a:r>
            <a:r>
              <a:rPr lang="fr-CA" sz="4000" b="1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ga</a:t>
            </a:r>
            <a:r>
              <a:rPr lang="fr-CA" sz="40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 aï </a:t>
            </a:r>
            <a:r>
              <a:rPr lang="fr-CA" sz="4000" b="1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hangane</a:t>
            </a:r>
            <a:endParaRPr lang="fr-CA" sz="40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</p:txBody>
      </p:sp>
      <p:grpSp>
        <p:nvGrpSpPr>
          <p:cNvPr id="7" name="Group 42">
            <a:extLst>
              <a:ext uri="{FF2B5EF4-FFF2-40B4-BE49-F238E27FC236}">
                <a16:creationId xmlns:a16="http://schemas.microsoft.com/office/drawing/2014/main" id="{C59BCD19-87EE-46CD-8251-5A64493344B1}"/>
              </a:ext>
            </a:extLst>
          </p:cNvPr>
          <p:cNvGrpSpPr>
            <a:grpSpLocks/>
          </p:cNvGrpSpPr>
          <p:nvPr/>
        </p:nvGrpSpPr>
        <p:grpSpPr bwMode="auto">
          <a:xfrm>
            <a:off x="8172450" y="6669088"/>
            <a:ext cx="971550" cy="188912"/>
            <a:chOff x="48" y="192"/>
            <a:chExt cx="929" cy="153"/>
          </a:xfrm>
        </p:grpSpPr>
        <p:sp>
          <p:nvSpPr>
            <p:cNvPr id="8" name="AutoShape 41">
              <a:extLst>
                <a:ext uri="{FF2B5EF4-FFF2-40B4-BE49-F238E27FC236}">
                  <a16:creationId xmlns:a16="http://schemas.microsoft.com/office/drawing/2014/main" id="{E5941E02-7291-4671-91C6-B4ED5B830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192"/>
              <a:ext cx="929" cy="153"/>
            </a:xfrm>
            <a:prstGeom prst="actionButtonBlank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FR" altLang="fr-FR" b="1">
                <a:solidFill>
                  <a:prstClr val="black"/>
                </a:solidFill>
              </a:endParaRPr>
            </a:p>
          </p:txBody>
        </p:sp>
        <p:grpSp>
          <p:nvGrpSpPr>
            <p:cNvPr id="9" name="Group 40">
              <a:extLst>
                <a:ext uri="{FF2B5EF4-FFF2-40B4-BE49-F238E27FC236}">
                  <a16:creationId xmlns:a16="http://schemas.microsoft.com/office/drawing/2014/main" id="{1175B6BF-4C5D-446C-8101-A7B733C596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" y="201"/>
              <a:ext cx="912" cy="135"/>
              <a:chOff x="185" y="195"/>
              <a:chExt cx="914" cy="135"/>
            </a:xfrm>
          </p:grpSpPr>
          <p:sp>
            <p:nvSpPr>
              <p:cNvPr id="10" name="Rectangle 37">
                <a:extLst>
                  <a:ext uri="{FF2B5EF4-FFF2-40B4-BE49-F238E27FC236}">
                    <a16:creationId xmlns:a16="http://schemas.microsoft.com/office/drawing/2014/main" id="{8380AD9E-6C83-4667-A1DF-6569B8D5CD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" y="197"/>
                <a:ext cx="914" cy="1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fr-FR" altLang="fr-FR" b="1">
                  <a:solidFill>
                    <a:prstClr val="black"/>
                  </a:solidFill>
                </a:endParaRPr>
              </a:p>
            </p:txBody>
          </p:sp>
          <p:pic>
            <p:nvPicPr>
              <p:cNvPr id="11" name="Picture 36" descr="SOFRECO">
                <a:extLst>
                  <a:ext uri="{FF2B5EF4-FFF2-40B4-BE49-F238E27FC236}">
                    <a16:creationId xmlns:a16="http://schemas.microsoft.com/office/drawing/2014/main" id="{D67EAD1B-2C96-4CA4-8316-3F867CEB47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" y="195"/>
                <a:ext cx="907" cy="1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2" name="Forme 2">
            <a:extLst>
              <a:ext uri="{FF2B5EF4-FFF2-40B4-BE49-F238E27FC236}">
                <a16:creationId xmlns:a16="http://schemas.microsoft.com/office/drawing/2014/main" id="{2C45361A-595A-42DA-969E-9D5AB3B48A59}"/>
              </a:ext>
            </a:extLst>
          </p:cNvPr>
          <p:cNvSpPr>
            <a:spLocks/>
          </p:cNvSpPr>
          <p:nvPr/>
        </p:nvSpPr>
        <p:spPr bwMode="auto">
          <a:xfrm>
            <a:off x="184583" y="2204863"/>
            <a:ext cx="8784976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sv-SE" sz="40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Na gode da kou ka bani hankalin kou</a:t>
            </a:r>
            <a:endParaRPr lang="fr-CA" sz="4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</p:txBody>
      </p:sp>
      <p:sp>
        <p:nvSpPr>
          <p:cNvPr id="13" name="Forme 2">
            <a:extLst>
              <a:ext uri="{FF2B5EF4-FFF2-40B4-BE49-F238E27FC236}">
                <a16:creationId xmlns:a16="http://schemas.microsoft.com/office/drawing/2014/main" id="{1B4F30C4-0278-4E91-930A-109066B3E455}"/>
              </a:ext>
            </a:extLst>
          </p:cNvPr>
          <p:cNvSpPr>
            <a:spLocks/>
          </p:cNvSpPr>
          <p:nvPr/>
        </p:nvSpPr>
        <p:spPr bwMode="auto">
          <a:xfrm>
            <a:off x="184822" y="2852935"/>
            <a:ext cx="8784976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fr-CA" sz="4000" b="1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Merci de votre attention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15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7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b="1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12" y="4076936"/>
            <a:ext cx="4277176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6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Conception personnalisé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11501</TotalTime>
  <Words>3010</Words>
  <Application>Microsoft Office PowerPoint</Application>
  <PresentationFormat>Affichage à l'écran (4:3)</PresentationFormat>
  <Paragraphs>272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Wingdings 2</vt:lpstr>
      <vt:lpstr>Conception personnalisée</vt:lpstr>
      <vt:lpstr>Thème Office</vt:lpstr>
      <vt:lpstr>Approche méthodologique  de la sous question n°1 de la question N°1 du plan cadre d’analyse</vt:lpstr>
      <vt:lpstr>Présentation PowerPoint</vt:lpstr>
      <vt:lpstr>Présentation PowerPoint</vt:lpstr>
      <vt:lpstr>Sources d’information complémentaires aux niveaux régionales et internationales</vt:lpstr>
      <vt:lpstr>Approche utilisée pour le choix des indicateurs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hello</dc:creator>
  <cp:lastModifiedBy>User</cp:lastModifiedBy>
  <cp:revision>495</cp:revision>
  <cp:lastPrinted>2018-04-12T07:41:41Z</cp:lastPrinted>
  <dcterms:created xsi:type="dcterms:W3CDTF">2016-04-15T07:54:58Z</dcterms:created>
  <dcterms:modified xsi:type="dcterms:W3CDTF">2021-12-09T20:41:07Z</dcterms:modified>
</cp:coreProperties>
</file>