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1" r:id="rId2"/>
  </p:sldMasterIdLst>
  <p:notesMasterIdLst>
    <p:notesMasterId r:id="rId33"/>
  </p:notesMasterIdLst>
  <p:sldIdLst>
    <p:sldId id="1050" r:id="rId3"/>
    <p:sldId id="1032" r:id="rId4"/>
    <p:sldId id="1062" r:id="rId5"/>
    <p:sldId id="1053" r:id="rId6"/>
    <p:sldId id="1060" r:id="rId7"/>
    <p:sldId id="1035" r:id="rId8"/>
    <p:sldId id="1078" r:id="rId9"/>
    <p:sldId id="1103" r:id="rId10"/>
    <p:sldId id="1048" r:id="rId11"/>
    <p:sldId id="1047" r:id="rId12"/>
    <p:sldId id="1046" r:id="rId13"/>
    <p:sldId id="1049" r:id="rId14"/>
    <p:sldId id="1080" r:id="rId15"/>
    <p:sldId id="1081" r:id="rId16"/>
    <p:sldId id="1082" r:id="rId17"/>
    <p:sldId id="1083" r:id="rId18"/>
    <p:sldId id="1084" r:id="rId19"/>
    <p:sldId id="1085" r:id="rId20"/>
    <p:sldId id="1089" r:id="rId21"/>
    <p:sldId id="1090" r:id="rId22"/>
    <p:sldId id="1091" r:id="rId23"/>
    <p:sldId id="1092" r:id="rId24"/>
    <p:sldId id="1093" r:id="rId25"/>
    <p:sldId id="1104" r:id="rId26"/>
    <p:sldId id="1095" r:id="rId27"/>
    <p:sldId id="1096" r:id="rId28"/>
    <p:sldId id="1097" r:id="rId29"/>
    <p:sldId id="1098" r:id="rId30"/>
    <p:sldId id="1101" r:id="rId31"/>
    <p:sldId id="1102" r:id="rId32"/>
  </p:sldIdLst>
  <p:sldSz cx="9144000" cy="6858000" type="screen4x3"/>
  <p:notesSz cx="6877050" cy="9656763"/>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351F"/>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4"/>
    <p:restoredTop sz="90314" autoAdjust="0"/>
  </p:normalViewPr>
  <p:slideViewPr>
    <p:cSldViewPr snapToGrid="0" snapToObjects="1">
      <p:cViewPr varScale="1">
        <p:scale>
          <a:sx n="70" d="100"/>
          <a:sy n="70" d="100"/>
        </p:scale>
        <p:origin x="1704" y="72"/>
      </p:cViewPr>
      <p:guideLst>
        <p:guide orient="horz" pos="2160"/>
        <p:guide pos="2880"/>
      </p:guideLst>
    </p:cSldViewPr>
  </p:slideViewPr>
  <p:notesTextViewPr>
    <p:cViewPr>
      <p:scale>
        <a:sx n="1" d="1"/>
        <a:sy n="1" d="1"/>
      </p:scale>
      <p:origin x="0" y="0"/>
    </p:cViewPr>
  </p:notesTextViewPr>
  <p:sorterViewPr>
    <p:cViewPr>
      <p:scale>
        <a:sx n="140" d="100"/>
        <a:sy n="14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15D7F-64EC-4FA3-974C-33A1C8C3727E}" type="doc">
      <dgm:prSet loTypeId="urn:microsoft.com/office/officeart/2005/8/layout/cycle5" loCatId="cycle" qsTypeId="urn:microsoft.com/office/officeart/2005/8/quickstyle/simple1" qsCatId="simple" csTypeId="urn:microsoft.com/office/officeart/2005/8/colors/colorful1" csCatId="colorful" phldr="1"/>
      <dgm:spPr/>
      <dgm:t>
        <a:bodyPr/>
        <a:lstStyle/>
        <a:p>
          <a:endParaRPr lang="fr-BE"/>
        </a:p>
      </dgm:t>
    </dgm:pt>
    <dgm:pt modelId="{BDFB97AF-5A5E-4739-870D-E318F679A1E9}">
      <dgm:prSet phldrT="[Texte]" custT="1"/>
      <dgm:spPr/>
      <dgm:t>
        <a:bodyPr/>
        <a:lstStyle/>
        <a:p>
          <a:r>
            <a:rPr lang="fr-BE" sz="1400" b="1" dirty="0" smtClean="0">
              <a:solidFill>
                <a:srgbClr val="C00000"/>
              </a:solidFill>
            </a:rPr>
            <a:t>1.</a:t>
          </a:r>
        </a:p>
        <a:p>
          <a:r>
            <a:rPr lang="fr-BE" sz="1200" b="1" dirty="0" smtClean="0">
              <a:solidFill>
                <a:schemeClr val="tx1">
                  <a:lumMod val="75000"/>
                </a:schemeClr>
              </a:solidFill>
            </a:rPr>
            <a:t>Argumentaire </a:t>
          </a:r>
          <a:endParaRPr lang="fr-BE" sz="1200" b="1" dirty="0">
            <a:solidFill>
              <a:schemeClr val="tx1">
                <a:lumMod val="75000"/>
              </a:schemeClr>
            </a:solidFill>
          </a:endParaRPr>
        </a:p>
      </dgm:t>
    </dgm:pt>
    <dgm:pt modelId="{0B3A444C-93C4-41D5-A7B9-F0B0FF1CC879}" type="parTrans" cxnId="{A7D80DCC-36AF-49DE-94A2-8651753F26D8}">
      <dgm:prSet/>
      <dgm:spPr/>
      <dgm:t>
        <a:bodyPr/>
        <a:lstStyle/>
        <a:p>
          <a:endParaRPr lang="fr-BE"/>
        </a:p>
      </dgm:t>
    </dgm:pt>
    <dgm:pt modelId="{2E8EEE9C-BD29-44B3-BA2D-E4FF7FAA8C10}" type="sibTrans" cxnId="{A7D80DCC-36AF-49DE-94A2-8651753F26D8}">
      <dgm:prSet/>
      <dgm:spPr/>
      <dgm:t>
        <a:bodyPr/>
        <a:lstStyle/>
        <a:p>
          <a:endParaRPr lang="fr-BE"/>
        </a:p>
      </dgm:t>
    </dgm:pt>
    <dgm:pt modelId="{6B3860DF-ED68-4D65-889E-ACAAF6584E4E}">
      <dgm:prSet phldrT="[Texte]" custT="1"/>
      <dgm:spPr/>
      <dgm:t>
        <a:bodyPr/>
        <a:lstStyle/>
        <a:p>
          <a:r>
            <a:rPr lang="fr-BE" sz="1400" b="1" dirty="0" smtClean="0">
              <a:solidFill>
                <a:srgbClr val="C00000"/>
              </a:solidFill>
            </a:rPr>
            <a:t>7.</a:t>
          </a:r>
        </a:p>
        <a:p>
          <a:r>
            <a:rPr lang="fr-BE" sz="1200" b="1" dirty="0" smtClean="0">
              <a:solidFill>
                <a:schemeClr val="tx1">
                  <a:lumMod val="75000"/>
                </a:schemeClr>
              </a:solidFill>
            </a:rPr>
            <a:t>Messages &amp; canaux de diffusion</a:t>
          </a:r>
          <a:endParaRPr lang="fr-BE" sz="1200" b="1" dirty="0">
            <a:solidFill>
              <a:schemeClr val="tx1">
                <a:lumMod val="75000"/>
              </a:schemeClr>
            </a:solidFill>
          </a:endParaRPr>
        </a:p>
      </dgm:t>
    </dgm:pt>
    <dgm:pt modelId="{2CD40B1C-3043-4ACC-816A-1411260CE755}" type="parTrans" cxnId="{C01DCBEE-2E29-453F-9D42-CC749A031891}">
      <dgm:prSet/>
      <dgm:spPr/>
      <dgm:t>
        <a:bodyPr/>
        <a:lstStyle/>
        <a:p>
          <a:endParaRPr lang="fr-BE"/>
        </a:p>
      </dgm:t>
    </dgm:pt>
    <dgm:pt modelId="{0F690703-055C-414C-B8DA-2299D2834334}" type="sibTrans" cxnId="{C01DCBEE-2E29-453F-9D42-CC749A031891}">
      <dgm:prSet/>
      <dgm:spPr/>
      <dgm:t>
        <a:bodyPr/>
        <a:lstStyle/>
        <a:p>
          <a:endParaRPr lang="fr-BE"/>
        </a:p>
      </dgm:t>
    </dgm:pt>
    <dgm:pt modelId="{CDDDA9BD-96FB-4C38-8AE0-3D1F7F278968}">
      <dgm:prSet phldrT="[Texte]" custT="1"/>
      <dgm:spPr/>
      <dgm:t>
        <a:bodyPr/>
        <a:lstStyle/>
        <a:p>
          <a:r>
            <a:rPr lang="fr-BE" sz="1400" b="1" dirty="0" smtClean="0">
              <a:solidFill>
                <a:srgbClr val="C00000"/>
              </a:solidFill>
            </a:rPr>
            <a:t>8.</a:t>
          </a:r>
        </a:p>
        <a:p>
          <a:r>
            <a:rPr lang="fr-BE" sz="1200" b="1" dirty="0" smtClean="0">
              <a:solidFill>
                <a:schemeClr val="tx1">
                  <a:lumMod val="75000"/>
                </a:schemeClr>
              </a:solidFill>
            </a:rPr>
            <a:t>Budget</a:t>
          </a:r>
          <a:endParaRPr lang="fr-BE" sz="1200" b="1" dirty="0">
            <a:solidFill>
              <a:schemeClr val="tx1">
                <a:lumMod val="75000"/>
              </a:schemeClr>
            </a:solidFill>
          </a:endParaRPr>
        </a:p>
      </dgm:t>
    </dgm:pt>
    <dgm:pt modelId="{45D0BC1D-C432-45B3-BBA8-686FE93F7A8E}" type="parTrans" cxnId="{33AB6428-FF1C-4818-B122-5D7E27A38191}">
      <dgm:prSet/>
      <dgm:spPr/>
      <dgm:t>
        <a:bodyPr/>
        <a:lstStyle/>
        <a:p>
          <a:endParaRPr lang="fr-BE"/>
        </a:p>
      </dgm:t>
    </dgm:pt>
    <dgm:pt modelId="{184D6A1C-BC69-4C6C-BEC2-CE4CD8961E92}" type="sibTrans" cxnId="{33AB6428-FF1C-4818-B122-5D7E27A38191}">
      <dgm:prSet/>
      <dgm:spPr/>
      <dgm:t>
        <a:bodyPr/>
        <a:lstStyle/>
        <a:p>
          <a:endParaRPr lang="fr-BE"/>
        </a:p>
      </dgm:t>
    </dgm:pt>
    <dgm:pt modelId="{442F23F8-F5CE-4596-8442-398763FEDB85}">
      <dgm:prSet phldrT="[Texte]" custT="1"/>
      <dgm:spPr/>
      <dgm:t>
        <a:bodyPr/>
        <a:lstStyle/>
        <a:p>
          <a:endParaRPr lang="fr-BE" sz="1400" b="1" dirty="0" smtClean="0">
            <a:solidFill>
              <a:srgbClr val="C00000"/>
            </a:solidFill>
          </a:endParaRPr>
        </a:p>
        <a:p>
          <a:r>
            <a:rPr lang="fr-BE" sz="1400" b="1" dirty="0" smtClean="0">
              <a:solidFill>
                <a:srgbClr val="C00000"/>
              </a:solidFill>
            </a:rPr>
            <a:t>9.</a:t>
          </a:r>
        </a:p>
        <a:p>
          <a:r>
            <a:rPr lang="fr-BE" sz="1200" b="1" dirty="0" smtClean="0">
              <a:solidFill>
                <a:schemeClr val="tx1">
                  <a:lumMod val="75000"/>
                </a:schemeClr>
              </a:solidFill>
            </a:rPr>
            <a:t>Chronogramme</a:t>
          </a:r>
        </a:p>
        <a:p>
          <a:endParaRPr lang="fr-BE" sz="1400" b="1" dirty="0">
            <a:solidFill>
              <a:srgbClr val="C00000"/>
            </a:solidFill>
          </a:endParaRPr>
        </a:p>
      </dgm:t>
    </dgm:pt>
    <dgm:pt modelId="{47F437A8-0271-427D-8E2B-CE36EBBB18F4}" type="parTrans" cxnId="{A5EC238E-1015-4866-A490-F4F6C2D42B8E}">
      <dgm:prSet/>
      <dgm:spPr/>
      <dgm:t>
        <a:bodyPr/>
        <a:lstStyle/>
        <a:p>
          <a:endParaRPr lang="fr-BE"/>
        </a:p>
      </dgm:t>
    </dgm:pt>
    <dgm:pt modelId="{11022AE0-C874-48F5-8FFE-9A57EA62D286}" type="sibTrans" cxnId="{A5EC238E-1015-4866-A490-F4F6C2D42B8E}">
      <dgm:prSet/>
      <dgm:spPr/>
      <dgm:t>
        <a:bodyPr/>
        <a:lstStyle/>
        <a:p>
          <a:endParaRPr lang="fr-BE"/>
        </a:p>
      </dgm:t>
    </dgm:pt>
    <dgm:pt modelId="{10B89A93-F826-4452-B4A0-4E0D7D751F11}">
      <dgm:prSet phldrT="[Texte]" custT="1"/>
      <dgm:spPr/>
      <dgm:t>
        <a:bodyPr/>
        <a:lstStyle/>
        <a:p>
          <a:r>
            <a:rPr lang="fr-BE" sz="1400" b="1" dirty="0" smtClean="0">
              <a:solidFill>
                <a:srgbClr val="C00000"/>
              </a:solidFill>
            </a:rPr>
            <a:t>10.</a:t>
          </a:r>
        </a:p>
        <a:p>
          <a:r>
            <a:rPr lang="fr-BE" sz="1200" b="1" dirty="0" smtClean="0">
              <a:solidFill>
                <a:schemeClr val="tx1">
                  <a:lumMod val="75000"/>
                </a:schemeClr>
              </a:solidFill>
            </a:rPr>
            <a:t>Suivi-Évaluation</a:t>
          </a:r>
          <a:endParaRPr lang="fr-BE" sz="1200" b="1" dirty="0">
            <a:solidFill>
              <a:schemeClr val="tx1">
                <a:lumMod val="75000"/>
              </a:schemeClr>
            </a:solidFill>
          </a:endParaRPr>
        </a:p>
      </dgm:t>
    </dgm:pt>
    <dgm:pt modelId="{0707DA06-3A7A-49F6-90ED-7425DF6F41ED}" type="parTrans" cxnId="{1809AB9F-234D-42CC-B3CB-9B0669B49B9F}">
      <dgm:prSet/>
      <dgm:spPr/>
      <dgm:t>
        <a:bodyPr/>
        <a:lstStyle/>
        <a:p>
          <a:endParaRPr lang="fr-BE"/>
        </a:p>
      </dgm:t>
    </dgm:pt>
    <dgm:pt modelId="{6E9CB9F7-5017-4B40-8D57-32B310BCD8DF}" type="sibTrans" cxnId="{1809AB9F-234D-42CC-B3CB-9B0669B49B9F}">
      <dgm:prSet/>
      <dgm:spPr/>
      <dgm:t>
        <a:bodyPr/>
        <a:lstStyle/>
        <a:p>
          <a:endParaRPr lang="fr-BE"/>
        </a:p>
      </dgm:t>
    </dgm:pt>
    <dgm:pt modelId="{4E0BC5D7-9E82-4DC1-A853-88686B6BC0D1}">
      <dgm:prSet custT="1"/>
      <dgm:spPr/>
      <dgm:t>
        <a:bodyPr/>
        <a:lstStyle/>
        <a:p>
          <a:r>
            <a:rPr lang="fr-BE" sz="1400" b="1" dirty="0" smtClean="0">
              <a:solidFill>
                <a:srgbClr val="C00000"/>
              </a:solidFill>
            </a:rPr>
            <a:t>2.</a:t>
          </a:r>
        </a:p>
        <a:p>
          <a:r>
            <a:rPr lang="fr-BE" sz="1200" b="1" dirty="0" smtClean="0">
              <a:solidFill>
                <a:schemeClr val="tx1">
                  <a:lumMod val="75000"/>
                </a:schemeClr>
              </a:solidFill>
            </a:rPr>
            <a:t>Objectifs et résultats</a:t>
          </a:r>
          <a:endParaRPr lang="fr-BE" sz="1400" b="1" dirty="0">
            <a:solidFill>
              <a:schemeClr val="tx1">
                <a:lumMod val="75000"/>
              </a:schemeClr>
            </a:solidFill>
          </a:endParaRPr>
        </a:p>
      </dgm:t>
    </dgm:pt>
    <dgm:pt modelId="{6CE33706-0D35-47E9-9BEB-C68A3497FAB2}" type="parTrans" cxnId="{B9409E0E-7BBA-4E35-A527-30D4F7320ECF}">
      <dgm:prSet/>
      <dgm:spPr/>
      <dgm:t>
        <a:bodyPr/>
        <a:lstStyle/>
        <a:p>
          <a:endParaRPr lang="fr-BE"/>
        </a:p>
      </dgm:t>
    </dgm:pt>
    <dgm:pt modelId="{E8983CC1-2AA8-4BAF-9EE9-FF3A63573826}" type="sibTrans" cxnId="{B9409E0E-7BBA-4E35-A527-30D4F7320ECF}">
      <dgm:prSet/>
      <dgm:spPr/>
      <dgm:t>
        <a:bodyPr/>
        <a:lstStyle/>
        <a:p>
          <a:endParaRPr lang="fr-BE"/>
        </a:p>
      </dgm:t>
    </dgm:pt>
    <dgm:pt modelId="{FCA08D6D-1E47-4DE0-AEF9-ECD01282F653}">
      <dgm:prSet custT="1"/>
      <dgm:spPr/>
      <dgm:t>
        <a:bodyPr/>
        <a:lstStyle/>
        <a:p>
          <a:r>
            <a:rPr lang="fr-BE" sz="1400" b="1" dirty="0" smtClean="0">
              <a:solidFill>
                <a:srgbClr val="C00000"/>
              </a:solidFill>
            </a:rPr>
            <a:t>5.</a:t>
          </a:r>
        </a:p>
        <a:p>
          <a:r>
            <a:rPr lang="fr-BE" sz="1200" b="1" dirty="0" smtClean="0">
              <a:solidFill>
                <a:schemeClr val="tx1">
                  <a:lumMod val="75000"/>
                </a:schemeClr>
              </a:solidFill>
            </a:rPr>
            <a:t>Analyse des risques</a:t>
          </a:r>
          <a:endParaRPr lang="fr-BE" sz="1200" b="1" dirty="0">
            <a:solidFill>
              <a:schemeClr val="tx1">
                <a:lumMod val="75000"/>
              </a:schemeClr>
            </a:solidFill>
          </a:endParaRPr>
        </a:p>
      </dgm:t>
    </dgm:pt>
    <dgm:pt modelId="{F0767454-9039-4833-96BC-1ACD7C026261}" type="parTrans" cxnId="{A2014948-5600-49EB-A245-F5F0E3C8CF32}">
      <dgm:prSet/>
      <dgm:spPr/>
      <dgm:t>
        <a:bodyPr/>
        <a:lstStyle/>
        <a:p>
          <a:endParaRPr lang="fr-BE"/>
        </a:p>
      </dgm:t>
    </dgm:pt>
    <dgm:pt modelId="{E509688A-EE6B-44D5-89CA-64DF624F93E1}" type="sibTrans" cxnId="{A2014948-5600-49EB-A245-F5F0E3C8CF32}">
      <dgm:prSet/>
      <dgm:spPr/>
      <dgm:t>
        <a:bodyPr/>
        <a:lstStyle/>
        <a:p>
          <a:endParaRPr lang="fr-BE"/>
        </a:p>
      </dgm:t>
    </dgm:pt>
    <dgm:pt modelId="{4A04315C-23A6-4650-AD62-BC7395C75742}">
      <dgm:prSet custT="1"/>
      <dgm:spPr/>
      <dgm:t>
        <a:bodyPr/>
        <a:lstStyle/>
        <a:p>
          <a:pPr algn="ctr"/>
          <a:r>
            <a:rPr lang="fr-BE" sz="1400" b="1" dirty="0" smtClean="0">
              <a:solidFill>
                <a:srgbClr val="C00000"/>
              </a:solidFill>
            </a:rPr>
            <a:t>4. </a:t>
          </a:r>
        </a:p>
        <a:p>
          <a:pPr algn="ctr"/>
          <a:r>
            <a:rPr lang="fr-BE" sz="1200" b="1" dirty="0" smtClean="0">
              <a:solidFill>
                <a:schemeClr val="tx1">
                  <a:lumMod val="75000"/>
                </a:schemeClr>
              </a:solidFill>
            </a:rPr>
            <a:t>Cibles, alliés et acteurs en opposition </a:t>
          </a:r>
          <a:endParaRPr lang="fr-BE" sz="1200" b="1" dirty="0">
            <a:solidFill>
              <a:schemeClr val="tx1">
                <a:lumMod val="75000"/>
              </a:schemeClr>
            </a:solidFill>
          </a:endParaRPr>
        </a:p>
      </dgm:t>
    </dgm:pt>
    <dgm:pt modelId="{77FB9F29-00E3-4FA2-864A-6B84195372D9}" type="parTrans" cxnId="{B216A4EE-C3CE-4717-A86C-80CD5587B320}">
      <dgm:prSet/>
      <dgm:spPr/>
      <dgm:t>
        <a:bodyPr/>
        <a:lstStyle/>
        <a:p>
          <a:endParaRPr lang="fr-BE"/>
        </a:p>
      </dgm:t>
    </dgm:pt>
    <dgm:pt modelId="{C27E8464-C4E8-4262-9AC6-A28A1EF2931D}" type="sibTrans" cxnId="{B216A4EE-C3CE-4717-A86C-80CD5587B320}">
      <dgm:prSet/>
      <dgm:spPr/>
      <dgm:t>
        <a:bodyPr/>
        <a:lstStyle/>
        <a:p>
          <a:endParaRPr lang="fr-BE"/>
        </a:p>
      </dgm:t>
    </dgm:pt>
    <dgm:pt modelId="{BBD89BF3-B7C7-4BCE-BEB1-4515B7382765}">
      <dgm:prSet custT="1"/>
      <dgm:spPr/>
      <dgm:t>
        <a:bodyPr/>
        <a:lstStyle/>
        <a:p>
          <a:r>
            <a:rPr lang="fr-BE" sz="1400" b="1" dirty="0" smtClean="0">
              <a:solidFill>
                <a:srgbClr val="C00000"/>
              </a:solidFill>
            </a:rPr>
            <a:t>6.</a:t>
          </a:r>
        </a:p>
        <a:p>
          <a:r>
            <a:rPr lang="fr-BE" sz="1200" b="1" dirty="0" smtClean="0">
              <a:solidFill>
                <a:schemeClr val="tx1">
                  <a:lumMod val="75000"/>
                </a:schemeClr>
              </a:solidFill>
            </a:rPr>
            <a:t>Plan d’action</a:t>
          </a:r>
          <a:endParaRPr lang="fr-BE" sz="1200" b="1" dirty="0">
            <a:solidFill>
              <a:schemeClr val="tx1">
                <a:lumMod val="75000"/>
              </a:schemeClr>
            </a:solidFill>
          </a:endParaRPr>
        </a:p>
      </dgm:t>
    </dgm:pt>
    <dgm:pt modelId="{58299D16-D260-430B-839B-47B4580BF68F}" type="parTrans" cxnId="{0FE4DE83-2DF5-4615-BF21-605FEEC19EA5}">
      <dgm:prSet/>
      <dgm:spPr/>
      <dgm:t>
        <a:bodyPr/>
        <a:lstStyle/>
        <a:p>
          <a:endParaRPr lang="fr-BE"/>
        </a:p>
      </dgm:t>
    </dgm:pt>
    <dgm:pt modelId="{5B1D14EA-991E-46F3-9EB5-5BD366721868}" type="sibTrans" cxnId="{0FE4DE83-2DF5-4615-BF21-605FEEC19EA5}">
      <dgm:prSet/>
      <dgm:spPr/>
      <dgm:t>
        <a:bodyPr/>
        <a:lstStyle/>
        <a:p>
          <a:endParaRPr lang="fr-BE"/>
        </a:p>
      </dgm:t>
    </dgm:pt>
    <dgm:pt modelId="{AEEBA474-9B2F-4455-958A-654199CECF86}">
      <dgm:prSet custT="1"/>
      <dgm:spPr/>
      <dgm:t>
        <a:bodyPr/>
        <a:lstStyle/>
        <a:p>
          <a:r>
            <a:rPr lang="fr-BE" sz="1400" b="1" dirty="0" smtClean="0">
              <a:solidFill>
                <a:srgbClr val="C00000"/>
              </a:solidFill>
            </a:rPr>
            <a:t>3.</a:t>
          </a:r>
        </a:p>
        <a:p>
          <a:r>
            <a:rPr lang="fr-BE" sz="1200" b="1" dirty="0" smtClean="0">
              <a:solidFill>
                <a:schemeClr val="tx1">
                  <a:lumMod val="50000"/>
                </a:schemeClr>
              </a:solidFill>
            </a:rPr>
            <a:t>Niveaux</a:t>
          </a:r>
          <a:endParaRPr lang="fr-BE" sz="1200" b="1" dirty="0">
            <a:solidFill>
              <a:schemeClr val="tx1">
                <a:lumMod val="50000"/>
              </a:schemeClr>
            </a:solidFill>
          </a:endParaRPr>
        </a:p>
      </dgm:t>
    </dgm:pt>
    <dgm:pt modelId="{33053F25-D2CA-40B7-BEE4-B3B5FB28FAEF}" type="parTrans" cxnId="{91016D6E-430A-4F81-8AB1-E530009DEE7B}">
      <dgm:prSet/>
      <dgm:spPr/>
      <dgm:t>
        <a:bodyPr/>
        <a:lstStyle/>
        <a:p>
          <a:endParaRPr lang="fr-BE"/>
        </a:p>
      </dgm:t>
    </dgm:pt>
    <dgm:pt modelId="{6C13273E-718B-4372-8CF5-F46A056DAF7C}" type="sibTrans" cxnId="{91016D6E-430A-4F81-8AB1-E530009DEE7B}">
      <dgm:prSet/>
      <dgm:spPr/>
      <dgm:t>
        <a:bodyPr/>
        <a:lstStyle/>
        <a:p>
          <a:endParaRPr lang="fr-BE"/>
        </a:p>
      </dgm:t>
    </dgm:pt>
    <dgm:pt modelId="{C5258B22-5FF0-4F24-8B6A-928AF7F7AA5A}" type="pres">
      <dgm:prSet presAssocID="{4FD15D7F-64EC-4FA3-974C-33A1C8C3727E}" presName="cycle" presStyleCnt="0">
        <dgm:presLayoutVars>
          <dgm:dir/>
          <dgm:resizeHandles val="exact"/>
        </dgm:presLayoutVars>
      </dgm:prSet>
      <dgm:spPr/>
      <dgm:t>
        <a:bodyPr/>
        <a:lstStyle/>
        <a:p>
          <a:endParaRPr lang="fr-BE"/>
        </a:p>
      </dgm:t>
    </dgm:pt>
    <dgm:pt modelId="{CC74DD03-0B36-4A28-BDB9-33CCBBE2ECCA}" type="pres">
      <dgm:prSet presAssocID="{BDFB97AF-5A5E-4739-870D-E318F679A1E9}" presName="node" presStyleLbl="node1" presStyleIdx="0" presStyleCnt="10" custScaleX="172845" custScaleY="98489">
        <dgm:presLayoutVars>
          <dgm:bulletEnabled val="1"/>
        </dgm:presLayoutVars>
      </dgm:prSet>
      <dgm:spPr/>
      <dgm:t>
        <a:bodyPr/>
        <a:lstStyle/>
        <a:p>
          <a:endParaRPr lang="fr-BE"/>
        </a:p>
      </dgm:t>
    </dgm:pt>
    <dgm:pt modelId="{2F1BAA0B-115A-4742-B976-F132A91B91BB}" type="pres">
      <dgm:prSet presAssocID="{BDFB97AF-5A5E-4739-870D-E318F679A1E9}" presName="spNode" presStyleCnt="0"/>
      <dgm:spPr/>
    </dgm:pt>
    <dgm:pt modelId="{4661ACBA-0C0F-4C2E-A87F-12D1BC1C9A02}" type="pres">
      <dgm:prSet presAssocID="{2E8EEE9C-BD29-44B3-BA2D-E4FF7FAA8C10}" presName="sibTrans" presStyleLbl="sibTrans1D1" presStyleIdx="0" presStyleCnt="10"/>
      <dgm:spPr/>
      <dgm:t>
        <a:bodyPr/>
        <a:lstStyle/>
        <a:p>
          <a:endParaRPr lang="fr-BE"/>
        </a:p>
      </dgm:t>
    </dgm:pt>
    <dgm:pt modelId="{D943ABED-18D9-4C18-AC9C-D68A8C420ADC}" type="pres">
      <dgm:prSet presAssocID="{4E0BC5D7-9E82-4DC1-A853-88686B6BC0D1}" presName="node" presStyleLbl="node1" presStyleIdx="1" presStyleCnt="10" custScaleX="181989" custScaleY="135590" custRadScaleRad="101239" custRadScaleInc="81707">
        <dgm:presLayoutVars>
          <dgm:bulletEnabled val="1"/>
        </dgm:presLayoutVars>
      </dgm:prSet>
      <dgm:spPr/>
      <dgm:t>
        <a:bodyPr/>
        <a:lstStyle/>
        <a:p>
          <a:endParaRPr lang="fr-BE"/>
        </a:p>
      </dgm:t>
    </dgm:pt>
    <dgm:pt modelId="{65A8DCC6-CC31-4D2D-A005-5E11A573C7AE}" type="pres">
      <dgm:prSet presAssocID="{4E0BC5D7-9E82-4DC1-A853-88686B6BC0D1}" presName="spNode" presStyleCnt="0"/>
      <dgm:spPr/>
    </dgm:pt>
    <dgm:pt modelId="{23201CE3-3AF5-47F6-A1BB-171AAD46A6D6}" type="pres">
      <dgm:prSet presAssocID="{E8983CC1-2AA8-4BAF-9EE9-FF3A63573826}" presName="sibTrans" presStyleLbl="sibTrans1D1" presStyleIdx="1" presStyleCnt="10"/>
      <dgm:spPr/>
      <dgm:t>
        <a:bodyPr/>
        <a:lstStyle/>
        <a:p>
          <a:endParaRPr lang="fr-BE"/>
        </a:p>
      </dgm:t>
    </dgm:pt>
    <dgm:pt modelId="{DF272FFC-4E55-4109-B032-06F73BE370B0}" type="pres">
      <dgm:prSet presAssocID="{AEEBA474-9B2F-4455-958A-654199CECF86}" presName="node" presStyleLbl="node1" presStyleIdx="2" presStyleCnt="10" custScaleX="157715" custScaleY="147419" custRadScaleRad="103727" custRadScaleInc="46394">
        <dgm:presLayoutVars>
          <dgm:bulletEnabled val="1"/>
        </dgm:presLayoutVars>
      </dgm:prSet>
      <dgm:spPr/>
      <dgm:t>
        <a:bodyPr/>
        <a:lstStyle/>
        <a:p>
          <a:endParaRPr lang="fr-BE"/>
        </a:p>
      </dgm:t>
    </dgm:pt>
    <dgm:pt modelId="{0876BA81-3599-4F56-B012-95BF42815338}" type="pres">
      <dgm:prSet presAssocID="{AEEBA474-9B2F-4455-958A-654199CECF86}" presName="spNode" presStyleCnt="0"/>
      <dgm:spPr/>
    </dgm:pt>
    <dgm:pt modelId="{E547F9F3-A6B0-4E0C-9E92-22F0E2122D97}" type="pres">
      <dgm:prSet presAssocID="{6C13273E-718B-4372-8CF5-F46A056DAF7C}" presName="sibTrans" presStyleLbl="sibTrans1D1" presStyleIdx="2" presStyleCnt="10"/>
      <dgm:spPr/>
      <dgm:t>
        <a:bodyPr/>
        <a:lstStyle/>
        <a:p>
          <a:endParaRPr lang="fr-BE"/>
        </a:p>
      </dgm:t>
    </dgm:pt>
    <dgm:pt modelId="{F115FB43-384B-4EC3-8FEA-A240D09C73DA}" type="pres">
      <dgm:prSet presAssocID="{4A04315C-23A6-4650-AD62-BC7395C75742}" presName="node" presStyleLbl="node1" presStyleIdx="3" presStyleCnt="10" custScaleX="210069" custScaleY="171983">
        <dgm:presLayoutVars>
          <dgm:bulletEnabled val="1"/>
        </dgm:presLayoutVars>
      </dgm:prSet>
      <dgm:spPr/>
      <dgm:t>
        <a:bodyPr/>
        <a:lstStyle/>
        <a:p>
          <a:endParaRPr lang="fr-BE"/>
        </a:p>
      </dgm:t>
    </dgm:pt>
    <dgm:pt modelId="{CF4158AC-2F98-4F83-BB9D-78D57AE56D66}" type="pres">
      <dgm:prSet presAssocID="{4A04315C-23A6-4650-AD62-BC7395C75742}" presName="spNode" presStyleCnt="0"/>
      <dgm:spPr/>
    </dgm:pt>
    <dgm:pt modelId="{9339F834-F89C-4CA3-A158-1B501962C75C}" type="pres">
      <dgm:prSet presAssocID="{C27E8464-C4E8-4262-9AC6-A28A1EF2931D}" presName="sibTrans" presStyleLbl="sibTrans1D1" presStyleIdx="3" presStyleCnt="10"/>
      <dgm:spPr/>
      <dgm:t>
        <a:bodyPr/>
        <a:lstStyle/>
        <a:p>
          <a:endParaRPr lang="fr-BE"/>
        </a:p>
      </dgm:t>
    </dgm:pt>
    <dgm:pt modelId="{3A41ACA6-8D16-4663-A631-0579418A6AD8}" type="pres">
      <dgm:prSet presAssocID="{FCA08D6D-1E47-4DE0-AEF9-ECD01282F653}" presName="node" presStyleLbl="node1" presStyleIdx="4" presStyleCnt="10" custScaleX="172519" custScaleY="137715" custRadScaleRad="103095" custRadScaleInc="-26250">
        <dgm:presLayoutVars>
          <dgm:bulletEnabled val="1"/>
        </dgm:presLayoutVars>
      </dgm:prSet>
      <dgm:spPr/>
      <dgm:t>
        <a:bodyPr/>
        <a:lstStyle/>
        <a:p>
          <a:endParaRPr lang="fr-BE"/>
        </a:p>
      </dgm:t>
    </dgm:pt>
    <dgm:pt modelId="{6198A702-82CA-451A-ABC2-8F18ADB67CAD}" type="pres">
      <dgm:prSet presAssocID="{FCA08D6D-1E47-4DE0-AEF9-ECD01282F653}" presName="spNode" presStyleCnt="0"/>
      <dgm:spPr/>
    </dgm:pt>
    <dgm:pt modelId="{C32C11CA-88CE-41C1-AC91-79493F68E248}" type="pres">
      <dgm:prSet presAssocID="{E509688A-EE6B-44D5-89CA-64DF624F93E1}" presName="sibTrans" presStyleLbl="sibTrans1D1" presStyleIdx="4" presStyleCnt="10"/>
      <dgm:spPr/>
      <dgm:t>
        <a:bodyPr/>
        <a:lstStyle/>
        <a:p>
          <a:endParaRPr lang="fr-BE"/>
        </a:p>
      </dgm:t>
    </dgm:pt>
    <dgm:pt modelId="{F180A07D-B7D2-43C7-AABF-E8F2D9EA9A09}" type="pres">
      <dgm:prSet presAssocID="{BBD89BF3-B7C7-4BCE-BEB1-4515B7382765}" presName="node" presStyleLbl="node1" presStyleIdx="5" presStyleCnt="10" custScaleX="128177" custScaleY="150076">
        <dgm:presLayoutVars>
          <dgm:bulletEnabled val="1"/>
        </dgm:presLayoutVars>
      </dgm:prSet>
      <dgm:spPr/>
      <dgm:t>
        <a:bodyPr/>
        <a:lstStyle/>
        <a:p>
          <a:endParaRPr lang="fr-BE"/>
        </a:p>
      </dgm:t>
    </dgm:pt>
    <dgm:pt modelId="{83C5F1C7-1428-4E3C-8DEE-D9EE29F9B865}" type="pres">
      <dgm:prSet presAssocID="{BBD89BF3-B7C7-4BCE-BEB1-4515B7382765}" presName="spNode" presStyleCnt="0"/>
      <dgm:spPr/>
    </dgm:pt>
    <dgm:pt modelId="{08B6CBA2-20E3-45A4-A063-D6C50BB5F81B}" type="pres">
      <dgm:prSet presAssocID="{5B1D14EA-991E-46F3-9EB5-5BD366721868}" presName="sibTrans" presStyleLbl="sibTrans1D1" presStyleIdx="5" presStyleCnt="10"/>
      <dgm:spPr/>
      <dgm:t>
        <a:bodyPr/>
        <a:lstStyle/>
        <a:p>
          <a:endParaRPr lang="fr-BE"/>
        </a:p>
      </dgm:t>
    </dgm:pt>
    <dgm:pt modelId="{0A7BAD6A-01BF-4E46-9320-7A13A8AD44AA}" type="pres">
      <dgm:prSet presAssocID="{6B3860DF-ED68-4D65-889E-ACAAF6584E4E}" presName="node" presStyleLbl="node1" presStyleIdx="6" presStyleCnt="10" custScaleX="181177" custScaleY="176187" custRadScaleRad="106041" custRadScaleInc="45472">
        <dgm:presLayoutVars>
          <dgm:bulletEnabled val="1"/>
        </dgm:presLayoutVars>
      </dgm:prSet>
      <dgm:spPr/>
      <dgm:t>
        <a:bodyPr/>
        <a:lstStyle/>
        <a:p>
          <a:endParaRPr lang="fr-BE"/>
        </a:p>
      </dgm:t>
    </dgm:pt>
    <dgm:pt modelId="{0B7EB95E-14C5-4A49-85FB-78D5FA71CCDB}" type="pres">
      <dgm:prSet presAssocID="{6B3860DF-ED68-4D65-889E-ACAAF6584E4E}" presName="spNode" presStyleCnt="0"/>
      <dgm:spPr/>
    </dgm:pt>
    <dgm:pt modelId="{44FE86D8-B013-4F83-8B1D-F9254B96579E}" type="pres">
      <dgm:prSet presAssocID="{0F690703-055C-414C-B8DA-2299D2834334}" presName="sibTrans" presStyleLbl="sibTrans1D1" presStyleIdx="6" presStyleCnt="10"/>
      <dgm:spPr/>
      <dgm:t>
        <a:bodyPr/>
        <a:lstStyle/>
        <a:p>
          <a:endParaRPr lang="fr-BE"/>
        </a:p>
      </dgm:t>
    </dgm:pt>
    <dgm:pt modelId="{5C69756E-691A-4B0F-987C-67B194DE8383}" type="pres">
      <dgm:prSet presAssocID="{CDDDA9BD-96FB-4C38-8AE0-3D1F7F278968}" presName="node" presStyleLbl="node1" presStyleIdx="7" presStyleCnt="10" custScaleX="152659" custScaleY="144354">
        <dgm:presLayoutVars>
          <dgm:bulletEnabled val="1"/>
        </dgm:presLayoutVars>
      </dgm:prSet>
      <dgm:spPr/>
      <dgm:t>
        <a:bodyPr/>
        <a:lstStyle/>
        <a:p>
          <a:endParaRPr lang="fr-BE"/>
        </a:p>
      </dgm:t>
    </dgm:pt>
    <dgm:pt modelId="{6110E293-26F6-4A73-98EE-61A63C20F941}" type="pres">
      <dgm:prSet presAssocID="{CDDDA9BD-96FB-4C38-8AE0-3D1F7F278968}" presName="spNode" presStyleCnt="0"/>
      <dgm:spPr/>
    </dgm:pt>
    <dgm:pt modelId="{163FED32-B191-4AB0-84A7-CF0744AFD7D4}" type="pres">
      <dgm:prSet presAssocID="{184D6A1C-BC69-4C6C-BEC2-CE4CD8961E92}" presName="sibTrans" presStyleLbl="sibTrans1D1" presStyleIdx="7" presStyleCnt="10"/>
      <dgm:spPr/>
      <dgm:t>
        <a:bodyPr/>
        <a:lstStyle/>
        <a:p>
          <a:endParaRPr lang="fr-BE"/>
        </a:p>
      </dgm:t>
    </dgm:pt>
    <dgm:pt modelId="{B7281BC6-5AC8-4068-B81E-BCF1C4A1CAB5}" type="pres">
      <dgm:prSet presAssocID="{442F23F8-F5CE-4596-8442-398763FEDB85}" presName="node" presStyleLbl="node1" presStyleIdx="8" presStyleCnt="10" custScaleX="198356" custScaleY="144670">
        <dgm:presLayoutVars>
          <dgm:bulletEnabled val="1"/>
        </dgm:presLayoutVars>
      </dgm:prSet>
      <dgm:spPr/>
      <dgm:t>
        <a:bodyPr/>
        <a:lstStyle/>
        <a:p>
          <a:endParaRPr lang="fr-BE"/>
        </a:p>
      </dgm:t>
    </dgm:pt>
    <dgm:pt modelId="{216A86F5-8191-4F65-9267-534C76679485}" type="pres">
      <dgm:prSet presAssocID="{442F23F8-F5CE-4596-8442-398763FEDB85}" presName="spNode" presStyleCnt="0"/>
      <dgm:spPr/>
    </dgm:pt>
    <dgm:pt modelId="{F0BE709A-9A48-469B-B508-33CD3889E3B8}" type="pres">
      <dgm:prSet presAssocID="{11022AE0-C874-48F5-8FFE-9A57EA62D286}" presName="sibTrans" presStyleLbl="sibTrans1D1" presStyleIdx="8" presStyleCnt="10"/>
      <dgm:spPr/>
      <dgm:t>
        <a:bodyPr/>
        <a:lstStyle/>
        <a:p>
          <a:endParaRPr lang="fr-BE"/>
        </a:p>
      </dgm:t>
    </dgm:pt>
    <dgm:pt modelId="{55E7B32B-ACC9-4B94-B38D-10DB32853BF2}" type="pres">
      <dgm:prSet presAssocID="{10B89A93-F826-4452-B4A0-4E0D7D751F11}" presName="node" presStyleLbl="node1" presStyleIdx="9" presStyleCnt="10" custScaleX="191652" custScaleY="113445" custRadScaleRad="108345" custRadScaleInc="-53362">
        <dgm:presLayoutVars>
          <dgm:bulletEnabled val="1"/>
        </dgm:presLayoutVars>
      </dgm:prSet>
      <dgm:spPr/>
      <dgm:t>
        <a:bodyPr/>
        <a:lstStyle/>
        <a:p>
          <a:endParaRPr lang="fr-BE"/>
        </a:p>
      </dgm:t>
    </dgm:pt>
    <dgm:pt modelId="{DC1C6933-7E53-44D4-85BA-D0034369F46D}" type="pres">
      <dgm:prSet presAssocID="{10B89A93-F826-4452-B4A0-4E0D7D751F11}" presName="spNode" presStyleCnt="0"/>
      <dgm:spPr/>
    </dgm:pt>
    <dgm:pt modelId="{CC4013D3-BE9C-4FA2-988E-6DEAE467ECE6}" type="pres">
      <dgm:prSet presAssocID="{6E9CB9F7-5017-4B40-8D57-32B310BCD8DF}" presName="sibTrans" presStyleLbl="sibTrans1D1" presStyleIdx="9" presStyleCnt="10"/>
      <dgm:spPr/>
      <dgm:t>
        <a:bodyPr/>
        <a:lstStyle/>
        <a:p>
          <a:endParaRPr lang="fr-BE"/>
        </a:p>
      </dgm:t>
    </dgm:pt>
  </dgm:ptLst>
  <dgm:cxnLst>
    <dgm:cxn modelId="{33AB6428-FF1C-4818-B122-5D7E27A38191}" srcId="{4FD15D7F-64EC-4FA3-974C-33A1C8C3727E}" destId="{CDDDA9BD-96FB-4C38-8AE0-3D1F7F278968}" srcOrd="7" destOrd="0" parTransId="{45D0BC1D-C432-45B3-BBA8-686FE93F7A8E}" sibTransId="{184D6A1C-BC69-4C6C-BEC2-CE4CD8961E92}"/>
    <dgm:cxn modelId="{FAFAEC5C-00F0-476D-8D18-ACEA0586D62F}" type="presOf" srcId="{6C13273E-718B-4372-8CF5-F46A056DAF7C}" destId="{E547F9F3-A6B0-4E0C-9E92-22F0E2122D97}" srcOrd="0" destOrd="0" presId="urn:microsoft.com/office/officeart/2005/8/layout/cycle5"/>
    <dgm:cxn modelId="{B216A4EE-C3CE-4717-A86C-80CD5587B320}" srcId="{4FD15D7F-64EC-4FA3-974C-33A1C8C3727E}" destId="{4A04315C-23A6-4650-AD62-BC7395C75742}" srcOrd="3" destOrd="0" parTransId="{77FB9F29-00E3-4FA2-864A-6B84195372D9}" sibTransId="{C27E8464-C4E8-4262-9AC6-A28A1EF2931D}"/>
    <dgm:cxn modelId="{91016D6E-430A-4F81-8AB1-E530009DEE7B}" srcId="{4FD15D7F-64EC-4FA3-974C-33A1C8C3727E}" destId="{AEEBA474-9B2F-4455-958A-654199CECF86}" srcOrd="2" destOrd="0" parTransId="{33053F25-D2CA-40B7-BEE4-B3B5FB28FAEF}" sibTransId="{6C13273E-718B-4372-8CF5-F46A056DAF7C}"/>
    <dgm:cxn modelId="{C3FF9A81-EBC4-40DD-96F4-F8CAFB77B4A7}" type="presOf" srcId="{E509688A-EE6B-44D5-89CA-64DF624F93E1}" destId="{C32C11CA-88CE-41C1-AC91-79493F68E248}" srcOrd="0" destOrd="0" presId="urn:microsoft.com/office/officeart/2005/8/layout/cycle5"/>
    <dgm:cxn modelId="{C83A7332-BBA3-498F-A6E0-B85F43EC72E6}" type="presOf" srcId="{6B3860DF-ED68-4D65-889E-ACAAF6584E4E}" destId="{0A7BAD6A-01BF-4E46-9320-7A13A8AD44AA}" srcOrd="0" destOrd="0" presId="urn:microsoft.com/office/officeart/2005/8/layout/cycle5"/>
    <dgm:cxn modelId="{0FE4DE83-2DF5-4615-BF21-605FEEC19EA5}" srcId="{4FD15D7F-64EC-4FA3-974C-33A1C8C3727E}" destId="{BBD89BF3-B7C7-4BCE-BEB1-4515B7382765}" srcOrd="5" destOrd="0" parTransId="{58299D16-D260-430B-839B-47B4580BF68F}" sibTransId="{5B1D14EA-991E-46F3-9EB5-5BD366721868}"/>
    <dgm:cxn modelId="{6A503360-5077-468B-8271-F857FB535A06}" type="presOf" srcId="{C27E8464-C4E8-4262-9AC6-A28A1EF2931D}" destId="{9339F834-F89C-4CA3-A158-1B501962C75C}" srcOrd="0" destOrd="0" presId="urn:microsoft.com/office/officeart/2005/8/layout/cycle5"/>
    <dgm:cxn modelId="{57FB2CD2-1DAB-4D14-9B4E-EAFC7CA2E6C2}" type="presOf" srcId="{BBD89BF3-B7C7-4BCE-BEB1-4515B7382765}" destId="{F180A07D-B7D2-43C7-AABF-E8F2D9EA9A09}" srcOrd="0" destOrd="0" presId="urn:microsoft.com/office/officeart/2005/8/layout/cycle5"/>
    <dgm:cxn modelId="{A7D80DCC-36AF-49DE-94A2-8651753F26D8}" srcId="{4FD15D7F-64EC-4FA3-974C-33A1C8C3727E}" destId="{BDFB97AF-5A5E-4739-870D-E318F679A1E9}" srcOrd="0" destOrd="0" parTransId="{0B3A444C-93C4-41D5-A7B9-F0B0FF1CC879}" sibTransId="{2E8EEE9C-BD29-44B3-BA2D-E4FF7FAA8C10}"/>
    <dgm:cxn modelId="{C01DCBEE-2E29-453F-9D42-CC749A031891}" srcId="{4FD15D7F-64EC-4FA3-974C-33A1C8C3727E}" destId="{6B3860DF-ED68-4D65-889E-ACAAF6584E4E}" srcOrd="6" destOrd="0" parTransId="{2CD40B1C-3043-4ACC-816A-1411260CE755}" sibTransId="{0F690703-055C-414C-B8DA-2299D2834334}"/>
    <dgm:cxn modelId="{55FB87B6-D518-4FB5-AD47-F90A7DC1B670}" type="presOf" srcId="{AEEBA474-9B2F-4455-958A-654199CECF86}" destId="{DF272FFC-4E55-4109-B032-06F73BE370B0}" srcOrd="0" destOrd="0" presId="urn:microsoft.com/office/officeart/2005/8/layout/cycle5"/>
    <dgm:cxn modelId="{CD841C64-F52E-47E6-82B6-467E1CCD5F4A}" type="presOf" srcId="{BDFB97AF-5A5E-4739-870D-E318F679A1E9}" destId="{CC74DD03-0B36-4A28-BDB9-33CCBBE2ECCA}" srcOrd="0" destOrd="0" presId="urn:microsoft.com/office/officeart/2005/8/layout/cycle5"/>
    <dgm:cxn modelId="{C5AEE5F6-5F57-4CCF-9EC5-E09CB0D494A0}" type="presOf" srcId="{E8983CC1-2AA8-4BAF-9EE9-FF3A63573826}" destId="{23201CE3-3AF5-47F6-A1BB-171AAD46A6D6}" srcOrd="0" destOrd="0" presId="urn:microsoft.com/office/officeart/2005/8/layout/cycle5"/>
    <dgm:cxn modelId="{906C5E66-8260-4F0B-A5A0-0B2A2BC988FA}" type="presOf" srcId="{184D6A1C-BC69-4C6C-BEC2-CE4CD8961E92}" destId="{163FED32-B191-4AB0-84A7-CF0744AFD7D4}" srcOrd="0" destOrd="0" presId="urn:microsoft.com/office/officeart/2005/8/layout/cycle5"/>
    <dgm:cxn modelId="{41A270C6-20BB-4554-ADB1-92C131BB8F43}" type="presOf" srcId="{442F23F8-F5CE-4596-8442-398763FEDB85}" destId="{B7281BC6-5AC8-4068-B81E-BCF1C4A1CAB5}" srcOrd="0" destOrd="0" presId="urn:microsoft.com/office/officeart/2005/8/layout/cycle5"/>
    <dgm:cxn modelId="{8FEB213C-20AB-4989-A69C-953B5F6B8C6B}" type="presOf" srcId="{2E8EEE9C-BD29-44B3-BA2D-E4FF7FAA8C10}" destId="{4661ACBA-0C0F-4C2E-A87F-12D1BC1C9A02}" srcOrd="0" destOrd="0" presId="urn:microsoft.com/office/officeart/2005/8/layout/cycle5"/>
    <dgm:cxn modelId="{8CD757F5-7B1C-48B7-937B-5F9B16A7544A}" type="presOf" srcId="{FCA08D6D-1E47-4DE0-AEF9-ECD01282F653}" destId="{3A41ACA6-8D16-4663-A631-0579418A6AD8}" srcOrd="0" destOrd="0" presId="urn:microsoft.com/office/officeart/2005/8/layout/cycle5"/>
    <dgm:cxn modelId="{CD9C7B92-CAEB-4B93-B3F6-B7B178FA33D2}" type="presOf" srcId="{4A04315C-23A6-4650-AD62-BC7395C75742}" destId="{F115FB43-384B-4EC3-8FEA-A240D09C73DA}" srcOrd="0" destOrd="0" presId="urn:microsoft.com/office/officeart/2005/8/layout/cycle5"/>
    <dgm:cxn modelId="{A2014948-5600-49EB-A245-F5F0E3C8CF32}" srcId="{4FD15D7F-64EC-4FA3-974C-33A1C8C3727E}" destId="{FCA08D6D-1E47-4DE0-AEF9-ECD01282F653}" srcOrd="4" destOrd="0" parTransId="{F0767454-9039-4833-96BC-1ACD7C026261}" sibTransId="{E509688A-EE6B-44D5-89CA-64DF624F93E1}"/>
    <dgm:cxn modelId="{0B5FA07F-4190-42AE-AEB0-D60992C4F8F1}" type="presOf" srcId="{4E0BC5D7-9E82-4DC1-A853-88686B6BC0D1}" destId="{D943ABED-18D9-4C18-AC9C-D68A8C420ADC}" srcOrd="0" destOrd="0" presId="urn:microsoft.com/office/officeart/2005/8/layout/cycle5"/>
    <dgm:cxn modelId="{B9409E0E-7BBA-4E35-A527-30D4F7320ECF}" srcId="{4FD15D7F-64EC-4FA3-974C-33A1C8C3727E}" destId="{4E0BC5D7-9E82-4DC1-A853-88686B6BC0D1}" srcOrd="1" destOrd="0" parTransId="{6CE33706-0D35-47E9-9BEB-C68A3497FAB2}" sibTransId="{E8983CC1-2AA8-4BAF-9EE9-FF3A63573826}"/>
    <dgm:cxn modelId="{5BE3918D-1CB5-418C-B14E-80910AFE0588}" type="presOf" srcId="{5B1D14EA-991E-46F3-9EB5-5BD366721868}" destId="{08B6CBA2-20E3-45A4-A063-D6C50BB5F81B}" srcOrd="0" destOrd="0" presId="urn:microsoft.com/office/officeart/2005/8/layout/cycle5"/>
    <dgm:cxn modelId="{71EFA79D-9FBB-4044-BD27-16670CFFD5F9}" type="presOf" srcId="{10B89A93-F826-4452-B4A0-4E0D7D751F11}" destId="{55E7B32B-ACC9-4B94-B38D-10DB32853BF2}" srcOrd="0" destOrd="0" presId="urn:microsoft.com/office/officeart/2005/8/layout/cycle5"/>
    <dgm:cxn modelId="{1809AB9F-234D-42CC-B3CB-9B0669B49B9F}" srcId="{4FD15D7F-64EC-4FA3-974C-33A1C8C3727E}" destId="{10B89A93-F826-4452-B4A0-4E0D7D751F11}" srcOrd="9" destOrd="0" parTransId="{0707DA06-3A7A-49F6-90ED-7425DF6F41ED}" sibTransId="{6E9CB9F7-5017-4B40-8D57-32B310BCD8DF}"/>
    <dgm:cxn modelId="{FDF2FF20-ED98-4A28-8EC0-6FD5DCBC9760}" type="presOf" srcId="{11022AE0-C874-48F5-8FFE-9A57EA62D286}" destId="{F0BE709A-9A48-469B-B508-33CD3889E3B8}" srcOrd="0" destOrd="0" presId="urn:microsoft.com/office/officeart/2005/8/layout/cycle5"/>
    <dgm:cxn modelId="{E5B6B379-B19B-4EE8-986A-BFF87E8B7317}" type="presOf" srcId="{0F690703-055C-414C-B8DA-2299D2834334}" destId="{44FE86D8-B013-4F83-8B1D-F9254B96579E}" srcOrd="0" destOrd="0" presId="urn:microsoft.com/office/officeart/2005/8/layout/cycle5"/>
    <dgm:cxn modelId="{78595C1B-B4C1-42BE-873E-EC0420104D4F}" type="presOf" srcId="{CDDDA9BD-96FB-4C38-8AE0-3D1F7F278968}" destId="{5C69756E-691A-4B0F-987C-67B194DE8383}" srcOrd="0" destOrd="0" presId="urn:microsoft.com/office/officeart/2005/8/layout/cycle5"/>
    <dgm:cxn modelId="{2B9B33A8-9A5D-442F-8BD5-17267F5FAB63}" type="presOf" srcId="{4FD15D7F-64EC-4FA3-974C-33A1C8C3727E}" destId="{C5258B22-5FF0-4F24-8B6A-928AF7F7AA5A}" srcOrd="0" destOrd="0" presId="urn:microsoft.com/office/officeart/2005/8/layout/cycle5"/>
    <dgm:cxn modelId="{A5EC238E-1015-4866-A490-F4F6C2D42B8E}" srcId="{4FD15D7F-64EC-4FA3-974C-33A1C8C3727E}" destId="{442F23F8-F5CE-4596-8442-398763FEDB85}" srcOrd="8" destOrd="0" parTransId="{47F437A8-0271-427D-8E2B-CE36EBBB18F4}" sibTransId="{11022AE0-C874-48F5-8FFE-9A57EA62D286}"/>
    <dgm:cxn modelId="{7ABBB771-A25B-4155-BF63-A1A39AF603B9}" type="presOf" srcId="{6E9CB9F7-5017-4B40-8D57-32B310BCD8DF}" destId="{CC4013D3-BE9C-4FA2-988E-6DEAE467ECE6}" srcOrd="0" destOrd="0" presId="urn:microsoft.com/office/officeart/2005/8/layout/cycle5"/>
    <dgm:cxn modelId="{05FF4020-7375-4CE5-A1C2-D1000CCB6D2D}" type="presParOf" srcId="{C5258B22-5FF0-4F24-8B6A-928AF7F7AA5A}" destId="{CC74DD03-0B36-4A28-BDB9-33CCBBE2ECCA}" srcOrd="0" destOrd="0" presId="urn:microsoft.com/office/officeart/2005/8/layout/cycle5"/>
    <dgm:cxn modelId="{5B7B9FDD-D337-4844-B22C-68916767A65B}" type="presParOf" srcId="{C5258B22-5FF0-4F24-8B6A-928AF7F7AA5A}" destId="{2F1BAA0B-115A-4742-B976-F132A91B91BB}" srcOrd="1" destOrd="0" presId="urn:microsoft.com/office/officeart/2005/8/layout/cycle5"/>
    <dgm:cxn modelId="{CF664601-4962-4589-BD19-7F1F430B3636}" type="presParOf" srcId="{C5258B22-5FF0-4F24-8B6A-928AF7F7AA5A}" destId="{4661ACBA-0C0F-4C2E-A87F-12D1BC1C9A02}" srcOrd="2" destOrd="0" presId="urn:microsoft.com/office/officeart/2005/8/layout/cycle5"/>
    <dgm:cxn modelId="{79B911F4-56C6-499D-9C55-5FC92B8E34B7}" type="presParOf" srcId="{C5258B22-5FF0-4F24-8B6A-928AF7F7AA5A}" destId="{D943ABED-18D9-4C18-AC9C-D68A8C420ADC}" srcOrd="3" destOrd="0" presId="urn:microsoft.com/office/officeart/2005/8/layout/cycle5"/>
    <dgm:cxn modelId="{E7D448FC-AAFF-4BB9-8B93-38462B426A8F}" type="presParOf" srcId="{C5258B22-5FF0-4F24-8B6A-928AF7F7AA5A}" destId="{65A8DCC6-CC31-4D2D-A005-5E11A573C7AE}" srcOrd="4" destOrd="0" presId="urn:microsoft.com/office/officeart/2005/8/layout/cycle5"/>
    <dgm:cxn modelId="{5C504DD3-CEC5-4804-BE21-9B106F554810}" type="presParOf" srcId="{C5258B22-5FF0-4F24-8B6A-928AF7F7AA5A}" destId="{23201CE3-3AF5-47F6-A1BB-171AAD46A6D6}" srcOrd="5" destOrd="0" presId="urn:microsoft.com/office/officeart/2005/8/layout/cycle5"/>
    <dgm:cxn modelId="{6ECD9194-EB10-472A-862D-AFFE63EFBFE7}" type="presParOf" srcId="{C5258B22-5FF0-4F24-8B6A-928AF7F7AA5A}" destId="{DF272FFC-4E55-4109-B032-06F73BE370B0}" srcOrd="6" destOrd="0" presId="urn:microsoft.com/office/officeart/2005/8/layout/cycle5"/>
    <dgm:cxn modelId="{D3F22A3B-2A22-48C8-80EA-C86B3C907FCF}" type="presParOf" srcId="{C5258B22-5FF0-4F24-8B6A-928AF7F7AA5A}" destId="{0876BA81-3599-4F56-B012-95BF42815338}" srcOrd="7" destOrd="0" presId="urn:microsoft.com/office/officeart/2005/8/layout/cycle5"/>
    <dgm:cxn modelId="{4C843922-6D72-4631-B789-F4C24BF6289E}" type="presParOf" srcId="{C5258B22-5FF0-4F24-8B6A-928AF7F7AA5A}" destId="{E547F9F3-A6B0-4E0C-9E92-22F0E2122D97}" srcOrd="8" destOrd="0" presId="urn:microsoft.com/office/officeart/2005/8/layout/cycle5"/>
    <dgm:cxn modelId="{A9E49559-DB31-45B8-A491-F53BF40127B2}" type="presParOf" srcId="{C5258B22-5FF0-4F24-8B6A-928AF7F7AA5A}" destId="{F115FB43-384B-4EC3-8FEA-A240D09C73DA}" srcOrd="9" destOrd="0" presId="urn:microsoft.com/office/officeart/2005/8/layout/cycle5"/>
    <dgm:cxn modelId="{DDB1B6EE-E9DA-4BA0-8F02-2DCA9537EE2C}" type="presParOf" srcId="{C5258B22-5FF0-4F24-8B6A-928AF7F7AA5A}" destId="{CF4158AC-2F98-4F83-BB9D-78D57AE56D66}" srcOrd="10" destOrd="0" presId="urn:microsoft.com/office/officeart/2005/8/layout/cycle5"/>
    <dgm:cxn modelId="{5B09ACA1-8233-46AB-8F17-14959C029B45}" type="presParOf" srcId="{C5258B22-5FF0-4F24-8B6A-928AF7F7AA5A}" destId="{9339F834-F89C-4CA3-A158-1B501962C75C}" srcOrd="11" destOrd="0" presId="urn:microsoft.com/office/officeart/2005/8/layout/cycle5"/>
    <dgm:cxn modelId="{33732C16-9FE9-41EC-8158-29037DD889E1}" type="presParOf" srcId="{C5258B22-5FF0-4F24-8B6A-928AF7F7AA5A}" destId="{3A41ACA6-8D16-4663-A631-0579418A6AD8}" srcOrd="12" destOrd="0" presId="urn:microsoft.com/office/officeart/2005/8/layout/cycle5"/>
    <dgm:cxn modelId="{12CC4B56-F063-4AD7-B82D-CC75966602DC}" type="presParOf" srcId="{C5258B22-5FF0-4F24-8B6A-928AF7F7AA5A}" destId="{6198A702-82CA-451A-ABC2-8F18ADB67CAD}" srcOrd="13" destOrd="0" presId="urn:microsoft.com/office/officeart/2005/8/layout/cycle5"/>
    <dgm:cxn modelId="{A032E408-45F6-408E-8C1C-9D31FA1CFDEF}" type="presParOf" srcId="{C5258B22-5FF0-4F24-8B6A-928AF7F7AA5A}" destId="{C32C11CA-88CE-41C1-AC91-79493F68E248}" srcOrd="14" destOrd="0" presId="urn:microsoft.com/office/officeart/2005/8/layout/cycle5"/>
    <dgm:cxn modelId="{C8E28399-52D9-4A8C-9DF6-743450EE9EE4}" type="presParOf" srcId="{C5258B22-5FF0-4F24-8B6A-928AF7F7AA5A}" destId="{F180A07D-B7D2-43C7-AABF-E8F2D9EA9A09}" srcOrd="15" destOrd="0" presId="urn:microsoft.com/office/officeart/2005/8/layout/cycle5"/>
    <dgm:cxn modelId="{3CC159A6-BE76-4FBA-9F9B-BFBC0D658432}" type="presParOf" srcId="{C5258B22-5FF0-4F24-8B6A-928AF7F7AA5A}" destId="{83C5F1C7-1428-4E3C-8DEE-D9EE29F9B865}" srcOrd="16" destOrd="0" presId="urn:microsoft.com/office/officeart/2005/8/layout/cycle5"/>
    <dgm:cxn modelId="{3141DF37-B6D7-44D3-AC1B-5263B77E2EDB}" type="presParOf" srcId="{C5258B22-5FF0-4F24-8B6A-928AF7F7AA5A}" destId="{08B6CBA2-20E3-45A4-A063-D6C50BB5F81B}" srcOrd="17" destOrd="0" presId="urn:microsoft.com/office/officeart/2005/8/layout/cycle5"/>
    <dgm:cxn modelId="{54C72DF8-3430-4ABF-8AFE-5160091A0253}" type="presParOf" srcId="{C5258B22-5FF0-4F24-8B6A-928AF7F7AA5A}" destId="{0A7BAD6A-01BF-4E46-9320-7A13A8AD44AA}" srcOrd="18" destOrd="0" presId="urn:microsoft.com/office/officeart/2005/8/layout/cycle5"/>
    <dgm:cxn modelId="{FD23096F-7A3F-4D5E-B6B5-32B30A7038BB}" type="presParOf" srcId="{C5258B22-5FF0-4F24-8B6A-928AF7F7AA5A}" destId="{0B7EB95E-14C5-4A49-85FB-78D5FA71CCDB}" srcOrd="19" destOrd="0" presId="urn:microsoft.com/office/officeart/2005/8/layout/cycle5"/>
    <dgm:cxn modelId="{8D1C25D5-FDB6-466E-984B-776456179488}" type="presParOf" srcId="{C5258B22-5FF0-4F24-8B6A-928AF7F7AA5A}" destId="{44FE86D8-B013-4F83-8B1D-F9254B96579E}" srcOrd="20" destOrd="0" presId="urn:microsoft.com/office/officeart/2005/8/layout/cycle5"/>
    <dgm:cxn modelId="{A132A72F-02C3-4198-B7BB-14F07615D9AD}" type="presParOf" srcId="{C5258B22-5FF0-4F24-8B6A-928AF7F7AA5A}" destId="{5C69756E-691A-4B0F-987C-67B194DE8383}" srcOrd="21" destOrd="0" presId="urn:microsoft.com/office/officeart/2005/8/layout/cycle5"/>
    <dgm:cxn modelId="{C10DCB20-06B0-437D-AA52-1DBFA2AEFC29}" type="presParOf" srcId="{C5258B22-5FF0-4F24-8B6A-928AF7F7AA5A}" destId="{6110E293-26F6-4A73-98EE-61A63C20F941}" srcOrd="22" destOrd="0" presId="urn:microsoft.com/office/officeart/2005/8/layout/cycle5"/>
    <dgm:cxn modelId="{59FA9C49-F423-4340-BA17-01858FB3F9B4}" type="presParOf" srcId="{C5258B22-5FF0-4F24-8B6A-928AF7F7AA5A}" destId="{163FED32-B191-4AB0-84A7-CF0744AFD7D4}" srcOrd="23" destOrd="0" presId="urn:microsoft.com/office/officeart/2005/8/layout/cycle5"/>
    <dgm:cxn modelId="{1ACF7D95-A2D7-4971-8765-A8D4AED74A30}" type="presParOf" srcId="{C5258B22-5FF0-4F24-8B6A-928AF7F7AA5A}" destId="{B7281BC6-5AC8-4068-B81E-BCF1C4A1CAB5}" srcOrd="24" destOrd="0" presId="urn:microsoft.com/office/officeart/2005/8/layout/cycle5"/>
    <dgm:cxn modelId="{A6B7A5EF-2758-4C2A-9632-401060AD6D8B}" type="presParOf" srcId="{C5258B22-5FF0-4F24-8B6A-928AF7F7AA5A}" destId="{216A86F5-8191-4F65-9267-534C76679485}" srcOrd="25" destOrd="0" presId="urn:microsoft.com/office/officeart/2005/8/layout/cycle5"/>
    <dgm:cxn modelId="{BCA010CE-C183-423E-9A60-9D937E828AD4}" type="presParOf" srcId="{C5258B22-5FF0-4F24-8B6A-928AF7F7AA5A}" destId="{F0BE709A-9A48-469B-B508-33CD3889E3B8}" srcOrd="26" destOrd="0" presId="urn:microsoft.com/office/officeart/2005/8/layout/cycle5"/>
    <dgm:cxn modelId="{A348087D-8A0E-46CA-B271-CA1958DF79E4}" type="presParOf" srcId="{C5258B22-5FF0-4F24-8B6A-928AF7F7AA5A}" destId="{55E7B32B-ACC9-4B94-B38D-10DB32853BF2}" srcOrd="27" destOrd="0" presId="urn:microsoft.com/office/officeart/2005/8/layout/cycle5"/>
    <dgm:cxn modelId="{A8A7E17C-4DA3-443B-B1F6-4F6564046C86}" type="presParOf" srcId="{C5258B22-5FF0-4F24-8B6A-928AF7F7AA5A}" destId="{DC1C6933-7E53-44D4-85BA-D0034369F46D}" srcOrd="28" destOrd="0" presId="urn:microsoft.com/office/officeart/2005/8/layout/cycle5"/>
    <dgm:cxn modelId="{11481775-55ED-4DF2-8B3A-63458F4C286C}" type="presParOf" srcId="{C5258B22-5FF0-4F24-8B6A-928AF7F7AA5A}" destId="{CC4013D3-BE9C-4FA2-988E-6DEAE467ECE6}" srcOrd="29" destOrd="0" presId="urn:microsoft.com/office/officeart/2005/8/layout/cycle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80055" cy="484515"/>
          </a:xfrm>
          <a:prstGeom prst="rect">
            <a:avLst/>
          </a:prstGeom>
        </p:spPr>
        <p:txBody>
          <a:bodyPr vert="horz" lIns="94476" tIns="47238" rIns="94476" bIns="47238" rtlCol="0"/>
          <a:lstStyle>
            <a:lvl1pPr algn="l">
              <a:defRPr sz="1200"/>
            </a:lvl1pPr>
          </a:lstStyle>
          <a:p>
            <a:endParaRPr lang="fr-FR" dirty="0"/>
          </a:p>
        </p:txBody>
      </p:sp>
      <p:sp>
        <p:nvSpPr>
          <p:cNvPr id="3" name="Date Placeholder 2"/>
          <p:cNvSpPr>
            <a:spLocks noGrp="1"/>
          </p:cNvSpPr>
          <p:nvPr>
            <p:ph type="dt" idx="1"/>
          </p:nvPr>
        </p:nvSpPr>
        <p:spPr>
          <a:xfrm>
            <a:off x="3895404" y="3"/>
            <a:ext cx="2980055" cy="484515"/>
          </a:xfrm>
          <a:prstGeom prst="rect">
            <a:avLst/>
          </a:prstGeom>
        </p:spPr>
        <p:txBody>
          <a:bodyPr vert="horz" lIns="94476" tIns="47238" rIns="94476" bIns="47238" rtlCol="0"/>
          <a:lstStyle>
            <a:lvl1pPr algn="r">
              <a:defRPr sz="1200"/>
            </a:lvl1pPr>
          </a:lstStyle>
          <a:p>
            <a:fld id="{BEB1C76C-E7F6-144F-83F7-4BBA30215E2C}" type="datetimeFigureOut">
              <a:rPr lang="fr-FR" smtClean="0"/>
              <a:t>06/12/2021</a:t>
            </a:fld>
            <a:endParaRPr lang="fr-FR" dirty="0"/>
          </a:p>
        </p:txBody>
      </p:sp>
      <p:sp>
        <p:nvSpPr>
          <p:cNvPr id="4" name="Slide Image Placeholder 3"/>
          <p:cNvSpPr>
            <a:spLocks noGrp="1" noRot="1" noChangeAspect="1"/>
          </p:cNvSpPr>
          <p:nvPr>
            <p:ph type="sldImg" idx="2"/>
          </p:nvPr>
        </p:nvSpPr>
        <p:spPr>
          <a:xfrm>
            <a:off x="1266825" y="1206500"/>
            <a:ext cx="4343400" cy="3259138"/>
          </a:xfrm>
          <a:prstGeom prst="rect">
            <a:avLst/>
          </a:prstGeom>
          <a:noFill/>
          <a:ln w="12700">
            <a:solidFill>
              <a:prstClr val="black"/>
            </a:solidFill>
          </a:ln>
        </p:spPr>
        <p:txBody>
          <a:bodyPr vert="horz" lIns="94476" tIns="47238" rIns="94476" bIns="47238" rtlCol="0" anchor="ctr"/>
          <a:lstStyle/>
          <a:p>
            <a:endParaRPr lang="fr-FR" dirty="0"/>
          </a:p>
        </p:txBody>
      </p:sp>
      <p:sp>
        <p:nvSpPr>
          <p:cNvPr id="5" name="Notes Placeholder 4"/>
          <p:cNvSpPr>
            <a:spLocks noGrp="1"/>
          </p:cNvSpPr>
          <p:nvPr>
            <p:ph type="body" sz="quarter" idx="3"/>
          </p:nvPr>
        </p:nvSpPr>
        <p:spPr>
          <a:xfrm>
            <a:off x="687705" y="4647317"/>
            <a:ext cx="5501640" cy="3802351"/>
          </a:xfrm>
          <a:prstGeom prst="rect">
            <a:avLst/>
          </a:prstGeom>
        </p:spPr>
        <p:txBody>
          <a:bodyPr vert="horz" lIns="94476" tIns="47238" rIns="94476" bIns="472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9172249"/>
            <a:ext cx="2980055" cy="484514"/>
          </a:xfrm>
          <a:prstGeom prst="rect">
            <a:avLst/>
          </a:prstGeom>
        </p:spPr>
        <p:txBody>
          <a:bodyPr vert="horz" lIns="94476" tIns="47238" rIns="94476" bIns="47238"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95404" y="9172249"/>
            <a:ext cx="2980055" cy="484514"/>
          </a:xfrm>
          <a:prstGeom prst="rect">
            <a:avLst/>
          </a:prstGeom>
        </p:spPr>
        <p:txBody>
          <a:bodyPr vert="horz" lIns="94476" tIns="47238" rIns="94476" bIns="47238" rtlCol="0" anchor="b"/>
          <a:lstStyle>
            <a:lvl1pPr algn="r">
              <a:defRPr sz="1200"/>
            </a:lvl1pPr>
          </a:lstStyle>
          <a:p>
            <a:fld id="{74989CCC-5FC6-F141-82E1-CC45A867ECCD}" type="slidenum">
              <a:rPr lang="fr-FR" smtClean="0"/>
              <a:t>‹N°›</a:t>
            </a:fld>
            <a:endParaRPr lang="fr-FR" dirty="0"/>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dirty="0">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a:t>
            </a:fld>
            <a:endParaRPr lang="fr-FR" dirty="0">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b="1" u="none" strike="noStrike" kern="1200" dirty="0" smtClean="0">
                <a:solidFill>
                  <a:schemeClr val="tx1"/>
                </a:solidFill>
                <a:effectLst/>
                <a:latin typeface="+mn-lt"/>
                <a:ea typeface="+mn-ea"/>
                <a:cs typeface="+mn-cs"/>
              </a:rPr>
              <a:t>-C4D: </a:t>
            </a:r>
            <a:r>
              <a:rPr lang="fr-BE" sz="1200" u="none" strike="noStrike" kern="1200" dirty="0" smtClean="0">
                <a:solidFill>
                  <a:schemeClr val="tx1"/>
                </a:solidFill>
                <a:effectLst/>
                <a:latin typeface="+mn-lt"/>
                <a:ea typeface="+mn-ea"/>
                <a:cs typeface="+mn-cs"/>
              </a:rPr>
              <a:t>processus social axé sur le dialogue et l’engagement des parties prenantes; vise à apporter des changements à différents niveaux, tels que l’écoute, la relation de confiance, le partage des connaissances et des compétences, l’application de politiques, le débat et l’apprentissage de changements importants et durables. </a:t>
            </a:r>
          </a:p>
          <a:p>
            <a:r>
              <a:rPr lang="fr-FR" b="1" dirty="0" smtClean="0"/>
              <a:t>-CCC: </a:t>
            </a:r>
            <a:r>
              <a:rPr lang="fr-BE" b="0" dirty="0" smtClean="0"/>
              <a:t>processus interactif et participatif, à double voie, permettant d’échanger des informations/connaissances/opinions/décisions </a:t>
            </a:r>
            <a:r>
              <a:rPr lang="fr-BE" b="1" dirty="0" smtClean="0"/>
              <a:t>et </a:t>
            </a:r>
            <a:r>
              <a:rPr lang="fr-BE" b="0" dirty="0" smtClean="0"/>
              <a:t>de favoriser des changements durables de comportements ou l’adoption de comportements nouveaux en vue d’améliorer une situation donnée. La</a:t>
            </a:r>
            <a:r>
              <a:rPr lang="fr-BE" b="0" baseline="0" dirty="0" smtClean="0"/>
              <a:t> CCC pratique assidûment la remontée d’i</a:t>
            </a:r>
            <a:r>
              <a:rPr lang="fr-BE" b="0" dirty="0" smtClean="0"/>
              <a:t>nformations de la base vers les décideurs et la participation des communautés. </a:t>
            </a:r>
          </a:p>
          <a:p>
            <a:pPr marL="0" marR="0" indent="0" algn="l" defTabSz="914400" rtl="0" eaLnBrk="1" fontAlgn="auto" latinLnBrk="0" hangingPunct="1">
              <a:lnSpc>
                <a:spcPct val="100000"/>
              </a:lnSpc>
              <a:spcBef>
                <a:spcPts val="0"/>
              </a:spcBef>
              <a:spcAft>
                <a:spcPts val="0"/>
              </a:spcAft>
              <a:buClrTx/>
              <a:buSzTx/>
              <a:buFontTx/>
              <a:buNone/>
              <a:tabLst/>
              <a:defRPr/>
            </a:pPr>
            <a:r>
              <a:rPr lang="fr-BE" sz="1200" dirty="0" smtClean="0">
                <a:solidFill>
                  <a:schemeClr val="tx1"/>
                </a:solidFill>
              </a:rPr>
              <a:t>-</a:t>
            </a:r>
            <a:r>
              <a:rPr lang="fr-BE" sz="1200" b="1" dirty="0" smtClean="0">
                <a:solidFill>
                  <a:schemeClr val="tx1"/>
                </a:solidFill>
              </a:rPr>
              <a:t>Lobbying:</a:t>
            </a:r>
            <a:r>
              <a:rPr lang="fr-BE" sz="1200" dirty="0" smtClean="0">
                <a:solidFill>
                  <a:schemeClr val="tx1"/>
                </a:solidFill>
              </a:rPr>
              <a:t> ce terme apparaît</a:t>
            </a:r>
            <a:r>
              <a:rPr lang="fr-BE" sz="1200" baseline="0" dirty="0" smtClean="0">
                <a:solidFill>
                  <a:schemeClr val="tx1"/>
                </a:solidFill>
              </a:rPr>
              <a:t> </a:t>
            </a:r>
            <a:r>
              <a:rPr lang="fr-BE" sz="1200" b="0" i="0" u="none" strike="noStrike" kern="1200" dirty="0" smtClean="0">
                <a:solidFill>
                  <a:schemeClr val="tx1"/>
                </a:solidFill>
                <a:effectLst/>
                <a:latin typeface="+mn-lt"/>
                <a:ea typeface="+mn-ea"/>
                <a:cs typeface="+mn-cs"/>
              </a:rPr>
              <a:t>vers 1791, quand la jeune République américaine a reconnu à ses citoyens, le droit de se rassembler et de manifester leur point de vue auprès des dirigeants. L’incendie qui détruisit la Maison Blanche</a:t>
            </a:r>
            <a:r>
              <a:rPr lang="fr-BE" sz="1200" b="0" i="0" u="none" strike="noStrike" kern="1200" baseline="0" dirty="0" smtClean="0">
                <a:solidFill>
                  <a:schemeClr val="tx1"/>
                </a:solidFill>
                <a:effectLst/>
                <a:latin typeface="+mn-lt"/>
                <a:ea typeface="+mn-ea"/>
                <a:cs typeface="+mn-cs"/>
              </a:rPr>
              <a:t> a obligé le président Washington à loger à l’hôtel Willard. Des groupes de pression ont envahi le lobby de l’hôtel pour exprimer leurs revendications/doléances  </a:t>
            </a:r>
          </a:p>
          <a:p>
            <a:pPr marL="0" marR="0" indent="0" algn="l" defTabSz="914400" rtl="0" eaLnBrk="1" fontAlgn="auto" latinLnBrk="0" hangingPunct="1">
              <a:lnSpc>
                <a:spcPct val="100000"/>
              </a:lnSpc>
              <a:spcBef>
                <a:spcPts val="0"/>
              </a:spcBef>
              <a:spcAft>
                <a:spcPts val="0"/>
              </a:spcAft>
              <a:buClrTx/>
              <a:buSzTx/>
              <a:buFontTx/>
              <a:buNone/>
              <a:tabLst/>
              <a:defRPr/>
            </a:pPr>
            <a:r>
              <a:rPr lang="fr-BE" sz="1200" b="1" i="0" u="none" strike="noStrike" kern="1200" baseline="0" dirty="0" smtClean="0">
                <a:solidFill>
                  <a:schemeClr val="tx1"/>
                </a:solidFill>
                <a:effectLst/>
                <a:latin typeface="+mn-lt"/>
                <a:ea typeface="+mn-ea"/>
                <a:cs typeface="+mn-cs"/>
              </a:rPr>
              <a:t>-En 2021: </a:t>
            </a:r>
            <a:r>
              <a:rPr lang="fr-BE" sz="1200" b="0" i="0" u="none" strike="noStrike" kern="1200" baseline="0" dirty="0" smtClean="0">
                <a:solidFill>
                  <a:schemeClr val="tx1"/>
                </a:solidFill>
                <a:effectLst/>
                <a:latin typeface="+mn-lt"/>
                <a:ea typeface="+mn-ea"/>
                <a:cs typeface="+mn-cs"/>
              </a:rPr>
              <a:t>on estime qu’il y a plus de</a:t>
            </a:r>
            <a:r>
              <a:rPr lang="fr-BE" sz="1200" b="0" dirty="0" smtClean="0">
                <a:solidFill>
                  <a:schemeClr val="tx1"/>
                </a:solidFill>
              </a:rPr>
              <a:t> </a:t>
            </a:r>
            <a:r>
              <a:rPr lang="fr-BE" sz="1200" dirty="0" smtClean="0">
                <a:solidFill>
                  <a:schemeClr val="tx1"/>
                </a:solidFill>
              </a:rPr>
              <a:t>70</a:t>
            </a:r>
            <a:r>
              <a:rPr lang="fr-BE" sz="1200" baseline="0" dirty="0" smtClean="0">
                <a:solidFill>
                  <a:schemeClr val="tx1"/>
                </a:solidFill>
              </a:rPr>
              <a:t> 000</a:t>
            </a:r>
            <a:r>
              <a:rPr lang="fr-BE" sz="1200" dirty="0" smtClean="0">
                <a:solidFill>
                  <a:schemeClr val="tx1"/>
                </a:solidFill>
              </a:rPr>
              <a:t> lobbyistes  à Washington. En Belgique, 12 500 organisations de lobbying sont enregistrées auprès de l’UE dont 49 000 personnes ont un accès à l’Union européenne. </a:t>
            </a:r>
          </a:p>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4</a:t>
            </a:fld>
            <a:endParaRPr lang="fr-FR" dirty="0">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5</a:t>
            </a:fld>
            <a:endParaRPr lang="fr-FR" dirty="0">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1391767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7</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476416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8</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476416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t>-SMART: </a:t>
            </a:r>
            <a:r>
              <a:rPr lang="fr-FR" b="0" dirty="0" smtClean="0"/>
              <a:t>Spécifique, Mesurable, Accessible/Acceptable, Réaliste, défini</a:t>
            </a:r>
            <a:r>
              <a:rPr lang="fr-FR" b="0" baseline="0" dirty="0" smtClean="0"/>
              <a:t> dans le Temps</a:t>
            </a:r>
          </a:p>
          <a:p>
            <a:r>
              <a:rPr lang="fr-FR" b="1" baseline="0" dirty="0" smtClean="0"/>
              <a:t>-Très important!!!  </a:t>
            </a:r>
            <a:r>
              <a:rPr lang="fr-FR" b="0" baseline="0" dirty="0" smtClean="0"/>
              <a:t>Présentez votre plan d’action sous forme de tableau car chacune de vos activités doit être détaillée. </a:t>
            </a:r>
          </a:p>
          <a:p>
            <a:r>
              <a:rPr lang="fr-FR" b="0" baseline="0" dirty="0" smtClean="0"/>
              <a:t>Première colonne: vous rédigez votre activité avec un verbe à l’infinitif (Ex: organiser un atelier de formation sur…). Deuxième colonne: vous précisez les cibles. Troisième colonne: le moment où vous organiserez votre activité. Quatrième colonne : les Ressources humaines techniques et budgétaires dont vous avez besoin. Cinquième colonne: le résultat que vous attendez de cette activité</a:t>
            </a:r>
          </a:p>
          <a:p>
            <a:r>
              <a:rPr lang="fr-FR" b="1" baseline="0" dirty="0" smtClean="0"/>
              <a:t>Activité/Cibles/Timing/Ressources nécessaires/Résultat attendu </a:t>
            </a:r>
          </a:p>
          <a:p>
            <a:r>
              <a:rPr lang="fr-FR" b="0" baseline="0" dirty="0" smtClean="0"/>
              <a:t>Plus votre tableau sera précis, plus facile sera la mise en œuvre ainsi que le S&amp;E.</a:t>
            </a:r>
            <a:endParaRPr lang="fr-FR" b="0"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990481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10</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64135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11</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3675121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12</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15</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17</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18</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19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20</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21</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22</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23</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24</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25</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26</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0" hangingPunct="0"/>
            <a:r>
              <a:rPr lang="fr-FR" b="1" dirty="0" smtClean="0"/>
              <a:t>-Éléments de langage: </a:t>
            </a:r>
            <a:r>
              <a:rPr lang="fr-FR" b="1" baseline="0" dirty="0" smtClean="0"/>
              <a:t> </a:t>
            </a:r>
            <a:r>
              <a:rPr lang="fr-FR" b="0" baseline="0" dirty="0" smtClean="0"/>
              <a:t>la </a:t>
            </a:r>
            <a:r>
              <a:rPr lang="fr-FR" dirty="0" smtClean="0"/>
              <a:t>terminologie que vous choisissez dans votre plaidoyer.</a:t>
            </a:r>
            <a:r>
              <a:rPr lang="fr-FR" baseline="0" dirty="0" smtClean="0"/>
              <a:t> Elle doit être en phase avec celle de vos interlocuteurs sauf si votre intention est de susciter une réaction précise. Les éléments de langage doivent être acceptés et utilisés  par votre groupe de plaidoyer dans votre communication. Il en va de même des statistiques et autres données d’illustration. </a:t>
            </a:r>
          </a:p>
          <a:p>
            <a:pPr eaLnBrk="0" hangingPunct="0"/>
            <a:r>
              <a:rPr lang="fr-FR" baseline="0" dirty="0" smtClean="0"/>
              <a:t>Exemples: faut-il dire éradication de la malnutrition, ou réduction drastique, ou forte diminution à l’horizon 2025-2030?</a:t>
            </a:r>
          </a:p>
          <a:p>
            <a:pPr eaLnBrk="0" hangingPunct="0"/>
            <a:endParaRPr lang="fr-FR" baseline="0" dirty="0" smtClean="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27</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28</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Diapo 2. Plan de la session</a:t>
            </a:r>
            <a:endParaRPr lang="fr-FR" dirty="0">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dirty="0"/>
          </a:p>
          <a:p>
            <a:pPr eaLnBrk="0" hangingPunct="0"/>
            <a:r>
              <a:rPr lang="fr-FR" b="1" dirty="0"/>
              <a:t>20 secondes.</a:t>
            </a:r>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29</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Diapo 2. Plan de la session</a:t>
            </a:r>
            <a:endParaRPr lang="fr-FR" dirty="0">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dirty="0"/>
          </a:p>
          <a:p>
            <a:pPr eaLnBrk="0" hangingPunct="0"/>
            <a:r>
              <a:rPr lang="fr-FR" b="1" dirty="0"/>
              <a:t>20 secondes.</a:t>
            </a:r>
          </a:p>
        </p:txBody>
      </p:sp>
      <p:sp>
        <p:nvSpPr>
          <p:cNvPr id="4" name="Espace réservé du numéro de diapositive 3"/>
          <p:cNvSpPr>
            <a:spLocks noGrp="1"/>
          </p:cNvSpPr>
          <p:nvPr>
            <p:ph type="sldNum" sz="quarter" idx="10"/>
          </p:nvPr>
        </p:nvSpPr>
        <p:spPr/>
        <p:txBody>
          <a:bodyPr/>
          <a:lstStyle/>
          <a:p>
            <a:pPr defTabSz="944758">
              <a:defRPr/>
            </a:pPr>
            <a:fld id="{A4B48DAC-8A2D-4825-850C-34E762FB0A5F}" type="slidenum">
              <a:rPr lang="fr-FR">
                <a:solidFill>
                  <a:prstClr val="black"/>
                </a:solidFill>
                <a:latin typeface="Calibri" panose="020F0502020204030204"/>
              </a:rPr>
              <a:pPr defTabSz="944758">
                <a:defRPr/>
              </a:pPr>
              <a:t>30</a:t>
            </a:fld>
            <a:endParaRPr lang="fr-FR" dirty="0">
              <a:solidFill>
                <a:prstClr val="black"/>
              </a:solidFill>
              <a:latin typeface="Calibri" panose="020F0502020204030204"/>
            </a:endParaRPr>
          </a:p>
        </p:txBody>
      </p:sp>
    </p:spTree>
    <p:extLst>
      <p:ext uri="{BB962C8B-B14F-4D97-AF65-F5344CB8AC3E}">
        <p14:creationId xmlns:p14="http://schemas.microsoft.com/office/powerpoint/2010/main" val="279646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161720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364655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328852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375318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105702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53337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1095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4230809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401847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2337877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06/12/2021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dirty="0"/>
          </a:p>
        </p:txBody>
      </p:sp>
    </p:spTree>
    <p:extLst>
      <p:ext uri="{BB962C8B-B14F-4D97-AF65-F5344CB8AC3E}">
        <p14:creationId xmlns:p14="http://schemas.microsoft.com/office/powerpoint/2010/main" val="1264027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404746758"/>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6-Dec-21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dirty="0"/>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6-Dec-21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dirty="0"/>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6-Dec-21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dirty="0"/>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6-Dec-21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dirty="0"/>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6-Dec-21</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dirty="0"/>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731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788978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890090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07061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06/12/2021</a:t>
            </a:fld>
            <a:endParaRPr lang="fr-FR" dirty="0">
              <a:solidFill>
                <a:srgbClr val="FFFFFF"/>
              </a:solidFill>
            </a:endParaRPr>
          </a:p>
        </p:txBody>
      </p:sp>
      <p:sp>
        <p:nvSpPr>
          <p:cNvPr id="5" name="Espace réservé du pied de page 4"/>
          <p:cNvSpPr>
            <a:spLocks noGrp="1"/>
          </p:cNvSpPr>
          <p:nvPr>
            <p:ph type="ftr" sz="quarter" idx="11"/>
          </p:nvPr>
        </p:nvSpPr>
        <p:spPr/>
        <p:txBody>
          <a:bodyPr/>
          <a:lstStyle/>
          <a:p>
            <a:endParaRPr lang="fr-FR" dirty="0">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18658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06/12/2021</a:t>
            </a:fld>
            <a:endParaRPr lang="fr-F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dirty="0"/>
          </a:p>
        </p:txBody>
      </p:sp>
    </p:spTree>
    <p:extLst>
      <p:ext uri="{BB962C8B-B14F-4D97-AF65-F5344CB8AC3E}">
        <p14:creationId xmlns:p14="http://schemas.microsoft.com/office/powerpoint/2010/main" val="25530075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dirty="0">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dirty="0">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41578835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0.xml"/><Relationship Id="rId5" Type="http://schemas.openxmlformats.org/officeDocument/2006/relationships/image" Target="../media/image11.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425566"/>
            <a:ext cx="4320480" cy="2083554"/>
          </a:xfrm>
        </p:spPr>
        <p:txBody>
          <a:bodyPr>
            <a:noAutofit/>
          </a:bodyPr>
          <a:lstStyle/>
          <a:p>
            <a:r>
              <a:rPr lang="fr-BE" sz="3200" b="1" dirty="0" smtClean="0"/>
              <a:t>Renforcement des capacités en communication &amp; plaidoyer pour la nutrition</a:t>
            </a:r>
            <a:endParaRPr lang="fr-BE" sz="3200" b="1" dirty="0"/>
          </a:p>
        </p:txBody>
      </p:sp>
      <p:sp>
        <p:nvSpPr>
          <p:cNvPr id="3" name="Espace réservé du contenu 2"/>
          <p:cNvSpPr>
            <a:spLocks noGrp="1"/>
          </p:cNvSpPr>
          <p:nvPr>
            <p:ph idx="1"/>
          </p:nvPr>
        </p:nvSpPr>
        <p:spPr/>
        <p:txBody>
          <a:bodyPr>
            <a:normAutofit/>
          </a:bodyPr>
          <a:lstStyle/>
          <a:p>
            <a:r>
              <a:rPr lang="fr-BE" sz="2400" dirty="0" smtClean="0"/>
              <a:t>Geneviève </a:t>
            </a:r>
            <a:r>
              <a:rPr lang="fr-BE" sz="2400" dirty="0"/>
              <a:t>D</a:t>
            </a:r>
            <a:r>
              <a:rPr lang="fr-BE" sz="2400" dirty="0" smtClean="0"/>
              <a:t>elaunoy, ECT Communication</a:t>
            </a:r>
            <a:endParaRPr lang="fr-BE" sz="2400" dirty="0"/>
          </a:p>
        </p:txBody>
      </p:sp>
      <p:sp>
        <p:nvSpPr>
          <p:cNvPr id="4" name="Espace réservé du contenu 3"/>
          <p:cNvSpPr>
            <a:spLocks noGrp="1"/>
          </p:cNvSpPr>
          <p:nvPr>
            <p:ph sz="quarter" idx="10"/>
          </p:nvPr>
        </p:nvSpPr>
        <p:spPr/>
        <p:txBody>
          <a:bodyPr/>
          <a:lstStyle/>
          <a:p>
            <a:r>
              <a:rPr lang="fr-BE" dirty="0" smtClean="0"/>
              <a:t>30 novembre 2021, Niamey-NIGER</a:t>
            </a:r>
            <a:endParaRPr lang="fr-BE" dirty="0"/>
          </a:p>
        </p:txBody>
      </p:sp>
    </p:spTree>
    <p:extLst>
      <p:ext uri="{BB962C8B-B14F-4D97-AF65-F5344CB8AC3E}">
        <p14:creationId xmlns:p14="http://schemas.microsoft.com/office/powerpoint/2010/main" val="2141608587"/>
      </p:ext>
    </p:extLst>
  </p:cSld>
  <p:clrMapOvr>
    <a:masterClrMapping/>
  </p:clrMapOvr>
  <p:transition>
    <p:strips dir="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dirty="0">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a:t>
            </a:fld>
            <a:endParaRPr lang="fr-FR" dirty="0">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dirty="0">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523220"/>
          </a:xfrm>
          <a:prstGeom prst="rect">
            <a:avLst/>
          </a:prstGeom>
          <a:noFill/>
        </p:spPr>
        <p:txBody>
          <a:bodyPr wrap="square" rtlCol="0">
            <a:spAutoFit/>
          </a:bodyPr>
          <a:lstStyle/>
          <a:p>
            <a:pPr defTabSz="363538">
              <a:tabLst>
                <a:tab pos="903288" algn="l"/>
                <a:tab pos="1077913" algn="l"/>
              </a:tabLst>
            </a:pPr>
            <a:r>
              <a:rPr lang="fr-FR" sz="2800" b="1" cap="small" dirty="0" smtClean="0">
                <a:solidFill>
                  <a:srgbClr val="FFFFFF"/>
                </a:solidFill>
              </a:rPr>
              <a:t>Plan de la présentation</a:t>
            </a:r>
            <a:endParaRPr lang="fr-FR" sz="2800" b="1" cap="small" dirty="0">
              <a:solidFill>
                <a:srgbClr val="FFFFFF"/>
              </a:solidFill>
            </a:endParaRPr>
          </a:p>
        </p:txBody>
      </p:sp>
      <p:sp>
        <p:nvSpPr>
          <p:cNvPr id="3" name="Rectangle 2"/>
          <p:cNvSpPr/>
          <p:nvPr/>
        </p:nvSpPr>
        <p:spPr>
          <a:xfrm>
            <a:off x="388533" y="1553910"/>
            <a:ext cx="8402082" cy="4019562"/>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fr-FR" sz="2800" dirty="0" smtClean="0">
                <a:solidFill>
                  <a:schemeClr val="accent4"/>
                </a:solidFill>
              </a:rPr>
              <a:t>Sommaire</a:t>
            </a:r>
          </a:p>
          <a:p>
            <a:pPr marL="457200" indent="-457200">
              <a:lnSpc>
                <a:spcPct val="90000"/>
              </a:lnSpc>
              <a:spcBef>
                <a:spcPts val="1000"/>
              </a:spcBef>
              <a:buFont typeface="Arial" panose="020B0604020202020204" pitchFamily="34" charset="0"/>
              <a:buChar char="•"/>
            </a:pPr>
            <a:r>
              <a:rPr lang="fr-FR" sz="2800" b="1" dirty="0" smtClean="0">
                <a:solidFill>
                  <a:schemeClr val="accent2">
                    <a:lumMod val="50000"/>
                  </a:schemeClr>
                </a:solidFill>
              </a:rPr>
              <a:t>Partie 1: </a:t>
            </a:r>
            <a:r>
              <a:rPr lang="fr-BE" sz="2800" b="1" dirty="0" smtClean="0">
                <a:solidFill>
                  <a:schemeClr val="accent2">
                    <a:lumMod val="50000"/>
                  </a:schemeClr>
                </a:solidFill>
              </a:rPr>
              <a:t>Différences </a:t>
            </a:r>
            <a:r>
              <a:rPr lang="fr-BE" sz="2800" b="1" dirty="0">
                <a:solidFill>
                  <a:schemeClr val="accent2">
                    <a:lumMod val="50000"/>
                  </a:schemeClr>
                </a:solidFill>
              </a:rPr>
              <a:t>et complémentarités entre la communication et le plaidoyer </a:t>
            </a:r>
            <a:endParaRPr lang="fr-BE" sz="2800" b="1" dirty="0" smtClean="0">
              <a:solidFill>
                <a:schemeClr val="accent2">
                  <a:lumMod val="50000"/>
                </a:schemeClr>
              </a:solidFill>
            </a:endParaRPr>
          </a:p>
          <a:p>
            <a:pPr lvl="0">
              <a:lnSpc>
                <a:spcPct val="90000"/>
              </a:lnSpc>
              <a:spcBef>
                <a:spcPts val="1000"/>
              </a:spcBef>
            </a:pPr>
            <a:r>
              <a:rPr lang="fr-FR" sz="2000" dirty="0" smtClean="0">
                <a:solidFill>
                  <a:schemeClr val="tx1">
                    <a:lumMod val="75000"/>
                  </a:schemeClr>
                </a:solidFill>
              </a:rPr>
              <a:t>Débat</a:t>
            </a:r>
            <a:endParaRPr lang="fr-FR" sz="2000" dirty="0">
              <a:solidFill>
                <a:schemeClr val="tx1">
                  <a:lumMod val="75000"/>
                </a:schemeClr>
              </a:solidFill>
            </a:endParaRPr>
          </a:p>
          <a:p>
            <a:pPr marL="457200" indent="-457200">
              <a:lnSpc>
                <a:spcPct val="90000"/>
              </a:lnSpc>
              <a:spcBef>
                <a:spcPts val="1000"/>
              </a:spcBef>
              <a:buFont typeface="Arial" panose="020B0604020202020204" pitchFamily="34" charset="0"/>
              <a:buChar char="•"/>
            </a:pPr>
            <a:r>
              <a:rPr lang="fr-FR" sz="2800" b="1" dirty="0" smtClean="0">
                <a:solidFill>
                  <a:schemeClr val="accent6">
                    <a:lumMod val="75000"/>
                  </a:schemeClr>
                </a:solidFill>
              </a:rPr>
              <a:t>Partie 2: Allier communication et plaidoyer pour la nutrition au Niger</a:t>
            </a:r>
            <a:r>
              <a:rPr lang="fr-BE" sz="2800" dirty="0">
                <a:solidFill>
                  <a:schemeClr val="accent6">
                    <a:lumMod val="75000"/>
                  </a:schemeClr>
                </a:solidFill>
              </a:rPr>
              <a:t> </a:t>
            </a:r>
            <a:endParaRPr lang="fr-BE" sz="2800" dirty="0" smtClean="0">
              <a:solidFill>
                <a:schemeClr val="accent6">
                  <a:lumMod val="75000"/>
                </a:schemeClr>
              </a:solidFill>
            </a:endParaRPr>
          </a:p>
          <a:p>
            <a:pPr>
              <a:lnSpc>
                <a:spcPct val="90000"/>
              </a:lnSpc>
              <a:spcBef>
                <a:spcPts val="1000"/>
              </a:spcBef>
            </a:pPr>
            <a:r>
              <a:rPr lang="fr-BE" sz="2000" dirty="0" smtClean="0"/>
              <a:t>Débat</a:t>
            </a:r>
          </a:p>
          <a:p>
            <a:pPr>
              <a:lnSpc>
                <a:spcPct val="90000"/>
              </a:lnSpc>
              <a:spcBef>
                <a:spcPts val="1000"/>
              </a:spcBef>
            </a:pPr>
            <a:r>
              <a:rPr lang="fr-BE" sz="2000" dirty="0" smtClean="0"/>
              <a:t>Exercice pratique</a:t>
            </a:r>
          </a:p>
          <a:p>
            <a:pPr marL="457200" indent="-457200">
              <a:lnSpc>
                <a:spcPct val="90000"/>
              </a:lnSpc>
              <a:spcBef>
                <a:spcPts val="1000"/>
              </a:spcBef>
              <a:buFont typeface="Arial" panose="020B0604020202020204" pitchFamily="34" charset="0"/>
              <a:buChar char="•"/>
            </a:pPr>
            <a:endParaRPr lang="fr-BE" sz="2800" dirty="0"/>
          </a:p>
        </p:txBody>
      </p:sp>
    </p:spTree>
    <p:extLst>
      <p:ext uri="{BB962C8B-B14F-4D97-AF65-F5344CB8AC3E}">
        <p14:creationId xmlns:p14="http://schemas.microsoft.com/office/powerpoint/2010/main" val="251852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heckerboard(across)">
                                      <p:cBhvr>
                                        <p:cTn id="31" dur="500"/>
                                        <p:tgtEl>
                                          <p:spTgt spid="3">
                                            <p:txEl>
                                              <p:pRg st="4" end="4"/>
                                            </p:txEl>
                                          </p:spTgt>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heckerboard(across)">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a:t>
            </a:fld>
            <a:endParaRPr lang="fr-FR" dirty="0">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a:t>
            </a:fld>
            <a:endParaRPr lang="fr-FR" dirty="0">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dirty="0">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523220"/>
          </a:xfrm>
          <a:prstGeom prst="rect">
            <a:avLst/>
          </a:prstGeom>
          <a:noFill/>
        </p:spPr>
        <p:txBody>
          <a:bodyPr wrap="square" rtlCol="0">
            <a:spAutoFit/>
          </a:bodyPr>
          <a:lstStyle/>
          <a:p>
            <a:pPr defTabSz="363538">
              <a:tabLst>
                <a:tab pos="903288" algn="l"/>
                <a:tab pos="1077913" algn="l"/>
              </a:tabLst>
            </a:pPr>
            <a:r>
              <a:rPr lang="fr-FR" sz="2800" b="1" cap="small" dirty="0" smtClean="0">
                <a:solidFill>
                  <a:srgbClr val="FFFFFF"/>
                </a:solidFill>
              </a:rPr>
              <a:t>Plan de la présentation</a:t>
            </a:r>
            <a:endParaRPr lang="fr-FR" sz="2800" b="1" cap="small" dirty="0">
              <a:solidFill>
                <a:srgbClr val="FFFFFF"/>
              </a:solidFill>
            </a:endParaRPr>
          </a:p>
        </p:txBody>
      </p:sp>
      <p:sp>
        <p:nvSpPr>
          <p:cNvPr id="3" name="Rectangle 2"/>
          <p:cNvSpPr/>
          <p:nvPr/>
        </p:nvSpPr>
        <p:spPr>
          <a:xfrm>
            <a:off x="388533" y="1553910"/>
            <a:ext cx="8402082" cy="5031121"/>
          </a:xfrm>
          <a:prstGeom prst="rect">
            <a:avLst/>
          </a:prstGeom>
        </p:spPr>
        <p:txBody>
          <a:bodyPr wrap="square">
            <a:spAutoFit/>
          </a:bodyPr>
          <a:lstStyle/>
          <a:p>
            <a:pPr marL="457200" indent="-457200">
              <a:lnSpc>
                <a:spcPct val="90000"/>
              </a:lnSpc>
              <a:spcBef>
                <a:spcPts val="1000"/>
              </a:spcBef>
              <a:buFont typeface="Arial" panose="020B0604020202020204" pitchFamily="34" charset="0"/>
              <a:buChar char="•"/>
            </a:pPr>
            <a:r>
              <a:rPr lang="fr-FR" sz="2800" b="1" dirty="0" smtClean="0">
                <a:solidFill>
                  <a:schemeClr val="accent2">
                    <a:lumMod val="50000"/>
                  </a:schemeClr>
                </a:solidFill>
              </a:rPr>
              <a:t>Partie 1: </a:t>
            </a:r>
            <a:r>
              <a:rPr lang="fr-BE" sz="2800" b="1" dirty="0" smtClean="0">
                <a:solidFill>
                  <a:schemeClr val="accent2">
                    <a:lumMod val="50000"/>
                  </a:schemeClr>
                </a:solidFill>
              </a:rPr>
              <a:t>Différences </a:t>
            </a:r>
            <a:r>
              <a:rPr lang="fr-BE" sz="2800" b="1" dirty="0">
                <a:solidFill>
                  <a:schemeClr val="accent2">
                    <a:lumMod val="50000"/>
                  </a:schemeClr>
                </a:solidFill>
              </a:rPr>
              <a:t>et complémentarités entre la communication et le plaidoyer</a:t>
            </a:r>
            <a:r>
              <a:rPr lang="fr-BE" sz="2800" dirty="0">
                <a:solidFill>
                  <a:schemeClr val="accent2">
                    <a:lumMod val="50000"/>
                  </a:schemeClr>
                </a:solidFill>
              </a:rPr>
              <a:t> </a:t>
            </a:r>
          </a:p>
          <a:p>
            <a:pPr marL="514350" indent="-514350">
              <a:lnSpc>
                <a:spcPct val="90000"/>
              </a:lnSpc>
              <a:spcBef>
                <a:spcPts val="1000"/>
              </a:spcBef>
              <a:buAutoNum type="arabicPeriod"/>
            </a:pPr>
            <a:r>
              <a:rPr lang="fr-BE" sz="2000" dirty="0" smtClean="0"/>
              <a:t>Communication</a:t>
            </a:r>
            <a:r>
              <a:rPr lang="fr-BE" sz="2000" dirty="0"/>
              <a:t>, plaidoyer </a:t>
            </a:r>
            <a:r>
              <a:rPr lang="fr-BE" sz="2000" dirty="0" smtClean="0"/>
              <a:t>et lobbying: décryptage</a:t>
            </a:r>
          </a:p>
          <a:p>
            <a:pPr marL="514350" indent="-514350">
              <a:lnSpc>
                <a:spcPct val="90000"/>
              </a:lnSpc>
              <a:spcBef>
                <a:spcPts val="1000"/>
              </a:spcBef>
              <a:buAutoNum type="arabicPeriod"/>
            </a:pPr>
            <a:r>
              <a:rPr lang="fr-BE" sz="2000" dirty="0" smtClean="0"/>
              <a:t>Communication, plaidoyer, lobbying: frères ennemis? </a:t>
            </a:r>
            <a:endParaRPr lang="fr-BE" sz="2000" dirty="0"/>
          </a:p>
          <a:p>
            <a:pPr marL="514350" indent="-514350">
              <a:lnSpc>
                <a:spcPct val="90000"/>
              </a:lnSpc>
              <a:spcBef>
                <a:spcPts val="1000"/>
              </a:spcBef>
              <a:buAutoNum type="arabicPeriod"/>
            </a:pPr>
            <a:r>
              <a:rPr lang="fr-BE" sz="2000" dirty="0" smtClean="0"/>
              <a:t>Techniques </a:t>
            </a:r>
            <a:r>
              <a:rPr lang="fr-BE" sz="2000" dirty="0"/>
              <a:t>de communication et de </a:t>
            </a:r>
            <a:r>
              <a:rPr lang="fr-BE" sz="2000" dirty="0" smtClean="0"/>
              <a:t>plaidoyer </a:t>
            </a:r>
          </a:p>
          <a:p>
            <a:pPr marL="514350" indent="-514350">
              <a:lnSpc>
                <a:spcPct val="90000"/>
              </a:lnSpc>
              <a:spcBef>
                <a:spcPts val="1000"/>
              </a:spcBef>
              <a:buAutoNum type="arabicPeriod"/>
            </a:pPr>
            <a:r>
              <a:rPr lang="fr-BE" sz="2000" dirty="0" smtClean="0"/>
              <a:t>Dix étapes pour construire un plaidoyer</a:t>
            </a:r>
            <a:endParaRPr lang="fr-BE" sz="2000" dirty="0"/>
          </a:p>
          <a:p>
            <a:pPr marL="514350" indent="-514350">
              <a:lnSpc>
                <a:spcPct val="90000"/>
              </a:lnSpc>
              <a:spcBef>
                <a:spcPts val="1000"/>
              </a:spcBef>
              <a:buAutoNum type="arabicPeriod"/>
            </a:pPr>
            <a:r>
              <a:rPr lang="fr-BE" sz="2000" dirty="0"/>
              <a:t>Vos atouts</a:t>
            </a:r>
          </a:p>
          <a:p>
            <a:pPr marL="514350" indent="-514350">
              <a:lnSpc>
                <a:spcPct val="90000"/>
              </a:lnSpc>
              <a:spcBef>
                <a:spcPts val="1000"/>
              </a:spcBef>
              <a:buAutoNum type="arabicPeriod"/>
            </a:pPr>
            <a:r>
              <a:rPr lang="fr-BE" sz="2000" dirty="0"/>
              <a:t>Suivi-évaluation: trop souvent </a:t>
            </a:r>
            <a:r>
              <a:rPr lang="fr-BE" sz="2000" dirty="0" smtClean="0"/>
              <a:t>« oublié »</a:t>
            </a:r>
            <a:endParaRPr lang="fr-BE" sz="2000" dirty="0"/>
          </a:p>
          <a:p>
            <a:pPr marL="514350" indent="-514350">
              <a:lnSpc>
                <a:spcPct val="90000"/>
              </a:lnSpc>
              <a:spcBef>
                <a:spcPts val="1000"/>
              </a:spcBef>
              <a:buAutoNum type="arabicPeriod"/>
            </a:pPr>
            <a:r>
              <a:rPr lang="fr-BE" sz="2000" dirty="0"/>
              <a:t>Ne pas négliger l’étape post-plaidoyer/communication</a:t>
            </a:r>
          </a:p>
          <a:p>
            <a:pPr marL="514350" indent="-514350">
              <a:lnSpc>
                <a:spcPct val="90000"/>
              </a:lnSpc>
              <a:spcBef>
                <a:spcPts val="1000"/>
              </a:spcBef>
              <a:buFontTx/>
              <a:buAutoNum type="arabicPeriod"/>
            </a:pPr>
            <a:r>
              <a:rPr lang="fr-BE" sz="2000" dirty="0"/>
              <a:t>Pièges à éviter </a:t>
            </a:r>
          </a:p>
          <a:p>
            <a:pPr>
              <a:lnSpc>
                <a:spcPct val="90000"/>
              </a:lnSpc>
              <a:spcBef>
                <a:spcPts val="1000"/>
              </a:spcBef>
            </a:pPr>
            <a:r>
              <a:rPr lang="fr-BE" sz="2000" dirty="0"/>
              <a:t>Débat</a:t>
            </a:r>
          </a:p>
          <a:p>
            <a:pPr marL="457200" indent="-457200">
              <a:lnSpc>
                <a:spcPct val="90000"/>
              </a:lnSpc>
              <a:spcBef>
                <a:spcPts val="1000"/>
              </a:spcBef>
              <a:buFont typeface="Arial" panose="020B0604020202020204" pitchFamily="34" charset="0"/>
              <a:buChar char="•"/>
            </a:pPr>
            <a:endParaRPr lang="fr-BE" sz="2800" dirty="0"/>
          </a:p>
        </p:txBody>
      </p:sp>
    </p:spTree>
    <p:extLst>
      <p:ext uri="{BB962C8B-B14F-4D97-AF65-F5344CB8AC3E}">
        <p14:creationId xmlns:p14="http://schemas.microsoft.com/office/powerpoint/2010/main" val="35421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heckerboard(across)">
                                      <p:cBhvr>
                                        <p:cTn id="31" dur="500"/>
                                        <p:tgtEl>
                                          <p:spTgt spid="3">
                                            <p:txEl>
                                              <p:pRg st="4" end="4"/>
                                            </p:txEl>
                                          </p:spTgt>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heckerboard(across)">
                                      <p:cBhvr>
                                        <p:cTn id="35" dur="500"/>
                                        <p:tgtEl>
                                          <p:spTgt spid="3">
                                            <p:txEl>
                                              <p:pRg st="5" end="5"/>
                                            </p:txEl>
                                          </p:spTgt>
                                        </p:tgtEl>
                                      </p:cBhvr>
                                    </p:animEffect>
                                  </p:childTnLst>
                                </p:cTn>
                              </p:par>
                            </p:childTnLst>
                          </p:cTn>
                        </p:par>
                        <p:par>
                          <p:cTn id="36" fill="hold">
                            <p:stCondLst>
                              <p:cond delay="4000"/>
                            </p:stCondLst>
                            <p:childTnLst>
                              <p:par>
                                <p:cTn id="37" presetID="5" presetClass="entr" presetSubtype="10" fill="hold"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heckerboard(across)">
                                      <p:cBhvr>
                                        <p:cTn id="39" dur="500"/>
                                        <p:tgtEl>
                                          <p:spTgt spid="3">
                                            <p:txEl>
                                              <p:pRg st="6" end="6"/>
                                            </p:txEl>
                                          </p:spTgt>
                                        </p:tgtEl>
                                      </p:cBhvr>
                                    </p:animEffect>
                                  </p:childTnLst>
                                </p:cTn>
                              </p:par>
                            </p:childTnLst>
                          </p:cTn>
                        </p:par>
                        <p:par>
                          <p:cTn id="40" fill="hold">
                            <p:stCondLst>
                              <p:cond delay="4500"/>
                            </p:stCondLst>
                            <p:childTnLst>
                              <p:par>
                                <p:cTn id="41" presetID="5" presetClass="entr" presetSubtype="10" fill="hold"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checkerboard(across)">
                                      <p:cBhvr>
                                        <p:cTn id="43" dur="500"/>
                                        <p:tgtEl>
                                          <p:spTgt spid="3">
                                            <p:txEl>
                                              <p:pRg st="7" end="7"/>
                                            </p:txEl>
                                          </p:spTgt>
                                        </p:tgtEl>
                                      </p:cBhvr>
                                    </p:animEffect>
                                  </p:childTnLst>
                                </p:cTn>
                              </p:par>
                            </p:childTnLst>
                          </p:cTn>
                        </p:par>
                        <p:par>
                          <p:cTn id="44" fill="hold">
                            <p:stCondLst>
                              <p:cond delay="5000"/>
                            </p:stCondLst>
                            <p:childTnLst>
                              <p:par>
                                <p:cTn id="45" presetID="5" presetClass="entr" presetSubtype="10" fill="hold"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par>
                          <p:cTn id="48" fill="hold">
                            <p:stCondLst>
                              <p:cond delay="5500"/>
                            </p:stCondLst>
                            <p:childTnLst>
                              <p:par>
                                <p:cTn id="49" presetID="5" presetClass="entr" presetSubtype="10" fill="hold" nodeType="after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checkerboard(across)">
                                      <p:cBhvr>
                                        <p:cTn id="5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dirty="0">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4</a:t>
            </a:fld>
            <a:endParaRPr lang="fr-FR" dirty="0">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dirty="0">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936584" cy="400110"/>
          </a:xfrm>
          <a:prstGeom prst="rect">
            <a:avLst/>
          </a:prstGeom>
          <a:noFill/>
        </p:spPr>
        <p:txBody>
          <a:bodyPr wrap="square" rtlCol="0">
            <a:spAutoFit/>
          </a:bodyPr>
          <a:lstStyle/>
          <a:p>
            <a:pPr defTabSz="363538">
              <a:tabLst>
                <a:tab pos="903288" algn="l"/>
                <a:tab pos="1077913" algn="l"/>
              </a:tabLst>
            </a:pPr>
            <a:r>
              <a:rPr lang="fr-FR" sz="2000" b="1" cap="small" dirty="0" smtClean="0">
                <a:solidFill>
                  <a:srgbClr val="FFFFFF"/>
                </a:solidFill>
              </a:rPr>
              <a:t>Partie 1: Différences &amp; complémentarités</a:t>
            </a:r>
            <a:endParaRPr lang="fr-FR" sz="2000" b="1" cap="small" dirty="0">
              <a:solidFill>
                <a:srgbClr val="FFFFFF"/>
              </a:solidFill>
            </a:endParaRPr>
          </a:p>
        </p:txBody>
      </p:sp>
      <p:sp>
        <p:nvSpPr>
          <p:cNvPr id="3" name="Rectangle 2"/>
          <p:cNvSpPr/>
          <p:nvPr/>
        </p:nvSpPr>
        <p:spPr>
          <a:xfrm>
            <a:off x="388533" y="1553910"/>
            <a:ext cx="8402082" cy="3243965"/>
          </a:xfrm>
          <a:prstGeom prst="rect">
            <a:avLst/>
          </a:prstGeom>
        </p:spPr>
        <p:txBody>
          <a:bodyPr wrap="square">
            <a:spAutoFit/>
          </a:bodyPr>
          <a:lstStyle/>
          <a:p>
            <a:pPr marL="342900" lvl="0" indent="-342900">
              <a:lnSpc>
                <a:spcPct val="90000"/>
              </a:lnSpc>
              <a:spcBef>
                <a:spcPts val="1000"/>
              </a:spcBef>
              <a:buAutoNum type="arabicPeriod"/>
            </a:pPr>
            <a:r>
              <a:rPr lang="fr-FR" sz="2600" b="1" dirty="0" smtClean="0"/>
              <a:t>Communication, plaidoyer, lobbying: décryptage</a:t>
            </a:r>
          </a:p>
          <a:p>
            <a:pPr lvl="0">
              <a:lnSpc>
                <a:spcPct val="90000"/>
              </a:lnSpc>
              <a:spcBef>
                <a:spcPts val="1000"/>
              </a:spcBef>
            </a:pPr>
            <a:r>
              <a:rPr lang="fr-FR" sz="2600" b="1" dirty="0" smtClean="0"/>
              <a:t> </a:t>
            </a:r>
          </a:p>
          <a:p>
            <a:pPr lvl="0">
              <a:lnSpc>
                <a:spcPct val="90000"/>
              </a:lnSpc>
              <a:spcBef>
                <a:spcPts val="1000"/>
              </a:spcBef>
            </a:pPr>
            <a:r>
              <a:rPr lang="fr-BE" sz="2600" b="1" dirty="0"/>
              <a:t> </a:t>
            </a:r>
            <a:endParaRPr lang="fr-BE" sz="2600" b="1" dirty="0" smtClean="0"/>
          </a:p>
          <a:p>
            <a:pPr lvl="0">
              <a:lnSpc>
                <a:spcPct val="90000"/>
              </a:lnSpc>
              <a:spcBef>
                <a:spcPts val="1000"/>
              </a:spcBef>
            </a:pPr>
            <a:endParaRPr lang="fr-BE" b="1" dirty="0" smtClean="0"/>
          </a:p>
          <a:p>
            <a:pPr marL="514350" indent="-514350">
              <a:lnSpc>
                <a:spcPct val="90000"/>
              </a:lnSpc>
              <a:spcBef>
                <a:spcPts val="1000"/>
              </a:spcBef>
              <a:buAutoNum type="arabicPeriod"/>
            </a:pPr>
            <a:endParaRPr lang="fr-BE" sz="2400" dirty="0" smtClean="0"/>
          </a:p>
          <a:p>
            <a:pPr marL="514350" indent="-514350">
              <a:lnSpc>
                <a:spcPct val="90000"/>
              </a:lnSpc>
              <a:spcBef>
                <a:spcPts val="1000"/>
              </a:spcBef>
              <a:buAutoNum type="arabicPeriod"/>
            </a:pPr>
            <a:endParaRPr lang="fr-BE" sz="2400" dirty="0"/>
          </a:p>
          <a:p>
            <a:pPr marL="457200" lvl="0" indent="-457200">
              <a:lnSpc>
                <a:spcPct val="90000"/>
              </a:lnSpc>
              <a:spcBef>
                <a:spcPts val="1000"/>
              </a:spcBef>
              <a:buFont typeface="Arial" panose="020B0604020202020204" pitchFamily="34" charset="0"/>
              <a:buChar char="•"/>
            </a:pPr>
            <a:endParaRPr lang="fr-FR" sz="2800" dirty="0">
              <a:solidFill>
                <a:schemeClr val="tx1">
                  <a:lumMod val="75000"/>
                </a:schemeClr>
              </a:solidFill>
            </a:endParaRPr>
          </a:p>
        </p:txBody>
      </p:sp>
      <p:sp>
        <p:nvSpPr>
          <p:cNvPr id="2" name="Rectangle à coins arrondis 1"/>
          <p:cNvSpPr/>
          <p:nvPr/>
        </p:nvSpPr>
        <p:spPr>
          <a:xfrm>
            <a:off x="576234" y="2199151"/>
            <a:ext cx="8122906" cy="111194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b="1" dirty="0" smtClean="0">
                <a:solidFill>
                  <a:srgbClr val="C00000"/>
                </a:solidFill>
              </a:rPr>
              <a:t>Communication: </a:t>
            </a:r>
            <a:r>
              <a:rPr lang="fr-BE" dirty="0" smtClean="0">
                <a:solidFill>
                  <a:schemeClr val="tx1"/>
                </a:solidFill>
              </a:rPr>
              <a:t>Communication pour le </a:t>
            </a:r>
            <a:r>
              <a:rPr lang="fr-BE" dirty="0" err="1" smtClean="0">
                <a:solidFill>
                  <a:schemeClr val="tx1"/>
                </a:solidFill>
              </a:rPr>
              <a:t>Dvpt</a:t>
            </a:r>
            <a:r>
              <a:rPr lang="fr-BE" dirty="0" smtClean="0">
                <a:solidFill>
                  <a:schemeClr val="tx1"/>
                </a:solidFill>
              </a:rPr>
              <a:t> (C4D); Communication pour le Changement de Comportement (CCC) ; Communication institutionnelle; Communication de crise; </a:t>
            </a:r>
            <a:r>
              <a:rPr lang="fr-BE" dirty="0">
                <a:solidFill>
                  <a:schemeClr val="tx1"/>
                </a:solidFill>
              </a:rPr>
              <a:t>R</a:t>
            </a:r>
            <a:r>
              <a:rPr lang="fr-BE" dirty="0" smtClean="0">
                <a:solidFill>
                  <a:schemeClr val="tx1"/>
                </a:solidFill>
              </a:rPr>
              <a:t>elations publiques </a:t>
            </a:r>
            <a:r>
              <a:rPr lang="fr-BE" sz="1400" dirty="0" smtClean="0">
                <a:solidFill>
                  <a:schemeClr val="tx1"/>
                </a:solidFill>
              </a:rPr>
              <a:t>(transfert de connaissances, apprentissages, engagement des parties prenantes, etc.)</a:t>
            </a:r>
            <a:endParaRPr lang="fr-BE" b="1" dirty="0">
              <a:solidFill>
                <a:srgbClr val="C00000"/>
              </a:solidFill>
            </a:endParaRPr>
          </a:p>
        </p:txBody>
      </p:sp>
      <p:sp>
        <p:nvSpPr>
          <p:cNvPr id="18" name="Rectangle à coins arrondis 17"/>
          <p:cNvSpPr/>
          <p:nvPr/>
        </p:nvSpPr>
        <p:spPr>
          <a:xfrm>
            <a:off x="576234" y="3484345"/>
            <a:ext cx="8122906" cy="11935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BE" b="1" dirty="0" smtClean="0">
              <a:solidFill>
                <a:schemeClr val="accent1">
                  <a:lumMod val="75000"/>
                </a:schemeClr>
              </a:solidFill>
            </a:endParaRPr>
          </a:p>
          <a:p>
            <a:r>
              <a:rPr lang="fr-BE" b="1" dirty="0" smtClean="0">
                <a:solidFill>
                  <a:schemeClr val="accent1">
                    <a:lumMod val="75000"/>
                  </a:schemeClr>
                </a:solidFill>
              </a:rPr>
              <a:t>Plaidoyer: </a:t>
            </a:r>
            <a:r>
              <a:rPr lang="fr-BE" dirty="0" smtClean="0">
                <a:solidFill>
                  <a:schemeClr val="tx1"/>
                </a:solidFill>
              </a:rPr>
              <a:t>le changement concret par l’action </a:t>
            </a:r>
            <a:r>
              <a:rPr lang="fr-BE" b="1" dirty="0" smtClean="0">
                <a:solidFill>
                  <a:schemeClr val="tx1"/>
                </a:solidFill>
              </a:rPr>
              <a:t>POUR</a:t>
            </a:r>
            <a:r>
              <a:rPr lang="fr-BE" dirty="0" smtClean="0">
                <a:solidFill>
                  <a:schemeClr val="tx1"/>
                </a:solidFill>
              </a:rPr>
              <a:t> les personnes, </a:t>
            </a:r>
            <a:r>
              <a:rPr lang="fr-BE" b="1" dirty="0" smtClean="0">
                <a:solidFill>
                  <a:schemeClr val="tx1"/>
                </a:solidFill>
              </a:rPr>
              <a:t>AVEC</a:t>
            </a:r>
            <a:r>
              <a:rPr lang="fr-BE" dirty="0" smtClean="0">
                <a:solidFill>
                  <a:schemeClr val="tx1"/>
                </a:solidFill>
              </a:rPr>
              <a:t> les personnes, </a:t>
            </a:r>
            <a:r>
              <a:rPr lang="fr-BE" b="1" dirty="0" smtClean="0">
                <a:solidFill>
                  <a:schemeClr val="tx1"/>
                </a:solidFill>
              </a:rPr>
              <a:t>PAR</a:t>
            </a:r>
            <a:r>
              <a:rPr lang="fr-BE" dirty="0" smtClean="0">
                <a:solidFill>
                  <a:schemeClr val="tx1"/>
                </a:solidFill>
              </a:rPr>
              <a:t> les personnes, dans tous les domaines (politique, économique, culturel, social, environnemental, sportif, etc. </a:t>
            </a:r>
            <a:r>
              <a:rPr lang="fr-BE" sz="1400" dirty="0" smtClean="0">
                <a:solidFill>
                  <a:schemeClr val="tx1"/>
                </a:solidFill>
              </a:rPr>
              <a:t>(mobilisation politique et/ou sociale, etc.)</a:t>
            </a:r>
          </a:p>
          <a:p>
            <a:endParaRPr lang="fr-BE" b="1" dirty="0">
              <a:solidFill>
                <a:schemeClr val="accent1">
                  <a:lumMod val="75000"/>
                </a:schemeClr>
              </a:solidFill>
            </a:endParaRPr>
          </a:p>
        </p:txBody>
      </p:sp>
      <p:sp>
        <p:nvSpPr>
          <p:cNvPr id="19" name="Rectangle à coins arrondis 18"/>
          <p:cNvSpPr/>
          <p:nvPr/>
        </p:nvSpPr>
        <p:spPr>
          <a:xfrm>
            <a:off x="539691" y="4918509"/>
            <a:ext cx="8099766" cy="1106906"/>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b="1" dirty="0" smtClean="0">
                <a:solidFill>
                  <a:schemeClr val="accent6">
                    <a:lumMod val="50000"/>
                  </a:schemeClr>
                </a:solidFill>
              </a:rPr>
              <a:t>Lobbying: </a:t>
            </a:r>
            <a:r>
              <a:rPr lang="fr-BE" dirty="0" smtClean="0">
                <a:solidFill>
                  <a:schemeClr val="tx1"/>
                </a:solidFill>
              </a:rPr>
              <a:t>organiser un groupe de pression plus ou moins large pour influencer une décision politique, économique </a:t>
            </a:r>
            <a:r>
              <a:rPr lang="fr-BE" sz="1400" dirty="0" smtClean="0">
                <a:solidFill>
                  <a:schemeClr val="tx1"/>
                </a:solidFill>
              </a:rPr>
              <a:t>(lobby militaire, pharmaceutique, NTIC, etc.)</a:t>
            </a:r>
          </a:p>
        </p:txBody>
      </p:sp>
    </p:spTree>
    <p:extLst>
      <p:ext uri="{BB962C8B-B14F-4D97-AF65-F5344CB8AC3E}">
        <p14:creationId xmlns:p14="http://schemas.microsoft.com/office/powerpoint/2010/main" val="14541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dirty="0">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5</a:t>
            </a:fld>
            <a:endParaRPr lang="fr-FR" dirty="0">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dirty="0">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936584" cy="400110"/>
          </a:xfrm>
          <a:prstGeom prst="rect">
            <a:avLst/>
          </a:prstGeom>
          <a:noFill/>
        </p:spPr>
        <p:txBody>
          <a:bodyPr wrap="square" rtlCol="0">
            <a:spAutoFit/>
          </a:bodyPr>
          <a:lstStyle/>
          <a:p>
            <a:pPr defTabSz="363538">
              <a:tabLst>
                <a:tab pos="903288" algn="l"/>
                <a:tab pos="1077913" algn="l"/>
              </a:tabLst>
            </a:pPr>
            <a:r>
              <a:rPr lang="fr-FR" sz="2000" b="1" cap="small" dirty="0" smtClean="0">
                <a:solidFill>
                  <a:srgbClr val="FFFFFF"/>
                </a:solidFill>
              </a:rPr>
              <a:t>Partie 1: Différences &amp; complémentarités</a:t>
            </a:r>
            <a:endParaRPr lang="fr-FR" sz="2000" b="1" cap="small" dirty="0">
              <a:solidFill>
                <a:srgbClr val="FFFFFF"/>
              </a:solidFill>
            </a:endParaRPr>
          </a:p>
        </p:txBody>
      </p:sp>
      <p:sp>
        <p:nvSpPr>
          <p:cNvPr id="3" name="Rectangle 2"/>
          <p:cNvSpPr/>
          <p:nvPr/>
        </p:nvSpPr>
        <p:spPr>
          <a:xfrm>
            <a:off x="192506" y="1553910"/>
            <a:ext cx="8817350" cy="3243965"/>
          </a:xfrm>
          <a:prstGeom prst="rect">
            <a:avLst/>
          </a:prstGeom>
        </p:spPr>
        <p:txBody>
          <a:bodyPr wrap="square">
            <a:spAutoFit/>
          </a:bodyPr>
          <a:lstStyle/>
          <a:p>
            <a:pPr lvl="0">
              <a:lnSpc>
                <a:spcPct val="90000"/>
              </a:lnSpc>
              <a:spcBef>
                <a:spcPts val="1000"/>
              </a:spcBef>
            </a:pPr>
            <a:r>
              <a:rPr lang="fr-FR" sz="2600" b="1" dirty="0" smtClean="0"/>
              <a:t>2. Comm’, plaidoyer, lobbying: frères ennemis?</a:t>
            </a:r>
          </a:p>
          <a:p>
            <a:pPr lvl="0">
              <a:lnSpc>
                <a:spcPct val="90000"/>
              </a:lnSpc>
              <a:spcBef>
                <a:spcPts val="1000"/>
              </a:spcBef>
            </a:pPr>
            <a:r>
              <a:rPr lang="fr-FR" sz="2600" b="1" dirty="0" smtClean="0"/>
              <a:t> </a:t>
            </a:r>
          </a:p>
          <a:p>
            <a:pPr lvl="0">
              <a:lnSpc>
                <a:spcPct val="90000"/>
              </a:lnSpc>
              <a:spcBef>
                <a:spcPts val="1000"/>
              </a:spcBef>
            </a:pPr>
            <a:r>
              <a:rPr lang="fr-BE" sz="2600" b="1" dirty="0"/>
              <a:t> </a:t>
            </a:r>
            <a:endParaRPr lang="fr-BE" sz="2600" b="1" dirty="0" smtClean="0"/>
          </a:p>
          <a:p>
            <a:pPr lvl="0">
              <a:lnSpc>
                <a:spcPct val="90000"/>
              </a:lnSpc>
              <a:spcBef>
                <a:spcPts val="1000"/>
              </a:spcBef>
            </a:pPr>
            <a:endParaRPr lang="fr-BE" b="1" dirty="0" smtClean="0"/>
          </a:p>
          <a:p>
            <a:pPr marL="514350" indent="-514350">
              <a:lnSpc>
                <a:spcPct val="90000"/>
              </a:lnSpc>
              <a:spcBef>
                <a:spcPts val="1000"/>
              </a:spcBef>
              <a:buAutoNum type="arabicPeriod"/>
            </a:pPr>
            <a:endParaRPr lang="fr-BE" sz="2400" dirty="0" smtClean="0"/>
          </a:p>
          <a:p>
            <a:pPr marL="514350" indent="-514350">
              <a:lnSpc>
                <a:spcPct val="90000"/>
              </a:lnSpc>
              <a:spcBef>
                <a:spcPts val="1000"/>
              </a:spcBef>
              <a:buAutoNum type="arabicPeriod"/>
            </a:pPr>
            <a:endParaRPr lang="fr-BE" sz="2400" dirty="0"/>
          </a:p>
          <a:p>
            <a:pPr marL="457200" lvl="0" indent="-457200">
              <a:lnSpc>
                <a:spcPct val="90000"/>
              </a:lnSpc>
              <a:spcBef>
                <a:spcPts val="1000"/>
              </a:spcBef>
              <a:buFont typeface="Arial" panose="020B0604020202020204" pitchFamily="34" charset="0"/>
              <a:buChar char="•"/>
            </a:pPr>
            <a:endParaRPr lang="fr-FR" sz="2800" dirty="0">
              <a:solidFill>
                <a:schemeClr val="tx1">
                  <a:lumMod val="75000"/>
                </a:schemeClr>
              </a:solidFill>
            </a:endParaRPr>
          </a:p>
        </p:txBody>
      </p:sp>
      <p:sp>
        <p:nvSpPr>
          <p:cNvPr id="20" name="Rectangle à coins arrondis 19"/>
          <p:cNvSpPr/>
          <p:nvPr/>
        </p:nvSpPr>
        <p:spPr>
          <a:xfrm>
            <a:off x="182880" y="2050181"/>
            <a:ext cx="2723949" cy="2808421"/>
          </a:xfrm>
          <a:prstGeom prst="roundRect">
            <a:avLst/>
          </a:prstGeom>
          <a:solidFill>
            <a:schemeClr val="bg1"/>
          </a:solidFill>
          <a:ln>
            <a:solidFill>
              <a:srgbClr val="8535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r>
              <a:rPr lang="fr-FR" b="1" dirty="0" smtClean="0">
                <a:solidFill>
                  <a:schemeClr val="tx1"/>
                </a:solidFill>
              </a:rPr>
              <a:t>Communication</a:t>
            </a:r>
          </a:p>
          <a:p>
            <a:pPr marL="285750" indent="-285750">
              <a:buFont typeface="Arial" panose="020B0604020202020204" pitchFamily="34" charset="0"/>
              <a:buChar char="•"/>
            </a:pPr>
            <a:r>
              <a:rPr lang="fr-FR" sz="1400" b="1" dirty="0" smtClean="0">
                <a:solidFill>
                  <a:srgbClr val="C00000"/>
                </a:solidFill>
              </a:rPr>
              <a:t>Informer;</a:t>
            </a:r>
          </a:p>
          <a:p>
            <a:pPr marL="285750" indent="-285750">
              <a:buFont typeface="Arial" panose="020B0604020202020204" pitchFamily="34" charset="0"/>
              <a:buChar char="•"/>
            </a:pPr>
            <a:r>
              <a:rPr lang="fr-FR" sz="1400" b="1" dirty="0" smtClean="0">
                <a:solidFill>
                  <a:srgbClr val="C00000"/>
                </a:solidFill>
              </a:rPr>
              <a:t>Donner de la visibilité;</a:t>
            </a:r>
          </a:p>
          <a:p>
            <a:pPr marL="285750" indent="-285750">
              <a:buFont typeface="Arial" panose="020B0604020202020204" pitchFamily="34" charset="0"/>
              <a:buChar char="•"/>
            </a:pPr>
            <a:r>
              <a:rPr lang="fr-FR" sz="1400" b="1" dirty="0" smtClean="0">
                <a:solidFill>
                  <a:srgbClr val="C00000"/>
                </a:solidFill>
              </a:rPr>
              <a:t>Renforcer la notoriété/ position d’expertise; </a:t>
            </a:r>
          </a:p>
          <a:p>
            <a:pPr marL="285750" indent="-285750">
              <a:buFont typeface="Arial" panose="020B0604020202020204" pitchFamily="34" charset="0"/>
              <a:buChar char="•"/>
            </a:pPr>
            <a:r>
              <a:rPr lang="fr-FR" sz="1400" b="1" dirty="0" smtClean="0">
                <a:solidFill>
                  <a:srgbClr val="C00000"/>
                </a:solidFill>
              </a:rPr>
              <a:t>Diffuser les résultats;</a:t>
            </a:r>
          </a:p>
          <a:p>
            <a:pPr marL="285750" indent="-285750">
              <a:buFont typeface="Arial" panose="020B0604020202020204" pitchFamily="34" charset="0"/>
              <a:buChar char="•"/>
            </a:pPr>
            <a:r>
              <a:rPr lang="fr-FR" sz="1400" b="1" dirty="0" smtClean="0">
                <a:solidFill>
                  <a:srgbClr val="C00000"/>
                </a:solidFill>
              </a:rPr>
              <a:t>Élargir le « socle » de convaincus.</a:t>
            </a:r>
            <a:endParaRPr lang="fr-FR" sz="1400" dirty="0" smtClean="0">
              <a:ln>
                <a:solidFill>
                  <a:srgbClr val="ED7D31"/>
                </a:solidFill>
              </a:ln>
              <a:solidFill>
                <a:schemeClr val="accent6">
                  <a:lumMod val="50000"/>
                </a:schemeClr>
              </a:solidFill>
            </a:endParaRPr>
          </a:p>
          <a:p>
            <a:pPr lvl="0"/>
            <a:endParaRPr lang="fr-FR" sz="1400" dirty="0" smtClean="0">
              <a:ln>
                <a:solidFill>
                  <a:srgbClr val="ED7D31"/>
                </a:solidFill>
              </a:ln>
              <a:solidFill>
                <a:schemeClr val="accent2">
                  <a:lumMod val="50000"/>
                </a:schemeClr>
              </a:solidFill>
            </a:endParaRPr>
          </a:p>
          <a:p>
            <a:pPr lvl="0"/>
            <a:endParaRPr lang="fr-FR" sz="1600" dirty="0">
              <a:ln>
                <a:solidFill>
                  <a:srgbClr val="ED7D31"/>
                </a:solidFill>
              </a:ln>
              <a:solidFill>
                <a:prstClr val="black"/>
              </a:solidFill>
            </a:endParaRPr>
          </a:p>
          <a:p>
            <a:pPr lvl="0"/>
            <a:endParaRPr lang="fr-FR" sz="1600" dirty="0" smtClean="0">
              <a:ln>
                <a:solidFill>
                  <a:srgbClr val="ED7D31"/>
                </a:solidFill>
              </a:ln>
              <a:solidFill>
                <a:prstClr val="black"/>
              </a:solidFill>
            </a:endParaRPr>
          </a:p>
          <a:p>
            <a:pPr lvl="0"/>
            <a:endParaRPr lang="fr-FR" sz="1600" dirty="0">
              <a:ln>
                <a:solidFill>
                  <a:srgbClr val="ED7D31"/>
                </a:solidFill>
              </a:ln>
              <a:solidFill>
                <a:prstClr val="black"/>
              </a:solidFill>
            </a:endParaRPr>
          </a:p>
          <a:p>
            <a:pPr lvl="0"/>
            <a:endParaRPr lang="fr-FR" sz="1600" dirty="0">
              <a:ln>
                <a:solidFill>
                  <a:srgbClr val="ED7D31"/>
                </a:solidFill>
              </a:ln>
              <a:solidFill>
                <a:prstClr val="black"/>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p>
        </p:txBody>
      </p:sp>
      <p:sp>
        <p:nvSpPr>
          <p:cNvPr id="21" name="Rectangle à coins arrondis 20"/>
          <p:cNvSpPr/>
          <p:nvPr/>
        </p:nvSpPr>
        <p:spPr>
          <a:xfrm>
            <a:off x="3031959" y="2050181"/>
            <a:ext cx="2964580" cy="280842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solidFill>
                <a:schemeClr val="accent1">
                  <a:lumMod val="75000"/>
                </a:schemeClr>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a:solidFill>
                <a:schemeClr val="tx1"/>
              </a:solidFill>
            </a:endParaRPr>
          </a:p>
          <a:p>
            <a:pPr algn="ctr"/>
            <a:r>
              <a:rPr lang="fr-FR" b="1" dirty="0" smtClean="0">
                <a:solidFill>
                  <a:schemeClr val="tx1"/>
                </a:solidFill>
              </a:rPr>
              <a:t>  </a:t>
            </a:r>
          </a:p>
          <a:p>
            <a:pPr algn="ctr"/>
            <a:endParaRPr lang="fr-FR" b="1" dirty="0" smtClean="0">
              <a:solidFill>
                <a:schemeClr val="tx1"/>
              </a:solidFill>
            </a:endParaRPr>
          </a:p>
          <a:p>
            <a:pPr algn="ctr"/>
            <a:endParaRPr lang="fr-FR" b="1" dirty="0" smtClean="0">
              <a:solidFill>
                <a:schemeClr val="tx1"/>
              </a:solidFill>
            </a:endParaRPr>
          </a:p>
          <a:p>
            <a:pPr algn="ctr"/>
            <a:r>
              <a:rPr lang="fr-FR" b="1" dirty="0" smtClean="0">
                <a:solidFill>
                  <a:schemeClr val="tx1"/>
                </a:solidFill>
              </a:rPr>
              <a:t>Plaidoyer</a:t>
            </a:r>
            <a:endParaRPr lang="fr-FR" b="1" dirty="0">
              <a:solidFill>
                <a:schemeClr val="tx1"/>
              </a:solidFill>
            </a:endParaRPr>
          </a:p>
          <a:p>
            <a:pPr marL="285750" indent="-285750">
              <a:buFont typeface="Arial" panose="020B0604020202020204" pitchFamily="34" charset="0"/>
              <a:buChar char="•"/>
            </a:pPr>
            <a:r>
              <a:rPr lang="fr-FR" sz="1400" b="1" dirty="0" smtClean="0">
                <a:solidFill>
                  <a:schemeClr val="accent1">
                    <a:lumMod val="75000"/>
                  </a:schemeClr>
                </a:solidFill>
              </a:rPr>
              <a:t>Influencer &amp; convaincre;</a:t>
            </a:r>
          </a:p>
          <a:p>
            <a:pPr marL="285750" indent="-285750">
              <a:buFont typeface="Arial" panose="020B0604020202020204" pitchFamily="34" charset="0"/>
              <a:buChar char="•"/>
            </a:pPr>
            <a:r>
              <a:rPr lang="fr-FR" sz="1400" b="1" dirty="0" smtClean="0">
                <a:solidFill>
                  <a:schemeClr val="accent1">
                    <a:lumMod val="75000"/>
                  </a:schemeClr>
                </a:solidFill>
              </a:rPr>
              <a:t>Faire évoluer le contexte social, politique, écon., culturel pour instaurer un changement de comportement, une nouvelle orientation;</a:t>
            </a:r>
          </a:p>
          <a:p>
            <a:pPr marL="285750" indent="-285750">
              <a:buFont typeface="Arial" panose="020B0604020202020204" pitchFamily="34" charset="0"/>
              <a:buChar char="•"/>
            </a:pPr>
            <a:r>
              <a:rPr lang="fr-FR" sz="1400" b="1" dirty="0" smtClean="0">
                <a:solidFill>
                  <a:schemeClr val="accent1">
                    <a:lumMod val="75000"/>
                  </a:schemeClr>
                </a:solidFill>
              </a:rPr>
              <a:t>Améliorer/changer les condition de vie;</a:t>
            </a:r>
            <a:endParaRPr lang="fr-FR" sz="1400" dirty="0">
              <a:solidFill>
                <a:schemeClr val="accent1">
                  <a:lumMod val="75000"/>
                </a:schemeClr>
              </a:solidFill>
            </a:endParaRPr>
          </a:p>
          <a:p>
            <a:pPr marL="285750" indent="-285750">
              <a:buFont typeface="Arial" panose="020B0604020202020204" pitchFamily="34" charset="0"/>
              <a:buChar char="•"/>
            </a:pPr>
            <a:r>
              <a:rPr lang="fr-FR" sz="1400" dirty="0" smtClean="0">
                <a:solidFill>
                  <a:schemeClr val="accent1">
                    <a:lumMod val="75000"/>
                  </a:schemeClr>
                </a:solidFill>
              </a:rPr>
              <a:t>V</a:t>
            </a:r>
            <a:r>
              <a:rPr lang="fr-FR" sz="1400" b="1" dirty="0" smtClean="0">
                <a:solidFill>
                  <a:schemeClr val="accent1">
                    <a:lumMod val="75000"/>
                  </a:schemeClr>
                </a:solidFill>
              </a:rPr>
              <a:t>ise l’intérêt collectif;</a:t>
            </a:r>
          </a:p>
          <a:p>
            <a:pPr marL="285750" indent="-285750">
              <a:buFont typeface="Arial" panose="020B0604020202020204" pitchFamily="34" charset="0"/>
              <a:buChar char="•"/>
            </a:pPr>
            <a:r>
              <a:rPr lang="fr-FR" sz="1400" b="1" dirty="0" smtClean="0">
                <a:solidFill>
                  <a:schemeClr val="accent1">
                    <a:lumMod val="75000"/>
                  </a:schemeClr>
                </a:solidFill>
              </a:rPr>
              <a:t>Mené en solo/coalition.</a:t>
            </a:r>
          </a:p>
          <a:p>
            <a:endParaRPr lang="fr-FR" sz="1600" b="1" dirty="0">
              <a:solidFill>
                <a:schemeClr val="accent1">
                  <a:lumMod val="75000"/>
                </a:schemeClr>
              </a:solidFill>
            </a:endParaRPr>
          </a:p>
          <a:p>
            <a:endParaRPr lang="fr-FR" sz="1600" b="1" dirty="0" smtClean="0">
              <a:solidFill>
                <a:schemeClr val="accent1">
                  <a:lumMod val="75000"/>
                </a:schemeClr>
              </a:solidFill>
            </a:endParaRPr>
          </a:p>
          <a:p>
            <a:endParaRPr lang="fr-FR" sz="1600" b="1" dirty="0">
              <a:solidFill>
                <a:schemeClr val="accent1">
                  <a:lumMod val="75000"/>
                </a:schemeClr>
              </a:solidFill>
            </a:endParaRPr>
          </a:p>
          <a:p>
            <a:endParaRPr lang="fr-FR" sz="1600" b="1" dirty="0" smtClean="0">
              <a:solidFill>
                <a:schemeClr val="accent1">
                  <a:lumMod val="75000"/>
                </a:schemeClr>
              </a:solidFill>
            </a:endParaRPr>
          </a:p>
          <a:p>
            <a:endParaRPr lang="fr-FR" sz="1600" b="1" dirty="0">
              <a:solidFill>
                <a:schemeClr val="accent1">
                  <a:lumMod val="75000"/>
                </a:schemeClr>
              </a:solidFill>
            </a:endParaRPr>
          </a:p>
          <a:p>
            <a:endParaRPr lang="fr-FR" sz="1600" b="1" dirty="0">
              <a:solidFill>
                <a:schemeClr val="accent1">
                  <a:lumMod val="75000"/>
                </a:schemeClr>
              </a:solidFill>
            </a:endParaRPr>
          </a:p>
          <a:p>
            <a:pPr algn="ctr"/>
            <a:endParaRPr lang="fr-FR" dirty="0" smtClean="0">
              <a:solidFill>
                <a:schemeClr val="accent1">
                  <a:lumMod val="75000"/>
                </a:schemeClr>
              </a:solidFill>
            </a:endParaRPr>
          </a:p>
          <a:p>
            <a:pPr algn="ctr"/>
            <a:endParaRPr lang="fr-FR" dirty="0">
              <a:solidFill>
                <a:schemeClr val="accent1">
                  <a:lumMod val="75000"/>
                </a:schemeClr>
              </a:solidFill>
            </a:endParaRPr>
          </a:p>
          <a:p>
            <a:pPr algn="ctr"/>
            <a:endParaRPr lang="fr-FR" dirty="0" smtClean="0">
              <a:solidFill>
                <a:schemeClr val="accent1">
                  <a:lumMod val="75000"/>
                </a:schemeClr>
              </a:solidFill>
            </a:endParaRPr>
          </a:p>
          <a:p>
            <a:pPr algn="ctr"/>
            <a:endParaRPr lang="fr-FR" dirty="0">
              <a:solidFill>
                <a:schemeClr val="accent1">
                  <a:lumMod val="75000"/>
                </a:schemeClr>
              </a:solidFill>
            </a:endParaRPr>
          </a:p>
          <a:p>
            <a:pPr algn="ctr"/>
            <a:endParaRPr lang="fr-FR" dirty="0" smtClean="0">
              <a:solidFill>
                <a:schemeClr val="accent1">
                  <a:lumMod val="75000"/>
                </a:schemeClr>
              </a:solidFill>
            </a:endParaRPr>
          </a:p>
          <a:p>
            <a:pPr algn="ctr"/>
            <a:endParaRPr lang="fr-FR" dirty="0">
              <a:solidFill>
                <a:schemeClr val="accent1">
                  <a:lumMod val="75000"/>
                </a:schemeClr>
              </a:solidFill>
            </a:endParaRPr>
          </a:p>
          <a:p>
            <a:pPr algn="ctr"/>
            <a:endParaRPr lang="fr-FR" dirty="0" smtClean="0">
              <a:solidFill>
                <a:schemeClr val="accent1">
                  <a:lumMod val="75000"/>
                </a:schemeClr>
              </a:solidFill>
            </a:endParaRPr>
          </a:p>
          <a:p>
            <a:pPr algn="ctr"/>
            <a:endParaRPr lang="fr-FR" dirty="0">
              <a:solidFill>
                <a:schemeClr val="accent1">
                  <a:lumMod val="75000"/>
                </a:schemeClr>
              </a:solidFill>
            </a:endParaRPr>
          </a:p>
          <a:p>
            <a:pPr algn="ctr"/>
            <a:endParaRPr lang="fr-FR" dirty="0" smtClean="0">
              <a:solidFill>
                <a:schemeClr val="accent1">
                  <a:lumMod val="75000"/>
                </a:schemeClr>
              </a:solidFill>
            </a:endParaRPr>
          </a:p>
          <a:p>
            <a:pPr algn="ctr"/>
            <a:endParaRPr lang="fr-FR" dirty="0">
              <a:solidFill>
                <a:schemeClr val="accent1">
                  <a:lumMod val="75000"/>
                </a:schemeClr>
              </a:solidFill>
            </a:endParaRPr>
          </a:p>
        </p:txBody>
      </p:sp>
      <p:sp>
        <p:nvSpPr>
          <p:cNvPr id="22" name="Rectangle à coins arrondis 21"/>
          <p:cNvSpPr/>
          <p:nvPr/>
        </p:nvSpPr>
        <p:spPr>
          <a:xfrm>
            <a:off x="6102416" y="1953927"/>
            <a:ext cx="2907439" cy="287738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endParaRPr lang="fr-FR" b="1" dirty="0" smtClean="0">
              <a:solidFill>
                <a:schemeClr val="tx1"/>
              </a:solidFill>
            </a:endParaRPr>
          </a:p>
          <a:p>
            <a:pPr algn="ctr"/>
            <a:r>
              <a:rPr lang="fr-FR" b="1" dirty="0" smtClean="0">
                <a:solidFill>
                  <a:schemeClr val="tx1"/>
                </a:solidFill>
              </a:rPr>
              <a:t>Lobbying</a:t>
            </a:r>
            <a:endParaRPr lang="fr-FR" sz="1600" dirty="0">
              <a:solidFill>
                <a:schemeClr val="accent6">
                  <a:lumMod val="75000"/>
                </a:schemeClr>
              </a:solidFill>
            </a:endParaRPr>
          </a:p>
          <a:p>
            <a:pPr marL="285750" indent="-285750">
              <a:buFont typeface="Arial" panose="020B0604020202020204" pitchFamily="34" charset="0"/>
              <a:buChar char="•"/>
            </a:pPr>
            <a:r>
              <a:rPr lang="fr-FR" sz="1400" b="1" dirty="0" smtClean="0">
                <a:solidFill>
                  <a:schemeClr val="accent6">
                    <a:lumMod val="50000"/>
                  </a:schemeClr>
                </a:solidFill>
              </a:rPr>
              <a:t>Forme</a:t>
            </a:r>
            <a:r>
              <a:rPr lang="fr-FR" sz="1400" dirty="0" smtClean="0">
                <a:solidFill>
                  <a:schemeClr val="accent6">
                    <a:lumMod val="50000"/>
                  </a:schemeClr>
                </a:solidFill>
              </a:rPr>
              <a:t> « </a:t>
            </a:r>
            <a:r>
              <a:rPr lang="fr-FR" sz="1400" b="1" dirty="0" smtClean="0">
                <a:solidFill>
                  <a:schemeClr val="accent6">
                    <a:lumMod val="50000"/>
                  </a:schemeClr>
                </a:solidFill>
              </a:rPr>
              <a:t>spécialisée » + agressive  du plaidoyer; </a:t>
            </a:r>
          </a:p>
          <a:p>
            <a:pPr marL="285750" indent="-285750">
              <a:buFont typeface="Arial" panose="020B0604020202020204" pitchFamily="34" charset="0"/>
              <a:buChar char="•"/>
            </a:pPr>
            <a:r>
              <a:rPr lang="fr-FR" sz="1400" b="1" dirty="0" smtClean="0">
                <a:solidFill>
                  <a:schemeClr val="accent6">
                    <a:lumMod val="50000"/>
                  </a:schemeClr>
                </a:solidFill>
              </a:rPr>
              <a:t>Vise l’intérêt  individuel/commercial;</a:t>
            </a:r>
          </a:p>
          <a:p>
            <a:pPr marL="285750" indent="-285750">
              <a:buFont typeface="Arial" panose="020B0604020202020204" pitchFamily="34" charset="0"/>
              <a:buChar char="•"/>
            </a:pPr>
            <a:r>
              <a:rPr lang="fr-FR" sz="1400" b="1" dirty="0" smtClean="0">
                <a:solidFill>
                  <a:schemeClr val="accent6">
                    <a:lumMod val="50000"/>
                  </a:schemeClr>
                </a:solidFill>
              </a:rPr>
              <a:t>Jeux d’alliances, espionnage, pressions, chantage, menaces;</a:t>
            </a:r>
          </a:p>
          <a:p>
            <a:pPr marL="285750" indent="-285750">
              <a:buFont typeface="Arial" panose="020B0604020202020204" pitchFamily="34" charset="0"/>
              <a:buChar char="•"/>
            </a:pPr>
            <a:r>
              <a:rPr lang="fr-FR" sz="1400" b="1" dirty="0" smtClean="0">
                <a:solidFill>
                  <a:schemeClr val="accent6">
                    <a:lumMod val="50000"/>
                  </a:schemeClr>
                </a:solidFill>
              </a:rPr>
              <a:t>Vise les lieux de pouvoir (</a:t>
            </a:r>
            <a:r>
              <a:rPr lang="fr-FR" sz="1400" b="1" dirty="0">
                <a:solidFill>
                  <a:schemeClr val="accent6">
                    <a:lumMod val="50000"/>
                  </a:schemeClr>
                </a:solidFill>
              </a:rPr>
              <a:t>P</a:t>
            </a:r>
            <a:r>
              <a:rPr lang="fr-FR" sz="1400" b="1" dirty="0" smtClean="0">
                <a:solidFill>
                  <a:schemeClr val="accent6">
                    <a:lumMod val="50000"/>
                  </a:schemeClr>
                </a:solidFill>
              </a:rPr>
              <a:t>arlement, Gvt, ONU, UE, CEDEAO, UA, OTAN, cabinets secrets, etc.)</a:t>
            </a:r>
          </a:p>
          <a:p>
            <a:pPr marL="285750" indent="-285750">
              <a:buFont typeface="Arial" panose="020B0604020202020204" pitchFamily="34" charset="0"/>
              <a:buChar char="•"/>
            </a:pPr>
            <a:endParaRPr lang="fr-FR" sz="1600" b="1" dirty="0" smtClean="0">
              <a:solidFill>
                <a:schemeClr val="accent6">
                  <a:lumMod val="75000"/>
                </a:schemeClr>
              </a:solidFill>
            </a:endParaRPr>
          </a:p>
          <a:p>
            <a:endParaRPr lang="fr-FR" sz="1600" b="1" dirty="0" smtClean="0">
              <a:solidFill>
                <a:schemeClr val="accent6">
                  <a:lumMod val="75000"/>
                </a:schemeClr>
              </a:solidFill>
            </a:endParaRPr>
          </a:p>
          <a:p>
            <a:endParaRPr lang="fr-FR" b="1" dirty="0" smtClean="0"/>
          </a:p>
          <a:p>
            <a:pPr algn="ctr"/>
            <a:endParaRPr lang="fr-FR" b="1" dirty="0" smtClean="0"/>
          </a:p>
          <a:p>
            <a:pPr algn="ctr"/>
            <a:endParaRPr lang="fr-FR" b="1" dirty="0"/>
          </a:p>
        </p:txBody>
      </p:sp>
      <p:sp>
        <p:nvSpPr>
          <p:cNvPr id="23" name="Rectangle à coins arrondis 22"/>
          <p:cNvSpPr/>
          <p:nvPr/>
        </p:nvSpPr>
        <p:spPr>
          <a:xfrm>
            <a:off x="182880" y="4995513"/>
            <a:ext cx="8691613" cy="1242292"/>
          </a:xfrm>
          <a:prstGeom prst="round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1">
                    <a:lumMod val="60000"/>
                    <a:lumOff val="40000"/>
                  </a:schemeClr>
                </a:solidFill>
              </a:rPr>
              <a:t>Complémentarité :</a:t>
            </a:r>
            <a:r>
              <a:rPr lang="fr-FR" b="1" dirty="0" smtClean="0">
                <a:solidFill>
                  <a:schemeClr val="tx1"/>
                </a:solidFill>
              </a:rPr>
              <a:t> </a:t>
            </a:r>
            <a:r>
              <a:rPr lang="fr-FR" b="1" dirty="0" smtClean="0">
                <a:solidFill>
                  <a:schemeClr val="tx1">
                    <a:lumMod val="65000"/>
                    <a:lumOff val="35000"/>
                  </a:schemeClr>
                </a:solidFill>
              </a:rPr>
              <a:t>utilisent les mêmes moyens (réseautage, mobilisation, expertise, engagement des PP, etc.) et les mêmes outils multimédia</a:t>
            </a:r>
          </a:p>
          <a:p>
            <a:pPr algn="ctr"/>
            <a:r>
              <a:rPr lang="fr-FR" b="1" dirty="0" smtClean="0">
                <a:solidFill>
                  <a:schemeClr val="tx1"/>
                </a:solidFill>
              </a:rPr>
              <a:t>Mais leur finalité est différente.</a:t>
            </a:r>
          </a:p>
        </p:txBody>
      </p:sp>
    </p:spTree>
    <p:extLst>
      <p:ext uri="{BB962C8B-B14F-4D97-AF65-F5344CB8AC3E}">
        <p14:creationId xmlns:p14="http://schemas.microsoft.com/office/powerpoint/2010/main" val="393669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lvl="0" defTabSz="363538">
              <a:tabLst>
                <a:tab pos="903288" algn="l"/>
                <a:tab pos="1077913" algn="l"/>
              </a:tabLst>
              <a:defRPr/>
            </a:pPr>
            <a:r>
              <a:rPr lang="fr-FR" sz="2400" b="1" cap="small" dirty="0">
                <a:solidFill>
                  <a:srgbClr val="FFFFFF"/>
                </a:solidFill>
              </a:rPr>
              <a:t>Partie 1: </a:t>
            </a:r>
            <a:r>
              <a:rPr lang="fr-FR" sz="2000" b="1" cap="small" dirty="0">
                <a:solidFill>
                  <a:srgbClr val="FFFFFF"/>
                </a:solidFill>
              </a:rPr>
              <a:t>Différences/Complémentarités</a:t>
            </a:r>
          </a:p>
        </p:txBody>
      </p:sp>
      <p:sp>
        <p:nvSpPr>
          <p:cNvPr id="10" name="Rectangle 9"/>
          <p:cNvSpPr/>
          <p:nvPr/>
        </p:nvSpPr>
        <p:spPr>
          <a:xfrm>
            <a:off x="238711" y="1208842"/>
            <a:ext cx="8771145" cy="5940088"/>
          </a:xfrm>
          <a:prstGeom prst="rect">
            <a:avLst/>
          </a:prstGeom>
        </p:spPr>
        <p:txBody>
          <a:bodyPr wrap="square">
            <a:spAutoFit/>
          </a:bodyPr>
          <a:lstStyle/>
          <a:p>
            <a:pPr lvl="0"/>
            <a:r>
              <a:rPr lang="fr-FR" sz="2400" b="1" dirty="0"/>
              <a:t>3</a:t>
            </a:r>
            <a:r>
              <a:rPr lang="fr-FR" sz="2400" b="1" dirty="0" smtClean="0"/>
              <a:t>. Techniques de Communication et de Plaidoyer</a:t>
            </a:r>
          </a:p>
          <a:p>
            <a:pPr lvl="0"/>
            <a:endParaRPr lang="fr-FR" sz="2400" b="1" dirty="0" smtClean="0"/>
          </a:p>
          <a:p>
            <a:r>
              <a:rPr lang="fr-FR" sz="2400" dirty="0" smtClean="0"/>
              <a:t>-</a:t>
            </a:r>
            <a:r>
              <a:rPr lang="fr-FR" sz="2400" b="1" dirty="0" smtClean="0"/>
              <a:t>E</a:t>
            </a:r>
            <a:r>
              <a:rPr lang="fr-FR" sz="2400" dirty="0" smtClean="0"/>
              <a:t>n présentiel et/ou à distance </a:t>
            </a:r>
            <a:r>
              <a:rPr lang="fr-FR" dirty="0" smtClean="0"/>
              <a:t>(pétition, lettre ouverte);</a:t>
            </a:r>
            <a:endParaRPr lang="fr-FR" dirty="0"/>
          </a:p>
          <a:p>
            <a:r>
              <a:rPr lang="fr-FR" sz="2400" dirty="0" smtClean="0"/>
              <a:t>-</a:t>
            </a:r>
            <a:r>
              <a:rPr lang="fr-FR" sz="2400" b="1" dirty="0" smtClean="0"/>
              <a:t>A</a:t>
            </a:r>
            <a:r>
              <a:rPr lang="fr-FR" sz="2400" dirty="0" smtClean="0"/>
              <a:t>ux niveaux local, régional</a:t>
            </a:r>
            <a:r>
              <a:rPr lang="fr-FR" sz="2400" dirty="0"/>
              <a:t>, </a:t>
            </a:r>
            <a:r>
              <a:rPr lang="fr-FR" sz="2400" dirty="0" smtClean="0"/>
              <a:t>national, international;</a:t>
            </a:r>
            <a:endParaRPr lang="fr-FR" sz="2400" dirty="0"/>
          </a:p>
          <a:p>
            <a:r>
              <a:rPr lang="fr-FR" sz="2400" dirty="0" smtClean="0"/>
              <a:t>-</a:t>
            </a:r>
            <a:r>
              <a:rPr lang="fr-FR" sz="2400" b="1" dirty="0" smtClean="0"/>
              <a:t>V</a:t>
            </a:r>
            <a:r>
              <a:rPr lang="fr-FR" sz="2400" dirty="0" smtClean="0"/>
              <a:t>ia l’événementiel </a:t>
            </a:r>
            <a:r>
              <a:rPr lang="fr-FR" sz="2000" dirty="0" smtClean="0"/>
              <a:t>(expo, flash mob ou autre </a:t>
            </a:r>
            <a:r>
              <a:rPr lang="fr-FR" sz="2000" dirty="0"/>
              <a:t>« happening </a:t>
            </a:r>
            <a:r>
              <a:rPr lang="fr-FR" sz="2000" dirty="0" smtClean="0"/>
              <a:t>»)</a:t>
            </a:r>
            <a:r>
              <a:rPr lang="fr-FR" sz="2400" dirty="0" smtClean="0"/>
              <a:t>; </a:t>
            </a:r>
          </a:p>
          <a:p>
            <a:r>
              <a:rPr lang="fr-FR" sz="2400" dirty="0" smtClean="0"/>
              <a:t>-</a:t>
            </a:r>
            <a:r>
              <a:rPr lang="fr-FR" sz="2400" b="1" dirty="0" smtClean="0"/>
              <a:t>E</a:t>
            </a:r>
            <a:r>
              <a:rPr lang="fr-FR" sz="2400" dirty="0" smtClean="0"/>
              <a:t>n laissant la parole/témoignage à des VIPS;</a:t>
            </a:r>
            <a:endParaRPr lang="fr-FR" sz="1200" dirty="0"/>
          </a:p>
          <a:p>
            <a:r>
              <a:rPr lang="fr-FR" sz="2400" dirty="0" smtClean="0"/>
              <a:t>-</a:t>
            </a:r>
            <a:r>
              <a:rPr lang="fr-FR" sz="2400" b="1" dirty="0" smtClean="0"/>
              <a:t>E</a:t>
            </a:r>
            <a:r>
              <a:rPr lang="fr-FR" sz="2400" dirty="0" smtClean="0"/>
              <a:t>n opposition</a:t>
            </a:r>
            <a:r>
              <a:rPr lang="fr-FR" sz="2400" dirty="0"/>
              <a:t>; réactif ou </a:t>
            </a:r>
            <a:r>
              <a:rPr lang="fr-FR" sz="2400" dirty="0" smtClean="0"/>
              <a:t>proactif </a:t>
            </a:r>
            <a:r>
              <a:rPr lang="fr-FR" sz="2000" dirty="0" smtClean="0"/>
              <a:t>(surtout en négociation</a:t>
            </a:r>
            <a:r>
              <a:rPr lang="fr-FR" sz="2400" dirty="0" smtClean="0"/>
              <a:t>);</a:t>
            </a:r>
            <a:endParaRPr lang="fr-FR" sz="2400" dirty="0"/>
          </a:p>
          <a:p>
            <a:r>
              <a:rPr lang="fr-FR" sz="2400" dirty="0" smtClean="0"/>
              <a:t>-</a:t>
            </a:r>
            <a:r>
              <a:rPr lang="fr-FR" sz="2400" b="1" dirty="0" smtClean="0"/>
              <a:t>P</a:t>
            </a:r>
            <a:r>
              <a:rPr lang="fr-FR" sz="2400" dirty="0" smtClean="0"/>
              <a:t>ubliquement ou en coulisses </a:t>
            </a:r>
            <a:r>
              <a:rPr lang="fr-FR" dirty="0" smtClean="0"/>
              <a:t>(CICR);</a:t>
            </a:r>
          </a:p>
          <a:p>
            <a:r>
              <a:rPr lang="fr-FR" sz="2400" dirty="0" smtClean="0"/>
              <a:t>-</a:t>
            </a:r>
            <a:r>
              <a:rPr lang="fr-FR" sz="2400" b="1" dirty="0" smtClean="0"/>
              <a:t>A</a:t>
            </a:r>
            <a:r>
              <a:rPr lang="fr-FR" sz="2400" dirty="0" smtClean="0"/>
              <a:t>gressivement ou pacifiquement.</a:t>
            </a:r>
          </a:p>
          <a:p>
            <a:endParaRPr lang="fr-FR" sz="2400" b="1" dirty="0" smtClean="0">
              <a:solidFill>
                <a:schemeClr val="accent2">
                  <a:lumMod val="75000"/>
                </a:schemeClr>
              </a:solidFill>
            </a:endParaRPr>
          </a:p>
          <a:p>
            <a:r>
              <a:rPr lang="fr-FR" sz="2400" b="1" dirty="0" smtClean="0">
                <a:solidFill>
                  <a:schemeClr val="accent2">
                    <a:lumMod val="75000"/>
                  </a:schemeClr>
                </a:solidFill>
              </a:rPr>
              <a:t>Ces techniques peuvent être menées</a:t>
            </a:r>
          </a:p>
          <a:p>
            <a:r>
              <a:rPr lang="fr-FR" sz="2400" b="1" dirty="0">
                <a:solidFill>
                  <a:schemeClr val="accent2">
                    <a:lumMod val="75000"/>
                  </a:schemeClr>
                </a:solidFill>
              </a:rPr>
              <a:t>i</a:t>
            </a:r>
            <a:r>
              <a:rPr lang="fr-FR" sz="2400" b="1" dirty="0" smtClean="0">
                <a:solidFill>
                  <a:schemeClr val="accent2">
                    <a:lumMod val="75000"/>
                  </a:schemeClr>
                </a:solidFill>
              </a:rPr>
              <a:t>solément ou cumulativement …</a:t>
            </a:r>
          </a:p>
          <a:p>
            <a:endParaRPr lang="fr-FR" sz="2400" b="1" dirty="0" smtClean="0">
              <a:solidFill>
                <a:schemeClr val="accent2">
                  <a:lumMod val="75000"/>
                </a:schemeClr>
              </a:solidFill>
            </a:endParaRPr>
          </a:p>
          <a:p>
            <a:r>
              <a:rPr lang="fr-FR" sz="2400" b="1" dirty="0" smtClean="0">
                <a:solidFill>
                  <a:schemeClr val="accent2">
                    <a:lumMod val="75000"/>
                  </a:schemeClr>
                </a:solidFill>
              </a:rPr>
              <a:t>MAIS…</a:t>
            </a:r>
            <a:endParaRPr lang="fr-FR" sz="2400" b="1" dirty="0">
              <a:solidFill>
                <a:schemeClr val="accent2">
                  <a:lumMod val="75000"/>
                </a:schemeClr>
              </a:solidFill>
            </a:endParaRPr>
          </a:p>
          <a:p>
            <a:pPr lvl="0"/>
            <a:endParaRPr lang="fr-FR" sz="2400" b="1" dirty="0"/>
          </a:p>
          <a:p>
            <a:pPr lvl="0"/>
            <a:endParaRPr lang="fr-FR" sz="2000" dirty="0" smtClean="0"/>
          </a:p>
        </p:txBody>
      </p:sp>
      <p:pic>
        <p:nvPicPr>
          <p:cNvPr id="11" name="Imag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9143" y="3832582"/>
            <a:ext cx="3137560" cy="2346837"/>
          </a:xfrm>
          <a:prstGeom prst="rect">
            <a:avLst/>
          </a:prstGeom>
        </p:spPr>
      </p:pic>
    </p:spTree>
    <p:extLst>
      <p:ext uri="{BB962C8B-B14F-4D97-AF65-F5344CB8AC3E}">
        <p14:creationId xmlns:p14="http://schemas.microsoft.com/office/powerpoint/2010/main" val="151017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5" dur="500"/>
                                        <p:tgtEl>
                                          <p:spTgt spid="10">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9" dur="500"/>
                                        <p:tgtEl>
                                          <p:spTgt spid="10">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23" dur="500"/>
                                        <p:tgtEl>
                                          <p:spTgt spid="10">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27" dur="500"/>
                                        <p:tgtEl>
                                          <p:spTgt spid="10">
                                            <p:txEl>
                                              <p:pRg st="4" end="4"/>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randombar(horizontal)">
                                      <p:cBhvr>
                                        <p:cTn id="31" dur="500"/>
                                        <p:tgtEl>
                                          <p:spTgt spid="10">
                                            <p:txEl>
                                              <p:pRg st="5" end="5"/>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randombar(horizontal)">
                                      <p:cBhvr>
                                        <p:cTn id="35" dur="500"/>
                                        <p:tgtEl>
                                          <p:spTgt spid="10">
                                            <p:txEl>
                                              <p:pRg st="6" end="6"/>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randombar(horizontal)">
                                      <p:cBhvr>
                                        <p:cTn id="39" dur="500"/>
                                        <p:tgtEl>
                                          <p:spTgt spid="10">
                                            <p:txEl>
                                              <p:pRg st="7" end="7"/>
                                            </p:txEl>
                                          </p:spTgt>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randombar(horizontal)">
                                      <p:cBhvr>
                                        <p:cTn id="43" dur="500"/>
                                        <p:tgtEl>
                                          <p:spTgt spid="10">
                                            <p:txEl>
                                              <p:pRg st="8" end="8"/>
                                            </p:txEl>
                                          </p:spTgt>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10">
                                            <p:txEl>
                                              <p:pRg st="10" end="10"/>
                                            </p:txEl>
                                          </p:spTgt>
                                        </p:tgtEl>
                                        <p:attrNameLst>
                                          <p:attrName>style.visibility</p:attrName>
                                        </p:attrNameLst>
                                      </p:cBhvr>
                                      <p:to>
                                        <p:strVal val="visible"/>
                                      </p:to>
                                    </p:set>
                                    <p:animEffect transition="in" filter="randombar(horizontal)">
                                      <p:cBhvr>
                                        <p:cTn id="47" dur="500"/>
                                        <p:tgtEl>
                                          <p:spTgt spid="10">
                                            <p:txEl>
                                              <p:pRg st="10" end="10"/>
                                            </p:txEl>
                                          </p:spTgt>
                                        </p:tgtEl>
                                      </p:cBhvr>
                                    </p:animEffect>
                                  </p:childTnLst>
                                </p:cTn>
                              </p:par>
                            </p:childTnLst>
                          </p:cTn>
                        </p:par>
                        <p:par>
                          <p:cTn id="48" fill="hold">
                            <p:stCondLst>
                              <p:cond delay="5500"/>
                            </p:stCondLst>
                            <p:childTnLst>
                              <p:par>
                                <p:cTn id="49" presetID="14" presetClass="entr" presetSubtype="10" fill="hold" nodeType="afterEffect">
                                  <p:stCondLst>
                                    <p:cond delay="0"/>
                                  </p:stCondLst>
                                  <p:childTnLst>
                                    <p:set>
                                      <p:cBhvr>
                                        <p:cTn id="50" dur="1" fill="hold">
                                          <p:stCondLst>
                                            <p:cond delay="0"/>
                                          </p:stCondLst>
                                        </p:cTn>
                                        <p:tgtEl>
                                          <p:spTgt spid="10">
                                            <p:txEl>
                                              <p:pRg st="11" end="11"/>
                                            </p:txEl>
                                          </p:spTgt>
                                        </p:tgtEl>
                                        <p:attrNameLst>
                                          <p:attrName>style.visibility</p:attrName>
                                        </p:attrNameLst>
                                      </p:cBhvr>
                                      <p:to>
                                        <p:strVal val="visible"/>
                                      </p:to>
                                    </p:set>
                                    <p:animEffect transition="in" filter="randombar(horizontal)">
                                      <p:cBhvr>
                                        <p:cTn id="51" dur="500"/>
                                        <p:tgtEl>
                                          <p:spTgt spid="10">
                                            <p:txEl>
                                              <p:pRg st="11" end="11"/>
                                            </p:txEl>
                                          </p:spTgt>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10">
                                            <p:txEl>
                                              <p:pRg st="13" end="13"/>
                                            </p:txEl>
                                          </p:spTgt>
                                        </p:tgtEl>
                                        <p:attrNameLst>
                                          <p:attrName>style.visibility</p:attrName>
                                        </p:attrNameLst>
                                      </p:cBhvr>
                                      <p:to>
                                        <p:strVal val="visible"/>
                                      </p:to>
                                    </p:set>
                                    <p:animEffect transition="in" filter="randombar(horizontal)">
                                      <p:cBhvr>
                                        <p:cTn id="55" dur="500"/>
                                        <p:tgtEl>
                                          <p:spTgt spid="10">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lvl="0" defTabSz="363538">
              <a:tabLst>
                <a:tab pos="903288" algn="l"/>
                <a:tab pos="1077913" algn="l"/>
              </a:tabLst>
              <a:defRPr/>
            </a:pPr>
            <a:r>
              <a:rPr lang="fr-FR" sz="2400" b="1" cap="small" dirty="0">
                <a:solidFill>
                  <a:srgbClr val="FFFFFF"/>
                </a:solidFill>
              </a:rPr>
              <a:t>Partie 1: </a:t>
            </a:r>
            <a:r>
              <a:rPr lang="fr-FR" sz="2000" b="1" cap="small" dirty="0">
                <a:solidFill>
                  <a:srgbClr val="FFFFFF"/>
                </a:solidFill>
              </a:rPr>
              <a:t>Différences/Complémentarités</a:t>
            </a:r>
          </a:p>
        </p:txBody>
      </p:sp>
      <p:sp>
        <p:nvSpPr>
          <p:cNvPr id="10" name="Rectangle 9"/>
          <p:cNvSpPr/>
          <p:nvPr/>
        </p:nvSpPr>
        <p:spPr>
          <a:xfrm>
            <a:off x="372744" y="1378525"/>
            <a:ext cx="8668170" cy="477053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400" b="1" noProof="0" dirty="0" smtClean="0">
                <a:solidFill>
                  <a:srgbClr val="FFC000"/>
                </a:solidFill>
                <a:latin typeface="Trebuchet MS"/>
              </a:rPr>
              <a:t>Règle d’or N°1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600" b="1" i="0" u="none" strike="noStrike" kern="1200" cap="none" spc="0" normalizeH="0" baseline="0" dirty="0">
              <a:ln>
                <a:noFill/>
              </a:ln>
              <a:solidFill>
                <a:schemeClr val="accent1"/>
              </a:solidFill>
              <a:effectLst/>
              <a:uLnTx/>
              <a:uFillTx/>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600" b="1" noProof="0" dirty="0" smtClean="0">
                <a:solidFill>
                  <a:srgbClr val="FF0000"/>
                </a:solidFill>
                <a:latin typeface="Trebuchet MS"/>
              </a:rPr>
              <a:t>Ces techniques de communication et de plaidoyer ne sont que des outils.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600" b="1" noProof="0" dirty="0" smtClean="0">
                <a:solidFill>
                  <a:srgbClr val="FF0000"/>
                </a:solidFill>
                <a:latin typeface="Trebuchet MS"/>
              </a:rPr>
              <a:t>Elles ne servent à rien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600" b="1" dirty="0" smtClean="0">
                <a:solidFill>
                  <a:srgbClr val="FF0000"/>
                </a:solidFill>
                <a:latin typeface="Trebuchet MS"/>
              </a:rPr>
              <a:t>Si v</a:t>
            </a:r>
            <a:r>
              <a:rPr lang="fr-FR" sz="2600" b="1" noProof="0" dirty="0" smtClean="0">
                <a:solidFill>
                  <a:srgbClr val="FF0000"/>
                </a:solidFill>
                <a:latin typeface="Trebuchet MS"/>
              </a:rPr>
              <a:t>ous ne maîtrisez pas les différences et complémentarités entre la comm’ et le plaidoyer;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600" b="1" noProof="0" dirty="0" smtClean="0">
                <a:solidFill>
                  <a:srgbClr val="FF0000"/>
                </a:solidFill>
                <a:latin typeface="Trebuchet MS"/>
              </a:rPr>
              <a:t>Si vous n’avez pas défini au préalable les objectifs et les résultats attendus de votre stratégie de communication et/ou plaidoyer.</a:t>
            </a:r>
            <a:endParaRPr kumimoji="0" lang="fr-FR" sz="2600" b="1" i="0" u="none" strike="noStrike" kern="1200" cap="none" spc="0" normalizeH="0" baseline="0" noProof="0" dirty="0" smtClean="0">
              <a:ln>
                <a:noFill/>
              </a:ln>
              <a:solidFill>
                <a:srgbClr val="FF0000"/>
              </a:solidFill>
              <a:effectLst/>
              <a:uLnTx/>
              <a:uFillTx/>
              <a:latin typeface="Trebuchet MS"/>
            </a:endParaRPr>
          </a:p>
          <a:p>
            <a:endParaRPr lang="fr-FR" sz="2600" dirty="0" smtClean="0"/>
          </a:p>
        </p:txBody>
      </p:sp>
    </p:spTree>
    <p:extLst>
      <p:ext uri="{BB962C8B-B14F-4D97-AF65-F5344CB8AC3E}">
        <p14:creationId xmlns:p14="http://schemas.microsoft.com/office/powerpoint/2010/main" val="6104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5" dur="500"/>
                                        <p:tgtEl>
                                          <p:spTgt spid="10">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checkerboard(across)">
                                      <p:cBhvr>
                                        <p:cTn id="19" dur="500"/>
                                        <p:tgtEl>
                                          <p:spTgt spid="10">
                                            <p:txEl>
                                              <p:pRg st="2" end="2"/>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checkerboard(across)">
                                      <p:cBhvr>
                                        <p:cTn id="23" dur="500"/>
                                        <p:tgtEl>
                                          <p:spTgt spid="10">
                                            <p:txEl>
                                              <p:pRg st="3" end="3"/>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checkerboard(across)">
                                      <p:cBhvr>
                                        <p:cTn id="27" dur="500"/>
                                        <p:tgtEl>
                                          <p:spTgt spid="10">
                                            <p:txEl>
                                              <p:pRg st="4" end="4"/>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checkerboard(across)">
                                      <p:cBhvr>
                                        <p:cTn id="31"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lvl="0" defTabSz="363538">
              <a:tabLst>
                <a:tab pos="903288" algn="l"/>
                <a:tab pos="1077913" algn="l"/>
              </a:tabLst>
              <a:defRPr/>
            </a:pPr>
            <a:r>
              <a:rPr lang="fr-FR" sz="2400" b="1" cap="small" dirty="0">
                <a:solidFill>
                  <a:srgbClr val="FFFFFF"/>
                </a:solidFill>
              </a:rPr>
              <a:t>Partie 1: </a:t>
            </a:r>
            <a:r>
              <a:rPr lang="fr-FR" sz="2000" b="1" cap="small" dirty="0">
                <a:solidFill>
                  <a:srgbClr val="FFFFFF"/>
                </a:solidFill>
              </a:rPr>
              <a:t>Différences/Complémentarités</a:t>
            </a:r>
          </a:p>
        </p:txBody>
      </p:sp>
      <p:sp>
        <p:nvSpPr>
          <p:cNvPr id="10" name="Rectangle 9"/>
          <p:cNvSpPr/>
          <p:nvPr/>
        </p:nvSpPr>
        <p:spPr>
          <a:xfrm>
            <a:off x="372744" y="1378525"/>
            <a:ext cx="8668170" cy="16312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noProof="0" dirty="0" smtClean="0">
                <a:solidFill>
                  <a:schemeClr val="tx1">
                    <a:lumMod val="75000"/>
                  </a:schemeClr>
                </a:solidFill>
                <a:latin typeface="Trebuchet MS"/>
              </a:rPr>
              <a:t>4. Dix étapes pour construire votre plaidoyer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400" b="1" noProof="0" dirty="0" smtClean="0">
              <a:solidFill>
                <a:schemeClr val="tx1">
                  <a:lumMod val="75000"/>
                </a:schemeClr>
              </a:solidFill>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600" b="1" i="0" u="none" strike="noStrike" kern="1200" cap="none" spc="0" normalizeH="0" baseline="0" dirty="0">
              <a:ln>
                <a:noFill/>
              </a:ln>
              <a:solidFill>
                <a:schemeClr val="accent1"/>
              </a:solidFill>
              <a:effectLst/>
              <a:uLnTx/>
              <a:uFillTx/>
              <a:latin typeface="Trebuchet MS"/>
            </a:endParaRPr>
          </a:p>
          <a:p>
            <a:endParaRPr lang="fr-FR" sz="2600" dirty="0" smtClean="0"/>
          </a:p>
        </p:txBody>
      </p:sp>
      <p:graphicFrame>
        <p:nvGraphicFramePr>
          <p:cNvPr id="2" name="Diagramme 1"/>
          <p:cNvGraphicFramePr/>
          <p:nvPr>
            <p:extLst>
              <p:ext uri="{D42A27DB-BD31-4B8C-83A1-F6EECF244321}">
                <p14:modId xmlns:p14="http://schemas.microsoft.com/office/powerpoint/2010/main" val="2688679409"/>
              </p:ext>
            </p:extLst>
          </p:nvPr>
        </p:nvGraphicFramePr>
        <p:xfrm>
          <a:off x="632134" y="1919837"/>
          <a:ext cx="8149389" cy="45334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Flèche à quatre pointes 2"/>
          <p:cNvSpPr/>
          <p:nvPr/>
        </p:nvSpPr>
        <p:spPr>
          <a:xfrm>
            <a:off x="4056357" y="3224463"/>
            <a:ext cx="1300944" cy="1464725"/>
          </a:xfrm>
          <a:prstGeom prst="quadArrow">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smtClean="0"/>
              <a:t>VOUS</a:t>
            </a:r>
            <a:endParaRPr lang="fr-BE" b="1" dirty="0"/>
          </a:p>
        </p:txBody>
      </p:sp>
    </p:spTree>
    <p:extLst>
      <p:ext uri="{BB962C8B-B14F-4D97-AF65-F5344CB8AC3E}">
        <p14:creationId xmlns:p14="http://schemas.microsoft.com/office/powerpoint/2010/main" val="379866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707886"/>
          </a:xfrm>
          <a:prstGeom prst="rect">
            <a:avLst/>
          </a:prstGeom>
          <a:noFill/>
        </p:spPr>
        <p:txBody>
          <a:bodyPr wrap="square" rtlCol="0">
            <a:spAutoFit/>
          </a:bodyPr>
          <a:lstStyle/>
          <a:p>
            <a:pPr defTabSz="363538">
              <a:tabLst>
                <a:tab pos="903288" algn="l"/>
                <a:tab pos="1077913" algn="l"/>
              </a:tabLst>
              <a:defRPr/>
            </a:pPr>
            <a:r>
              <a:rPr lang="fr-FR" sz="2000" b="1" cap="small" dirty="0">
                <a:solidFill>
                  <a:srgbClr val="FFFFFF"/>
                </a:solidFill>
              </a:rPr>
              <a:t>Partie 1: Différences/Complémentarités</a:t>
            </a:r>
          </a:p>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endParaRPr kumimoji="0" lang="fr-FR" sz="2000" b="1" i="0" u="none" strike="noStrike" kern="1200" cap="small" spc="0" normalizeH="0" baseline="0" noProof="0" dirty="0">
              <a:ln>
                <a:noFill/>
              </a:ln>
              <a:solidFill>
                <a:srgbClr val="FFFFFF"/>
              </a:solidFill>
              <a:effectLst/>
              <a:uLnTx/>
              <a:uFillTx/>
              <a:latin typeface="Trebuchet MS"/>
            </a:endParaRPr>
          </a:p>
        </p:txBody>
      </p:sp>
      <p:sp>
        <p:nvSpPr>
          <p:cNvPr id="10" name="Rectangle 9"/>
          <p:cNvSpPr/>
          <p:nvPr/>
        </p:nvSpPr>
        <p:spPr>
          <a:xfrm>
            <a:off x="287270" y="1020278"/>
            <a:ext cx="8856730" cy="3449662"/>
          </a:xfrm>
          <a:prstGeom prst="rect">
            <a:avLst/>
          </a:prstGeom>
        </p:spPr>
        <p:txBody>
          <a:bodyPr wrap="square">
            <a:spAutoFit/>
          </a:bodyPr>
          <a:lstStyle/>
          <a:p>
            <a:pPr marL="179387" marR="0" lvl="1" algn="l" defTabSz="914400" rtl="0" eaLnBrk="1" fontAlgn="auto" latinLnBrk="0" hangingPunct="1">
              <a:lnSpc>
                <a:spcPct val="90000"/>
              </a:lnSpc>
              <a:spcBef>
                <a:spcPts val="500"/>
              </a:spcBef>
              <a:spcAft>
                <a:spcPts val="0"/>
              </a:spcAft>
              <a:buClrTx/>
              <a:buSzTx/>
              <a:tabLst/>
              <a:defRPr/>
            </a:pPr>
            <a:r>
              <a:rPr kumimoji="0" lang="fr-FR" sz="2200" b="1" i="0" u="none" strike="noStrike" kern="1200" cap="none" spc="0" normalizeH="0" baseline="0" noProof="0" dirty="0" smtClean="0">
                <a:ln>
                  <a:noFill/>
                </a:ln>
                <a:solidFill>
                  <a:schemeClr val="tx1">
                    <a:lumMod val="50000"/>
                  </a:schemeClr>
                </a:solidFill>
                <a:effectLst/>
                <a:uLnTx/>
                <a:uFillTx/>
                <a:latin typeface="Trebuchet MS"/>
                <a:ea typeface="+mn-ea"/>
                <a:cs typeface="+mn-cs"/>
              </a:rPr>
              <a:t>10 étapes indispensables et inter-reliées</a:t>
            </a:r>
          </a:p>
          <a:p>
            <a:pPr marL="179387" marR="0" lvl="1" algn="l" defTabSz="914400" rtl="0" eaLnBrk="1" fontAlgn="auto" latinLnBrk="0" hangingPunct="1">
              <a:lnSpc>
                <a:spcPct val="90000"/>
              </a:lnSpc>
              <a:spcBef>
                <a:spcPts val="500"/>
              </a:spcBef>
              <a:spcAft>
                <a:spcPts val="0"/>
              </a:spcAft>
              <a:buClrTx/>
              <a:buSzTx/>
              <a:tabLst/>
              <a:defRPr/>
            </a:pPr>
            <a:r>
              <a:rPr lang="fr-FR" sz="2400" b="1" dirty="0" smtClean="0">
                <a:solidFill>
                  <a:srgbClr val="575757"/>
                </a:solidFill>
                <a:latin typeface="Trebuchet MS"/>
              </a:rPr>
              <a:t> </a:t>
            </a:r>
          </a:p>
          <a:p>
            <a:pPr marL="179387" marR="0" lvl="1" algn="l" defTabSz="914400" rtl="0" eaLnBrk="1" fontAlgn="auto" latinLnBrk="0" hangingPunct="1">
              <a:lnSpc>
                <a:spcPct val="90000"/>
              </a:lnSpc>
              <a:spcBef>
                <a:spcPts val="500"/>
              </a:spcBef>
              <a:spcAft>
                <a:spcPts val="0"/>
              </a:spcAft>
              <a:buClrTx/>
              <a:buSzTx/>
              <a:tabLst/>
              <a:defRPr/>
            </a:pPr>
            <a:endParaRPr lang="fr-FR" sz="2400" b="1" dirty="0">
              <a:solidFill>
                <a:srgbClr val="575757"/>
              </a:solidFill>
              <a:latin typeface="Trebuchet MS"/>
            </a:endParaRPr>
          </a:p>
          <a:p>
            <a:pPr marL="179387"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baseline="0" noProof="0" dirty="0" smtClean="0">
              <a:ln>
                <a:noFill/>
              </a:ln>
              <a:solidFill>
                <a:srgbClr val="575757"/>
              </a:solidFill>
              <a:effectLst/>
              <a:uLnTx/>
              <a:uFillTx/>
              <a:latin typeface="Trebuchet MS"/>
              <a:ea typeface="+mn-ea"/>
              <a:cs typeface="+mn-cs"/>
            </a:endParaRPr>
          </a:p>
          <a:p>
            <a:pPr marL="179387" marR="0" lvl="1" algn="l" defTabSz="914400" rtl="0" eaLnBrk="1" fontAlgn="auto" latinLnBrk="0" hangingPunct="1">
              <a:lnSpc>
                <a:spcPct val="90000"/>
              </a:lnSpc>
              <a:spcBef>
                <a:spcPts val="500"/>
              </a:spcBef>
              <a:spcAft>
                <a:spcPts val="0"/>
              </a:spcAft>
              <a:buClrTx/>
              <a:buSzTx/>
              <a:tabLst/>
              <a:defRPr/>
            </a:pPr>
            <a:endParaRPr lang="fr-FR" sz="2400" b="1" dirty="0">
              <a:solidFill>
                <a:srgbClr val="575757"/>
              </a:solidFill>
              <a:latin typeface="Trebuchet MS"/>
            </a:endParaRPr>
          </a:p>
          <a:p>
            <a:pPr marL="179387"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baseline="0" noProof="0" dirty="0" smtClean="0">
              <a:ln>
                <a:noFill/>
              </a:ln>
              <a:solidFill>
                <a:srgbClr val="575757"/>
              </a:solidFill>
              <a:effectLst/>
              <a:uLnTx/>
              <a:uFillTx/>
              <a:latin typeface="Trebuchet MS"/>
              <a:ea typeface="+mn-ea"/>
              <a:cs typeface="+mn-cs"/>
            </a:endParaRPr>
          </a:p>
          <a:p>
            <a:pPr marL="179387" marR="0" lvl="1" algn="l" defTabSz="914400" rtl="0" eaLnBrk="1" fontAlgn="auto" latinLnBrk="0" hangingPunct="1">
              <a:lnSpc>
                <a:spcPct val="90000"/>
              </a:lnSpc>
              <a:spcBef>
                <a:spcPts val="500"/>
              </a:spcBef>
              <a:spcAft>
                <a:spcPts val="0"/>
              </a:spcAft>
              <a:buClrTx/>
              <a:buSzTx/>
              <a:tabLst/>
              <a:defRPr/>
            </a:pPr>
            <a:endParaRPr lang="fr-FR" sz="2400" b="1" dirty="0">
              <a:solidFill>
                <a:srgbClr val="575757"/>
              </a:solidFill>
              <a:latin typeface="Trebuchet MS"/>
            </a:endParaRPr>
          </a:p>
          <a:p>
            <a:pPr marL="179387"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baseline="0" noProof="0" dirty="0" smtClean="0">
              <a:ln>
                <a:noFill/>
              </a:ln>
              <a:solidFill>
                <a:srgbClr val="575757"/>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graphicFrame>
        <p:nvGraphicFramePr>
          <p:cNvPr id="5" name="Tableau 4"/>
          <p:cNvGraphicFramePr>
            <a:graphicFrameLocks noGrp="1"/>
          </p:cNvGraphicFramePr>
          <p:nvPr>
            <p:extLst>
              <p:ext uri="{D42A27DB-BD31-4B8C-83A1-F6EECF244321}">
                <p14:modId xmlns:p14="http://schemas.microsoft.com/office/powerpoint/2010/main" val="4009069282"/>
              </p:ext>
            </p:extLst>
          </p:nvPr>
        </p:nvGraphicFramePr>
        <p:xfrm>
          <a:off x="287269" y="1414912"/>
          <a:ext cx="8654599" cy="4891675"/>
        </p:xfrm>
        <a:graphic>
          <a:graphicData uri="http://schemas.openxmlformats.org/drawingml/2006/table">
            <a:tbl>
              <a:tblPr firstRow="1" bandRow="1">
                <a:tableStyleId>{18603FDC-E32A-4AB5-989C-0864C3EAD2B8}</a:tableStyleId>
              </a:tblPr>
              <a:tblGrid>
                <a:gridCol w="3813556"/>
                <a:gridCol w="4841043"/>
              </a:tblGrid>
              <a:tr h="597140">
                <a:tc>
                  <a:txBody>
                    <a:bodyPr/>
                    <a:lstStyle/>
                    <a:p>
                      <a:pPr marL="0" indent="0">
                        <a:buFont typeface="Arial" panose="020B0604020202020204" pitchFamily="34" charset="0"/>
                        <a:buNone/>
                      </a:pPr>
                      <a:r>
                        <a:rPr lang="fr-BE" sz="1600" b="1" dirty="0" smtClean="0">
                          <a:solidFill>
                            <a:srgbClr val="C00000"/>
                          </a:solidFill>
                        </a:rPr>
                        <a:t>1. Contexte et Justification</a:t>
                      </a:r>
                    </a:p>
                    <a:p>
                      <a:pPr marL="285750" indent="-285750">
                        <a:buFont typeface="Arial" panose="020B0604020202020204" pitchFamily="34" charset="0"/>
                        <a:buChar char="•"/>
                      </a:pPr>
                      <a:r>
                        <a:rPr lang="fr-BE" sz="1600" b="1" dirty="0" smtClean="0">
                          <a:solidFill>
                            <a:schemeClr val="tx1">
                              <a:lumMod val="75000"/>
                            </a:schemeClr>
                          </a:solidFill>
                        </a:rPr>
                        <a:t>Argumentaire</a:t>
                      </a:r>
                      <a:endParaRPr lang="fr-BE" sz="1600" b="1" dirty="0">
                        <a:solidFill>
                          <a:schemeClr val="tx1">
                            <a:lumMod val="75000"/>
                          </a:schemeClr>
                        </a:solidFill>
                      </a:endParaRPr>
                    </a:p>
                  </a:txBody>
                  <a:tcPr/>
                </a:tc>
                <a:tc>
                  <a:txBody>
                    <a:bodyPr/>
                    <a:lstStyle/>
                    <a:p>
                      <a:endParaRPr lang="fr-BE" sz="1400" dirty="0" smtClean="0">
                        <a:solidFill>
                          <a:schemeClr val="tx1">
                            <a:lumMod val="75000"/>
                          </a:schemeClr>
                        </a:solidFill>
                      </a:endParaRPr>
                    </a:p>
                    <a:p>
                      <a:r>
                        <a:rPr lang="fr-BE" sz="1400" b="0" dirty="0" smtClean="0">
                          <a:solidFill>
                            <a:schemeClr val="tx1">
                              <a:lumMod val="50000"/>
                            </a:schemeClr>
                          </a:solidFill>
                        </a:rPr>
                        <a:t>-Contexte/Raisons</a:t>
                      </a:r>
                      <a:r>
                        <a:rPr lang="fr-BE" sz="1400" b="0" baseline="0" dirty="0" smtClean="0">
                          <a:solidFill>
                            <a:schemeClr val="tx1">
                              <a:lumMod val="50000"/>
                            </a:schemeClr>
                          </a:solidFill>
                        </a:rPr>
                        <a:t> d’élaborer une telle stratégie</a:t>
                      </a:r>
                      <a:endParaRPr lang="fr-BE" sz="1400" b="0" dirty="0">
                        <a:solidFill>
                          <a:schemeClr val="tx1">
                            <a:lumMod val="50000"/>
                          </a:schemeClr>
                        </a:solidFill>
                      </a:endParaRPr>
                    </a:p>
                  </a:txBody>
                  <a:tcPr/>
                </a:tc>
              </a:tr>
              <a:tr h="848567">
                <a:tc>
                  <a:txBody>
                    <a:bodyPr/>
                    <a:lstStyle/>
                    <a:p>
                      <a:pPr marL="0" indent="0">
                        <a:buFont typeface="Arial" panose="020B0604020202020204" pitchFamily="34" charset="0"/>
                        <a:buNone/>
                      </a:pPr>
                      <a:r>
                        <a:rPr lang="fr-BE" sz="1600" b="1" dirty="0" smtClean="0">
                          <a:solidFill>
                            <a:srgbClr val="C00000"/>
                          </a:solidFill>
                        </a:rPr>
                        <a:t>2. Cadre stratégique</a:t>
                      </a:r>
                    </a:p>
                    <a:p>
                      <a:pPr marL="285750" indent="-285750">
                        <a:buFont typeface="Arial" panose="020B0604020202020204" pitchFamily="34" charset="0"/>
                        <a:buChar char="•"/>
                      </a:pPr>
                      <a:r>
                        <a:rPr lang="fr-BE" sz="1600" b="1" dirty="0" smtClean="0">
                          <a:solidFill>
                            <a:schemeClr val="bg1"/>
                          </a:solidFill>
                        </a:rPr>
                        <a:t>Objectif général</a:t>
                      </a:r>
                      <a:r>
                        <a:rPr lang="fr-BE" sz="1600" b="1" baseline="0" dirty="0" smtClean="0">
                          <a:solidFill>
                            <a:schemeClr val="bg1"/>
                          </a:solidFill>
                        </a:rPr>
                        <a:t> (OG) et </a:t>
                      </a:r>
                    </a:p>
                    <a:p>
                      <a:pPr marL="285750" indent="-285750">
                        <a:buFont typeface="Arial" panose="020B0604020202020204" pitchFamily="34" charset="0"/>
                        <a:buChar char="•"/>
                      </a:pPr>
                      <a:r>
                        <a:rPr lang="fr-BE" sz="1600" b="1" baseline="0" dirty="0" smtClean="0">
                          <a:solidFill>
                            <a:schemeClr val="bg1"/>
                          </a:solidFill>
                        </a:rPr>
                        <a:t>Objectifs spécifiques (OS)</a:t>
                      </a:r>
                      <a:endParaRPr lang="fr-BE" sz="1600" b="1" dirty="0">
                        <a:solidFill>
                          <a:schemeClr val="bg1"/>
                        </a:solidFill>
                      </a:endParaRPr>
                    </a:p>
                  </a:txBody>
                  <a:tcPr/>
                </a:tc>
                <a:tc>
                  <a:txBody>
                    <a:bodyPr/>
                    <a:lstStyle/>
                    <a:p>
                      <a:endParaRPr lang="fr-BE" sz="1400" dirty="0" smtClean="0"/>
                    </a:p>
                    <a:p>
                      <a:r>
                        <a:rPr lang="fr-BE" sz="1400" dirty="0" smtClean="0"/>
                        <a:t>-OG: le but</a:t>
                      </a:r>
                      <a:r>
                        <a:rPr lang="fr-BE" sz="1400" baseline="0" dirty="0" smtClean="0"/>
                        <a:t> final à atteindre </a:t>
                      </a:r>
                      <a:r>
                        <a:rPr lang="fr-BE" sz="1400" baseline="0" dirty="0" smtClean="0">
                          <a:solidFill>
                            <a:srgbClr val="002060"/>
                          </a:solidFill>
                        </a:rPr>
                        <a:t>SMART</a:t>
                      </a:r>
                      <a:r>
                        <a:rPr lang="fr-BE" sz="1400" baseline="0" dirty="0" smtClean="0"/>
                        <a:t> + </a:t>
                      </a:r>
                      <a:r>
                        <a:rPr lang="fr-BE" sz="1400" u="sng" baseline="0" dirty="0" smtClean="0"/>
                        <a:t>Résultat attendu</a:t>
                      </a:r>
                    </a:p>
                    <a:p>
                      <a:r>
                        <a:rPr lang="fr-BE" sz="1400" baseline="0" dirty="0" smtClean="0"/>
                        <a:t>-OS: les buts intermédiaires </a:t>
                      </a:r>
                      <a:r>
                        <a:rPr lang="fr-BE" sz="1400" baseline="0" dirty="0" smtClean="0">
                          <a:solidFill>
                            <a:srgbClr val="002060"/>
                          </a:solidFill>
                        </a:rPr>
                        <a:t>SMART</a:t>
                      </a:r>
                      <a:r>
                        <a:rPr lang="fr-BE" sz="1400" baseline="0" dirty="0" smtClean="0"/>
                        <a:t> + </a:t>
                      </a:r>
                      <a:r>
                        <a:rPr lang="fr-BE" sz="1400" u="sng" baseline="0" dirty="0" smtClean="0"/>
                        <a:t>Résultats attendus</a:t>
                      </a:r>
                      <a:endParaRPr lang="fr-BE" sz="1400" u="sng" dirty="0"/>
                    </a:p>
                  </a:txBody>
                  <a:tcPr/>
                </a:tc>
              </a:tr>
              <a:tr h="345713">
                <a:tc>
                  <a:txBody>
                    <a:bodyPr/>
                    <a:lstStyle/>
                    <a:p>
                      <a:pPr marL="285750" indent="-285750">
                        <a:buFont typeface="Arial" panose="020B0604020202020204" pitchFamily="34" charset="0"/>
                        <a:buChar char="•"/>
                      </a:pPr>
                      <a:r>
                        <a:rPr lang="fr-BE" sz="1600" b="1" dirty="0" smtClean="0">
                          <a:solidFill>
                            <a:schemeClr val="tx1">
                              <a:lumMod val="75000"/>
                            </a:schemeClr>
                          </a:solidFill>
                        </a:rPr>
                        <a:t>Niveaux de plaidoyer</a:t>
                      </a:r>
                      <a:endParaRPr lang="fr-BE" sz="1600" b="1" dirty="0">
                        <a:solidFill>
                          <a:schemeClr val="tx1">
                            <a:lumMod val="75000"/>
                          </a:schemeClr>
                        </a:solidFill>
                      </a:endParaRPr>
                    </a:p>
                  </a:txBody>
                  <a:tcPr/>
                </a:tc>
                <a:tc>
                  <a:txBody>
                    <a:bodyPr/>
                    <a:lstStyle/>
                    <a:p>
                      <a:pPr marL="0" indent="0">
                        <a:buFont typeface="Arial" panose="020B0604020202020204" pitchFamily="34" charset="0"/>
                        <a:buNone/>
                      </a:pPr>
                      <a:r>
                        <a:rPr lang="fr-BE" sz="1400" dirty="0" smtClean="0">
                          <a:solidFill>
                            <a:schemeClr val="tx1">
                              <a:lumMod val="75000"/>
                            </a:schemeClr>
                          </a:solidFill>
                        </a:rPr>
                        <a:t>-Local, régional, national, ministériel, etc.</a:t>
                      </a:r>
                      <a:endParaRPr lang="fr-BE" sz="1400" dirty="0">
                        <a:solidFill>
                          <a:schemeClr val="tx1">
                            <a:lumMod val="75000"/>
                          </a:schemeClr>
                        </a:solidFill>
                      </a:endParaRPr>
                    </a:p>
                  </a:txBody>
                  <a:tcPr/>
                </a:tc>
              </a:tr>
              <a:tr h="597140">
                <a:tc>
                  <a:txBody>
                    <a:bodyPr/>
                    <a:lstStyle/>
                    <a:p>
                      <a:pPr marL="285750" indent="-285750">
                        <a:buFont typeface="Arial" panose="020B0604020202020204" pitchFamily="34" charset="0"/>
                        <a:buChar char="•"/>
                      </a:pPr>
                      <a:r>
                        <a:rPr lang="fr-BE" sz="1600" b="1" dirty="0" smtClean="0">
                          <a:solidFill>
                            <a:schemeClr val="bg1"/>
                          </a:solidFill>
                        </a:rPr>
                        <a:t>Cibles: alliés</a:t>
                      </a:r>
                    </a:p>
                    <a:p>
                      <a:pPr marL="285750" indent="-285750">
                        <a:buFont typeface="Arial" panose="020B0604020202020204" pitchFamily="34" charset="0"/>
                        <a:buChar char="•"/>
                      </a:pPr>
                      <a:r>
                        <a:rPr lang="fr-BE" sz="1600" b="1" dirty="0" smtClean="0">
                          <a:solidFill>
                            <a:schemeClr val="bg1"/>
                          </a:solidFill>
                        </a:rPr>
                        <a:t>Acteurs en potentielle opposition</a:t>
                      </a:r>
                      <a:endParaRPr lang="fr-BE" sz="1600" b="1" dirty="0">
                        <a:solidFill>
                          <a:schemeClr val="bg1"/>
                        </a:solidFill>
                      </a:endParaRPr>
                    </a:p>
                  </a:txBody>
                  <a:tcPr/>
                </a:tc>
                <a:tc>
                  <a:txBody>
                    <a:bodyPr/>
                    <a:lstStyle/>
                    <a:p>
                      <a:pPr marL="0" indent="0">
                        <a:buFont typeface="Arial" panose="020B0604020202020204" pitchFamily="34" charset="0"/>
                        <a:buNone/>
                      </a:pPr>
                      <a:r>
                        <a:rPr lang="fr-BE" sz="1400" dirty="0" smtClean="0"/>
                        <a:t>-Ceux qui vous aideront à atteindre l’OG</a:t>
                      </a:r>
                    </a:p>
                    <a:p>
                      <a:pPr marL="0" indent="0">
                        <a:buFont typeface="Arial" panose="020B0604020202020204" pitchFamily="34" charset="0"/>
                        <a:buNone/>
                      </a:pPr>
                      <a:r>
                        <a:rPr lang="fr-BE" sz="1400" dirty="0" smtClean="0"/>
                        <a:t>-Ceux qui peuvent/veulent vous faire échouer</a:t>
                      </a:r>
                      <a:endParaRPr lang="fr-BE" sz="1400" dirty="0"/>
                    </a:p>
                  </a:txBody>
                  <a:tcPr/>
                </a:tc>
              </a:tr>
              <a:tr h="325766">
                <a:tc>
                  <a:txBody>
                    <a:bodyPr/>
                    <a:lstStyle/>
                    <a:p>
                      <a:pPr marL="285750" indent="-285750">
                        <a:buFont typeface="Arial" panose="020B0604020202020204" pitchFamily="34" charset="0"/>
                        <a:buChar char="•"/>
                      </a:pPr>
                      <a:r>
                        <a:rPr lang="fr-BE" sz="1600" dirty="0" smtClean="0">
                          <a:solidFill>
                            <a:schemeClr val="tx1">
                              <a:lumMod val="75000"/>
                            </a:schemeClr>
                          </a:solidFill>
                        </a:rPr>
                        <a:t>Analyse des risques</a:t>
                      </a:r>
                      <a:endParaRPr lang="fr-BE" sz="1600" dirty="0">
                        <a:solidFill>
                          <a:schemeClr val="tx1">
                            <a:lumMod val="75000"/>
                          </a:schemeClr>
                        </a:solidFill>
                      </a:endParaRPr>
                    </a:p>
                  </a:txBody>
                  <a:tcPr/>
                </a:tc>
                <a:tc>
                  <a:txBody>
                    <a:bodyPr/>
                    <a:lstStyle/>
                    <a:p>
                      <a:r>
                        <a:rPr lang="fr-BE" sz="1400" dirty="0" smtClean="0">
                          <a:solidFill>
                            <a:schemeClr val="tx1">
                              <a:lumMod val="50000"/>
                            </a:schemeClr>
                          </a:solidFill>
                        </a:rPr>
                        <a:t>-Risques endogènes</a:t>
                      </a:r>
                      <a:r>
                        <a:rPr lang="fr-BE" sz="1400" baseline="0" dirty="0" smtClean="0">
                          <a:solidFill>
                            <a:schemeClr val="tx1">
                              <a:lumMod val="50000"/>
                            </a:schemeClr>
                          </a:solidFill>
                        </a:rPr>
                        <a:t>  et </a:t>
                      </a:r>
                      <a:r>
                        <a:rPr lang="fr-BE" sz="1400" dirty="0" smtClean="0">
                          <a:solidFill>
                            <a:schemeClr val="tx1">
                              <a:lumMod val="50000"/>
                            </a:schemeClr>
                          </a:solidFill>
                        </a:rPr>
                        <a:t>Risques exogènes</a:t>
                      </a:r>
                      <a:endParaRPr lang="fr-BE" sz="1400" dirty="0">
                        <a:solidFill>
                          <a:schemeClr val="tx1">
                            <a:lumMod val="50000"/>
                          </a:schemeClr>
                        </a:solidFill>
                      </a:endParaRPr>
                    </a:p>
                  </a:txBody>
                  <a:tcPr/>
                </a:tc>
              </a:tr>
              <a:tr h="597140">
                <a:tc>
                  <a:txBody>
                    <a:bodyPr/>
                    <a:lstStyle/>
                    <a:p>
                      <a:pPr marL="0" indent="0">
                        <a:buFont typeface="Arial" panose="020B0604020202020204" pitchFamily="34" charset="0"/>
                        <a:buNone/>
                      </a:pPr>
                      <a:r>
                        <a:rPr lang="fr-BE" sz="1600" b="1" dirty="0" smtClean="0">
                          <a:solidFill>
                            <a:srgbClr val="C00000"/>
                          </a:solidFill>
                        </a:rPr>
                        <a:t>3. Cadre opérationnel</a:t>
                      </a:r>
                    </a:p>
                    <a:p>
                      <a:pPr marL="285750" indent="-285750">
                        <a:buFont typeface="Arial" panose="020B0604020202020204" pitchFamily="34" charset="0"/>
                        <a:buChar char="•"/>
                      </a:pPr>
                      <a:r>
                        <a:rPr lang="fr-BE" sz="1600" dirty="0" smtClean="0">
                          <a:solidFill>
                            <a:schemeClr val="bg1"/>
                          </a:solidFill>
                        </a:rPr>
                        <a:t>Plan d’action (tableau)</a:t>
                      </a:r>
                      <a:endParaRPr lang="fr-BE" sz="1600" dirty="0">
                        <a:solidFill>
                          <a:schemeClr val="bg1"/>
                        </a:solidFill>
                      </a:endParaRPr>
                    </a:p>
                  </a:txBody>
                  <a:tcPr/>
                </a:tc>
                <a:tc>
                  <a:txBody>
                    <a:bodyPr/>
                    <a:lstStyle/>
                    <a:p>
                      <a:endParaRPr lang="fr-BE" sz="1400" dirty="0" smtClean="0">
                        <a:solidFill>
                          <a:schemeClr val="tx1">
                            <a:lumMod val="50000"/>
                          </a:schemeClr>
                        </a:solidFill>
                      </a:endParaRPr>
                    </a:p>
                    <a:p>
                      <a:r>
                        <a:rPr lang="fr-BE" sz="1400" dirty="0" smtClean="0">
                          <a:solidFill>
                            <a:schemeClr val="tx1">
                              <a:lumMod val="50000"/>
                            </a:schemeClr>
                          </a:solidFill>
                        </a:rPr>
                        <a:t>-Activités ; cibles; timing, ressources, résultats attendus</a:t>
                      </a:r>
                      <a:endParaRPr lang="fr-BE" sz="1400" dirty="0">
                        <a:solidFill>
                          <a:schemeClr val="tx1">
                            <a:lumMod val="50000"/>
                          </a:schemeClr>
                        </a:solidFill>
                      </a:endParaRPr>
                    </a:p>
                  </a:txBody>
                  <a:tcPr/>
                </a:tc>
              </a:tr>
              <a:tr h="403999">
                <a:tc>
                  <a:txBody>
                    <a:bodyPr/>
                    <a:lstStyle/>
                    <a:p>
                      <a:pPr marL="285750" indent="-285750">
                        <a:buFont typeface="Arial" panose="020B0604020202020204" pitchFamily="34" charset="0"/>
                        <a:buChar char="•"/>
                      </a:pPr>
                      <a:r>
                        <a:rPr lang="fr-BE" sz="1600" dirty="0" smtClean="0">
                          <a:solidFill>
                            <a:schemeClr val="tx1">
                              <a:lumMod val="75000"/>
                            </a:schemeClr>
                          </a:solidFill>
                        </a:rPr>
                        <a:t>Messages et canaux de diffusion</a:t>
                      </a:r>
                      <a:endParaRPr lang="fr-BE" sz="1600" dirty="0">
                        <a:solidFill>
                          <a:schemeClr val="tx1">
                            <a:lumMod val="75000"/>
                          </a:schemeClr>
                        </a:solidFill>
                      </a:endParaRPr>
                    </a:p>
                  </a:txBody>
                  <a:tcPr/>
                </a:tc>
                <a:tc>
                  <a:txBody>
                    <a:bodyPr/>
                    <a:lstStyle/>
                    <a:p>
                      <a:r>
                        <a:rPr lang="fr-BE" sz="1400" dirty="0" smtClean="0">
                          <a:solidFill>
                            <a:schemeClr val="tx1">
                              <a:lumMod val="50000"/>
                            </a:schemeClr>
                          </a:solidFill>
                        </a:rPr>
                        <a:t>-Message(s)-clé(s)</a:t>
                      </a:r>
                      <a:r>
                        <a:rPr lang="fr-BE" sz="1400" baseline="0" dirty="0" smtClean="0">
                          <a:solidFill>
                            <a:schemeClr val="tx1">
                              <a:lumMod val="50000"/>
                            </a:schemeClr>
                          </a:solidFill>
                        </a:rPr>
                        <a:t> et  c</a:t>
                      </a:r>
                      <a:r>
                        <a:rPr lang="fr-BE" sz="1400" dirty="0" smtClean="0">
                          <a:solidFill>
                            <a:schemeClr val="tx1">
                              <a:lumMod val="50000"/>
                            </a:schemeClr>
                          </a:solidFill>
                        </a:rPr>
                        <a:t>omment</a:t>
                      </a:r>
                      <a:r>
                        <a:rPr lang="fr-BE" sz="1400" baseline="0" dirty="0" smtClean="0">
                          <a:solidFill>
                            <a:schemeClr val="tx1">
                              <a:lumMod val="50000"/>
                            </a:schemeClr>
                          </a:solidFill>
                        </a:rPr>
                        <a:t> le/les véhiculer?</a:t>
                      </a:r>
                      <a:endParaRPr lang="fr-BE" sz="1400" dirty="0">
                        <a:solidFill>
                          <a:schemeClr val="tx1">
                            <a:lumMod val="50000"/>
                          </a:schemeClr>
                        </a:solidFill>
                      </a:endParaRPr>
                    </a:p>
                  </a:txBody>
                  <a:tcPr/>
                </a:tc>
              </a:tr>
              <a:tr h="375385">
                <a:tc>
                  <a:txBody>
                    <a:bodyPr/>
                    <a:lstStyle/>
                    <a:p>
                      <a:pPr marL="285750" indent="-285750">
                        <a:buFont typeface="Arial" panose="020B0604020202020204" pitchFamily="34" charset="0"/>
                        <a:buChar char="•"/>
                      </a:pPr>
                      <a:r>
                        <a:rPr lang="fr-BE" sz="1600" dirty="0" smtClean="0">
                          <a:solidFill>
                            <a:schemeClr val="bg1"/>
                          </a:solidFill>
                        </a:rPr>
                        <a:t>Budget</a:t>
                      </a:r>
                      <a:endParaRPr lang="fr-BE" sz="1600" dirty="0">
                        <a:solidFill>
                          <a:schemeClr val="bg1"/>
                        </a:solidFill>
                      </a:endParaRPr>
                    </a:p>
                  </a:txBody>
                  <a:tcPr/>
                </a:tc>
                <a:tc>
                  <a:txBody>
                    <a:bodyPr/>
                    <a:lstStyle/>
                    <a:p>
                      <a:r>
                        <a:rPr lang="fr-BE" sz="1400" dirty="0" smtClean="0"/>
                        <a:t>-Tout</a:t>
                      </a:r>
                      <a:r>
                        <a:rPr lang="fr-BE" sz="1400" baseline="0" dirty="0" smtClean="0"/>
                        <a:t> compris!</a:t>
                      </a:r>
                      <a:endParaRPr lang="fr-BE" sz="1400" dirty="0"/>
                    </a:p>
                  </a:txBody>
                  <a:tcPr/>
                </a:tc>
              </a:tr>
              <a:tr h="323615">
                <a:tc>
                  <a:txBody>
                    <a:bodyPr/>
                    <a:lstStyle/>
                    <a:p>
                      <a:pPr marL="285750" indent="-285750">
                        <a:buFont typeface="Arial" panose="020B0604020202020204" pitchFamily="34" charset="0"/>
                        <a:buChar char="•"/>
                      </a:pPr>
                      <a:r>
                        <a:rPr lang="fr-BE" sz="1600" dirty="0" smtClean="0">
                          <a:solidFill>
                            <a:schemeClr val="tx1">
                              <a:lumMod val="75000"/>
                            </a:schemeClr>
                          </a:solidFill>
                        </a:rPr>
                        <a:t>Chronogramme</a:t>
                      </a:r>
                      <a:endParaRPr lang="fr-BE" sz="1600" dirty="0">
                        <a:solidFill>
                          <a:schemeClr val="tx1">
                            <a:lumMod val="75000"/>
                          </a:schemeClr>
                        </a:solidFill>
                      </a:endParaRPr>
                    </a:p>
                  </a:txBody>
                  <a:tcPr/>
                </a:tc>
                <a:tc>
                  <a:txBody>
                    <a:bodyPr/>
                    <a:lstStyle/>
                    <a:p>
                      <a:r>
                        <a:rPr lang="fr-BE" sz="1400" dirty="0" smtClean="0">
                          <a:solidFill>
                            <a:schemeClr val="tx1">
                              <a:lumMod val="50000"/>
                            </a:schemeClr>
                          </a:solidFill>
                        </a:rPr>
                        <a:t>-Calendrier</a:t>
                      </a:r>
                      <a:r>
                        <a:rPr lang="fr-BE" sz="1400" baseline="0" dirty="0" smtClean="0">
                          <a:solidFill>
                            <a:schemeClr val="tx1">
                              <a:lumMod val="50000"/>
                            </a:schemeClr>
                          </a:solidFill>
                        </a:rPr>
                        <a:t> des activités prévues sur un an, voire deux</a:t>
                      </a:r>
                      <a:endParaRPr lang="fr-BE" sz="1400" dirty="0">
                        <a:solidFill>
                          <a:schemeClr val="tx1">
                            <a:lumMod val="50000"/>
                          </a:schemeClr>
                        </a:solidFill>
                      </a:endParaRPr>
                    </a:p>
                  </a:txBody>
                  <a:tcPr/>
                </a:tc>
              </a:tr>
              <a:tr h="456031">
                <a:tc>
                  <a:txBody>
                    <a:bodyPr/>
                    <a:lstStyle/>
                    <a:p>
                      <a:pPr marL="285750" indent="-285750">
                        <a:buFont typeface="Arial" panose="020B0604020202020204" pitchFamily="34" charset="0"/>
                        <a:buChar char="•"/>
                      </a:pPr>
                      <a:r>
                        <a:rPr lang="fr-BE" sz="1600" dirty="0" smtClean="0">
                          <a:solidFill>
                            <a:schemeClr val="bg1"/>
                          </a:solidFill>
                        </a:rPr>
                        <a:t>Suivi-</a:t>
                      </a:r>
                      <a:r>
                        <a:rPr lang="fr-BE" sz="1400" dirty="0" smtClean="0">
                          <a:solidFill>
                            <a:schemeClr val="bg1"/>
                          </a:solidFill>
                        </a:rPr>
                        <a:t>É</a:t>
                      </a:r>
                      <a:r>
                        <a:rPr lang="fr-BE" sz="1600" dirty="0" smtClean="0">
                          <a:solidFill>
                            <a:schemeClr val="bg1"/>
                          </a:solidFill>
                        </a:rPr>
                        <a:t>valuation</a:t>
                      </a:r>
                      <a:endParaRPr lang="fr-BE" sz="1600" dirty="0">
                        <a:solidFill>
                          <a:schemeClr val="bg1"/>
                        </a:solidFill>
                      </a:endParaRPr>
                    </a:p>
                  </a:txBody>
                  <a:tcPr/>
                </a:tc>
                <a:tc>
                  <a:txBody>
                    <a:bodyPr/>
                    <a:lstStyle/>
                    <a:p>
                      <a:r>
                        <a:rPr lang="fr-BE" sz="1400" dirty="0" smtClean="0"/>
                        <a:t>-Indicateurs quantitatifs et indicateurs</a:t>
                      </a:r>
                      <a:r>
                        <a:rPr lang="fr-BE" sz="1400" baseline="0" dirty="0" smtClean="0"/>
                        <a:t> qualitatifs</a:t>
                      </a:r>
                      <a:endParaRPr lang="fr-BE" sz="1400" dirty="0"/>
                    </a:p>
                  </a:txBody>
                  <a:tcPr/>
                </a:tc>
              </a:tr>
            </a:tbl>
          </a:graphicData>
        </a:graphic>
      </p:graphicFrame>
    </p:spTree>
    <p:extLst>
      <p:ext uri="{BB962C8B-B14F-4D97-AF65-F5344CB8AC3E}">
        <p14:creationId xmlns:p14="http://schemas.microsoft.com/office/powerpoint/2010/main" val="225404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barn(inVertical)">
                                      <p:cBhvr>
                                        <p:cTn id="19"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707886"/>
          </a:xfrm>
          <a:prstGeom prst="rect">
            <a:avLst/>
          </a:prstGeom>
          <a:noFill/>
        </p:spPr>
        <p:txBody>
          <a:bodyPr wrap="square" rtlCol="0">
            <a:spAutoFit/>
          </a:bodyPr>
          <a:lstStyle/>
          <a:p>
            <a:pPr lvl="0" defTabSz="363538">
              <a:tabLst>
                <a:tab pos="903288" algn="l"/>
                <a:tab pos="1077913" algn="l"/>
              </a:tabLst>
              <a:defRPr/>
            </a:pPr>
            <a:r>
              <a:rPr lang="fr-FR" sz="2000" b="1" cap="small" dirty="0">
                <a:solidFill>
                  <a:srgbClr val="FFFFFF"/>
                </a:solidFill>
              </a:rPr>
              <a:t>Partie 1: Différences/Complémentarités</a:t>
            </a:r>
          </a:p>
          <a:p>
            <a:pPr lvl="0" defTabSz="363538">
              <a:tabLst>
                <a:tab pos="903288" algn="l"/>
                <a:tab pos="1077913" algn="l"/>
              </a:tabLst>
              <a:defRPr/>
            </a:pPr>
            <a:endParaRPr lang="fr-FR" sz="2000" b="1" cap="small" dirty="0">
              <a:solidFill>
                <a:srgbClr val="FFFFFF"/>
              </a:solidFill>
            </a:endParaRPr>
          </a:p>
        </p:txBody>
      </p:sp>
      <p:sp>
        <p:nvSpPr>
          <p:cNvPr id="10" name="Rectangle 9"/>
          <p:cNvSpPr/>
          <p:nvPr/>
        </p:nvSpPr>
        <p:spPr>
          <a:xfrm>
            <a:off x="174172" y="1121757"/>
            <a:ext cx="8969828" cy="4280659"/>
          </a:xfrm>
          <a:prstGeom prst="rect">
            <a:avLst/>
          </a:prstGeom>
        </p:spPr>
        <p:txBody>
          <a:bodyPr wrap="square">
            <a:spAutoFit/>
          </a:bodyPr>
          <a:lstStyle/>
          <a:p>
            <a:pPr marL="34925" lvl="1">
              <a:lnSpc>
                <a:spcPct val="90000"/>
              </a:lnSpc>
              <a:spcBef>
                <a:spcPts val="500"/>
              </a:spcBef>
              <a:defRPr/>
            </a:pPr>
            <a:r>
              <a:rPr lang="fr-FR" sz="4400" b="1" dirty="0">
                <a:solidFill>
                  <a:srgbClr val="FFC000"/>
                </a:solidFill>
              </a:rPr>
              <a:t>Règle d’or </a:t>
            </a:r>
            <a:r>
              <a:rPr lang="fr-FR" sz="4400" b="1" dirty="0" smtClean="0">
                <a:solidFill>
                  <a:srgbClr val="FFC000"/>
                </a:solidFill>
              </a:rPr>
              <a:t>N°2</a:t>
            </a:r>
            <a:endParaRPr lang="fr-FR" sz="4400" b="1" dirty="0">
              <a:solidFill>
                <a:srgbClr val="FFC000"/>
              </a:solidFill>
            </a:endParaRPr>
          </a:p>
          <a:p>
            <a:pPr marL="263525"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FR" sz="2600" b="1" i="0" u="none" strike="noStrike" kern="1200" cap="none" spc="0" normalizeH="0" baseline="0" noProof="0" dirty="0" smtClean="0">
              <a:ln>
                <a:noFill/>
              </a:ln>
              <a:solidFill>
                <a:srgbClr val="575757"/>
              </a:solidFill>
              <a:effectLst/>
              <a:uLnTx/>
              <a:uFillTx/>
              <a:latin typeface="Trebuchet MS"/>
            </a:endParaRPr>
          </a:p>
          <a:p>
            <a:pPr marL="34925" marR="0" lvl="1" algn="l" defTabSz="914400" rtl="0" eaLnBrk="1" fontAlgn="auto" latinLnBrk="0" hangingPunct="1">
              <a:lnSpc>
                <a:spcPct val="90000"/>
              </a:lnSpc>
              <a:spcBef>
                <a:spcPts val="500"/>
              </a:spcBef>
              <a:spcAft>
                <a:spcPts val="0"/>
              </a:spcAft>
              <a:buClrTx/>
              <a:buSzTx/>
              <a:tabLst/>
              <a:defRPr/>
            </a:pPr>
            <a:r>
              <a:rPr lang="fr-FR" sz="2600" b="1" dirty="0" smtClean="0">
                <a:solidFill>
                  <a:srgbClr val="FF0000"/>
                </a:solidFill>
                <a:latin typeface="Trebuchet MS"/>
              </a:rPr>
              <a:t>Plus votre réflexion sera pointue et approfondie pour chacune de ces 10 étapes, plus la mise en œuvre sera aisée, et mieux vous anticiperez les « imprévus »</a:t>
            </a:r>
            <a:endParaRPr lang="fr-FR" sz="2600" b="1" dirty="0">
              <a:solidFill>
                <a:srgbClr val="FF0000"/>
              </a:solidFill>
              <a:latin typeface="Trebuchet MS"/>
            </a:endParaRPr>
          </a:p>
          <a:p>
            <a:pPr marL="34925" marR="0" lvl="1" algn="l" defTabSz="914400" rtl="0" eaLnBrk="1" fontAlgn="auto" latinLnBrk="0" hangingPunct="1">
              <a:lnSpc>
                <a:spcPct val="90000"/>
              </a:lnSpc>
              <a:spcBef>
                <a:spcPts val="500"/>
              </a:spcBef>
              <a:spcAft>
                <a:spcPts val="0"/>
              </a:spcAft>
              <a:buClrTx/>
              <a:buSzTx/>
              <a:tabLst/>
              <a:defRPr/>
            </a:pPr>
            <a:endParaRPr lang="fr-FR" sz="2600" b="1" dirty="0" smtClean="0">
              <a:solidFill>
                <a:srgbClr val="FF0000"/>
              </a:solidFill>
              <a:latin typeface="Trebuchet MS"/>
            </a:endParaRPr>
          </a:p>
          <a:p>
            <a:pPr marL="34925" marR="0" lvl="1" algn="l" defTabSz="914400" rtl="0" eaLnBrk="1" fontAlgn="auto" latinLnBrk="0" hangingPunct="1">
              <a:lnSpc>
                <a:spcPct val="90000"/>
              </a:lnSpc>
              <a:spcBef>
                <a:spcPts val="500"/>
              </a:spcBef>
              <a:spcAft>
                <a:spcPts val="0"/>
              </a:spcAft>
              <a:buClrTx/>
              <a:buSzTx/>
              <a:tabLst/>
              <a:defRPr/>
            </a:pPr>
            <a:endParaRPr lang="fr-FR" sz="2600" b="1" dirty="0" smtClean="0">
              <a:solidFill>
                <a:srgbClr val="FF0000"/>
              </a:solidFill>
              <a:latin typeface="Trebuchet MS"/>
            </a:endParaRPr>
          </a:p>
          <a:p>
            <a:pPr marL="34925" marR="0" lvl="1" algn="l" defTabSz="914400" rtl="0" eaLnBrk="1" fontAlgn="auto" latinLnBrk="0" hangingPunct="1">
              <a:lnSpc>
                <a:spcPct val="90000"/>
              </a:lnSpc>
              <a:spcBef>
                <a:spcPts val="500"/>
              </a:spcBef>
              <a:spcAft>
                <a:spcPts val="0"/>
              </a:spcAft>
              <a:buClrTx/>
              <a:buSzTx/>
              <a:tabLst/>
              <a:defRPr/>
            </a:pPr>
            <a:endParaRPr lang="fr-FR" sz="2600" b="1" dirty="0" smtClean="0">
              <a:solidFill>
                <a:srgbClr val="FF0000"/>
              </a:solidFill>
              <a:latin typeface="Trebuchet MS"/>
            </a:endParaRPr>
          </a:p>
          <a:p>
            <a:pPr marL="34925" marR="0" lvl="1" algn="ctr" defTabSz="914400" rtl="0" eaLnBrk="1" fontAlgn="auto" latinLnBrk="0" hangingPunct="1">
              <a:lnSpc>
                <a:spcPct val="90000"/>
              </a:lnSpc>
              <a:spcBef>
                <a:spcPts val="500"/>
              </a:spcBef>
              <a:spcAft>
                <a:spcPts val="0"/>
              </a:spcAft>
              <a:buClrTx/>
              <a:buSzTx/>
              <a:tabLst/>
              <a:defRPr/>
            </a:pPr>
            <a:r>
              <a:rPr lang="fr-FR" sz="2600" b="1" dirty="0" smtClean="0">
                <a:solidFill>
                  <a:srgbClr val="FF0000"/>
                </a:solidFill>
                <a:latin typeface="Trebuchet MS"/>
              </a:rPr>
              <a:t>Analyse, décantation, élaboration, décision</a:t>
            </a:r>
            <a:r>
              <a:rPr lang="fr-FR" sz="2600" b="1" dirty="0">
                <a:solidFill>
                  <a:srgbClr val="FF0000"/>
                </a:solidFill>
                <a:latin typeface="Trebuchet MS"/>
              </a:rPr>
              <a:t> </a:t>
            </a:r>
            <a:r>
              <a:rPr lang="fr-FR" sz="2600" b="1" dirty="0" smtClean="0">
                <a:solidFill>
                  <a:srgbClr val="FF0000"/>
                </a:solidFill>
                <a:latin typeface="Trebuchet MS"/>
              </a:rPr>
              <a:t>et… action!</a:t>
            </a:r>
            <a:endParaRPr lang="fr-FR" sz="2600" b="1" dirty="0">
              <a:solidFill>
                <a:srgbClr val="FF0000"/>
              </a:solidFill>
              <a:latin typeface="Trebuchet MS"/>
            </a:endParaRPr>
          </a:p>
          <a:p>
            <a:pPr marL="263525"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FR" sz="1800" b="1" i="0" u="none" strike="noStrike" kern="1200" cap="none" spc="0" normalizeH="0" baseline="0" noProof="0" dirty="0" smtClean="0">
              <a:ln>
                <a:noFill/>
              </a:ln>
              <a:solidFill>
                <a:srgbClr val="575757"/>
              </a:solidFill>
              <a:effectLst/>
              <a:uLnTx/>
              <a:uFillTx/>
              <a:latin typeface="Trebuchet MS"/>
              <a:ea typeface="+mn-ea"/>
              <a:cs typeface="+mn-cs"/>
            </a:endParaRPr>
          </a:p>
        </p:txBody>
      </p:sp>
      <p:sp>
        <p:nvSpPr>
          <p:cNvPr id="2" name="Flèche vers le bas 1"/>
          <p:cNvSpPr/>
          <p:nvPr/>
        </p:nvSpPr>
        <p:spPr>
          <a:xfrm>
            <a:off x="4174454" y="3542096"/>
            <a:ext cx="484632" cy="978408"/>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251460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animEffect transition="in" filter="wipe(left)">
                                      <p:cBhvr>
                                        <p:cTn id="23"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707886"/>
          </a:xfrm>
          <a:prstGeom prst="rect">
            <a:avLst/>
          </a:prstGeom>
          <a:noFill/>
        </p:spPr>
        <p:txBody>
          <a:bodyPr wrap="square" rtlCol="0">
            <a:spAutoFit/>
          </a:bodyPr>
          <a:lstStyle/>
          <a:p>
            <a:pPr lvl="0" defTabSz="363538">
              <a:tabLst>
                <a:tab pos="903288" algn="l"/>
                <a:tab pos="1077913" algn="l"/>
              </a:tabLst>
              <a:defRPr/>
            </a:pPr>
            <a:r>
              <a:rPr lang="fr-FR" sz="2000" b="1" cap="small" dirty="0">
                <a:solidFill>
                  <a:srgbClr val="FFFFFF"/>
                </a:solidFill>
              </a:rPr>
              <a:t>Partie 1: Différences/Complémentarités</a:t>
            </a:r>
          </a:p>
          <a:p>
            <a:pPr lvl="0" defTabSz="363538">
              <a:tabLst>
                <a:tab pos="903288" algn="l"/>
                <a:tab pos="1077913" algn="l"/>
              </a:tabLst>
              <a:defRPr/>
            </a:pPr>
            <a:endParaRPr lang="fr-FR" sz="2000" b="1" cap="small" dirty="0">
              <a:solidFill>
                <a:srgbClr val="FFFFFF"/>
              </a:solidFill>
            </a:endParaRPr>
          </a:p>
        </p:txBody>
      </p:sp>
      <p:sp>
        <p:nvSpPr>
          <p:cNvPr id="10" name="Rectangle 9"/>
          <p:cNvSpPr/>
          <p:nvPr/>
        </p:nvSpPr>
        <p:spPr>
          <a:xfrm>
            <a:off x="174172" y="1208842"/>
            <a:ext cx="8969828" cy="6042680"/>
          </a:xfrm>
          <a:prstGeom prst="rect">
            <a:avLst/>
          </a:prstGeom>
        </p:spPr>
        <p:txBody>
          <a:bodyPr wrap="square">
            <a:spAutoFit/>
          </a:bodyPr>
          <a:lstStyle/>
          <a:p>
            <a:pPr>
              <a:lnSpc>
                <a:spcPct val="90000"/>
              </a:lnSpc>
              <a:spcBef>
                <a:spcPts val="500"/>
              </a:spcBef>
            </a:pPr>
            <a:r>
              <a:rPr lang="fr-FR" sz="2400" b="1" dirty="0">
                <a:solidFill>
                  <a:srgbClr val="575757"/>
                </a:solidFill>
                <a:latin typeface="Trebuchet MS"/>
              </a:rPr>
              <a:t>5</a:t>
            </a:r>
            <a:r>
              <a:rPr lang="fr-FR" sz="2400" b="1" dirty="0" smtClean="0">
                <a:solidFill>
                  <a:srgbClr val="575757"/>
                </a:solidFill>
                <a:latin typeface="Trebuchet MS"/>
              </a:rPr>
              <a:t>. Vos atouts </a:t>
            </a:r>
          </a:p>
          <a:p>
            <a:pPr>
              <a:lnSpc>
                <a:spcPct val="90000"/>
              </a:lnSpc>
              <a:spcBef>
                <a:spcPts val="500"/>
              </a:spcBef>
            </a:pPr>
            <a:endParaRPr lang="fr-FR" sz="2400" b="1" dirty="0">
              <a:solidFill>
                <a:srgbClr val="575757"/>
              </a:solidFill>
              <a:latin typeface="Trebuchet MS"/>
            </a:endParaRPr>
          </a:p>
          <a:p>
            <a:pPr marL="342900" indent="-342900">
              <a:buFont typeface="Arial" panose="020B0604020202020204" pitchFamily="34" charset="0"/>
              <a:buChar char="•"/>
            </a:pPr>
            <a:r>
              <a:rPr lang="fr-FR" sz="2000" b="1" dirty="0" smtClean="0">
                <a:solidFill>
                  <a:schemeClr val="accent2">
                    <a:lumMod val="75000"/>
                  </a:schemeClr>
                </a:solidFill>
              </a:rPr>
              <a:t>Votre savoir</a:t>
            </a:r>
            <a:r>
              <a:rPr lang="fr-FR" sz="2000" b="1" dirty="0">
                <a:solidFill>
                  <a:schemeClr val="accent2">
                    <a:lumMod val="75000"/>
                  </a:schemeClr>
                </a:solidFill>
              </a:rPr>
              <a:t>: </a:t>
            </a:r>
            <a:r>
              <a:rPr lang="fr-FR" dirty="0"/>
              <a:t>votre connaissance des enjeux et votre expertise de terrain </a:t>
            </a:r>
            <a:r>
              <a:rPr lang="fr-FR" dirty="0" smtClean="0"/>
              <a:t>;</a:t>
            </a:r>
            <a:r>
              <a:rPr lang="fr-FR" dirty="0" smtClean="0">
                <a:solidFill>
                  <a:schemeClr val="accent2">
                    <a:lumMod val="75000"/>
                  </a:schemeClr>
                </a:solidFill>
              </a:rPr>
              <a:t> </a:t>
            </a:r>
            <a:endParaRPr lang="fr-FR" dirty="0">
              <a:solidFill>
                <a:schemeClr val="accent2">
                  <a:lumMod val="75000"/>
                </a:schemeClr>
              </a:solidFill>
            </a:endParaRPr>
          </a:p>
          <a:p>
            <a:endParaRPr lang="fr-FR" sz="2400" dirty="0">
              <a:solidFill>
                <a:schemeClr val="accent2">
                  <a:lumMod val="75000"/>
                </a:schemeClr>
              </a:solidFill>
            </a:endParaRPr>
          </a:p>
          <a:p>
            <a:pPr marL="342900" indent="-342900">
              <a:buFont typeface="Arial" panose="020B0604020202020204" pitchFamily="34" charset="0"/>
              <a:buChar char="•"/>
            </a:pPr>
            <a:r>
              <a:rPr lang="fr-FR" sz="2000" b="1" dirty="0" smtClean="0">
                <a:solidFill>
                  <a:schemeClr val="accent4">
                    <a:lumMod val="75000"/>
                  </a:schemeClr>
                </a:solidFill>
              </a:rPr>
              <a:t>Votre savoir-être</a:t>
            </a:r>
            <a:r>
              <a:rPr lang="fr-FR" sz="2000" b="1" dirty="0">
                <a:solidFill>
                  <a:schemeClr val="accent4">
                    <a:lumMod val="75000"/>
                  </a:schemeClr>
                </a:solidFill>
              </a:rPr>
              <a:t>: </a:t>
            </a:r>
            <a:r>
              <a:rPr lang="fr-FR" dirty="0"/>
              <a:t>vos attitudes comportementales innées ou </a:t>
            </a:r>
            <a:r>
              <a:rPr lang="fr-FR" dirty="0" smtClean="0"/>
              <a:t>acquises;</a:t>
            </a:r>
            <a:endParaRPr lang="fr-FR" dirty="0"/>
          </a:p>
          <a:p>
            <a:endParaRPr lang="fr-FR" sz="2400" dirty="0">
              <a:solidFill>
                <a:schemeClr val="accent2">
                  <a:lumMod val="75000"/>
                </a:schemeClr>
              </a:solidFill>
            </a:endParaRPr>
          </a:p>
          <a:p>
            <a:pPr marL="342900" indent="-342900">
              <a:buFont typeface="Arial" panose="020B0604020202020204" pitchFamily="34" charset="0"/>
              <a:buChar char="•"/>
            </a:pPr>
            <a:r>
              <a:rPr lang="fr-FR" sz="2000" b="1" dirty="0" smtClean="0">
                <a:solidFill>
                  <a:schemeClr val="accent6">
                    <a:lumMod val="50000"/>
                  </a:schemeClr>
                </a:solidFill>
              </a:rPr>
              <a:t>Votre savoir-faire</a:t>
            </a:r>
            <a:r>
              <a:rPr lang="fr-FR" sz="2000" b="1" dirty="0">
                <a:solidFill>
                  <a:schemeClr val="accent6">
                    <a:lumMod val="50000"/>
                  </a:schemeClr>
                </a:solidFill>
              </a:rPr>
              <a:t>: </a:t>
            </a:r>
            <a:r>
              <a:rPr lang="fr-FR" dirty="0"/>
              <a:t>vos compétences </a:t>
            </a:r>
            <a:r>
              <a:rPr lang="fr-FR" dirty="0" smtClean="0"/>
              <a:t>opérationnelles;</a:t>
            </a:r>
          </a:p>
          <a:p>
            <a:pPr marL="342900" indent="-342900">
              <a:buFont typeface="Arial" panose="020B0604020202020204" pitchFamily="34" charset="0"/>
              <a:buChar char="•"/>
            </a:pPr>
            <a:endParaRPr lang="fr-FR" sz="2400" dirty="0">
              <a:solidFill>
                <a:schemeClr val="accent2">
                  <a:lumMod val="75000"/>
                </a:schemeClr>
              </a:solidFill>
            </a:endParaRPr>
          </a:p>
          <a:p>
            <a:pPr marL="342900" indent="-342900">
              <a:buFont typeface="Arial" panose="020B0604020202020204" pitchFamily="34" charset="0"/>
              <a:buChar char="•"/>
            </a:pPr>
            <a:r>
              <a:rPr lang="fr-FR" sz="2000" b="1" dirty="0" smtClean="0">
                <a:solidFill>
                  <a:schemeClr val="accent2">
                    <a:lumMod val="75000"/>
                  </a:schemeClr>
                </a:solidFill>
              </a:rPr>
              <a:t>Votre réseau: </a:t>
            </a:r>
            <a:r>
              <a:rPr lang="fr-FR" dirty="0" smtClean="0"/>
              <a:t>bailleurs, autorités, bénéficiaires, média, et autres PP; </a:t>
            </a:r>
            <a:endParaRPr lang="fr-FR" b="1" dirty="0" smtClean="0"/>
          </a:p>
          <a:p>
            <a:pPr marL="342900" indent="-342900">
              <a:buFont typeface="Arial" panose="020B0604020202020204" pitchFamily="34" charset="0"/>
              <a:buChar char="•"/>
            </a:pPr>
            <a:endParaRPr lang="fr-FR" sz="2400" dirty="0">
              <a:solidFill>
                <a:schemeClr val="accent2">
                  <a:lumMod val="75000"/>
                </a:schemeClr>
              </a:solidFill>
            </a:endParaRPr>
          </a:p>
          <a:p>
            <a:pPr marL="342900" indent="-342900">
              <a:buFont typeface="Arial" panose="020B0604020202020204" pitchFamily="34" charset="0"/>
              <a:buChar char="•"/>
            </a:pPr>
            <a:r>
              <a:rPr lang="fr-FR" sz="2000" b="1" dirty="0" smtClean="0">
                <a:solidFill>
                  <a:srgbClr val="C00000"/>
                </a:solidFill>
              </a:rPr>
              <a:t>Votre masse critique: </a:t>
            </a:r>
            <a:r>
              <a:rPr lang="fr-FR" dirty="0" smtClean="0"/>
              <a:t>quantité de personnes, structures, groupements, institutions qui vous comprennent/vous soutiennent; et parmi eux, ceux et celles qui </a:t>
            </a:r>
            <a:r>
              <a:rPr lang="fr-FR" u="sng" dirty="0" smtClean="0"/>
              <a:t>agissent avec vous </a:t>
            </a:r>
            <a:r>
              <a:rPr lang="fr-FR" dirty="0" smtClean="0"/>
              <a:t>pour peser sur les décideurs.</a:t>
            </a:r>
            <a:endParaRPr lang="fr-FR" b="1" dirty="0">
              <a:solidFill>
                <a:srgbClr val="C00000"/>
              </a:solidFill>
            </a:endParaRPr>
          </a:p>
          <a:p>
            <a:pPr>
              <a:lnSpc>
                <a:spcPct val="90000"/>
              </a:lnSpc>
              <a:spcBef>
                <a:spcPts val="500"/>
              </a:spcBef>
            </a:pPr>
            <a:endParaRPr lang="fr-FR" sz="2400" b="1" dirty="0" smtClean="0">
              <a:solidFill>
                <a:srgbClr val="575757"/>
              </a:solidFill>
              <a:latin typeface="Trebuchet MS"/>
            </a:endParaRPr>
          </a:p>
          <a:p>
            <a:pPr>
              <a:lnSpc>
                <a:spcPct val="90000"/>
              </a:lnSpc>
              <a:spcBef>
                <a:spcPts val="500"/>
              </a:spcBef>
            </a:pPr>
            <a:endParaRPr kumimoji="0" lang="fr-FR" sz="2400" b="1" i="0" u="none" strike="noStrike" kern="1200" cap="none" spc="0" normalizeH="0" baseline="0" noProof="0" dirty="0">
              <a:ln>
                <a:noFill/>
              </a:ln>
              <a:solidFill>
                <a:srgbClr val="575757"/>
              </a:solidFill>
              <a:effectLst/>
              <a:uLnTx/>
              <a:uFillTx/>
              <a:latin typeface="Trebuchet MS"/>
            </a:endParaRPr>
          </a:p>
          <a:p>
            <a:pPr>
              <a:lnSpc>
                <a:spcPct val="90000"/>
              </a:lnSpc>
              <a:spcBef>
                <a:spcPts val="500"/>
              </a:spcBef>
            </a:pPr>
            <a:endParaRPr kumimoji="0" lang="fr-FR" sz="2400" b="1" i="0" u="none" strike="noStrike" kern="1200" cap="none" spc="0" normalizeH="0" baseline="0" noProof="0" dirty="0">
              <a:ln>
                <a:noFill/>
              </a:ln>
              <a:solidFill>
                <a:srgbClr val="575757"/>
              </a:solidFill>
              <a:effectLst/>
              <a:uLnTx/>
              <a:uFillTx/>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600" b="0" i="0" u="none" strike="noStrike" kern="1200" cap="none" spc="0" normalizeH="0" baseline="0" noProof="0" dirty="0" smtClean="0">
              <a:ln>
                <a:noFill/>
              </a:ln>
              <a:solidFill>
                <a:srgbClr val="575757"/>
              </a:solidFill>
              <a:effectLst/>
              <a:uLnTx/>
              <a:uFillTx/>
              <a:latin typeface="Trebuchet MS"/>
              <a:ea typeface="+mn-ea"/>
              <a:cs typeface="+mn-cs"/>
            </a:endParaRPr>
          </a:p>
        </p:txBody>
      </p:sp>
      <p:sp>
        <p:nvSpPr>
          <p:cNvPr id="2" name="Rectangle 1"/>
          <p:cNvSpPr/>
          <p:nvPr/>
        </p:nvSpPr>
        <p:spPr>
          <a:xfrm>
            <a:off x="174172" y="2634342"/>
            <a:ext cx="2859427" cy="400110"/>
          </a:xfrm>
          <a:prstGeom prst="rect">
            <a:avLst/>
          </a:prstGeom>
        </p:spPr>
        <p:txBody>
          <a:bodyPr wrap="square">
            <a:spAutoFit/>
          </a:bodyPr>
          <a:lstStyle/>
          <a:p>
            <a:r>
              <a:rPr lang="fr-FR" sz="2000" dirty="0" smtClean="0">
                <a:solidFill>
                  <a:srgbClr val="575757"/>
                </a:solidFill>
              </a:rPr>
              <a:t> </a:t>
            </a:r>
            <a:endParaRPr lang="fr-FR" sz="2000" dirty="0">
              <a:solidFill>
                <a:srgbClr val="575757"/>
              </a:solidFill>
            </a:endParaRPr>
          </a:p>
        </p:txBody>
      </p:sp>
    </p:spTree>
    <p:extLst>
      <p:ext uri="{BB962C8B-B14F-4D97-AF65-F5344CB8AC3E}">
        <p14:creationId xmlns:p14="http://schemas.microsoft.com/office/powerpoint/2010/main" val="333264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wipe(left)">
                                      <p:cBhvr>
                                        <p:cTn id="27" dur="500"/>
                                        <p:tgtEl>
                                          <p:spTgt spid="10">
                                            <p:txEl>
                                              <p:pRg st="6" end="6"/>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8" end="8"/>
                                            </p:txEl>
                                          </p:spTgt>
                                        </p:tgtEl>
                                        <p:attrNameLst>
                                          <p:attrName>style.visibility</p:attrName>
                                        </p:attrNameLst>
                                      </p:cBhvr>
                                      <p:to>
                                        <p:strVal val="visible"/>
                                      </p:to>
                                    </p:set>
                                    <p:animEffect transition="in" filter="wipe(left)">
                                      <p:cBhvr>
                                        <p:cTn id="31" dur="500"/>
                                        <p:tgtEl>
                                          <p:spTgt spid="10">
                                            <p:txEl>
                                              <p:pRg st="8" end="8"/>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xEl>
                                              <p:pRg st="10" end="10"/>
                                            </p:txEl>
                                          </p:spTgt>
                                        </p:tgtEl>
                                        <p:attrNameLst>
                                          <p:attrName>style.visibility</p:attrName>
                                        </p:attrNameLst>
                                      </p:cBhvr>
                                      <p:to>
                                        <p:strVal val="visible"/>
                                      </p:to>
                                    </p:set>
                                    <p:animEffect transition="in" filter="wipe(left)">
                                      <p:cBhvr>
                                        <p:cTn id="35" dur="500"/>
                                        <p:tgtEl>
                                          <p:spTgt spid="10">
                                            <p:txEl>
                                              <p:pRg st="10" end="1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
                                            <p:txEl>
                                              <p:pRg st="0" end="0"/>
                                            </p:txEl>
                                          </p:spTgt>
                                        </p:tgtEl>
                                        <p:attrNameLst>
                                          <p:attrName>style.visibility</p:attrName>
                                        </p:attrNameLst>
                                      </p:cBhvr>
                                      <p:to>
                                        <p:strVal val="visible"/>
                                      </p:to>
                                    </p:set>
                                    <p:animEffect transition="in" filter="wipe(left)">
                                      <p:cBhvr>
                                        <p:cTn id="3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5783635"/>
          </a:xfrm>
          <a:prstGeom prst="rect">
            <a:avLst/>
          </a:prstGeom>
        </p:spPr>
        <p:txBody>
          <a:bodyPr wrap="square">
            <a:spAutoFit/>
          </a:bodyPr>
          <a:lstStyle/>
          <a:p>
            <a:pPr marL="0" marR="0" lvl="1" algn="l" defTabSz="914400" rtl="0" eaLnBrk="1" fontAlgn="auto" latinLnBrk="0" hangingPunct="1">
              <a:lnSpc>
                <a:spcPct val="90000"/>
              </a:lnSpc>
              <a:spcBef>
                <a:spcPts val="500"/>
              </a:spcBef>
              <a:spcAft>
                <a:spcPts val="0"/>
              </a:spcAft>
              <a:buClrTx/>
              <a:buSzTx/>
              <a:tabLst/>
              <a:defRPr/>
            </a:pPr>
            <a:r>
              <a:rPr lang="fr-FR" sz="4400" b="1" dirty="0" smtClean="0">
                <a:solidFill>
                  <a:srgbClr val="FFC000"/>
                </a:solidFill>
                <a:latin typeface="Trebuchet MS"/>
              </a:rPr>
              <a:t>Règle d’or N°3</a:t>
            </a:r>
          </a:p>
          <a:p>
            <a:pPr marL="0" marR="0" lvl="1" algn="l" defTabSz="914400" rtl="0" eaLnBrk="1" fontAlgn="auto" latinLnBrk="0" hangingPunct="1">
              <a:lnSpc>
                <a:spcPct val="90000"/>
              </a:lnSpc>
              <a:spcBef>
                <a:spcPts val="500"/>
              </a:spcBef>
              <a:spcAft>
                <a:spcPts val="0"/>
              </a:spcAft>
              <a:buClrTx/>
              <a:buSzTx/>
              <a:tabLst/>
              <a:defRPr/>
            </a:pPr>
            <a:endParaRPr lang="fr-FR" sz="2400" b="1" dirty="0">
              <a:solidFill>
                <a:schemeClr val="accent6">
                  <a:lumMod val="50000"/>
                </a:schemeClr>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r>
              <a:rPr lang="fr-FR" sz="2600" b="1" dirty="0" smtClean="0">
                <a:solidFill>
                  <a:srgbClr val="FF0000"/>
                </a:solidFill>
                <a:latin typeface="Trebuchet MS"/>
              </a:rPr>
              <a:t>C’est bien de connaître ses atouts, mais n’oubliez pas d’analyser vos faiblesses, également! C’est tout aussi instructif!</a:t>
            </a:r>
          </a:p>
          <a:p>
            <a:pPr marL="0" marR="0" lvl="1" algn="l" defTabSz="914400" rtl="0" eaLnBrk="1" fontAlgn="auto" latinLnBrk="0" hangingPunct="1">
              <a:lnSpc>
                <a:spcPct val="90000"/>
              </a:lnSpc>
              <a:spcBef>
                <a:spcPts val="500"/>
              </a:spcBef>
              <a:spcAft>
                <a:spcPts val="0"/>
              </a:spcAft>
              <a:buClrTx/>
              <a:buSzTx/>
              <a:tabLst/>
              <a:defRPr/>
            </a:pPr>
            <a:endParaRPr lang="fr-FR" sz="2600" b="1" dirty="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r>
              <a:rPr lang="fr-FR" sz="2600" b="1" dirty="0" smtClean="0">
                <a:solidFill>
                  <a:srgbClr val="FF0000"/>
                </a:solidFill>
                <a:latin typeface="Trebuchet MS"/>
              </a:rPr>
              <a:t>        Ne faites donc pas … </a:t>
            </a: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2721" y="3532471"/>
            <a:ext cx="3411562" cy="2725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718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679994" cy="6198620"/>
          </a:xfrm>
          <a:prstGeom prst="rect">
            <a:avLst/>
          </a:prstGeom>
        </p:spPr>
        <p:txBody>
          <a:bodyPr wrap="square">
            <a:spAutoFit/>
          </a:bodyPr>
          <a:lstStyle/>
          <a:p>
            <a:pPr marL="0" lvl="1">
              <a:lnSpc>
                <a:spcPct val="90000"/>
              </a:lnSpc>
              <a:spcBef>
                <a:spcPts val="500"/>
              </a:spcBef>
            </a:pPr>
            <a:r>
              <a:rPr lang="fr-FR" sz="2400" b="1" dirty="0" smtClean="0"/>
              <a:t>6. </a:t>
            </a:r>
            <a:r>
              <a:rPr lang="fr-FR" sz="2400" b="1" dirty="0"/>
              <a:t>Suivi-évaluation: trop souvent  « </a:t>
            </a:r>
            <a:r>
              <a:rPr lang="fr-BE" sz="2400" b="1" dirty="0"/>
              <a:t>oublié »</a:t>
            </a:r>
          </a:p>
          <a:p>
            <a:endParaRPr lang="fr-FR" dirty="0"/>
          </a:p>
          <a:p>
            <a:r>
              <a:rPr lang="fr-FR" dirty="0"/>
              <a:t>-Deux types d’indicateurs pour savoir si les activité </a:t>
            </a:r>
            <a:r>
              <a:rPr lang="fr-FR" dirty="0" smtClean="0"/>
              <a:t>du plaidoyer sont </a:t>
            </a:r>
            <a:r>
              <a:rPr lang="fr-FR" dirty="0"/>
              <a:t>pertinentes, bien réalisées et si elles permettent d’atteindre l’OS et ensuite l’</a:t>
            </a:r>
            <a:r>
              <a:rPr lang="fr-FR" dirty="0" err="1"/>
              <a:t>OG</a:t>
            </a:r>
            <a:endParaRPr lang="fr-FR" dirty="0"/>
          </a:p>
          <a:p>
            <a:endParaRPr lang="fr-FR" dirty="0"/>
          </a:p>
          <a:p>
            <a:pPr marL="285750" indent="-285750">
              <a:buFont typeface="Arial" panose="020B0604020202020204" pitchFamily="34" charset="0"/>
              <a:buChar char="•"/>
            </a:pPr>
            <a:r>
              <a:rPr lang="fr-FR" dirty="0"/>
              <a:t> </a:t>
            </a:r>
            <a:r>
              <a:rPr lang="fr-FR" dirty="0">
                <a:solidFill>
                  <a:schemeClr val="accent2">
                    <a:lumMod val="75000"/>
                  </a:schemeClr>
                </a:solidFill>
              </a:rPr>
              <a:t>Indicateur quantitatif:  </a:t>
            </a:r>
            <a:r>
              <a:rPr lang="fr-FR" dirty="0"/>
              <a:t>nombre, pourcentage                </a:t>
            </a:r>
            <a:r>
              <a:rPr lang="fr-FR" b="1" u="sng" dirty="0"/>
              <a:t>VALEUR</a:t>
            </a:r>
            <a:r>
              <a:rPr lang="fr-FR" u="sng" dirty="0"/>
              <a:t> </a:t>
            </a:r>
            <a:r>
              <a:rPr lang="fr-FR" b="1" u="sng" dirty="0"/>
              <a:t>CIBLE </a:t>
            </a:r>
          </a:p>
          <a:p>
            <a:r>
              <a:rPr lang="fr-FR" dirty="0"/>
              <a:t>        </a:t>
            </a:r>
            <a:r>
              <a:rPr lang="fr-FR" sz="1600" dirty="0"/>
              <a:t>(Ex: nb de participants </a:t>
            </a:r>
            <a:r>
              <a:rPr lang="fr-FR" sz="1600" dirty="0" err="1"/>
              <a:t>hô</a:t>
            </a:r>
            <a:r>
              <a:rPr lang="fr-FR" sz="1600" dirty="0"/>
              <a:t>/</a:t>
            </a:r>
            <a:r>
              <a:rPr lang="fr-FR" sz="1600" dirty="0" err="1"/>
              <a:t>fê</a:t>
            </a:r>
            <a:r>
              <a:rPr lang="fr-FR" sz="1600" dirty="0"/>
              <a:t>; Nb de lois votées; % de députés en faveur de…) </a:t>
            </a:r>
          </a:p>
          <a:p>
            <a:endParaRPr lang="fr-FR" sz="1600" dirty="0"/>
          </a:p>
          <a:p>
            <a:pPr marL="285750" indent="-285750">
              <a:buFont typeface="Arial" panose="020B0604020202020204" pitchFamily="34" charset="0"/>
              <a:buChar char="•"/>
            </a:pPr>
            <a:r>
              <a:rPr lang="fr-FR" dirty="0">
                <a:solidFill>
                  <a:schemeClr val="accent2">
                    <a:lumMod val="75000"/>
                  </a:schemeClr>
                </a:solidFill>
              </a:rPr>
              <a:t> Indicateur qualitatif: </a:t>
            </a:r>
            <a:r>
              <a:rPr lang="fr-FR" dirty="0"/>
              <a:t>statut/rôle/expertise/niveau décisionnel, etc.  </a:t>
            </a:r>
          </a:p>
          <a:p>
            <a:r>
              <a:rPr lang="fr-FR" dirty="0"/>
              <a:t>  </a:t>
            </a:r>
            <a:r>
              <a:rPr lang="fr-FR" sz="2400" dirty="0"/>
              <a:t>                                                                 </a:t>
            </a:r>
            <a:r>
              <a:rPr lang="fr-FR" b="1" u="sng" dirty="0"/>
              <a:t>DÉBRIEFING</a:t>
            </a:r>
            <a:r>
              <a:rPr lang="fr-FR" dirty="0"/>
              <a:t> interne</a:t>
            </a:r>
          </a:p>
          <a:p>
            <a:r>
              <a:rPr lang="fr-FR" sz="2400" dirty="0"/>
              <a:t>        </a:t>
            </a:r>
          </a:p>
          <a:p>
            <a:r>
              <a:rPr lang="fr-FR" dirty="0"/>
              <a:t>-En fonction de votre analyse du suivi-évaluation, vous apporterez des mesures d’ajustement, si nécessaire.</a:t>
            </a: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sp>
        <p:nvSpPr>
          <p:cNvPr id="18" name="Flèche droite 17"/>
          <p:cNvSpPr/>
          <p:nvPr/>
        </p:nvSpPr>
        <p:spPr>
          <a:xfrm>
            <a:off x="5496025" y="2868358"/>
            <a:ext cx="621114" cy="259882"/>
          </a:xfrm>
          <a:prstGeom prst="right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9" name="Flèche droite 18"/>
          <p:cNvSpPr/>
          <p:nvPr/>
        </p:nvSpPr>
        <p:spPr>
          <a:xfrm>
            <a:off x="5496025" y="4041036"/>
            <a:ext cx="621114" cy="259882"/>
          </a:xfrm>
          <a:prstGeom prst="right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72959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barn(inVertical)">
                                      <p:cBhvr>
                                        <p:cTn id="27" dur="500"/>
                                        <p:tgtEl>
                                          <p:spTgt spid="10">
                                            <p:txEl>
                                              <p:pRg st="5" end="5"/>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7" end="7"/>
                                            </p:txEl>
                                          </p:spTgt>
                                        </p:tgtEl>
                                        <p:attrNameLst>
                                          <p:attrName>style.visibility</p:attrName>
                                        </p:attrNameLst>
                                      </p:cBhvr>
                                      <p:to>
                                        <p:strVal val="visible"/>
                                      </p:to>
                                    </p:set>
                                    <p:animEffect transition="in" filter="barn(inVertical)">
                                      <p:cBhvr>
                                        <p:cTn id="31" dur="500"/>
                                        <p:tgtEl>
                                          <p:spTgt spid="10">
                                            <p:txEl>
                                              <p:pRg st="7" end="7"/>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8" end="8"/>
                                            </p:txEl>
                                          </p:spTgt>
                                        </p:tgtEl>
                                        <p:attrNameLst>
                                          <p:attrName>style.visibility</p:attrName>
                                        </p:attrNameLst>
                                      </p:cBhvr>
                                      <p:to>
                                        <p:strVal val="visible"/>
                                      </p:to>
                                    </p:set>
                                    <p:animEffect transition="in" filter="barn(inVertical)">
                                      <p:cBhvr>
                                        <p:cTn id="35" dur="500"/>
                                        <p:tgtEl>
                                          <p:spTgt spid="10">
                                            <p:txEl>
                                              <p:pRg st="8" end="8"/>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9" end="9"/>
                                            </p:txEl>
                                          </p:spTgt>
                                        </p:tgtEl>
                                        <p:attrNameLst>
                                          <p:attrName>style.visibility</p:attrName>
                                        </p:attrNameLst>
                                      </p:cBhvr>
                                      <p:to>
                                        <p:strVal val="visible"/>
                                      </p:to>
                                    </p:set>
                                    <p:animEffect transition="in" filter="barn(inVertical)">
                                      <p:cBhvr>
                                        <p:cTn id="39" dur="500"/>
                                        <p:tgtEl>
                                          <p:spTgt spid="10">
                                            <p:txEl>
                                              <p:pRg st="9" end="9"/>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10" end="10"/>
                                            </p:txEl>
                                          </p:spTgt>
                                        </p:tgtEl>
                                        <p:attrNameLst>
                                          <p:attrName>style.visibility</p:attrName>
                                        </p:attrNameLst>
                                      </p:cBhvr>
                                      <p:to>
                                        <p:strVal val="visible"/>
                                      </p:to>
                                    </p:set>
                                    <p:animEffect transition="in" filter="barn(inVertical)">
                                      <p:cBhvr>
                                        <p:cTn id="43" dur="5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6051913"/>
          </a:xfrm>
          <a:prstGeom prst="rect">
            <a:avLst/>
          </a:prstGeom>
        </p:spPr>
        <p:txBody>
          <a:bodyPr wrap="square">
            <a:spAutoFit/>
          </a:bodyPr>
          <a:lstStyle/>
          <a:p>
            <a:pPr marL="0" lvl="1">
              <a:lnSpc>
                <a:spcPct val="90000"/>
              </a:lnSpc>
              <a:spcBef>
                <a:spcPts val="500"/>
              </a:spcBef>
            </a:pPr>
            <a:r>
              <a:rPr lang="fr-FR" sz="2400" b="1" dirty="0" smtClean="0"/>
              <a:t>7. </a:t>
            </a:r>
            <a:r>
              <a:rPr lang="fr-FR" sz="2400" b="1" dirty="0"/>
              <a:t>Ne pas négliger l’étape </a:t>
            </a:r>
            <a:r>
              <a:rPr lang="fr-FR" sz="2400" b="1" dirty="0" smtClean="0"/>
              <a:t>post-plaidoyer</a:t>
            </a:r>
            <a:endParaRPr lang="fr-BE" sz="2400" b="1" dirty="0"/>
          </a:p>
          <a:p>
            <a:endParaRPr lang="fr-FR" dirty="0"/>
          </a:p>
          <a:p>
            <a:pPr marL="285750" indent="-285750">
              <a:buFont typeface="Arial" panose="020B0604020202020204" pitchFamily="34" charset="0"/>
              <a:buChar char="•"/>
            </a:pPr>
            <a:r>
              <a:rPr lang="fr-FR" b="1" dirty="0">
                <a:solidFill>
                  <a:schemeClr val="accent2">
                    <a:lumMod val="50000"/>
                  </a:schemeClr>
                </a:solidFill>
              </a:rPr>
              <a:t>Quand? </a:t>
            </a:r>
          </a:p>
          <a:p>
            <a:r>
              <a:rPr lang="fr-FR" sz="1600" dirty="0"/>
              <a:t>-Votre campagne de plaidoyer est terminée;</a:t>
            </a:r>
          </a:p>
          <a:p>
            <a:r>
              <a:rPr lang="fr-FR" sz="1600" dirty="0"/>
              <a:t>-Vous et vos interlocuteurs êtes arrivés à certains résultats et avez pris des décisions ensemble pour les concrétiser.</a:t>
            </a:r>
          </a:p>
          <a:p>
            <a:endParaRPr lang="fr-FR" dirty="0"/>
          </a:p>
          <a:p>
            <a:pPr marL="285750" indent="-285750">
              <a:buFont typeface="Arial" panose="020B0604020202020204" pitchFamily="34" charset="0"/>
              <a:buChar char="•"/>
            </a:pPr>
            <a:r>
              <a:rPr lang="fr-FR" b="1" dirty="0">
                <a:solidFill>
                  <a:schemeClr val="accent2">
                    <a:lumMod val="50000"/>
                  </a:schemeClr>
                </a:solidFill>
              </a:rPr>
              <a:t>Quoi? </a:t>
            </a:r>
          </a:p>
          <a:p>
            <a:r>
              <a:rPr lang="fr-FR" sz="1600" dirty="0"/>
              <a:t>-La phase </a:t>
            </a:r>
            <a:r>
              <a:rPr lang="fr-FR" sz="1600" dirty="0" smtClean="0"/>
              <a:t>post-plaidoyer </a:t>
            </a:r>
            <a:r>
              <a:rPr lang="fr-FR" sz="1600" dirty="0"/>
              <a:t>: vous organisez la façon dont vous allez progresser ensemble pour faire aboutir les résultats.</a:t>
            </a:r>
          </a:p>
          <a:p>
            <a:endParaRPr lang="fr-FR" dirty="0"/>
          </a:p>
          <a:p>
            <a:pPr marL="285750" indent="-285750">
              <a:buFont typeface="Arial" panose="020B0604020202020204" pitchFamily="34" charset="0"/>
              <a:buChar char="•"/>
            </a:pPr>
            <a:r>
              <a:rPr lang="fr-FR" b="1" dirty="0">
                <a:solidFill>
                  <a:schemeClr val="accent2">
                    <a:lumMod val="50000"/>
                  </a:schemeClr>
                </a:solidFill>
              </a:rPr>
              <a:t>Comment?</a:t>
            </a:r>
          </a:p>
          <a:p>
            <a:r>
              <a:rPr lang="fr-FR" sz="1600" dirty="0">
                <a:solidFill>
                  <a:schemeClr val="accent5">
                    <a:lumMod val="75000"/>
                  </a:schemeClr>
                </a:solidFill>
              </a:rPr>
              <a:t>-Rédigez et signez </a:t>
            </a:r>
            <a:r>
              <a:rPr lang="fr-FR" sz="1600" b="1" dirty="0">
                <a:solidFill>
                  <a:schemeClr val="accent5">
                    <a:lumMod val="75000"/>
                  </a:schemeClr>
                </a:solidFill>
              </a:rPr>
              <a:t>un PV commun </a:t>
            </a:r>
            <a:r>
              <a:rPr lang="fr-FR" sz="1600" dirty="0">
                <a:solidFill>
                  <a:schemeClr val="accent5">
                    <a:lumMod val="75000"/>
                  </a:schemeClr>
                </a:solidFill>
              </a:rPr>
              <a:t>actant les résultats obtenus et la marche à suivre pour la suite (en ce compris la médiatisation commune);</a:t>
            </a:r>
          </a:p>
          <a:p>
            <a:r>
              <a:rPr lang="fr-FR" sz="1600" dirty="0">
                <a:solidFill>
                  <a:srgbClr val="C00000"/>
                </a:solidFill>
              </a:rPr>
              <a:t>-Dressez un </a:t>
            </a:r>
            <a:r>
              <a:rPr lang="fr-FR" sz="1600" b="1" dirty="0">
                <a:solidFill>
                  <a:srgbClr val="C00000"/>
                </a:solidFill>
              </a:rPr>
              <a:t>tableau de bord commun </a:t>
            </a:r>
            <a:r>
              <a:rPr lang="fr-FR" sz="1600" dirty="0">
                <a:solidFill>
                  <a:srgbClr val="C00000"/>
                </a:solidFill>
              </a:rPr>
              <a:t>et planifiez ensemble les tâches, la distribution des rôles, le calendrier, le choix d’un point focal, etc. </a:t>
            </a:r>
          </a:p>
          <a:p>
            <a:r>
              <a:rPr lang="fr-FR" sz="1600" dirty="0">
                <a:solidFill>
                  <a:schemeClr val="accent6">
                    <a:lumMod val="50000"/>
                  </a:schemeClr>
                </a:solidFill>
              </a:rPr>
              <a:t>-Prévoyez des </a:t>
            </a:r>
            <a:r>
              <a:rPr lang="fr-FR" sz="1600" b="1" dirty="0">
                <a:solidFill>
                  <a:schemeClr val="accent6">
                    <a:lumMod val="50000"/>
                  </a:schemeClr>
                </a:solidFill>
              </a:rPr>
              <a:t>réunions communes </a:t>
            </a:r>
            <a:r>
              <a:rPr lang="fr-FR" sz="1600" dirty="0">
                <a:solidFill>
                  <a:schemeClr val="accent6">
                    <a:lumMod val="50000"/>
                  </a:schemeClr>
                </a:solidFill>
              </a:rPr>
              <a:t>pour évaluer </a:t>
            </a:r>
            <a:r>
              <a:rPr lang="fr-FR" sz="1600" dirty="0" smtClean="0">
                <a:solidFill>
                  <a:schemeClr val="accent6">
                    <a:lumMod val="50000"/>
                  </a:schemeClr>
                </a:solidFill>
              </a:rPr>
              <a:t>régulièrement l’état </a:t>
            </a:r>
            <a:r>
              <a:rPr lang="fr-FR" sz="1600" dirty="0">
                <a:solidFill>
                  <a:schemeClr val="accent6">
                    <a:lumMod val="50000"/>
                  </a:schemeClr>
                </a:solidFill>
              </a:rPr>
              <a:t>d’avancement</a:t>
            </a:r>
            <a:r>
              <a:rPr lang="fr-FR" sz="1600" dirty="0">
                <a:solidFill>
                  <a:schemeClr val="tx1">
                    <a:lumMod val="75000"/>
                  </a:schemeClr>
                </a:solidFill>
              </a:rPr>
              <a:t>.</a:t>
            </a: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spTree>
    <p:extLst>
      <p:ext uri="{BB962C8B-B14F-4D97-AF65-F5344CB8AC3E}">
        <p14:creationId xmlns:p14="http://schemas.microsoft.com/office/powerpoint/2010/main" val="187750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barn(inVertical)">
                                      <p:cBhvr>
                                        <p:cTn id="31" dur="500"/>
                                        <p:tgtEl>
                                          <p:spTgt spid="10">
                                            <p:txEl>
                                              <p:pRg st="6" end="6"/>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barn(inVertical)">
                                      <p:cBhvr>
                                        <p:cTn id="35" dur="500"/>
                                        <p:tgtEl>
                                          <p:spTgt spid="10">
                                            <p:txEl>
                                              <p:pRg st="7" end="7"/>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9" end="9"/>
                                            </p:txEl>
                                          </p:spTgt>
                                        </p:tgtEl>
                                        <p:attrNameLst>
                                          <p:attrName>style.visibility</p:attrName>
                                        </p:attrNameLst>
                                      </p:cBhvr>
                                      <p:to>
                                        <p:strVal val="visible"/>
                                      </p:to>
                                    </p:set>
                                    <p:animEffect transition="in" filter="barn(inVertical)">
                                      <p:cBhvr>
                                        <p:cTn id="39" dur="500"/>
                                        <p:tgtEl>
                                          <p:spTgt spid="10">
                                            <p:txEl>
                                              <p:pRg st="9" end="9"/>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10" end="10"/>
                                            </p:txEl>
                                          </p:spTgt>
                                        </p:tgtEl>
                                        <p:attrNameLst>
                                          <p:attrName>style.visibility</p:attrName>
                                        </p:attrNameLst>
                                      </p:cBhvr>
                                      <p:to>
                                        <p:strVal val="visible"/>
                                      </p:to>
                                    </p:set>
                                    <p:animEffect transition="in" filter="barn(inVertical)">
                                      <p:cBhvr>
                                        <p:cTn id="43" dur="500"/>
                                        <p:tgtEl>
                                          <p:spTgt spid="10">
                                            <p:txEl>
                                              <p:pRg st="10" end="10"/>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11" end="11"/>
                                            </p:txEl>
                                          </p:spTgt>
                                        </p:tgtEl>
                                        <p:attrNameLst>
                                          <p:attrName>style.visibility</p:attrName>
                                        </p:attrNameLst>
                                      </p:cBhvr>
                                      <p:to>
                                        <p:strVal val="visible"/>
                                      </p:to>
                                    </p:set>
                                    <p:animEffect transition="in" filter="barn(inVertical)">
                                      <p:cBhvr>
                                        <p:cTn id="47" dur="500"/>
                                        <p:tgtEl>
                                          <p:spTgt spid="10">
                                            <p:txEl>
                                              <p:pRg st="11" end="11"/>
                                            </p:txEl>
                                          </p:spTgt>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0">
                                            <p:txEl>
                                              <p:pRg st="12" end="12"/>
                                            </p:txEl>
                                          </p:spTgt>
                                        </p:tgtEl>
                                        <p:attrNameLst>
                                          <p:attrName>style.visibility</p:attrName>
                                        </p:attrNameLst>
                                      </p:cBhvr>
                                      <p:to>
                                        <p:strVal val="visible"/>
                                      </p:to>
                                    </p:set>
                                    <p:animEffect transition="in" filter="barn(inVertical)">
                                      <p:cBhvr>
                                        <p:cTn id="51" dur="500"/>
                                        <p:tgtEl>
                                          <p:spTgt spid="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757606" cy="4636141"/>
          </a:xfrm>
          <a:prstGeom prst="rect">
            <a:avLst/>
          </a:prstGeom>
        </p:spPr>
        <p:txBody>
          <a:bodyPr wrap="square">
            <a:spAutoFit/>
          </a:bodyPr>
          <a:lstStyle/>
          <a:p>
            <a:pPr marL="0" lvl="1">
              <a:lnSpc>
                <a:spcPct val="90000"/>
              </a:lnSpc>
              <a:spcBef>
                <a:spcPts val="500"/>
              </a:spcBef>
            </a:pPr>
            <a:r>
              <a:rPr lang="fr-FR" sz="2400" b="1" dirty="0"/>
              <a:t>8</a:t>
            </a:r>
            <a:r>
              <a:rPr lang="fr-FR" sz="2400" b="1" dirty="0" smtClean="0"/>
              <a:t>. </a:t>
            </a:r>
            <a:r>
              <a:rPr lang="fr-FR" sz="2400" b="1" dirty="0"/>
              <a:t>Pièges à éviter : les auto-pièges     </a:t>
            </a:r>
            <a:endParaRPr lang="fr-BE" sz="2400" b="1" dirty="0"/>
          </a:p>
          <a:p>
            <a:endParaRPr lang="fr-FR" dirty="0"/>
          </a:p>
          <a:p>
            <a:pPr marL="342900" indent="-342900">
              <a:buFont typeface="Arial" panose="020B0604020202020204" pitchFamily="34" charset="0"/>
              <a:buChar char="•"/>
            </a:pPr>
            <a:r>
              <a:rPr lang="fr-FR" b="1" dirty="0">
                <a:solidFill>
                  <a:schemeClr val="accent1">
                    <a:lumMod val="75000"/>
                  </a:schemeClr>
                </a:solidFill>
              </a:rPr>
              <a:t>Mauvaise préparation</a:t>
            </a:r>
            <a:r>
              <a:rPr lang="fr-FR" dirty="0">
                <a:solidFill>
                  <a:schemeClr val="accent4">
                    <a:lumMod val="75000"/>
                  </a:schemeClr>
                </a:solidFill>
              </a:rPr>
              <a:t>; mauvais ciblage; activités trop nombreuses/ingérables; </a:t>
            </a:r>
          </a:p>
          <a:p>
            <a:pPr marL="342900" indent="-342900">
              <a:buFont typeface="Arial" panose="020B0604020202020204" pitchFamily="34" charset="0"/>
              <a:buChar char="•"/>
            </a:pPr>
            <a:r>
              <a:rPr lang="fr-FR" b="1" dirty="0">
                <a:solidFill>
                  <a:schemeClr val="accent6">
                    <a:lumMod val="50000"/>
                  </a:schemeClr>
                </a:solidFill>
              </a:rPr>
              <a:t>Non-respect </a:t>
            </a:r>
            <a:r>
              <a:rPr lang="fr-FR" dirty="0">
                <a:solidFill>
                  <a:schemeClr val="accent6">
                    <a:lumMod val="75000"/>
                  </a:schemeClr>
                </a:solidFill>
              </a:rPr>
              <a:t>des us et coutumes;</a:t>
            </a:r>
            <a:r>
              <a:rPr lang="fr-FR" dirty="0"/>
              <a:t> </a:t>
            </a:r>
            <a:r>
              <a:rPr lang="fr-FR" sz="1600" dirty="0"/>
              <a:t>(photo) </a:t>
            </a:r>
          </a:p>
          <a:p>
            <a:pPr marL="285750" indent="-285750">
              <a:buFont typeface="Arial" panose="020B0604020202020204" pitchFamily="34" charset="0"/>
              <a:buChar char="•"/>
            </a:pPr>
            <a:r>
              <a:rPr lang="fr-FR" b="1" dirty="0">
                <a:solidFill>
                  <a:schemeClr val="bg1">
                    <a:lumMod val="50000"/>
                  </a:schemeClr>
                </a:solidFill>
              </a:rPr>
              <a:t> Mauvaise distribution </a:t>
            </a:r>
            <a:r>
              <a:rPr lang="fr-FR" dirty="0">
                <a:solidFill>
                  <a:schemeClr val="bg1">
                    <a:lumMod val="50000"/>
                  </a:schemeClr>
                </a:solidFill>
              </a:rPr>
              <a:t>des rôles </a:t>
            </a:r>
            <a:r>
              <a:rPr lang="fr-FR" dirty="0"/>
              <a:t>de votre côté;</a:t>
            </a:r>
          </a:p>
          <a:p>
            <a:pPr marL="285750" indent="-285750">
              <a:buFont typeface="Arial" panose="020B0604020202020204" pitchFamily="34" charset="0"/>
              <a:buChar char="•"/>
            </a:pPr>
            <a:r>
              <a:rPr lang="fr-FR" b="1" dirty="0">
                <a:solidFill>
                  <a:srgbClr val="C00000"/>
                </a:solidFill>
              </a:rPr>
              <a:t> Désaccord manifeste/public  </a:t>
            </a:r>
            <a:r>
              <a:rPr lang="fr-FR" dirty="0">
                <a:solidFill>
                  <a:srgbClr val="C00000"/>
                </a:solidFill>
              </a:rPr>
              <a:t>entre vous ;</a:t>
            </a:r>
          </a:p>
          <a:p>
            <a:pPr marL="285750" indent="-285750">
              <a:buFont typeface="Arial" panose="020B0604020202020204" pitchFamily="34" charset="0"/>
              <a:buChar char="•"/>
            </a:pPr>
            <a:r>
              <a:rPr lang="fr-FR" b="1" dirty="0">
                <a:solidFill>
                  <a:schemeClr val="accent1">
                    <a:lumMod val="60000"/>
                    <a:lumOff val="40000"/>
                  </a:schemeClr>
                </a:solidFill>
              </a:rPr>
              <a:t> Hiérarchie</a:t>
            </a:r>
            <a:r>
              <a:rPr lang="fr-FR" dirty="0"/>
              <a:t> </a:t>
            </a:r>
            <a:r>
              <a:rPr lang="fr-FR" dirty="0">
                <a:solidFill>
                  <a:schemeClr val="accent1">
                    <a:lumMod val="40000"/>
                    <a:lumOff val="60000"/>
                  </a:schemeClr>
                </a:solidFill>
              </a:rPr>
              <a:t>des interlocuteurs mal adaptée/non respectée;</a:t>
            </a:r>
          </a:p>
          <a:p>
            <a:pPr marL="285750" indent="-285750">
              <a:buFont typeface="Arial" panose="020B0604020202020204" pitchFamily="34" charset="0"/>
              <a:buChar char="•"/>
            </a:pPr>
            <a:r>
              <a:rPr lang="fr-FR" b="1" dirty="0">
                <a:solidFill>
                  <a:srgbClr val="7030A0"/>
                </a:solidFill>
              </a:rPr>
              <a:t> Plaidoyer</a:t>
            </a:r>
            <a:r>
              <a:rPr lang="fr-FR" dirty="0">
                <a:solidFill>
                  <a:srgbClr val="7030A0"/>
                </a:solidFill>
              </a:rPr>
              <a:t> accusateur, trop véhément/trop enthousiaste;</a:t>
            </a:r>
          </a:p>
          <a:p>
            <a:pPr marL="285750" indent="-285750">
              <a:buFont typeface="Arial" panose="020B0604020202020204" pitchFamily="34" charset="0"/>
              <a:buChar char="•"/>
            </a:pPr>
            <a:r>
              <a:rPr lang="fr-FR" b="1" dirty="0">
                <a:solidFill>
                  <a:schemeClr val="accent2"/>
                </a:solidFill>
              </a:rPr>
              <a:t> Oubli</a:t>
            </a:r>
            <a:r>
              <a:rPr lang="fr-FR" dirty="0"/>
              <a:t> </a:t>
            </a:r>
            <a:r>
              <a:rPr lang="fr-FR" dirty="0">
                <a:solidFill>
                  <a:schemeClr val="accent2"/>
                </a:solidFill>
              </a:rPr>
              <a:t>de passer par les intermédiaires;</a:t>
            </a:r>
          </a:p>
          <a:p>
            <a:pPr marL="285750" indent="-285750">
              <a:buFont typeface="Arial" panose="020B0604020202020204" pitchFamily="34" charset="0"/>
              <a:buChar char="•"/>
            </a:pPr>
            <a:r>
              <a:rPr lang="fr-FR" b="1" dirty="0">
                <a:solidFill>
                  <a:srgbClr val="0070C0"/>
                </a:solidFill>
              </a:rPr>
              <a:t> Mauvaise conclusion </a:t>
            </a:r>
            <a:r>
              <a:rPr lang="fr-FR" dirty="0">
                <a:solidFill>
                  <a:srgbClr val="0070C0"/>
                </a:solidFill>
              </a:rPr>
              <a:t>d’une négociation </a:t>
            </a:r>
            <a:r>
              <a:rPr lang="fr-FR" sz="1400" dirty="0">
                <a:solidFill>
                  <a:srgbClr val="0070C0"/>
                </a:solidFill>
              </a:rPr>
              <a:t>« </a:t>
            </a:r>
            <a:r>
              <a:rPr lang="fr-FR" sz="1400" dirty="0"/>
              <a:t>(Ah, au fait, j’avais oublié de vous dire »)</a:t>
            </a:r>
          </a:p>
          <a:p>
            <a:endParaRPr lang="fr-FR" sz="1400" b="1" dirty="0">
              <a:solidFill>
                <a:srgbClr val="0070C0"/>
              </a:solidFill>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3923" y="837398"/>
            <a:ext cx="1039262" cy="107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3923" y="4619957"/>
            <a:ext cx="2485812" cy="169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Connecteur droit avec flèche 18"/>
          <p:cNvCxnSpPr/>
          <p:nvPr/>
        </p:nvCxnSpPr>
        <p:spPr>
          <a:xfrm flipH="1">
            <a:off x="4768696" y="5342007"/>
            <a:ext cx="3850104" cy="558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24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500"/>
                                        <p:tgtEl>
                                          <p:spTgt spid="10">
                                            <p:txEl>
                                              <p:pRg st="5" end="5"/>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barn(inVertical)">
                                      <p:cBhvr>
                                        <p:cTn id="35" dur="500"/>
                                        <p:tgtEl>
                                          <p:spTgt spid="10">
                                            <p:txEl>
                                              <p:pRg st="6" end="6"/>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barn(inVertical)">
                                      <p:cBhvr>
                                        <p:cTn id="39" dur="500"/>
                                        <p:tgtEl>
                                          <p:spTgt spid="10">
                                            <p:txEl>
                                              <p:pRg st="7" end="7"/>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barn(inVertical)">
                                      <p:cBhvr>
                                        <p:cTn id="43" dur="500"/>
                                        <p:tgtEl>
                                          <p:spTgt spid="10">
                                            <p:txEl>
                                              <p:pRg st="8" end="8"/>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barn(inVertical)">
                                      <p:cBhvr>
                                        <p:cTn id="47"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5621026"/>
          </a:xfrm>
          <a:prstGeom prst="rect">
            <a:avLst/>
          </a:prstGeom>
        </p:spPr>
        <p:txBody>
          <a:bodyPr wrap="square">
            <a:spAutoFit/>
          </a:bodyPr>
          <a:lstStyle/>
          <a:p>
            <a:pPr marL="0" lvl="1">
              <a:lnSpc>
                <a:spcPct val="90000"/>
              </a:lnSpc>
              <a:spcBef>
                <a:spcPts val="500"/>
              </a:spcBef>
            </a:pPr>
            <a:r>
              <a:rPr lang="fr-FR" sz="2400" b="1" dirty="0" smtClean="0"/>
              <a:t>7. </a:t>
            </a:r>
            <a:r>
              <a:rPr lang="fr-FR" sz="2400" b="1" dirty="0"/>
              <a:t>Pièges à éviter: :          ceux qu’il/elle vous tend!  </a:t>
            </a:r>
            <a:endParaRPr lang="fr-FR" dirty="0"/>
          </a:p>
          <a:p>
            <a:endParaRPr lang="fr-FR" sz="1400" dirty="0"/>
          </a:p>
          <a:p>
            <a:pPr marL="342900" indent="-342900">
              <a:buFont typeface="Arial" panose="020B0604020202020204" pitchFamily="34" charset="0"/>
              <a:buChar char="•"/>
            </a:pPr>
            <a:r>
              <a:rPr lang="fr-FR" b="1" dirty="0">
                <a:solidFill>
                  <a:srgbClr val="0070C0"/>
                </a:solidFill>
              </a:rPr>
              <a:t>Votre interlocuteur/</a:t>
            </a:r>
            <a:r>
              <a:rPr lang="fr-FR" b="1" dirty="0" err="1">
                <a:solidFill>
                  <a:srgbClr val="0070C0"/>
                </a:solidFill>
              </a:rPr>
              <a:t>trice</a:t>
            </a:r>
            <a:r>
              <a:rPr lang="fr-FR" b="1" dirty="0">
                <a:solidFill>
                  <a:srgbClr val="0070C0"/>
                </a:solidFill>
              </a:rPr>
              <a:t> veut éprouver votre connaissance du terrain </a:t>
            </a:r>
            <a:r>
              <a:rPr lang="fr-FR" sz="1600" b="1" dirty="0">
                <a:solidFill>
                  <a:srgbClr val="0070C0"/>
                </a:solidFill>
              </a:rPr>
              <a:t>(</a:t>
            </a:r>
            <a:r>
              <a:rPr lang="fr-FR" sz="1600" dirty="0">
                <a:solidFill>
                  <a:srgbClr val="0070C0"/>
                </a:solidFill>
              </a:rPr>
              <a:t>enjeux locaux, régionaux, nationaux);</a:t>
            </a:r>
          </a:p>
          <a:p>
            <a:endParaRPr lang="fr-FR" sz="1600" dirty="0">
              <a:solidFill>
                <a:srgbClr val="0070C0"/>
              </a:solidFill>
            </a:endParaRPr>
          </a:p>
          <a:p>
            <a:pPr marL="342900" indent="-342900">
              <a:buFont typeface="Arial" panose="020B0604020202020204" pitchFamily="34" charset="0"/>
              <a:buChar char="•"/>
            </a:pPr>
            <a:r>
              <a:rPr lang="fr-FR" b="1" dirty="0" smtClean="0">
                <a:solidFill>
                  <a:schemeClr val="accent6">
                    <a:lumMod val="50000"/>
                  </a:schemeClr>
                </a:solidFill>
              </a:rPr>
              <a:t>Il/elle teste </a:t>
            </a:r>
            <a:r>
              <a:rPr lang="fr-FR" dirty="0" smtClean="0"/>
              <a:t> </a:t>
            </a:r>
            <a:r>
              <a:rPr lang="fr-FR" dirty="0"/>
              <a:t>votre patience, votre endurance;</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solidFill>
                  <a:srgbClr val="C00000"/>
                </a:solidFill>
              </a:rPr>
              <a:t>Manifeste un « sentiment » négatif : </a:t>
            </a:r>
            <a:r>
              <a:rPr lang="fr-FR" dirty="0">
                <a:solidFill>
                  <a:srgbClr val="C00000"/>
                </a:solidFill>
              </a:rPr>
              <a:t>désintérêt; ennui, gêne, contrariété;</a:t>
            </a:r>
          </a:p>
          <a:p>
            <a:pPr marL="342900" indent="-342900">
              <a:buFont typeface="Arial" panose="020B0604020202020204" pitchFamily="34" charset="0"/>
              <a:buChar char="•"/>
            </a:pPr>
            <a:endParaRPr lang="fr-FR" dirty="0">
              <a:solidFill>
                <a:srgbClr val="C00000"/>
              </a:solidFill>
            </a:endParaRPr>
          </a:p>
          <a:p>
            <a:pPr marL="342900" indent="-342900">
              <a:buFont typeface="Arial" panose="020B0604020202020204" pitchFamily="34" charset="0"/>
              <a:buChar char="•"/>
            </a:pPr>
            <a:r>
              <a:rPr lang="fr-FR" b="1" dirty="0">
                <a:solidFill>
                  <a:schemeClr val="accent3">
                    <a:lumMod val="75000"/>
                  </a:schemeClr>
                </a:solidFill>
              </a:rPr>
              <a:t>Promet </a:t>
            </a:r>
            <a:r>
              <a:rPr lang="fr-FR" dirty="0">
                <a:solidFill>
                  <a:schemeClr val="accent3">
                    <a:lumMod val="75000"/>
                  </a:schemeClr>
                </a:solidFill>
              </a:rPr>
              <a:t>mais ne donne aucune suite; </a:t>
            </a:r>
          </a:p>
          <a:p>
            <a:pPr marL="342900" indent="-342900">
              <a:buFont typeface="Arial" panose="020B0604020202020204" pitchFamily="34" charset="0"/>
              <a:buChar char="•"/>
            </a:pPr>
            <a:endParaRPr lang="fr-FR" dirty="0"/>
          </a:p>
          <a:p>
            <a:pPr marL="342900" indent="-342900">
              <a:buFont typeface="Arial" panose="020B0604020202020204" pitchFamily="34" charset="0"/>
              <a:buChar char="•"/>
            </a:pPr>
            <a:r>
              <a:rPr lang="fr-FR" b="1" dirty="0">
                <a:solidFill>
                  <a:srgbClr val="7030A0"/>
                </a:solidFill>
              </a:rPr>
              <a:t>Accorde un temps ultra réduit</a:t>
            </a:r>
            <a:r>
              <a:rPr lang="fr-FR" dirty="0">
                <a:solidFill>
                  <a:srgbClr val="7030A0"/>
                </a:solidFill>
              </a:rPr>
              <a:t>;</a:t>
            </a:r>
          </a:p>
          <a:p>
            <a:pPr marL="342900" indent="-342900">
              <a:buFont typeface="Arial" panose="020B0604020202020204" pitchFamily="34" charset="0"/>
              <a:buChar char="•"/>
            </a:pPr>
            <a:endParaRPr lang="fr-FR" b="1" u="sng" dirty="0"/>
          </a:p>
          <a:p>
            <a:pPr marL="285750" indent="-285750">
              <a:buFont typeface="Arial" panose="020B0604020202020204" pitchFamily="34" charset="0"/>
              <a:buChar char="•"/>
            </a:pPr>
            <a:r>
              <a:rPr lang="fr-FR" dirty="0">
                <a:solidFill>
                  <a:srgbClr val="FFC000"/>
                </a:solidFill>
              </a:rPr>
              <a:t> </a:t>
            </a:r>
            <a:r>
              <a:rPr lang="fr-FR" b="1" dirty="0">
                <a:solidFill>
                  <a:srgbClr val="FFC000"/>
                </a:solidFill>
              </a:rPr>
              <a:t>Veut conclure</a:t>
            </a:r>
            <a:r>
              <a:rPr lang="fr-FR" dirty="0">
                <a:solidFill>
                  <a:srgbClr val="FFC000"/>
                </a:solidFill>
              </a:rPr>
              <a:t> </a:t>
            </a:r>
            <a:r>
              <a:rPr lang="fr-FR" dirty="0"/>
              <a:t>trop vite et tout seul.</a:t>
            </a:r>
          </a:p>
          <a:p>
            <a:endParaRPr lang="fr-FR" sz="1400" b="1" dirty="0">
              <a:solidFill>
                <a:srgbClr val="0070C0"/>
              </a:solidFill>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pic>
        <p:nvPicPr>
          <p:cNvPr id="20" name="Image 19"/>
          <p:cNvPicPr>
            <a:picLocks noChangeAspect="1"/>
          </p:cNvPicPr>
          <p:nvPr/>
        </p:nvPicPr>
        <p:blipFill>
          <a:blip r:embed="rId5"/>
          <a:stretch>
            <a:fillRect/>
          </a:stretch>
        </p:blipFill>
        <p:spPr>
          <a:xfrm>
            <a:off x="3035842" y="1109426"/>
            <a:ext cx="996197" cy="813562"/>
          </a:xfrm>
          <a:prstGeom prst="rect">
            <a:avLst/>
          </a:prstGeom>
        </p:spPr>
      </p:pic>
    </p:spTree>
    <p:extLst>
      <p:ext uri="{BB962C8B-B14F-4D97-AF65-F5344CB8AC3E}">
        <p14:creationId xmlns:p14="http://schemas.microsoft.com/office/powerpoint/2010/main" val="312156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barn(inVertical)">
                                      <p:cBhvr>
                                        <p:cTn id="27" dur="500"/>
                                        <p:tgtEl>
                                          <p:spTgt spid="10">
                                            <p:txEl>
                                              <p:pRg st="6" end="6"/>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8" end="8"/>
                                            </p:txEl>
                                          </p:spTgt>
                                        </p:tgtEl>
                                        <p:attrNameLst>
                                          <p:attrName>style.visibility</p:attrName>
                                        </p:attrNameLst>
                                      </p:cBhvr>
                                      <p:to>
                                        <p:strVal val="visible"/>
                                      </p:to>
                                    </p:set>
                                    <p:animEffect transition="in" filter="barn(inVertical)">
                                      <p:cBhvr>
                                        <p:cTn id="31" dur="500"/>
                                        <p:tgtEl>
                                          <p:spTgt spid="10">
                                            <p:txEl>
                                              <p:pRg st="8" end="8"/>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10" end="10"/>
                                            </p:txEl>
                                          </p:spTgt>
                                        </p:tgtEl>
                                        <p:attrNameLst>
                                          <p:attrName>style.visibility</p:attrName>
                                        </p:attrNameLst>
                                      </p:cBhvr>
                                      <p:to>
                                        <p:strVal val="visible"/>
                                      </p:to>
                                    </p:set>
                                    <p:animEffect transition="in" filter="barn(inVertical)">
                                      <p:cBhvr>
                                        <p:cTn id="35" dur="500"/>
                                        <p:tgtEl>
                                          <p:spTgt spid="10">
                                            <p:txEl>
                                              <p:pRg st="10" end="10"/>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12" end="12"/>
                                            </p:txEl>
                                          </p:spTgt>
                                        </p:tgtEl>
                                        <p:attrNameLst>
                                          <p:attrName>style.visibility</p:attrName>
                                        </p:attrNameLst>
                                      </p:cBhvr>
                                      <p:to>
                                        <p:strVal val="visible"/>
                                      </p:to>
                                    </p:set>
                                    <p:animEffect transition="in" filter="barn(inVertical)">
                                      <p:cBhvr>
                                        <p:cTn id="39" dur="500"/>
                                        <p:tgtEl>
                                          <p:spTgt spid="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6144246"/>
          </a:xfrm>
          <a:prstGeom prst="rect">
            <a:avLst/>
          </a:prstGeom>
        </p:spPr>
        <p:txBody>
          <a:bodyPr wrap="square">
            <a:spAutoFit/>
          </a:bodyPr>
          <a:lstStyle/>
          <a:p>
            <a:pPr marL="0" lvl="1">
              <a:lnSpc>
                <a:spcPct val="90000"/>
              </a:lnSpc>
              <a:spcBef>
                <a:spcPts val="500"/>
              </a:spcBef>
            </a:pPr>
            <a:r>
              <a:rPr lang="fr-FR" sz="4400" b="1" dirty="0">
                <a:solidFill>
                  <a:srgbClr val="FFC000"/>
                </a:solidFill>
              </a:rPr>
              <a:t>Règle d’or N°4  </a:t>
            </a:r>
            <a:endParaRPr lang="fr-BE" sz="4400" b="1" dirty="0">
              <a:solidFill>
                <a:srgbClr val="FFC000"/>
              </a:solidFill>
            </a:endParaRPr>
          </a:p>
          <a:p>
            <a:endParaRPr lang="fr-FR" sz="1400" dirty="0"/>
          </a:p>
          <a:p>
            <a:r>
              <a:rPr lang="fr-FR" sz="2600" b="1" dirty="0">
                <a:solidFill>
                  <a:srgbClr val="FF0000"/>
                </a:solidFill>
              </a:rPr>
              <a:t>-</a:t>
            </a:r>
            <a:r>
              <a:rPr lang="fr-FR" sz="2400" b="1" dirty="0">
                <a:solidFill>
                  <a:srgbClr val="FF0000"/>
                </a:solidFill>
              </a:rPr>
              <a:t>Maîtrisez parfaitement votre sujet mais ne montrez pas d’arrogance: </a:t>
            </a:r>
            <a:r>
              <a:rPr lang="fr-FR" sz="2400" b="1" dirty="0">
                <a:solidFill>
                  <a:schemeClr val="accent1">
                    <a:lumMod val="60000"/>
                    <a:lumOff val="40000"/>
                  </a:schemeClr>
                </a:solidFill>
              </a:rPr>
              <a:t>entraînez-vous avec la méthode du « scénario de l’ascenseur »;</a:t>
            </a:r>
          </a:p>
          <a:p>
            <a:r>
              <a:rPr lang="fr-FR" sz="2400" b="1" dirty="0">
                <a:solidFill>
                  <a:srgbClr val="FF0000"/>
                </a:solidFill>
              </a:rPr>
              <a:t>-Analysez, comprenez et intégrez les obstacles/freins;</a:t>
            </a:r>
            <a:r>
              <a:rPr lang="fr-FR" sz="2400" b="1" dirty="0">
                <a:solidFill>
                  <a:schemeClr val="accent1">
                    <a:lumMod val="60000"/>
                    <a:lumOff val="40000"/>
                  </a:schemeClr>
                </a:solidFill>
              </a:rPr>
              <a:t> </a:t>
            </a:r>
            <a:endParaRPr lang="fr-FR" sz="2400" b="1" dirty="0">
              <a:solidFill>
                <a:srgbClr val="FF0000"/>
              </a:solidFill>
            </a:endParaRPr>
          </a:p>
          <a:p>
            <a:r>
              <a:rPr lang="fr-FR" sz="2400" b="1" dirty="0" smtClean="0">
                <a:solidFill>
                  <a:srgbClr val="FF0000"/>
                </a:solidFill>
              </a:rPr>
              <a:t>-Veillez à ce que votre </a:t>
            </a:r>
            <a:r>
              <a:rPr lang="fr-FR" sz="2400" b="1" dirty="0">
                <a:solidFill>
                  <a:srgbClr val="FF0000"/>
                </a:solidFill>
              </a:rPr>
              <a:t>plan de communication/plaidoyer fait toujours le consens parmi vous;</a:t>
            </a:r>
          </a:p>
          <a:p>
            <a:r>
              <a:rPr lang="fr-FR" sz="2400" b="1" dirty="0">
                <a:solidFill>
                  <a:srgbClr val="FF0000"/>
                </a:solidFill>
              </a:rPr>
              <a:t>-Adoptez, si possible, les mêmes éléments de langage;</a:t>
            </a:r>
          </a:p>
          <a:p>
            <a:pPr lvl="0">
              <a:defRPr/>
            </a:pPr>
            <a:r>
              <a:rPr lang="fr-FR" sz="2400" b="1" dirty="0">
                <a:solidFill>
                  <a:srgbClr val="FF0000"/>
                </a:solidFill>
              </a:rPr>
              <a:t>-Réfléchissez sur le long terme;</a:t>
            </a:r>
          </a:p>
          <a:p>
            <a:pPr lvl="0">
              <a:defRPr/>
            </a:pPr>
            <a:r>
              <a:rPr lang="fr-FR" sz="2400" b="1" dirty="0">
                <a:solidFill>
                  <a:srgbClr val="FF0000"/>
                </a:solidFill>
              </a:rPr>
              <a:t>-Ne laissez pas la désunion vous envahir: débriefez et cherchez des solutions ensemble;</a:t>
            </a: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spTree>
    <p:extLst>
      <p:ext uri="{BB962C8B-B14F-4D97-AF65-F5344CB8AC3E}">
        <p14:creationId xmlns:p14="http://schemas.microsoft.com/office/powerpoint/2010/main" val="227958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500"/>
                                        <p:tgtEl>
                                          <p:spTgt spid="10">
                                            <p:txEl>
                                              <p:pRg st="5" end="5"/>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barn(inVertical)">
                                      <p:cBhvr>
                                        <p:cTn id="35" dur="500"/>
                                        <p:tgtEl>
                                          <p:spTgt spid="10">
                                            <p:txEl>
                                              <p:pRg st="6" end="6"/>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barn(inVertical)">
                                      <p:cBhvr>
                                        <p:cTn id="39"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1: Différences &amp; complémentarités</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3551742"/>
          </a:xfrm>
          <a:prstGeom prst="rect">
            <a:avLst/>
          </a:prstGeom>
        </p:spPr>
        <p:txBody>
          <a:bodyPr wrap="square">
            <a:spAutoFit/>
          </a:bodyPr>
          <a:lstStyle/>
          <a:p>
            <a:pPr marL="0" lvl="1">
              <a:lnSpc>
                <a:spcPct val="90000"/>
              </a:lnSpc>
              <a:spcBef>
                <a:spcPts val="500"/>
              </a:spcBef>
            </a:pPr>
            <a:endParaRPr lang="fr-CA" sz="4400" b="1" dirty="0" smtClean="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a:p>
            <a:pPr marL="0" lvl="1">
              <a:lnSpc>
                <a:spcPct val="90000"/>
              </a:lnSpc>
              <a:spcBef>
                <a:spcPts val="500"/>
              </a:spcBef>
            </a:pPr>
            <a:r>
              <a:rPr lang="fr-CA" sz="4400" b="1" dirty="0" smtClean="0">
                <a:ln w="0"/>
                <a:solidFill>
                  <a:schemeClr val="accent4">
                    <a:lumMod val="75000"/>
                  </a:schemeClr>
                </a:solidFill>
                <a:effectLst>
                  <a:outerShdw blurRad="38100" dist="19050" dir="2700000" algn="tl" rotWithShape="0">
                    <a:schemeClr val="dk1">
                      <a:alpha val="40000"/>
                    </a:schemeClr>
                  </a:outerShdw>
                </a:effectLst>
                <a:latin typeface="Calibri" pitchFamily="34" charset="0"/>
              </a:rPr>
              <a:t>         Merci </a:t>
            </a:r>
            <a:r>
              <a:rPr lang="fr-CA" sz="44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de votre </a:t>
            </a:r>
            <a:r>
              <a:rPr lang="fr-CA" sz="4400" b="1" dirty="0" smtClean="0">
                <a:ln w="0"/>
                <a:solidFill>
                  <a:schemeClr val="accent4">
                    <a:lumMod val="75000"/>
                  </a:schemeClr>
                </a:solidFill>
                <a:effectLst>
                  <a:outerShdw blurRad="38100" dist="19050" dir="2700000" algn="tl" rotWithShape="0">
                    <a:schemeClr val="dk1">
                      <a:alpha val="40000"/>
                    </a:schemeClr>
                  </a:outerShdw>
                </a:effectLst>
                <a:latin typeface="Calibri" pitchFamily="34" charset="0"/>
              </a:rPr>
              <a:t>attention</a:t>
            </a:r>
          </a:p>
          <a:p>
            <a:pPr marL="0" lvl="1">
              <a:lnSpc>
                <a:spcPct val="90000"/>
              </a:lnSpc>
              <a:spcBef>
                <a:spcPts val="500"/>
              </a:spcBef>
            </a:pPr>
            <a:endParaRPr lang="fr-CA" sz="44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210021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barn(inVertical)">
                                      <p:cBhvr>
                                        <p:cTn id="15" dur="500"/>
                                        <p:tgtEl>
                                          <p:spTgt spid="10">
                                            <p:txEl>
                                              <p:pRg st="1" end="1"/>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6989093"/>
          </a:xfrm>
          <a:prstGeom prst="rect">
            <a:avLst/>
          </a:prstGeom>
        </p:spPr>
        <p:txBody>
          <a:bodyPr wrap="square">
            <a:spAutoFit/>
          </a:bodyPr>
          <a:lstStyle/>
          <a:p>
            <a:pPr marL="457200" indent="-457200">
              <a:lnSpc>
                <a:spcPct val="90000"/>
              </a:lnSpc>
              <a:spcBef>
                <a:spcPts val="1000"/>
              </a:spcBef>
              <a:buFont typeface="Arial" panose="020B0604020202020204" pitchFamily="34" charset="0"/>
              <a:buChar char="•"/>
            </a:pPr>
            <a:r>
              <a:rPr lang="fr-FR" sz="2800" b="1" dirty="0" smtClean="0">
                <a:solidFill>
                  <a:schemeClr val="accent6">
                    <a:lumMod val="75000"/>
                  </a:schemeClr>
                </a:solidFill>
              </a:rPr>
              <a:t>Partie </a:t>
            </a:r>
            <a:r>
              <a:rPr lang="fr-FR" sz="2800" b="1" dirty="0">
                <a:solidFill>
                  <a:schemeClr val="accent6">
                    <a:lumMod val="75000"/>
                  </a:schemeClr>
                </a:solidFill>
              </a:rPr>
              <a:t>2: Allier communication et plaidoyer pour la nutrition au Niger</a:t>
            </a:r>
            <a:r>
              <a:rPr lang="fr-BE" sz="2800" b="1" dirty="0">
                <a:solidFill>
                  <a:schemeClr val="accent6">
                    <a:lumMod val="75000"/>
                  </a:schemeClr>
                </a:solidFill>
              </a:rPr>
              <a:t> </a:t>
            </a:r>
          </a:p>
          <a:p>
            <a:pPr>
              <a:lnSpc>
                <a:spcPct val="90000"/>
              </a:lnSpc>
              <a:spcBef>
                <a:spcPts val="1000"/>
              </a:spcBef>
            </a:pPr>
            <a:r>
              <a:rPr lang="fr-BE" dirty="0"/>
              <a:t>1.  Un plaidoyer </a:t>
            </a:r>
            <a:r>
              <a:rPr lang="fr-BE" dirty="0" smtClean="0"/>
              <a:t>Nutrition</a:t>
            </a:r>
            <a:r>
              <a:rPr lang="fr-BE" dirty="0"/>
              <a:t>: pour faire quoi?</a:t>
            </a:r>
          </a:p>
          <a:p>
            <a:pPr marL="342900" indent="-342900">
              <a:lnSpc>
                <a:spcPct val="90000"/>
              </a:lnSpc>
              <a:spcBef>
                <a:spcPts val="1000"/>
              </a:spcBef>
              <a:buFontTx/>
              <a:buAutoNum type="arabicPeriod" startAt="2"/>
            </a:pPr>
            <a:r>
              <a:rPr lang="fr-BE" dirty="0" smtClean="0"/>
              <a:t>Communication et Plaidoyer: même combat!</a:t>
            </a:r>
          </a:p>
          <a:p>
            <a:pPr marL="342900" indent="-342900">
              <a:lnSpc>
                <a:spcPct val="90000"/>
              </a:lnSpc>
              <a:spcBef>
                <a:spcPts val="1000"/>
              </a:spcBef>
              <a:buFontTx/>
              <a:buAutoNum type="arabicPeriod" startAt="2"/>
            </a:pPr>
            <a:r>
              <a:rPr lang="fr-BE" dirty="0" smtClean="0"/>
              <a:t>État des lieux et conditions de réussite</a:t>
            </a:r>
            <a:endParaRPr lang="fr-BE" dirty="0"/>
          </a:p>
          <a:p>
            <a:pPr marL="342900" indent="-342900">
              <a:lnSpc>
                <a:spcPct val="90000"/>
              </a:lnSpc>
              <a:spcBef>
                <a:spcPts val="1000"/>
              </a:spcBef>
              <a:buAutoNum type="arabicPeriod" startAt="2"/>
            </a:pPr>
            <a:r>
              <a:rPr lang="fr-BE" dirty="0"/>
              <a:t>Analyse </a:t>
            </a:r>
            <a:r>
              <a:rPr lang="fr-BE" dirty="0" err="1"/>
              <a:t>SWOT</a:t>
            </a:r>
            <a:endParaRPr lang="fr-BE" dirty="0"/>
          </a:p>
          <a:p>
            <a:pPr marL="342900" indent="-342900">
              <a:lnSpc>
                <a:spcPct val="90000"/>
              </a:lnSpc>
              <a:spcBef>
                <a:spcPts val="1000"/>
              </a:spcBef>
              <a:buAutoNum type="arabicPeriod" startAt="2"/>
            </a:pPr>
            <a:r>
              <a:rPr lang="fr-BE" dirty="0"/>
              <a:t>Réfléchissons à votre plaidoyer commun pour la Nutrition</a:t>
            </a:r>
          </a:p>
          <a:p>
            <a:pPr marL="342900" indent="-342900">
              <a:lnSpc>
                <a:spcPct val="90000"/>
              </a:lnSpc>
              <a:spcBef>
                <a:spcPts val="1000"/>
              </a:spcBef>
              <a:buAutoNum type="arabicPeriod" startAt="2"/>
            </a:pPr>
            <a:r>
              <a:rPr lang="fr-BE" dirty="0"/>
              <a:t>Leadership</a:t>
            </a:r>
          </a:p>
          <a:p>
            <a:endParaRPr lang="fr-BE" dirty="0"/>
          </a:p>
          <a:p>
            <a:r>
              <a:rPr lang="fr-BE" dirty="0"/>
              <a:t>Débat </a:t>
            </a:r>
          </a:p>
          <a:p>
            <a:r>
              <a:rPr lang="fr-BE" dirty="0"/>
              <a:t>Exercice pratique</a:t>
            </a:r>
          </a:p>
          <a:p>
            <a:pPr>
              <a:lnSpc>
                <a:spcPct val="90000"/>
              </a:lnSpc>
              <a:spcBef>
                <a:spcPts val="1000"/>
              </a:spcBef>
            </a:pPr>
            <a:r>
              <a:rPr lang="fr-BE" sz="1600" b="1" dirty="0">
                <a:solidFill>
                  <a:srgbClr val="FFC000"/>
                </a:solidFill>
              </a:rPr>
              <a:t>Cette formation n’offre pas de solution « clé sur porte »; elle veut simplement encourager la réflexion sur les voies et moyens pour élaborer ce plaidoyer commun.</a:t>
            </a:r>
            <a:endParaRPr lang="fr-BE" b="1" dirty="0">
              <a:solidFill>
                <a:srgbClr val="FFC000"/>
              </a:solidFill>
            </a:endParaRPr>
          </a:p>
          <a:p>
            <a:pPr marL="0" lvl="1">
              <a:lnSpc>
                <a:spcPct val="90000"/>
              </a:lnSpc>
              <a:spcBef>
                <a:spcPts val="500"/>
              </a:spcBef>
            </a:pPr>
            <a:endParaRPr lang="fr-CA" sz="4400" b="1" dirty="0" smtClean="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a:p>
            <a:pPr marL="0" lvl="1">
              <a:lnSpc>
                <a:spcPct val="90000"/>
              </a:lnSpc>
              <a:spcBef>
                <a:spcPts val="500"/>
              </a:spcBef>
            </a:pPr>
            <a:r>
              <a:rPr lang="fr-CA" sz="4400" b="1" dirty="0" smtClean="0">
                <a:ln w="0"/>
                <a:solidFill>
                  <a:schemeClr val="accent4">
                    <a:lumMod val="75000"/>
                  </a:schemeClr>
                </a:solidFill>
                <a:effectLst>
                  <a:outerShdw blurRad="38100" dist="19050" dir="2700000" algn="tl" rotWithShape="0">
                    <a:schemeClr val="dk1">
                      <a:alpha val="40000"/>
                    </a:schemeClr>
                  </a:outerShdw>
                </a:effectLst>
                <a:latin typeface="Calibri" pitchFamily="34" charset="0"/>
              </a:rPr>
              <a:t>         </a:t>
            </a: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spTree>
    <p:extLst>
      <p:ext uri="{BB962C8B-B14F-4D97-AF65-F5344CB8AC3E}">
        <p14:creationId xmlns:p14="http://schemas.microsoft.com/office/powerpoint/2010/main" val="245783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12" end="12"/>
                                            </p:txEl>
                                          </p:spTgt>
                                        </p:tgtEl>
                                        <p:attrNameLst>
                                          <p:attrName>style.visibility</p:attrName>
                                        </p:attrNameLst>
                                      </p:cBhvr>
                                      <p:to>
                                        <p:strVal val="visible"/>
                                      </p:to>
                                    </p:set>
                                    <p:animEffect transition="in" filter="barn(inVertical)">
                                      <p:cBhvr>
                                        <p:cTn id="15" dur="500"/>
                                        <p:tgtEl>
                                          <p:spTgt spid="10">
                                            <p:txEl>
                                              <p:pRg st="12" end="12"/>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barn(inVertical)">
                                      <p:cBhvr>
                                        <p:cTn id="19" dur="500"/>
                                        <p:tgtEl>
                                          <p:spTgt spid="10">
                                            <p:txEl>
                                              <p:pRg st="0" end="0"/>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Effect transition="in" filter="barn(inVertical)">
                                      <p:cBhvr>
                                        <p:cTn id="23" dur="500"/>
                                        <p:tgtEl>
                                          <p:spTgt spid="10">
                                            <p:txEl>
                                              <p:pRg st="1" end="1"/>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barn(inVertical)">
                                      <p:cBhvr>
                                        <p:cTn id="27" dur="500"/>
                                        <p:tgtEl>
                                          <p:spTgt spid="10">
                                            <p:txEl>
                                              <p:pRg st="2" end="2"/>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Effect transition="in" filter="barn(inVertical)">
                                      <p:cBhvr>
                                        <p:cTn id="31" dur="500"/>
                                        <p:tgtEl>
                                          <p:spTgt spid="10">
                                            <p:txEl>
                                              <p:pRg st="3" end="3"/>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barn(inVertical)">
                                      <p:cBhvr>
                                        <p:cTn id="35" dur="500"/>
                                        <p:tgtEl>
                                          <p:spTgt spid="10">
                                            <p:txEl>
                                              <p:pRg st="4" end="4"/>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5" end="5"/>
                                            </p:txEl>
                                          </p:spTgt>
                                        </p:tgtEl>
                                        <p:attrNameLst>
                                          <p:attrName>style.visibility</p:attrName>
                                        </p:attrNameLst>
                                      </p:cBhvr>
                                      <p:to>
                                        <p:strVal val="visible"/>
                                      </p:to>
                                    </p:set>
                                    <p:animEffect transition="in" filter="barn(inVertical)">
                                      <p:cBhvr>
                                        <p:cTn id="39" dur="500"/>
                                        <p:tgtEl>
                                          <p:spTgt spid="10">
                                            <p:txEl>
                                              <p:pRg st="5" end="5"/>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6" end="6"/>
                                            </p:txEl>
                                          </p:spTgt>
                                        </p:tgtEl>
                                        <p:attrNameLst>
                                          <p:attrName>style.visibility</p:attrName>
                                        </p:attrNameLst>
                                      </p:cBhvr>
                                      <p:to>
                                        <p:strVal val="visible"/>
                                      </p:to>
                                    </p:set>
                                    <p:animEffect transition="in" filter="barn(inVertical)">
                                      <p:cBhvr>
                                        <p:cTn id="43" dur="500"/>
                                        <p:tgtEl>
                                          <p:spTgt spid="10">
                                            <p:txEl>
                                              <p:pRg st="6" end="6"/>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barn(inVertical)">
                                      <p:cBhvr>
                                        <p:cTn id="47" dur="500"/>
                                        <p:tgtEl>
                                          <p:spTgt spid="10">
                                            <p:txEl>
                                              <p:pRg st="8" end="8"/>
                                            </p:txEl>
                                          </p:spTgt>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0">
                                            <p:txEl>
                                              <p:pRg st="9" end="9"/>
                                            </p:txEl>
                                          </p:spTgt>
                                        </p:tgtEl>
                                        <p:attrNameLst>
                                          <p:attrName>style.visibility</p:attrName>
                                        </p:attrNameLst>
                                      </p:cBhvr>
                                      <p:to>
                                        <p:strVal val="visible"/>
                                      </p:to>
                                    </p:set>
                                    <p:animEffect transition="in" filter="barn(inVertical)">
                                      <p:cBhvr>
                                        <p:cTn id="51" dur="500"/>
                                        <p:tgtEl>
                                          <p:spTgt spid="10">
                                            <p:txEl>
                                              <p:pRg st="9" end="9"/>
                                            </p:txEl>
                                          </p:spTgt>
                                        </p:tgtEl>
                                      </p:cBhvr>
                                    </p:animEffect>
                                  </p:childTnLst>
                                </p:cTn>
                              </p:par>
                            </p:childTnLst>
                          </p:cTn>
                        </p:par>
                        <p:par>
                          <p:cTn id="52" fill="hold">
                            <p:stCondLst>
                              <p:cond delay="6000"/>
                            </p:stCondLst>
                            <p:childTnLst>
                              <p:par>
                                <p:cTn id="53" presetID="16" presetClass="entr" presetSubtype="21" fill="hold" nodeType="afterEffect">
                                  <p:stCondLst>
                                    <p:cond delay="0"/>
                                  </p:stCondLst>
                                  <p:childTnLst>
                                    <p:set>
                                      <p:cBhvr>
                                        <p:cTn id="54" dur="1" fill="hold">
                                          <p:stCondLst>
                                            <p:cond delay="0"/>
                                          </p:stCondLst>
                                        </p:cTn>
                                        <p:tgtEl>
                                          <p:spTgt spid="10">
                                            <p:txEl>
                                              <p:pRg st="10" end="10"/>
                                            </p:txEl>
                                          </p:spTgt>
                                        </p:tgtEl>
                                        <p:attrNameLst>
                                          <p:attrName>style.visibility</p:attrName>
                                        </p:attrNameLst>
                                      </p:cBhvr>
                                      <p:to>
                                        <p:strVal val="visible"/>
                                      </p:to>
                                    </p:set>
                                    <p:animEffect transition="in" filter="barn(inVertical)">
                                      <p:cBhvr>
                                        <p:cTn id="55" dur="5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6387390"/>
          </a:xfrm>
          <a:prstGeom prst="rect">
            <a:avLst/>
          </a:prstGeom>
        </p:spPr>
        <p:txBody>
          <a:bodyPr wrap="square">
            <a:spAutoFit/>
          </a:bodyPr>
          <a:lstStyle/>
          <a:p>
            <a:pPr>
              <a:lnSpc>
                <a:spcPct val="90000"/>
              </a:lnSpc>
              <a:spcBef>
                <a:spcPts val="1000"/>
              </a:spcBef>
            </a:pPr>
            <a:r>
              <a:rPr lang="fr-BE" sz="2400" b="1" dirty="0" smtClean="0"/>
              <a:t>1</a:t>
            </a:r>
            <a:r>
              <a:rPr lang="fr-BE" sz="2400" b="1" dirty="0"/>
              <a:t>.</a:t>
            </a:r>
            <a:r>
              <a:rPr lang="fr-BE" dirty="0"/>
              <a:t> </a:t>
            </a:r>
            <a:r>
              <a:rPr lang="fr-BE" sz="2600" b="1" dirty="0">
                <a:solidFill>
                  <a:srgbClr val="575757"/>
                </a:solidFill>
              </a:rPr>
              <a:t>Un plaidoyer </a:t>
            </a:r>
            <a:r>
              <a:rPr lang="fr-BE" sz="2600" b="1" dirty="0" smtClean="0">
                <a:solidFill>
                  <a:srgbClr val="575757"/>
                </a:solidFill>
              </a:rPr>
              <a:t>Nutrition: </a:t>
            </a:r>
            <a:r>
              <a:rPr lang="fr-BE" sz="2600" b="1" dirty="0">
                <a:solidFill>
                  <a:srgbClr val="575757"/>
                </a:solidFill>
              </a:rPr>
              <a:t>pour faire quoi ?</a:t>
            </a:r>
          </a:p>
          <a:p>
            <a:endParaRPr lang="fr-FR" dirty="0"/>
          </a:p>
          <a:p>
            <a:pPr marL="285750" indent="-285750">
              <a:buFont typeface="Arial" panose="020B0604020202020204" pitchFamily="34" charset="0"/>
              <a:buChar char="•"/>
            </a:pPr>
            <a:r>
              <a:rPr lang="fr-FR" dirty="0"/>
              <a:t>Nutrition  au Niger:  mener un </a:t>
            </a:r>
            <a:r>
              <a:rPr lang="fr-FR" b="1" dirty="0">
                <a:solidFill>
                  <a:schemeClr val="tx2">
                    <a:lumMod val="75000"/>
                  </a:schemeClr>
                </a:solidFill>
              </a:rPr>
              <a:t>plaidoyer d’influence </a:t>
            </a:r>
            <a:r>
              <a:rPr lang="fr-FR" dirty="0"/>
              <a:t>pour obtenir des</a:t>
            </a:r>
            <a:r>
              <a:rPr lang="fr-FR" b="1" dirty="0"/>
              <a:t> </a:t>
            </a:r>
            <a:r>
              <a:rPr lang="fr-FR" b="1" dirty="0">
                <a:solidFill>
                  <a:schemeClr val="accent2">
                    <a:lumMod val="75000"/>
                  </a:schemeClr>
                </a:solidFill>
              </a:rPr>
              <a:t>changements transformationnels durables: </a:t>
            </a:r>
            <a:r>
              <a:rPr lang="fr-FR" dirty="0"/>
              <a:t>l’éradication de la malnutrition chronique au Niger d’ici à 2025-2030;</a:t>
            </a:r>
          </a:p>
          <a:p>
            <a:endParaRPr lang="fr-FR" dirty="0"/>
          </a:p>
          <a:p>
            <a:r>
              <a:rPr lang="fr-FR" b="1" dirty="0">
                <a:solidFill>
                  <a:schemeClr val="accent5">
                    <a:lumMod val="75000"/>
                  </a:schemeClr>
                </a:solidFill>
              </a:rPr>
              <a:t>Pourquoi?</a:t>
            </a:r>
          </a:p>
          <a:p>
            <a:pPr marL="285750" indent="-285750">
              <a:buFont typeface="Arial" panose="020B0604020202020204" pitchFamily="34" charset="0"/>
              <a:buChar char="•"/>
            </a:pPr>
            <a:r>
              <a:rPr lang="fr-FR" dirty="0"/>
              <a:t>Priorité nationale; engagement solennel du Chef de l’</a:t>
            </a:r>
            <a:r>
              <a:rPr lang="fr-FR" sz="1600" dirty="0"/>
              <a:t>É</a:t>
            </a:r>
            <a:r>
              <a:rPr lang="fr-FR" dirty="0"/>
              <a:t>tat et du </a:t>
            </a:r>
            <a:r>
              <a:rPr lang="fr-FR" dirty="0" err="1"/>
              <a:t>Gvt</a:t>
            </a:r>
            <a:r>
              <a:rPr lang="fr-FR" dirty="0"/>
              <a:t>; </a:t>
            </a:r>
          </a:p>
          <a:p>
            <a:pPr marL="285750" indent="-285750">
              <a:buFont typeface="Arial" panose="020B0604020202020204" pitchFamily="34" charset="0"/>
              <a:buChar char="•"/>
            </a:pPr>
            <a:r>
              <a:rPr lang="fr-FR" dirty="0"/>
              <a:t>Cohérence avec les engagements internationaux pris par le Niger (</a:t>
            </a:r>
            <a:r>
              <a:rPr lang="fr-FR" dirty="0" err="1"/>
              <a:t>ODD</a:t>
            </a:r>
            <a:r>
              <a:rPr lang="fr-FR" dirty="0"/>
              <a:t>-Assemblée mondiale de la Santé, etc.)</a:t>
            </a:r>
          </a:p>
          <a:p>
            <a:endParaRPr lang="fr-FR" b="1" dirty="0">
              <a:solidFill>
                <a:schemeClr val="accent5">
                  <a:lumMod val="75000"/>
                </a:schemeClr>
              </a:solidFill>
            </a:endParaRPr>
          </a:p>
          <a:p>
            <a:r>
              <a:rPr lang="fr-FR" b="1" dirty="0">
                <a:solidFill>
                  <a:srgbClr val="C00000"/>
                </a:solidFill>
              </a:rPr>
              <a:t>Comment?</a:t>
            </a:r>
          </a:p>
          <a:p>
            <a:pPr marL="285750" indent="-285750">
              <a:buFont typeface="Arial" panose="020B0604020202020204" pitchFamily="34" charset="0"/>
              <a:buChar char="•"/>
            </a:pPr>
            <a:r>
              <a:rPr lang="fr-FR" dirty="0"/>
              <a:t>Via le </a:t>
            </a:r>
            <a:r>
              <a:rPr lang="fr-FR" b="1" dirty="0">
                <a:solidFill>
                  <a:srgbClr val="7030A0"/>
                </a:solidFill>
              </a:rPr>
              <a:t>dispositif mis en place </a:t>
            </a:r>
            <a:r>
              <a:rPr lang="fr-FR" dirty="0"/>
              <a:t>(HC3N, PNIN, FISAN, etc.);</a:t>
            </a:r>
          </a:p>
          <a:p>
            <a:pPr marL="285750" indent="-285750">
              <a:buFont typeface="Arial" panose="020B0604020202020204" pitchFamily="34" charset="0"/>
              <a:buChar char="•"/>
            </a:pPr>
            <a:r>
              <a:rPr lang="fr-FR" dirty="0"/>
              <a:t>Via la </a:t>
            </a:r>
            <a:r>
              <a:rPr lang="fr-FR" b="1" dirty="0">
                <a:solidFill>
                  <a:schemeClr val="accent1">
                    <a:lumMod val="75000"/>
                  </a:schemeClr>
                </a:solidFill>
              </a:rPr>
              <a:t>PNSN </a:t>
            </a:r>
            <a:r>
              <a:rPr lang="fr-FR" dirty="0"/>
              <a:t>(interventions stratégiques et opérationnelles);</a:t>
            </a:r>
            <a:endParaRPr lang="fr-FR" b="1" dirty="0"/>
          </a:p>
          <a:p>
            <a:pPr marL="285750" indent="-285750">
              <a:buFont typeface="Arial" panose="020B0604020202020204" pitchFamily="34" charset="0"/>
              <a:buChar char="•"/>
            </a:pPr>
            <a:r>
              <a:rPr lang="fr-FR" dirty="0"/>
              <a:t>Via une </a:t>
            </a:r>
            <a:r>
              <a:rPr lang="fr-FR" b="1" dirty="0">
                <a:solidFill>
                  <a:schemeClr val="accent1">
                    <a:lumMod val="60000"/>
                    <a:lumOff val="40000"/>
                  </a:schemeClr>
                </a:solidFill>
              </a:rPr>
              <a:t>approche multisectorielle</a:t>
            </a:r>
            <a:r>
              <a:rPr lang="fr-FR" dirty="0"/>
              <a:t>;</a:t>
            </a:r>
            <a:endParaRPr lang="fr-FR" b="1" dirty="0"/>
          </a:p>
          <a:p>
            <a:pPr marL="285750" indent="-285750">
              <a:buFont typeface="Arial" panose="020B0604020202020204" pitchFamily="34" charset="0"/>
              <a:buChar char="•"/>
            </a:pPr>
            <a:r>
              <a:rPr lang="fr-FR" dirty="0"/>
              <a:t>Via un </a:t>
            </a:r>
            <a:r>
              <a:rPr lang="fr-FR" b="1" dirty="0">
                <a:solidFill>
                  <a:schemeClr val="accent6">
                    <a:lumMod val="75000"/>
                  </a:schemeClr>
                </a:solidFill>
              </a:rPr>
              <a:t>plaidoyer COMMUN </a:t>
            </a:r>
            <a:r>
              <a:rPr lang="fr-FR" dirty="0"/>
              <a:t>à toutes les parties prenantes;</a:t>
            </a:r>
          </a:p>
          <a:p>
            <a:pPr marL="285750" indent="-285750">
              <a:buFont typeface="Arial" panose="020B0604020202020204" pitchFamily="34" charset="0"/>
              <a:buChar char="•"/>
            </a:pPr>
            <a:r>
              <a:rPr lang="fr-FR" dirty="0"/>
              <a:t>Au sein du </a:t>
            </a:r>
            <a:r>
              <a:rPr lang="fr-FR" b="1" dirty="0">
                <a:solidFill>
                  <a:schemeClr val="bg1">
                    <a:lumMod val="50000"/>
                  </a:schemeClr>
                </a:solidFill>
              </a:rPr>
              <a:t>GTT plaidoyer</a:t>
            </a:r>
            <a:r>
              <a:rPr lang="fr-FR" dirty="0"/>
              <a:t>.</a:t>
            </a: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sz="2400" b="1" i="0" u="none" strike="noStrike" kern="1200" cap="none" spc="0" normalizeH="0" dirty="0">
              <a:ln>
                <a:noFill/>
              </a:ln>
              <a:solidFill>
                <a:srgbClr val="FF0000"/>
              </a:solidFill>
              <a:effectLst/>
              <a:uLnTx/>
              <a:uFillTx/>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lang="fr-FR" sz="2400" b="1" dirty="0" smtClean="0">
              <a:solidFill>
                <a:srgbClr val="FF0000"/>
              </a:solidFill>
              <a:latin typeface="Trebuchet MS"/>
            </a:endParaRPr>
          </a:p>
          <a:p>
            <a:pPr marL="0" marR="0" lvl="1" algn="l" defTabSz="914400" rtl="0" eaLnBrk="1" fontAlgn="auto" latinLnBrk="0" hangingPunct="1">
              <a:lnSpc>
                <a:spcPct val="90000"/>
              </a:lnSpc>
              <a:spcBef>
                <a:spcPts val="500"/>
              </a:spcBef>
              <a:spcAft>
                <a:spcPts val="0"/>
              </a:spcAft>
              <a:buClrTx/>
              <a:buSzTx/>
              <a:tabLst/>
              <a:defRPr/>
            </a:pPr>
            <a:endParaRPr kumimoji="0" lang="fr-FR" b="0" i="0" u="none" strike="noStrike" kern="1200" cap="none" spc="0" normalizeH="0" dirty="0" smtClean="0">
              <a:ln>
                <a:noFill/>
              </a:ln>
              <a:solidFill>
                <a:srgbClr val="575757"/>
              </a:solidFill>
              <a:effectLst/>
              <a:uLnTx/>
              <a:uFillTx/>
              <a:latin typeface="Trebuchet MS"/>
            </a:endParaRPr>
          </a:p>
        </p:txBody>
      </p:sp>
    </p:spTree>
    <p:extLst>
      <p:ext uri="{BB962C8B-B14F-4D97-AF65-F5344CB8AC3E}">
        <p14:creationId xmlns:p14="http://schemas.microsoft.com/office/powerpoint/2010/main" val="213836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barn(inVertical)">
                                      <p:cBhvr>
                                        <p:cTn id="27" dur="500"/>
                                        <p:tgtEl>
                                          <p:spTgt spid="10">
                                            <p:txEl>
                                              <p:pRg st="5" end="5"/>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barn(inVertical)">
                                      <p:cBhvr>
                                        <p:cTn id="31" dur="500"/>
                                        <p:tgtEl>
                                          <p:spTgt spid="10">
                                            <p:txEl>
                                              <p:pRg st="6" end="6"/>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8" end="8"/>
                                            </p:txEl>
                                          </p:spTgt>
                                        </p:tgtEl>
                                        <p:attrNameLst>
                                          <p:attrName>style.visibility</p:attrName>
                                        </p:attrNameLst>
                                      </p:cBhvr>
                                      <p:to>
                                        <p:strVal val="visible"/>
                                      </p:to>
                                    </p:set>
                                    <p:animEffect transition="in" filter="barn(inVertical)">
                                      <p:cBhvr>
                                        <p:cTn id="35" dur="500"/>
                                        <p:tgtEl>
                                          <p:spTgt spid="10">
                                            <p:txEl>
                                              <p:pRg st="8" end="8"/>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9" end="9"/>
                                            </p:txEl>
                                          </p:spTgt>
                                        </p:tgtEl>
                                        <p:attrNameLst>
                                          <p:attrName>style.visibility</p:attrName>
                                        </p:attrNameLst>
                                      </p:cBhvr>
                                      <p:to>
                                        <p:strVal val="visible"/>
                                      </p:to>
                                    </p:set>
                                    <p:animEffect transition="in" filter="barn(inVertical)">
                                      <p:cBhvr>
                                        <p:cTn id="39" dur="500"/>
                                        <p:tgtEl>
                                          <p:spTgt spid="10">
                                            <p:txEl>
                                              <p:pRg st="9" end="9"/>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10" end="10"/>
                                            </p:txEl>
                                          </p:spTgt>
                                        </p:tgtEl>
                                        <p:attrNameLst>
                                          <p:attrName>style.visibility</p:attrName>
                                        </p:attrNameLst>
                                      </p:cBhvr>
                                      <p:to>
                                        <p:strVal val="visible"/>
                                      </p:to>
                                    </p:set>
                                    <p:animEffect transition="in" filter="barn(inVertical)">
                                      <p:cBhvr>
                                        <p:cTn id="43" dur="500"/>
                                        <p:tgtEl>
                                          <p:spTgt spid="10">
                                            <p:txEl>
                                              <p:pRg st="10" end="10"/>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11" end="11"/>
                                            </p:txEl>
                                          </p:spTgt>
                                        </p:tgtEl>
                                        <p:attrNameLst>
                                          <p:attrName>style.visibility</p:attrName>
                                        </p:attrNameLst>
                                      </p:cBhvr>
                                      <p:to>
                                        <p:strVal val="visible"/>
                                      </p:to>
                                    </p:set>
                                    <p:animEffect transition="in" filter="barn(inVertical)">
                                      <p:cBhvr>
                                        <p:cTn id="47" dur="500"/>
                                        <p:tgtEl>
                                          <p:spTgt spid="10">
                                            <p:txEl>
                                              <p:pRg st="11" end="11"/>
                                            </p:txEl>
                                          </p:spTgt>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0">
                                            <p:txEl>
                                              <p:pRg st="12" end="12"/>
                                            </p:txEl>
                                          </p:spTgt>
                                        </p:tgtEl>
                                        <p:attrNameLst>
                                          <p:attrName>style.visibility</p:attrName>
                                        </p:attrNameLst>
                                      </p:cBhvr>
                                      <p:to>
                                        <p:strVal val="visible"/>
                                      </p:to>
                                    </p:set>
                                    <p:animEffect transition="in" filter="barn(inVertical)">
                                      <p:cBhvr>
                                        <p:cTn id="51" dur="500"/>
                                        <p:tgtEl>
                                          <p:spTgt spid="10">
                                            <p:txEl>
                                              <p:pRg st="12" end="12"/>
                                            </p:txEl>
                                          </p:spTgt>
                                        </p:tgtEl>
                                      </p:cBhvr>
                                    </p:animEffect>
                                  </p:childTnLst>
                                </p:cTn>
                              </p:par>
                            </p:childTnLst>
                          </p:cTn>
                        </p:par>
                        <p:par>
                          <p:cTn id="52" fill="hold">
                            <p:stCondLst>
                              <p:cond delay="6000"/>
                            </p:stCondLst>
                            <p:childTnLst>
                              <p:par>
                                <p:cTn id="53" presetID="16" presetClass="entr" presetSubtype="21" fill="hold" nodeType="afterEffect">
                                  <p:stCondLst>
                                    <p:cond delay="0"/>
                                  </p:stCondLst>
                                  <p:childTnLst>
                                    <p:set>
                                      <p:cBhvr>
                                        <p:cTn id="54" dur="1" fill="hold">
                                          <p:stCondLst>
                                            <p:cond delay="0"/>
                                          </p:stCondLst>
                                        </p:cTn>
                                        <p:tgtEl>
                                          <p:spTgt spid="10">
                                            <p:txEl>
                                              <p:pRg st="13" end="13"/>
                                            </p:txEl>
                                          </p:spTgt>
                                        </p:tgtEl>
                                        <p:attrNameLst>
                                          <p:attrName>style.visibility</p:attrName>
                                        </p:attrNameLst>
                                      </p:cBhvr>
                                      <p:to>
                                        <p:strVal val="visible"/>
                                      </p:to>
                                    </p:set>
                                    <p:animEffect transition="in" filter="barn(inVertical)">
                                      <p:cBhvr>
                                        <p:cTn id="55" dur="500"/>
                                        <p:tgtEl>
                                          <p:spTgt spid="10">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4339650"/>
          </a:xfrm>
          <a:prstGeom prst="rect">
            <a:avLst/>
          </a:prstGeom>
        </p:spPr>
        <p:txBody>
          <a:bodyPr wrap="square">
            <a:spAutoFit/>
          </a:bodyPr>
          <a:lstStyle/>
          <a:p>
            <a:pPr lvl="0">
              <a:defRPr/>
            </a:pPr>
            <a:r>
              <a:rPr lang="fr-BE" sz="2600" b="1" dirty="0">
                <a:solidFill>
                  <a:srgbClr val="575757"/>
                </a:solidFill>
              </a:rPr>
              <a:t>2. Communication et plaidoyer: même combat</a:t>
            </a:r>
            <a:r>
              <a:rPr lang="fr-BE" sz="2600" b="1" dirty="0" smtClean="0">
                <a:solidFill>
                  <a:srgbClr val="575757"/>
                </a:solidFill>
              </a:rPr>
              <a:t>!</a:t>
            </a:r>
          </a:p>
          <a:p>
            <a:pPr lvl="0">
              <a:defRPr/>
            </a:pPr>
            <a:endParaRPr lang="fr-BE" sz="3600" b="1" dirty="0">
              <a:solidFill>
                <a:srgbClr val="575757"/>
              </a:solidFill>
            </a:endParaRPr>
          </a:p>
          <a:p>
            <a:pPr marL="285750" lvl="0" indent="-285750">
              <a:buFont typeface="Arial" panose="020B0604020202020204" pitchFamily="34" charset="0"/>
              <a:buChar char="•"/>
              <a:defRPr/>
            </a:pPr>
            <a:r>
              <a:rPr lang="fr-BE" b="1" dirty="0">
                <a:solidFill>
                  <a:schemeClr val="tx1">
                    <a:lumMod val="75000"/>
                  </a:schemeClr>
                </a:solidFill>
              </a:rPr>
              <a:t>Le plaidoyer d’influence Nutrition reposera </a:t>
            </a:r>
            <a:r>
              <a:rPr lang="fr-BE" b="1" dirty="0" smtClean="0">
                <a:solidFill>
                  <a:schemeClr val="tx1">
                    <a:lumMod val="75000"/>
                  </a:schemeClr>
                </a:solidFill>
              </a:rPr>
              <a:t>sur</a:t>
            </a:r>
            <a:endParaRPr lang="fr-BE" sz="2800" b="1" dirty="0">
              <a:solidFill>
                <a:schemeClr val="tx1">
                  <a:lumMod val="75000"/>
                </a:schemeClr>
              </a:solidFill>
            </a:endParaRPr>
          </a:p>
          <a:p>
            <a:pPr lvl="0">
              <a:defRPr/>
            </a:pPr>
            <a:r>
              <a:rPr lang="fr-BE" dirty="0">
                <a:solidFill>
                  <a:srgbClr val="575757"/>
                </a:solidFill>
              </a:rPr>
              <a:t>-Une </a:t>
            </a:r>
            <a:r>
              <a:rPr lang="fr-BE" b="1" dirty="0">
                <a:solidFill>
                  <a:schemeClr val="accent5">
                    <a:lumMod val="75000"/>
                  </a:schemeClr>
                </a:solidFill>
              </a:rPr>
              <a:t>information actualisée, vulgarisée et diffusée  </a:t>
            </a:r>
            <a:r>
              <a:rPr lang="fr-BE" dirty="0">
                <a:solidFill>
                  <a:srgbClr val="575757"/>
                </a:solidFill>
              </a:rPr>
              <a:t>par divers canaux; </a:t>
            </a:r>
            <a:endParaRPr lang="fr-BE" b="1" dirty="0">
              <a:solidFill>
                <a:schemeClr val="accent4">
                  <a:lumMod val="75000"/>
                </a:schemeClr>
              </a:solidFill>
            </a:endParaRPr>
          </a:p>
          <a:p>
            <a:pPr lvl="0">
              <a:defRPr/>
            </a:pPr>
            <a:r>
              <a:rPr lang="fr-BE" dirty="0">
                <a:solidFill>
                  <a:schemeClr val="accent4">
                    <a:lumMod val="75000"/>
                  </a:schemeClr>
                </a:solidFill>
              </a:rPr>
              <a:t>-</a:t>
            </a:r>
            <a:r>
              <a:rPr lang="fr-BE" dirty="0"/>
              <a:t>Une </a:t>
            </a:r>
            <a:r>
              <a:rPr lang="fr-BE" b="1" dirty="0">
                <a:solidFill>
                  <a:schemeClr val="accent2">
                    <a:lumMod val="75000"/>
                  </a:schemeClr>
                </a:solidFill>
              </a:rPr>
              <a:t>communication axée sur les résultats </a:t>
            </a:r>
            <a:r>
              <a:rPr lang="fr-BE" dirty="0"/>
              <a:t>acquis sur le terrain </a:t>
            </a:r>
            <a:r>
              <a:rPr lang="fr-BE" sz="1400" dirty="0"/>
              <a:t>(succès de la lutte contre la malnutrition; </a:t>
            </a:r>
            <a:r>
              <a:rPr lang="fr-BE" sz="1400" b="1" dirty="0"/>
              <a:t>l</a:t>
            </a:r>
            <a:r>
              <a:rPr lang="fr-BE" sz="1400" b="1" dirty="0">
                <a:solidFill>
                  <a:srgbClr val="575757"/>
                </a:solidFill>
              </a:rPr>
              <a:t>eçons apprises, partage de connaissances, témoignages, reportages, </a:t>
            </a:r>
            <a:r>
              <a:rPr lang="fr-BE" sz="1400" b="1" dirty="0" err="1">
                <a:solidFill>
                  <a:srgbClr val="575757"/>
                </a:solidFill>
              </a:rPr>
              <a:t>success</a:t>
            </a:r>
            <a:r>
              <a:rPr lang="fr-BE" sz="1400" b="1" dirty="0">
                <a:solidFill>
                  <a:srgbClr val="575757"/>
                </a:solidFill>
              </a:rPr>
              <a:t> stories, médiatisation via les canaux existants au sein de chaque structure, etc.);</a:t>
            </a:r>
          </a:p>
          <a:p>
            <a:pPr lvl="0">
              <a:defRPr/>
            </a:pPr>
            <a:r>
              <a:rPr lang="fr-BE" b="1" dirty="0">
                <a:solidFill>
                  <a:srgbClr val="575757"/>
                </a:solidFill>
              </a:rPr>
              <a:t>-</a:t>
            </a:r>
            <a:r>
              <a:rPr lang="fr-BE" dirty="0">
                <a:solidFill>
                  <a:srgbClr val="575757"/>
                </a:solidFill>
              </a:rPr>
              <a:t>Une </a:t>
            </a:r>
            <a:r>
              <a:rPr lang="fr-BE" b="1" dirty="0">
                <a:solidFill>
                  <a:srgbClr val="C00000"/>
                </a:solidFill>
              </a:rPr>
              <a:t>communication axée sur</a:t>
            </a:r>
            <a:r>
              <a:rPr lang="fr-BE" dirty="0">
                <a:solidFill>
                  <a:srgbClr val="C00000"/>
                </a:solidFill>
              </a:rPr>
              <a:t> </a:t>
            </a:r>
            <a:r>
              <a:rPr lang="fr-BE" b="1" dirty="0">
                <a:solidFill>
                  <a:srgbClr val="C00000"/>
                </a:solidFill>
              </a:rPr>
              <a:t>le changement de comportement </a:t>
            </a:r>
            <a:r>
              <a:rPr lang="fr-BE" dirty="0"/>
              <a:t>politique, social et individuel; </a:t>
            </a:r>
          </a:p>
          <a:p>
            <a:pPr lvl="0">
              <a:defRPr/>
            </a:pPr>
            <a:r>
              <a:rPr lang="fr-BE" b="1" dirty="0">
                <a:solidFill>
                  <a:srgbClr val="575757"/>
                </a:solidFill>
              </a:rPr>
              <a:t>-</a:t>
            </a:r>
            <a:r>
              <a:rPr lang="fr-BE" dirty="0"/>
              <a:t>L’</a:t>
            </a:r>
            <a:r>
              <a:rPr lang="fr-BE" b="1" dirty="0">
                <a:solidFill>
                  <a:schemeClr val="accent6">
                    <a:lumMod val="50000"/>
                  </a:schemeClr>
                </a:solidFill>
              </a:rPr>
              <a:t>engagement de toutes les parties prenantes</a:t>
            </a:r>
            <a:r>
              <a:rPr lang="fr-BE" dirty="0">
                <a:solidFill>
                  <a:srgbClr val="575757"/>
                </a:solidFill>
              </a:rPr>
              <a:t>, selon leurs expertises;</a:t>
            </a:r>
          </a:p>
          <a:p>
            <a:pPr lvl="0">
              <a:defRPr/>
            </a:pPr>
            <a:r>
              <a:rPr lang="fr-BE" dirty="0">
                <a:solidFill>
                  <a:srgbClr val="575757"/>
                </a:solidFill>
              </a:rPr>
              <a:t>-La </a:t>
            </a:r>
            <a:r>
              <a:rPr lang="fr-BE" b="1" dirty="0">
                <a:solidFill>
                  <a:srgbClr val="7030A0"/>
                </a:solidFill>
              </a:rPr>
              <a:t>mobilisation politique et sociale;</a:t>
            </a:r>
          </a:p>
          <a:p>
            <a:pPr lvl="0">
              <a:defRPr/>
            </a:pPr>
            <a:r>
              <a:rPr lang="fr-BE" b="1" dirty="0">
                <a:solidFill>
                  <a:srgbClr val="575757"/>
                </a:solidFill>
              </a:rPr>
              <a:t>-</a:t>
            </a:r>
            <a:r>
              <a:rPr lang="fr-BE" dirty="0">
                <a:solidFill>
                  <a:srgbClr val="575757"/>
                </a:solidFill>
              </a:rPr>
              <a:t>Les</a:t>
            </a:r>
            <a:r>
              <a:rPr lang="fr-BE" b="1" dirty="0">
                <a:solidFill>
                  <a:srgbClr val="575757"/>
                </a:solidFill>
              </a:rPr>
              <a:t> </a:t>
            </a:r>
            <a:r>
              <a:rPr lang="fr-BE" b="1" dirty="0">
                <a:solidFill>
                  <a:srgbClr val="FFC000"/>
                </a:solidFill>
              </a:rPr>
              <a:t>relations publiques;</a:t>
            </a:r>
          </a:p>
          <a:p>
            <a:pPr lvl="0">
              <a:defRPr/>
            </a:pPr>
            <a:r>
              <a:rPr lang="fr-BE" dirty="0">
                <a:solidFill>
                  <a:srgbClr val="575757"/>
                </a:solidFill>
              </a:rPr>
              <a:t>-La </a:t>
            </a:r>
            <a:r>
              <a:rPr lang="fr-BE" b="1" dirty="0">
                <a:solidFill>
                  <a:srgbClr val="575757"/>
                </a:solidFill>
              </a:rPr>
              <a:t> </a:t>
            </a:r>
            <a:r>
              <a:rPr lang="fr-BE" b="1" dirty="0">
                <a:solidFill>
                  <a:schemeClr val="accent4">
                    <a:lumMod val="60000"/>
                    <a:lumOff val="40000"/>
                  </a:schemeClr>
                </a:solidFill>
              </a:rPr>
              <a:t>mutualisation des moyens </a:t>
            </a:r>
            <a:r>
              <a:rPr lang="fr-BE" sz="1400" dirty="0"/>
              <a:t>(humains, techniques et budgétaires).</a:t>
            </a:r>
          </a:p>
          <a:p>
            <a:pPr lvl="0">
              <a:defRPr/>
            </a:pPr>
            <a:endParaRPr lang="fr-BE" sz="2400" dirty="0"/>
          </a:p>
        </p:txBody>
      </p:sp>
    </p:spTree>
    <p:extLst>
      <p:ext uri="{BB962C8B-B14F-4D97-AF65-F5344CB8AC3E}">
        <p14:creationId xmlns:p14="http://schemas.microsoft.com/office/powerpoint/2010/main" val="402010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500"/>
                                        <p:tgtEl>
                                          <p:spTgt spid="10">
                                            <p:txEl>
                                              <p:pRg st="5" end="5"/>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barn(inVertical)">
                                      <p:cBhvr>
                                        <p:cTn id="35" dur="500"/>
                                        <p:tgtEl>
                                          <p:spTgt spid="10">
                                            <p:txEl>
                                              <p:pRg st="6" end="6"/>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barn(inVertical)">
                                      <p:cBhvr>
                                        <p:cTn id="39" dur="500"/>
                                        <p:tgtEl>
                                          <p:spTgt spid="10">
                                            <p:txEl>
                                              <p:pRg st="7" end="7"/>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barn(inVertical)">
                                      <p:cBhvr>
                                        <p:cTn id="43" dur="500"/>
                                        <p:tgtEl>
                                          <p:spTgt spid="10">
                                            <p:txEl>
                                              <p:pRg st="8" end="8"/>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barn(inVertical)">
                                      <p:cBhvr>
                                        <p:cTn id="47"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3508653"/>
          </a:xfrm>
          <a:prstGeom prst="rect">
            <a:avLst/>
          </a:prstGeom>
        </p:spPr>
        <p:txBody>
          <a:bodyPr wrap="square">
            <a:spAutoFit/>
          </a:bodyPr>
          <a:lstStyle/>
          <a:p>
            <a:pPr lvl="0">
              <a:defRPr/>
            </a:pPr>
            <a:r>
              <a:rPr lang="fr-BE" sz="4000" b="1" dirty="0">
                <a:solidFill>
                  <a:srgbClr val="FFC000"/>
                </a:solidFill>
              </a:rPr>
              <a:t>Règle d’or N°5</a:t>
            </a:r>
          </a:p>
          <a:p>
            <a:endParaRPr lang="fr-BE" sz="1400" dirty="0"/>
          </a:p>
          <a:p>
            <a:endParaRPr lang="fr-BE" sz="2400" b="1" dirty="0">
              <a:solidFill>
                <a:srgbClr val="FF0000"/>
              </a:solidFill>
            </a:endParaRPr>
          </a:p>
          <a:p>
            <a:r>
              <a:rPr lang="fr-BE" sz="2400" b="1" dirty="0">
                <a:solidFill>
                  <a:srgbClr val="FF0000"/>
                </a:solidFill>
              </a:rPr>
              <a:t>Chaque méthode de communication doit être utilisée en fonction de la </a:t>
            </a:r>
            <a:r>
              <a:rPr lang="fr-BE" sz="2400" b="1" u="sng" dirty="0">
                <a:solidFill>
                  <a:srgbClr val="FF0000"/>
                </a:solidFill>
              </a:rPr>
              <a:t>valeur ajoutée</a:t>
            </a:r>
            <a:r>
              <a:rPr lang="fr-BE" sz="2400" b="1" dirty="0">
                <a:solidFill>
                  <a:srgbClr val="FF0000"/>
                </a:solidFill>
              </a:rPr>
              <a:t> qu’elle peut vous apporter</a:t>
            </a:r>
            <a:r>
              <a:rPr lang="fr-BE" sz="2400" b="1" dirty="0" smtClean="0">
                <a:solidFill>
                  <a:srgbClr val="FF0000"/>
                </a:solidFill>
              </a:rPr>
              <a:t>.</a:t>
            </a:r>
          </a:p>
          <a:p>
            <a:r>
              <a:rPr lang="fr-BE" sz="2400" b="1" dirty="0" smtClean="0">
                <a:solidFill>
                  <a:srgbClr val="FF0000"/>
                </a:solidFill>
              </a:rPr>
              <a:t> </a:t>
            </a:r>
            <a:endParaRPr lang="fr-BE" sz="2400" b="1" dirty="0">
              <a:solidFill>
                <a:srgbClr val="FF0000"/>
              </a:solidFill>
            </a:endParaRPr>
          </a:p>
          <a:p>
            <a:r>
              <a:rPr lang="fr-BE" sz="2400" b="1" dirty="0">
                <a:solidFill>
                  <a:srgbClr val="FF0000"/>
                </a:solidFill>
              </a:rPr>
              <a:t>Les moyens/outils de communication développent, appuient et donnent plus de résonance à votre  message, mais ils ne se substituent pas à lui</a:t>
            </a:r>
            <a:r>
              <a:rPr lang="fr-BE" sz="2400" b="1" dirty="0" smtClean="0">
                <a:solidFill>
                  <a:srgbClr val="FF0000"/>
                </a:solidFill>
              </a:rPr>
              <a:t>.</a:t>
            </a:r>
            <a:endParaRPr lang="fr-BE" sz="2400" b="1" dirty="0">
              <a:solidFill>
                <a:srgbClr val="FF0000"/>
              </a:solidFill>
            </a:endParaRPr>
          </a:p>
        </p:txBody>
      </p:sp>
    </p:spTree>
    <p:extLst>
      <p:ext uri="{BB962C8B-B14F-4D97-AF65-F5344CB8AC3E}">
        <p14:creationId xmlns:p14="http://schemas.microsoft.com/office/powerpoint/2010/main" val="175962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barn(inVertical)">
                                      <p:cBhvr>
                                        <p:cTn id="19" dur="500"/>
                                        <p:tgtEl>
                                          <p:spTgt spid="10">
                                            <p:txEl>
                                              <p:pRg st="3" end="3"/>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barn(inVertical)">
                                      <p:cBhvr>
                                        <p:cTn id="2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651118" cy="5078313"/>
          </a:xfrm>
          <a:prstGeom prst="rect">
            <a:avLst/>
          </a:prstGeom>
        </p:spPr>
        <p:txBody>
          <a:bodyPr wrap="square">
            <a:spAutoFit/>
          </a:bodyPr>
          <a:lstStyle/>
          <a:p>
            <a:pPr lvl="0">
              <a:defRPr/>
            </a:pPr>
            <a:r>
              <a:rPr lang="fr-BE" sz="2600" b="1" dirty="0" smtClean="0">
                <a:solidFill>
                  <a:srgbClr val="575757"/>
                </a:solidFill>
              </a:rPr>
              <a:t>3</a:t>
            </a:r>
            <a:r>
              <a:rPr lang="fr-BE" sz="2600" b="1" dirty="0">
                <a:solidFill>
                  <a:srgbClr val="575757"/>
                </a:solidFill>
              </a:rPr>
              <a:t>. État des lieux et conditions de </a:t>
            </a:r>
            <a:r>
              <a:rPr lang="fr-BE" sz="2600" b="1" dirty="0" smtClean="0">
                <a:solidFill>
                  <a:srgbClr val="575757"/>
                </a:solidFill>
              </a:rPr>
              <a:t>réussite</a:t>
            </a:r>
            <a:endParaRPr lang="fr-FR" sz="2400" dirty="0"/>
          </a:p>
          <a:p>
            <a:pPr marL="285750" indent="-285750">
              <a:buFont typeface="Arial" panose="020B0604020202020204" pitchFamily="34" charset="0"/>
              <a:buChar char="•"/>
            </a:pPr>
            <a:r>
              <a:rPr lang="fr-FR" b="1" dirty="0">
                <a:solidFill>
                  <a:schemeClr val="accent1">
                    <a:lumMod val="60000"/>
                    <a:lumOff val="40000"/>
                  </a:schemeClr>
                </a:solidFill>
              </a:rPr>
              <a:t>État des lieux</a:t>
            </a:r>
          </a:p>
          <a:p>
            <a:r>
              <a:rPr lang="fr-FR" sz="1700" dirty="0"/>
              <a:t>-Chaque structure/PP a une </a:t>
            </a:r>
            <a:r>
              <a:rPr lang="fr-FR" sz="1700" b="1" dirty="0">
                <a:solidFill>
                  <a:srgbClr val="FFC000"/>
                </a:solidFill>
              </a:rPr>
              <a:t>stratégie de communication </a:t>
            </a:r>
            <a:r>
              <a:rPr lang="fr-FR" sz="1700" dirty="0"/>
              <a:t>qu’elle applique avec +/- de moyens et de succès, en fonction de ses priorités programmatiques; </a:t>
            </a:r>
          </a:p>
          <a:p>
            <a:r>
              <a:rPr lang="fr-FR" sz="1700" dirty="0"/>
              <a:t>-GTT Plaidoyer : </a:t>
            </a:r>
            <a:r>
              <a:rPr lang="fr-BE" sz="1700" b="1" dirty="0">
                <a:solidFill>
                  <a:srgbClr val="C00000"/>
                </a:solidFill>
              </a:rPr>
              <a:t>renforcer/harmoniser le plaidoyer nutritionnel </a:t>
            </a:r>
          </a:p>
          <a:p>
            <a:r>
              <a:rPr lang="fr-BE" sz="1600" b="1" dirty="0"/>
              <a:t>     </a:t>
            </a:r>
            <a:r>
              <a:rPr lang="fr-BE" sz="1600" u="sng" dirty="0"/>
              <a:t>BUTS:</a:t>
            </a:r>
            <a:r>
              <a:rPr lang="fr-BE" sz="1600" dirty="0"/>
              <a:t>  </a:t>
            </a:r>
            <a:r>
              <a:rPr lang="fr-BE" sz="1400" dirty="0"/>
              <a:t>mise en œuvre du Nexus </a:t>
            </a:r>
            <a:r>
              <a:rPr lang="fr-BE" sz="1400" dirty="0" err="1"/>
              <a:t>UPD</a:t>
            </a:r>
            <a:r>
              <a:rPr lang="fr-BE" sz="1400" dirty="0"/>
              <a:t>; financement adéquat et suffisant &lt; </a:t>
            </a:r>
            <a:r>
              <a:rPr lang="fr-BE" sz="1400" dirty="0" err="1"/>
              <a:t>Gvt</a:t>
            </a:r>
            <a:r>
              <a:rPr lang="fr-BE" sz="1400" dirty="0"/>
              <a:t>-bailleurs et suivi de la mise en œuvre des législations favorisant l’amélioration de la nutrition. </a:t>
            </a:r>
          </a:p>
          <a:p>
            <a:r>
              <a:rPr lang="fr-BE" sz="1600" dirty="0"/>
              <a:t>     </a:t>
            </a:r>
            <a:r>
              <a:rPr lang="fr-BE" sz="1600" u="sng" dirty="0" smtClean="0"/>
              <a:t>ACTIONS:</a:t>
            </a:r>
            <a:r>
              <a:rPr lang="fr-BE" sz="1600" dirty="0" smtClean="0"/>
              <a:t> </a:t>
            </a:r>
            <a:r>
              <a:rPr lang="fr-BE" sz="1400" dirty="0" smtClean="0"/>
              <a:t>un </a:t>
            </a:r>
            <a:r>
              <a:rPr lang="fr-BE" sz="1400" dirty="0"/>
              <a:t>plaidoyer commun de 3 ans; partage d’infos; vulgarisation des résultats; messages clés; soutien PNSN; appui au </a:t>
            </a:r>
            <a:r>
              <a:rPr lang="fr-BE" sz="1400" dirty="0" err="1"/>
              <a:t>Gvt</a:t>
            </a:r>
            <a:r>
              <a:rPr lang="fr-BE" sz="1400" dirty="0"/>
              <a:t> dans la formulation de priorités/engagements pour les Sommets sur la nutrition en collaboration avec les réseaux SUN;</a:t>
            </a:r>
          </a:p>
          <a:p>
            <a:r>
              <a:rPr lang="fr-BE" sz="1700" dirty="0"/>
              <a:t>-</a:t>
            </a:r>
            <a:r>
              <a:rPr lang="fr-BE" sz="1700" dirty="0" err="1"/>
              <a:t>Chacun-e</a:t>
            </a:r>
            <a:r>
              <a:rPr lang="fr-BE" sz="1700" dirty="0"/>
              <a:t> est</a:t>
            </a:r>
            <a:r>
              <a:rPr lang="fr-BE" sz="1700" b="1" dirty="0"/>
              <a:t> </a:t>
            </a:r>
            <a:r>
              <a:rPr lang="fr-BE" sz="1700" b="1" dirty="0" err="1" smtClean="0">
                <a:solidFill>
                  <a:schemeClr val="accent2">
                    <a:lumMod val="75000"/>
                  </a:schemeClr>
                </a:solidFill>
              </a:rPr>
              <a:t>conscient-e</a:t>
            </a:r>
            <a:r>
              <a:rPr lang="fr-BE" sz="1700" b="1" dirty="0" smtClean="0">
                <a:solidFill>
                  <a:schemeClr val="accent2">
                    <a:lumMod val="75000"/>
                  </a:schemeClr>
                </a:solidFill>
              </a:rPr>
              <a:t> </a:t>
            </a:r>
            <a:r>
              <a:rPr lang="fr-BE" sz="1700" b="1" dirty="0">
                <a:solidFill>
                  <a:schemeClr val="accent2">
                    <a:lumMod val="75000"/>
                  </a:schemeClr>
                </a:solidFill>
              </a:rPr>
              <a:t>de cette priorité</a:t>
            </a:r>
            <a:r>
              <a:rPr lang="fr-BE" sz="1700" dirty="0"/>
              <a:t>: le dispositif HC3N est </a:t>
            </a:r>
            <a:r>
              <a:rPr lang="fr-BE" sz="1700" dirty="0" smtClean="0"/>
              <a:t>opérationnel.</a:t>
            </a:r>
          </a:p>
          <a:p>
            <a:endParaRPr lang="fr-BE" sz="1700" b="1" dirty="0"/>
          </a:p>
          <a:p>
            <a:pPr marL="285750" indent="-285750">
              <a:buFont typeface="Arial" panose="020B0604020202020204" pitchFamily="34" charset="0"/>
              <a:buChar char="•"/>
            </a:pPr>
            <a:r>
              <a:rPr lang="fr-BE" b="1" dirty="0">
                <a:solidFill>
                  <a:schemeClr val="accent1">
                    <a:lumMod val="60000"/>
                    <a:lumOff val="40000"/>
                  </a:schemeClr>
                </a:solidFill>
              </a:rPr>
              <a:t>Conditions de réussite</a:t>
            </a:r>
          </a:p>
          <a:p>
            <a:r>
              <a:rPr lang="fr-BE" dirty="0"/>
              <a:t>-</a:t>
            </a:r>
            <a:r>
              <a:rPr lang="fr-BE" sz="1700" dirty="0"/>
              <a:t>Déterminer ce que vous pouvez/voulez mobiliser </a:t>
            </a:r>
            <a:r>
              <a:rPr lang="fr-BE" sz="1400" dirty="0"/>
              <a:t>(disponibilité RH, temps, moyens, etc.);</a:t>
            </a:r>
          </a:p>
          <a:p>
            <a:r>
              <a:rPr lang="fr-BE" sz="1700" dirty="0"/>
              <a:t>-Ancrer l’approche multisectorielle de la nutrition;</a:t>
            </a:r>
          </a:p>
          <a:p>
            <a:r>
              <a:rPr lang="fr-BE" sz="1700" dirty="0"/>
              <a:t>-Actualiser les informations &lt; divers horizons </a:t>
            </a:r>
            <a:r>
              <a:rPr lang="fr-BE" sz="1400" dirty="0"/>
              <a:t>(collecte, traitement, synthèse, conclusions);</a:t>
            </a:r>
          </a:p>
          <a:p>
            <a:r>
              <a:rPr lang="fr-BE" sz="1700" dirty="0"/>
              <a:t>-Coordonner les expertises parfois « rivales </a:t>
            </a:r>
            <a:r>
              <a:rPr lang="fr-BE" sz="1400" dirty="0" smtClean="0"/>
              <a:t>» (</a:t>
            </a:r>
            <a:r>
              <a:rPr lang="fr-BE" sz="1400" dirty="0" err="1"/>
              <a:t>nbrx</a:t>
            </a:r>
            <a:r>
              <a:rPr lang="fr-BE" sz="1400" dirty="0"/>
              <a:t> réseaux, PP nationales et internationales);</a:t>
            </a:r>
          </a:p>
          <a:p>
            <a:r>
              <a:rPr lang="fr-BE" sz="1700" dirty="0"/>
              <a:t>-Définir un socle commun à partir duquel construire le </a:t>
            </a:r>
            <a:r>
              <a:rPr lang="fr-BE" sz="1700" dirty="0" smtClean="0"/>
              <a:t>plaidoyer</a:t>
            </a:r>
            <a:endParaRPr lang="fr-BE" sz="1700" dirty="0"/>
          </a:p>
          <a:p>
            <a:r>
              <a:rPr lang="fr-BE" sz="1700" b="1" smtClean="0">
                <a:solidFill>
                  <a:srgbClr val="C00000"/>
                </a:solidFill>
              </a:rPr>
              <a:t>-Intégrer </a:t>
            </a:r>
            <a:r>
              <a:rPr lang="fr-BE" sz="1700" b="1" dirty="0" smtClean="0">
                <a:solidFill>
                  <a:srgbClr val="C00000"/>
                </a:solidFill>
              </a:rPr>
              <a:t>les </a:t>
            </a:r>
            <a:r>
              <a:rPr lang="fr-BE" sz="1700" b="1" smtClean="0">
                <a:solidFill>
                  <a:srgbClr val="C00000"/>
                </a:solidFill>
              </a:rPr>
              <a:t>jeunes &amp; </a:t>
            </a:r>
            <a:r>
              <a:rPr lang="fr-BE" sz="1700" b="1" dirty="0" smtClean="0">
                <a:solidFill>
                  <a:srgbClr val="C00000"/>
                </a:solidFill>
              </a:rPr>
              <a:t>l’équité genre </a:t>
            </a:r>
            <a:r>
              <a:rPr lang="fr-BE" sz="1400" b="1" dirty="0" smtClean="0">
                <a:solidFill>
                  <a:srgbClr val="C00000"/>
                </a:solidFill>
              </a:rPr>
              <a:t>(</a:t>
            </a:r>
            <a:r>
              <a:rPr lang="fr-BE" sz="1400" b="1" smtClean="0">
                <a:solidFill>
                  <a:srgbClr val="C00000"/>
                </a:solidFill>
              </a:rPr>
              <a:t>priorité nationale/bailleurs</a:t>
            </a:r>
            <a:r>
              <a:rPr lang="fr-BE" sz="1400" b="1" dirty="0" smtClean="0">
                <a:solidFill>
                  <a:srgbClr val="C00000"/>
                </a:solidFill>
              </a:rPr>
              <a:t>)</a:t>
            </a:r>
            <a:endParaRPr lang="fr-BE" sz="1400" b="1" dirty="0">
              <a:solidFill>
                <a:srgbClr val="C00000"/>
              </a:solidFill>
            </a:endParaRPr>
          </a:p>
        </p:txBody>
      </p:sp>
    </p:spTree>
    <p:extLst>
      <p:ext uri="{BB962C8B-B14F-4D97-AF65-F5344CB8AC3E}">
        <p14:creationId xmlns:p14="http://schemas.microsoft.com/office/powerpoint/2010/main" val="407197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barn(inVertical)">
                                      <p:cBhvr>
                                        <p:cTn id="19" dur="500"/>
                                        <p:tgtEl>
                                          <p:spTgt spid="10">
                                            <p:txEl>
                                              <p:pRg st="1" end="1"/>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barn(inVertical)">
                                      <p:cBhvr>
                                        <p:cTn id="23" dur="500"/>
                                        <p:tgtEl>
                                          <p:spTgt spid="10">
                                            <p:txEl>
                                              <p:pRg st="2" end="2"/>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barn(inVertical)">
                                      <p:cBhvr>
                                        <p:cTn id="27" dur="500"/>
                                        <p:tgtEl>
                                          <p:spTgt spid="10">
                                            <p:txEl>
                                              <p:pRg st="3" end="3"/>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barn(inVertical)">
                                      <p:cBhvr>
                                        <p:cTn id="31" dur="500"/>
                                        <p:tgtEl>
                                          <p:spTgt spid="10">
                                            <p:txEl>
                                              <p:pRg st="4" end="4"/>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animEffect transition="in" filter="barn(inVertical)">
                                      <p:cBhvr>
                                        <p:cTn id="35" dur="500"/>
                                        <p:tgtEl>
                                          <p:spTgt spid="10">
                                            <p:txEl>
                                              <p:pRg st="5" end="5"/>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6" end="6"/>
                                            </p:txEl>
                                          </p:spTgt>
                                        </p:tgtEl>
                                        <p:attrNameLst>
                                          <p:attrName>style.visibility</p:attrName>
                                        </p:attrNameLst>
                                      </p:cBhvr>
                                      <p:to>
                                        <p:strVal val="visible"/>
                                      </p:to>
                                    </p:set>
                                    <p:animEffect transition="in" filter="barn(inVertical)">
                                      <p:cBhvr>
                                        <p:cTn id="39" dur="500"/>
                                        <p:tgtEl>
                                          <p:spTgt spid="10">
                                            <p:txEl>
                                              <p:pRg st="6" end="6"/>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barn(inVertical)">
                                      <p:cBhvr>
                                        <p:cTn id="43" dur="500"/>
                                        <p:tgtEl>
                                          <p:spTgt spid="10">
                                            <p:txEl>
                                              <p:pRg st="8" end="8"/>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barn(inVertical)">
                                      <p:cBhvr>
                                        <p:cTn id="47" dur="500"/>
                                        <p:tgtEl>
                                          <p:spTgt spid="10">
                                            <p:txEl>
                                              <p:pRg st="9" end="9"/>
                                            </p:txEl>
                                          </p:spTgt>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0">
                                            <p:txEl>
                                              <p:pRg st="10" end="10"/>
                                            </p:txEl>
                                          </p:spTgt>
                                        </p:tgtEl>
                                        <p:attrNameLst>
                                          <p:attrName>style.visibility</p:attrName>
                                        </p:attrNameLst>
                                      </p:cBhvr>
                                      <p:to>
                                        <p:strVal val="visible"/>
                                      </p:to>
                                    </p:set>
                                    <p:animEffect transition="in" filter="barn(inVertical)">
                                      <p:cBhvr>
                                        <p:cTn id="51" dur="500"/>
                                        <p:tgtEl>
                                          <p:spTgt spid="10">
                                            <p:txEl>
                                              <p:pRg st="10" end="10"/>
                                            </p:txEl>
                                          </p:spTgt>
                                        </p:tgtEl>
                                      </p:cBhvr>
                                    </p:animEffect>
                                  </p:childTnLst>
                                </p:cTn>
                              </p:par>
                            </p:childTnLst>
                          </p:cTn>
                        </p:par>
                        <p:par>
                          <p:cTn id="52" fill="hold">
                            <p:stCondLst>
                              <p:cond delay="6000"/>
                            </p:stCondLst>
                            <p:childTnLst>
                              <p:par>
                                <p:cTn id="53" presetID="16" presetClass="entr" presetSubtype="21" fill="hold" nodeType="afterEffect">
                                  <p:stCondLst>
                                    <p:cond delay="0"/>
                                  </p:stCondLst>
                                  <p:childTnLst>
                                    <p:set>
                                      <p:cBhvr>
                                        <p:cTn id="54" dur="1" fill="hold">
                                          <p:stCondLst>
                                            <p:cond delay="0"/>
                                          </p:stCondLst>
                                        </p:cTn>
                                        <p:tgtEl>
                                          <p:spTgt spid="10">
                                            <p:txEl>
                                              <p:pRg st="11" end="11"/>
                                            </p:txEl>
                                          </p:spTgt>
                                        </p:tgtEl>
                                        <p:attrNameLst>
                                          <p:attrName>style.visibility</p:attrName>
                                        </p:attrNameLst>
                                      </p:cBhvr>
                                      <p:to>
                                        <p:strVal val="visible"/>
                                      </p:to>
                                    </p:set>
                                    <p:animEffect transition="in" filter="barn(inVertical)">
                                      <p:cBhvr>
                                        <p:cTn id="55" dur="500"/>
                                        <p:tgtEl>
                                          <p:spTgt spid="10">
                                            <p:txEl>
                                              <p:pRg st="11" end="11"/>
                                            </p:txEl>
                                          </p:spTgt>
                                        </p:tgtEl>
                                      </p:cBhvr>
                                    </p:animEffect>
                                  </p:childTnLst>
                                </p:cTn>
                              </p:par>
                            </p:childTnLst>
                          </p:cTn>
                        </p:par>
                        <p:par>
                          <p:cTn id="56" fill="hold">
                            <p:stCondLst>
                              <p:cond delay="6500"/>
                            </p:stCondLst>
                            <p:childTnLst>
                              <p:par>
                                <p:cTn id="57" presetID="16" presetClass="entr" presetSubtype="21" fill="hold" nodeType="afterEffect">
                                  <p:stCondLst>
                                    <p:cond delay="0"/>
                                  </p:stCondLst>
                                  <p:childTnLst>
                                    <p:set>
                                      <p:cBhvr>
                                        <p:cTn id="58" dur="1" fill="hold">
                                          <p:stCondLst>
                                            <p:cond delay="0"/>
                                          </p:stCondLst>
                                        </p:cTn>
                                        <p:tgtEl>
                                          <p:spTgt spid="10">
                                            <p:txEl>
                                              <p:pRg st="12" end="12"/>
                                            </p:txEl>
                                          </p:spTgt>
                                        </p:tgtEl>
                                        <p:attrNameLst>
                                          <p:attrName>style.visibility</p:attrName>
                                        </p:attrNameLst>
                                      </p:cBhvr>
                                      <p:to>
                                        <p:strVal val="visible"/>
                                      </p:to>
                                    </p:set>
                                    <p:animEffect transition="in" filter="barn(inVertical)">
                                      <p:cBhvr>
                                        <p:cTn id="59" dur="500"/>
                                        <p:tgtEl>
                                          <p:spTgt spid="10">
                                            <p:txEl>
                                              <p:pRg st="12" end="12"/>
                                            </p:txEl>
                                          </p:spTgt>
                                        </p:tgtEl>
                                      </p:cBhvr>
                                    </p:animEffect>
                                  </p:childTnLst>
                                </p:cTn>
                              </p:par>
                            </p:childTnLst>
                          </p:cTn>
                        </p:par>
                        <p:par>
                          <p:cTn id="60" fill="hold">
                            <p:stCondLst>
                              <p:cond delay="7000"/>
                            </p:stCondLst>
                            <p:childTnLst>
                              <p:par>
                                <p:cTn id="61" presetID="16" presetClass="entr" presetSubtype="21" fill="hold" nodeType="afterEffect">
                                  <p:stCondLst>
                                    <p:cond delay="0"/>
                                  </p:stCondLst>
                                  <p:childTnLst>
                                    <p:set>
                                      <p:cBhvr>
                                        <p:cTn id="62" dur="1" fill="hold">
                                          <p:stCondLst>
                                            <p:cond delay="0"/>
                                          </p:stCondLst>
                                        </p:cTn>
                                        <p:tgtEl>
                                          <p:spTgt spid="10">
                                            <p:txEl>
                                              <p:pRg st="13" end="13"/>
                                            </p:txEl>
                                          </p:spTgt>
                                        </p:tgtEl>
                                        <p:attrNameLst>
                                          <p:attrName>style.visibility</p:attrName>
                                        </p:attrNameLst>
                                      </p:cBhvr>
                                      <p:to>
                                        <p:strVal val="visible"/>
                                      </p:to>
                                    </p:set>
                                    <p:animEffect transition="in" filter="barn(inVertical)">
                                      <p:cBhvr>
                                        <p:cTn id="63" dur="500"/>
                                        <p:tgtEl>
                                          <p:spTgt spid="10">
                                            <p:txEl>
                                              <p:pRg st="13" end="13"/>
                                            </p:txEl>
                                          </p:spTgt>
                                        </p:tgtEl>
                                      </p:cBhvr>
                                    </p:animEffect>
                                  </p:childTnLst>
                                </p:cTn>
                              </p:par>
                            </p:childTnLst>
                          </p:cTn>
                        </p:par>
                        <p:par>
                          <p:cTn id="64" fill="hold">
                            <p:stCondLst>
                              <p:cond delay="7500"/>
                            </p:stCondLst>
                            <p:childTnLst>
                              <p:par>
                                <p:cTn id="65" presetID="16" presetClass="entr" presetSubtype="21" fill="hold" nodeType="afterEffect">
                                  <p:stCondLst>
                                    <p:cond delay="0"/>
                                  </p:stCondLst>
                                  <p:childTnLst>
                                    <p:set>
                                      <p:cBhvr>
                                        <p:cTn id="66" dur="1" fill="hold">
                                          <p:stCondLst>
                                            <p:cond delay="0"/>
                                          </p:stCondLst>
                                        </p:cTn>
                                        <p:tgtEl>
                                          <p:spTgt spid="10">
                                            <p:txEl>
                                              <p:pRg st="14" end="14"/>
                                            </p:txEl>
                                          </p:spTgt>
                                        </p:tgtEl>
                                        <p:attrNameLst>
                                          <p:attrName>style.visibility</p:attrName>
                                        </p:attrNameLst>
                                      </p:cBhvr>
                                      <p:to>
                                        <p:strVal val="visible"/>
                                      </p:to>
                                    </p:set>
                                    <p:animEffect transition="in" filter="barn(inVertical)">
                                      <p:cBhvr>
                                        <p:cTn id="67" dur="500"/>
                                        <p:tgtEl>
                                          <p:spTgt spid="10">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651118" cy="4708981"/>
          </a:xfrm>
          <a:prstGeom prst="rect">
            <a:avLst/>
          </a:prstGeom>
        </p:spPr>
        <p:txBody>
          <a:bodyPr wrap="square">
            <a:spAutoFit/>
          </a:bodyPr>
          <a:lstStyle/>
          <a:p>
            <a:pPr lvl="0">
              <a:defRPr/>
            </a:pPr>
            <a:r>
              <a:rPr lang="fr-BE" sz="4000" b="1" dirty="0" smtClean="0">
                <a:solidFill>
                  <a:srgbClr val="FFC000"/>
                </a:solidFill>
              </a:rPr>
              <a:t>Règle d’or N°6</a:t>
            </a:r>
          </a:p>
          <a:p>
            <a:pPr lvl="0">
              <a:defRPr/>
            </a:pPr>
            <a:endParaRPr lang="fr-BE" sz="2600" b="1" dirty="0" smtClean="0">
              <a:solidFill>
                <a:srgbClr val="FF0000"/>
              </a:solidFill>
            </a:endParaRPr>
          </a:p>
          <a:p>
            <a:pPr lvl="0">
              <a:defRPr/>
            </a:pPr>
            <a:r>
              <a:rPr lang="fr-BE" sz="2600" b="1" dirty="0" smtClean="0">
                <a:solidFill>
                  <a:srgbClr val="FF0000"/>
                </a:solidFill>
              </a:rPr>
              <a:t>Humanisez votre plaidoyer!!!</a:t>
            </a:r>
          </a:p>
          <a:p>
            <a:pPr lvl="0">
              <a:defRPr/>
            </a:pPr>
            <a:endParaRPr lang="fr-BE" sz="2600" b="1" dirty="0" smtClean="0">
              <a:solidFill>
                <a:srgbClr val="FF0000"/>
              </a:solidFill>
            </a:endParaRPr>
          </a:p>
          <a:p>
            <a:pPr lvl="0">
              <a:defRPr/>
            </a:pPr>
            <a:r>
              <a:rPr lang="fr-BE" sz="2600" b="1" dirty="0" smtClean="0">
                <a:solidFill>
                  <a:srgbClr val="FF0000"/>
                </a:solidFill>
              </a:rPr>
              <a:t>Vous travaillez dans le secteur de la nutrition </a:t>
            </a:r>
            <a:r>
              <a:rPr lang="fr-BE" sz="2600" b="1" u="sng" dirty="0" smtClean="0">
                <a:solidFill>
                  <a:srgbClr val="FF0000"/>
                </a:solidFill>
              </a:rPr>
              <a:t>DONC</a:t>
            </a:r>
            <a:r>
              <a:rPr lang="fr-BE" sz="2600" b="1" dirty="0" smtClean="0">
                <a:solidFill>
                  <a:srgbClr val="FF0000"/>
                </a:solidFill>
              </a:rPr>
              <a:t> votre plaidoyer doit être illustré par des résultats fiables, des réussites &amp; leçons apprises, des témoignages et des </a:t>
            </a:r>
            <a:r>
              <a:rPr lang="fr-BE" sz="2600" b="1" dirty="0" err="1" smtClean="0">
                <a:solidFill>
                  <a:srgbClr val="FF0000"/>
                </a:solidFill>
              </a:rPr>
              <a:t>success</a:t>
            </a:r>
            <a:r>
              <a:rPr lang="fr-BE" sz="2600" b="1" dirty="0" smtClean="0">
                <a:solidFill>
                  <a:srgbClr val="FF0000"/>
                </a:solidFill>
              </a:rPr>
              <a:t> stories que vous collecterez sur le terrain grâce à une bonne méthode de capitalisation des résultats de </a:t>
            </a:r>
            <a:r>
              <a:rPr lang="fr-BE" sz="2600" b="1" smtClean="0">
                <a:solidFill>
                  <a:srgbClr val="FF0000"/>
                </a:solidFill>
              </a:rPr>
              <a:t>vos activités</a:t>
            </a:r>
            <a:endParaRPr lang="fr-BE" sz="2600" b="1" dirty="0" smtClean="0">
              <a:solidFill>
                <a:srgbClr val="FF0000"/>
              </a:solidFill>
            </a:endParaRPr>
          </a:p>
          <a:p>
            <a:pPr lvl="0">
              <a:defRPr/>
            </a:pPr>
            <a:endParaRPr lang="fr-BE" sz="2600" b="1" dirty="0">
              <a:solidFill>
                <a:srgbClr val="FF0000"/>
              </a:solidFill>
            </a:endParaRPr>
          </a:p>
        </p:txBody>
      </p:sp>
    </p:spTree>
    <p:extLst>
      <p:ext uri="{BB962C8B-B14F-4D97-AF65-F5344CB8AC3E}">
        <p14:creationId xmlns:p14="http://schemas.microsoft.com/office/powerpoint/2010/main" val="157974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barn(inVertical)">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651118" cy="1384995"/>
          </a:xfrm>
          <a:prstGeom prst="rect">
            <a:avLst/>
          </a:prstGeom>
        </p:spPr>
        <p:txBody>
          <a:bodyPr wrap="square">
            <a:spAutoFit/>
          </a:bodyPr>
          <a:lstStyle/>
          <a:p>
            <a:pPr lvl="0">
              <a:defRPr/>
            </a:pPr>
            <a:r>
              <a:rPr lang="fr-BE" sz="2600" b="1" dirty="0">
                <a:solidFill>
                  <a:srgbClr val="575757"/>
                </a:solidFill>
              </a:rPr>
              <a:t>4</a:t>
            </a:r>
            <a:r>
              <a:rPr lang="fr-BE" sz="2600" b="1" dirty="0" smtClean="0">
                <a:solidFill>
                  <a:srgbClr val="575757"/>
                </a:solidFill>
              </a:rPr>
              <a:t>. Analyse </a:t>
            </a:r>
            <a:r>
              <a:rPr lang="fr-BE" sz="2600" b="1" dirty="0" err="1" smtClean="0">
                <a:solidFill>
                  <a:srgbClr val="575757"/>
                </a:solidFill>
              </a:rPr>
              <a:t>SWOT</a:t>
            </a:r>
            <a:endParaRPr lang="fr-BE" sz="2600" b="1" dirty="0" smtClean="0">
              <a:solidFill>
                <a:srgbClr val="575757"/>
              </a:solidFill>
            </a:endParaRPr>
          </a:p>
          <a:p>
            <a:pPr lvl="0">
              <a:defRPr/>
            </a:pPr>
            <a:endParaRPr lang="fr-FR" sz="2400" dirty="0"/>
          </a:p>
          <a:p>
            <a:endParaRPr lang="fr-BE" sz="1700" dirty="0" smtClean="0"/>
          </a:p>
          <a:p>
            <a:endParaRPr lang="fr-BE" sz="1700" dirty="0"/>
          </a:p>
        </p:txBody>
      </p:sp>
      <p:sp>
        <p:nvSpPr>
          <p:cNvPr id="11" name="Flèche à quatre pointes 10"/>
          <p:cNvSpPr/>
          <p:nvPr/>
        </p:nvSpPr>
        <p:spPr>
          <a:xfrm>
            <a:off x="2195228" y="1549667"/>
            <a:ext cx="4753543" cy="4783756"/>
          </a:xfrm>
          <a:prstGeom prst="quadArrow">
            <a:avLst>
              <a:gd name="adj1" fmla="val 2000"/>
              <a:gd name="adj2" fmla="val 4000"/>
              <a:gd name="adj3" fmla="val 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18" name="Groupe 17"/>
          <p:cNvGrpSpPr/>
          <p:nvPr/>
        </p:nvGrpSpPr>
        <p:grpSpPr>
          <a:xfrm>
            <a:off x="4717750" y="1814798"/>
            <a:ext cx="4048098" cy="2084454"/>
            <a:chOff x="4503649" y="55876"/>
            <a:chExt cx="4048098" cy="2084454"/>
          </a:xfrm>
        </p:grpSpPr>
        <p:sp>
          <p:nvSpPr>
            <p:cNvPr id="19" name="Rectangle à coins arrondis 18"/>
            <p:cNvSpPr/>
            <p:nvPr/>
          </p:nvSpPr>
          <p:spPr>
            <a:xfrm>
              <a:off x="4503649" y="55876"/>
              <a:ext cx="4048098" cy="1950835"/>
            </a:xfrm>
            <a:prstGeom prst="roundRect">
              <a:avLst/>
            </a:prstGeom>
            <a:solidFill>
              <a:schemeClr val="bg1"/>
            </a:solidFill>
            <a:ln>
              <a:solidFill>
                <a:schemeClr val="accent2">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Rectangle 19"/>
            <p:cNvSpPr/>
            <p:nvPr/>
          </p:nvSpPr>
          <p:spPr>
            <a:xfrm>
              <a:off x="4573418" y="379959"/>
              <a:ext cx="3857634" cy="17603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BE" sz="1600" b="1" kern="1200" dirty="0" smtClean="0">
                  <a:solidFill>
                    <a:schemeClr val="accent2">
                      <a:lumMod val="75000"/>
                    </a:schemeClr>
                  </a:solidFill>
                </a:rPr>
                <a:t>FAIBLESSES</a:t>
              </a:r>
            </a:p>
            <a:p>
              <a:pPr lvl="0" algn="l" defTabSz="711200">
                <a:lnSpc>
                  <a:spcPct val="90000"/>
                </a:lnSpc>
                <a:spcBef>
                  <a:spcPct val="0"/>
                </a:spcBef>
                <a:spcAft>
                  <a:spcPct val="35000"/>
                </a:spcAft>
              </a:pPr>
              <a:r>
                <a:rPr lang="fr-BE" sz="1400" b="1" kern="1200" dirty="0" smtClean="0">
                  <a:solidFill>
                    <a:schemeClr val="tx1"/>
                  </a:solidFill>
                </a:rPr>
                <a:t>-Nbr structures rend le consensus difficile</a:t>
              </a:r>
            </a:p>
            <a:p>
              <a:pPr lvl="0" algn="l" defTabSz="711200">
                <a:lnSpc>
                  <a:spcPct val="90000"/>
                </a:lnSpc>
                <a:spcBef>
                  <a:spcPct val="0"/>
                </a:spcBef>
                <a:spcAft>
                  <a:spcPct val="35000"/>
                </a:spcAft>
              </a:pPr>
              <a:r>
                <a:rPr lang="fr-BE" sz="1400" b="1" kern="1200" dirty="0" smtClean="0">
                  <a:solidFill>
                    <a:schemeClr val="tx1"/>
                  </a:solidFill>
                </a:rPr>
                <a:t>-Approche multisectorielle à construire !!!</a:t>
              </a:r>
            </a:p>
            <a:p>
              <a:pPr lvl="0" algn="l" defTabSz="711200">
                <a:lnSpc>
                  <a:spcPct val="90000"/>
                </a:lnSpc>
                <a:spcBef>
                  <a:spcPct val="0"/>
                </a:spcBef>
                <a:spcAft>
                  <a:spcPct val="35000"/>
                </a:spcAft>
              </a:pPr>
              <a:r>
                <a:rPr lang="fr-BE" sz="1400" b="1" kern="1200" dirty="0" smtClean="0">
                  <a:solidFill>
                    <a:schemeClr val="tx1"/>
                  </a:solidFill>
                </a:rPr>
                <a:t>-…</a:t>
              </a:r>
            </a:p>
            <a:p>
              <a:pPr lvl="0" algn="l" defTabSz="711200">
                <a:lnSpc>
                  <a:spcPct val="90000"/>
                </a:lnSpc>
                <a:spcBef>
                  <a:spcPct val="0"/>
                </a:spcBef>
                <a:spcAft>
                  <a:spcPct val="35000"/>
                </a:spcAft>
              </a:pPr>
              <a:endParaRPr lang="fr-BE" sz="1400" b="1" dirty="0">
                <a:solidFill>
                  <a:schemeClr val="tx1"/>
                </a:solidFill>
              </a:endParaRPr>
            </a:p>
            <a:p>
              <a:pPr lvl="0" algn="l" defTabSz="711200">
                <a:lnSpc>
                  <a:spcPct val="90000"/>
                </a:lnSpc>
                <a:spcBef>
                  <a:spcPct val="0"/>
                </a:spcBef>
                <a:spcAft>
                  <a:spcPct val="35000"/>
                </a:spcAft>
              </a:pPr>
              <a:endParaRPr lang="fr-BE" sz="1400" b="1" kern="1200" dirty="0" smtClean="0">
                <a:solidFill>
                  <a:schemeClr val="tx1"/>
                </a:solidFill>
              </a:endParaRPr>
            </a:p>
            <a:p>
              <a:pPr lvl="0" algn="l" defTabSz="711200">
                <a:lnSpc>
                  <a:spcPct val="90000"/>
                </a:lnSpc>
                <a:spcBef>
                  <a:spcPct val="0"/>
                </a:spcBef>
                <a:spcAft>
                  <a:spcPct val="35000"/>
                </a:spcAft>
              </a:pPr>
              <a:endParaRPr lang="fr-BE" sz="1400" b="1" kern="1200" dirty="0" smtClean="0">
                <a:solidFill>
                  <a:schemeClr val="tx1"/>
                </a:solidFill>
              </a:endParaRPr>
            </a:p>
            <a:p>
              <a:pPr lvl="0" algn="l" defTabSz="711200">
                <a:lnSpc>
                  <a:spcPct val="90000"/>
                </a:lnSpc>
                <a:spcBef>
                  <a:spcPct val="0"/>
                </a:spcBef>
                <a:spcAft>
                  <a:spcPct val="35000"/>
                </a:spcAft>
              </a:pPr>
              <a:endParaRPr lang="fr-BE" sz="1400" b="0" kern="1200" dirty="0">
                <a:solidFill>
                  <a:schemeClr val="tx1"/>
                </a:solidFill>
              </a:endParaRPr>
            </a:p>
          </p:txBody>
        </p:sp>
      </p:grpSp>
      <p:grpSp>
        <p:nvGrpSpPr>
          <p:cNvPr id="21" name="Groupe 20"/>
          <p:cNvGrpSpPr/>
          <p:nvPr/>
        </p:nvGrpSpPr>
        <p:grpSpPr>
          <a:xfrm>
            <a:off x="211206" y="4210839"/>
            <a:ext cx="4254268" cy="1901417"/>
            <a:chOff x="0" y="2552766"/>
            <a:chExt cx="4254268" cy="1901417"/>
          </a:xfrm>
        </p:grpSpPr>
        <p:sp>
          <p:nvSpPr>
            <p:cNvPr id="22" name="Rectangle à coins arrondis 21"/>
            <p:cNvSpPr/>
            <p:nvPr/>
          </p:nvSpPr>
          <p:spPr>
            <a:xfrm>
              <a:off x="0" y="2552766"/>
              <a:ext cx="4254268" cy="1901417"/>
            </a:xfrm>
            <a:prstGeom prst="roundRect">
              <a:avLst/>
            </a:prstGeom>
            <a:solidFill>
              <a:schemeClr val="bg1"/>
            </a:solidFill>
            <a:ln>
              <a:solidFill>
                <a:srgbClr val="C0000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Rectangle 22"/>
            <p:cNvSpPr/>
            <p:nvPr/>
          </p:nvSpPr>
          <p:spPr>
            <a:xfrm>
              <a:off x="92820" y="2645586"/>
              <a:ext cx="4068628" cy="17157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fr-BE" sz="1600" b="1" kern="1200" dirty="0" smtClean="0">
                <a:solidFill>
                  <a:srgbClr val="C00000"/>
                </a:solidFill>
              </a:endParaRPr>
            </a:p>
            <a:p>
              <a:pPr lvl="0" algn="ctr" defTabSz="711200">
                <a:lnSpc>
                  <a:spcPct val="90000"/>
                </a:lnSpc>
                <a:spcBef>
                  <a:spcPct val="0"/>
                </a:spcBef>
                <a:spcAft>
                  <a:spcPct val="35000"/>
                </a:spcAft>
              </a:pPr>
              <a:r>
                <a:rPr lang="fr-BE" sz="1600" b="1" kern="1200" dirty="0" smtClean="0">
                  <a:solidFill>
                    <a:srgbClr val="C00000"/>
                  </a:solidFill>
                </a:rPr>
                <a:t>OPPORTUNITÉS</a:t>
              </a:r>
            </a:p>
            <a:p>
              <a:pPr lvl="0" algn="l" defTabSz="711200">
                <a:lnSpc>
                  <a:spcPct val="90000"/>
                </a:lnSpc>
                <a:spcBef>
                  <a:spcPct val="0"/>
                </a:spcBef>
                <a:spcAft>
                  <a:spcPct val="35000"/>
                </a:spcAft>
              </a:pPr>
              <a:r>
                <a:rPr lang="fr-BE" sz="1400" b="1" kern="1200" dirty="0" smtClean="0">
                  <a:solidFill>
                    <a:schemeClr val="tx1">
                      <a:lumMod val="75000"/>
                    </a:schemeClr>
                  </a:solidFill>
                </a:rPr>
                <a:t>-Perspectives encourageantes jusque 2026</a:t>
              </a:r>
            </a:p>
            <a:p>
              <a:pPr lvl="0" algn="l" defTabSz="711200">
                <a:lnSpc>
                  <a:spcPct val="90000"/>
                </a:lnSpc>
                <a:spcBef>
                  <a:spcPct val="0"/>
                </a:spcBef>
                <a:spcAft>
                  <a:spcPct val="35000"/>
                </a:spcAft>
              </a:pPr>
              <a:r>
                <a:rPr lang="fr-BE" sz="1400" b="1" kern="1200" dirty="0" smtClean="0">
                  <a:solidFill>
                    <a:schemeClr val="tx1">
                      <a:lumMod val="75000"/>
                    </a:schemeClr>
                  </a:solidFill>
                </a:rPr>
                <a:t>-Résultats déjà engrangés à faire valoir</a:t>
              </a:r>
            </a:p>
            <a:p>
              <a:pPr lvl="0" algn="l" defTabSz="711200">
                <a:lnSpc>
                  <a:spcPct val="90000"/>
                </a:lnSpc>
                <a:spcBef>
                  <a:spcPct val="0"/>
                </a:spcBef>
                <a:spcAft>
                  <a:spcPct val="35000"/>
                </a:spcAft>
              </a:pPr>
              <a:r>
                <a:rPr lang="fr-BE" sz="1400" b="1" kern="1200" dirty="0" smtClean="0">
                  <a:solidFill>
                    <a:schemeClr val="tx1">
                      <a:lumMod val="75000"/>
                    </a:schemeClr>
                  </a:solidFill>
                </a:rPr>
                <a:t>-Niger perçu comme acteur de premier plan (Ex: N4G de Tokyo)</a:t>
              </a:r>
            </a:p>
            <a:p>
              <a:pPr lvl="0" algn="l" defTabSz="711200">
                <a:lnSpc>
                  <a:spcPct val="90000"/>
                </a:lnSpc>
                <a:spcBef>
                  <a:spcPct val="0"/>
                </a:spcBef>
                <a:spcAft>
                  <a:spcPct val="35000"/>
                </a:spcAft>
              </a:pPr>
              <a:r>
                <a:rPr lang="fr-BE" sz="1400" b="1" kern="1200" dirty="0" smtClean="0">
                  <a:solidFill>
                    <a:schemeClr val="tx1">
                      <a:lumMod val="75000"/>
                    </a:schemeClr>
                  </a:solidFill>
                </a:rPr>
                <a:t>-…</a:t>
              </a:r>
            </a:p>
            <a:p>
              <a:pPr lvl="0" algn="l" defTabSz="711200">
                <a:lnSpc>
                  <a:spcPct val="90000"/>
                </a:lnSpc>
                <a:spcBef>
                  <a:spcPct val="0"/>
                </a:spcBef>
                <a:spcAft>
                  <a:spcPct val="35000"/>
                </a:spcAft>
              </a:pPr>
              <a:r>
                <a:rPr lang="fr-BE" sz="1600" kern="1200" dirty="0" smtClean="0"/>
                <a:t>s</a:t>
              </a:r>
              <a:endParaRPr lang="fr-BE" sz="1600" kern="1200" dirty="0"/>
            </a:p>
          </p:txBody>
        </p:sp>
      </p:grpSp>
      <p:grpSp>
        <p:nvGrpSpPr>
          <p:cNvPr id="24" name="Groupe 23"/>
          <p:cNvGrpSpPr/>
          <p:nvPr/>
        </p:nvGrpSpPr>
        <p:grpSpPr>
          <a:xfrm>
            <a:off x="4787519" y="4210839"/>
            <a:ext cx="4109418" cy="1901417"/>
            <a:chOff x="4446332" y="2626343"/>
            <a:chExt cx="4109418" cy="1901417"/>
          </a:xfrm>
        </p:grpSpPr>
        <p:sp>
          <p:nvSpPr>
            <p:cNvPr id="25" name="Rectangle à coins arrondis 24"/>
            <p:cNvSpPr/>
            <p:nvPr/>
          </p:nvSpPr>
          <p:spPr>
            <a:xfrm>
              <a:off x="4446332" y="2626343"/>
              <a:ext cx="4109418" cy="1901417"/>
            </a:xfrm>
            <a:prstGeom prst="roundRect">
              <a:avLst/>
            </a:prstGeom>
            <a:solidFill>
              <a:schemeClr val="bg1"/>
            </a:solidFill>
            <a:ln>
              <a:solidFill>
                <a:schemeClr val="accent5">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Rectangle 25"/>
            <p:cNvSpPr/>
            <p:nvPr/>
          </p:nvSpPr>
          <p:spPr>
            <a:xfrm>
              <a:off x="4532721" y="2626344"/>
              <a:ext cx="3923778" cy="17157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fr-BE" sz="1600" b="1" kern="1200" dirty="0" smtClean="0">
                <a:solidFill>
                  <a:schemeClr val="accent4">
                    <a:lumMod val="75000"/>
                  </a:schemeClr>
                </a:solidFill>
              </a:endParaRPr>
            </a:p>
            <a:p>
              <a:pPr lvl="0" algn="ctr" defTabSz="711200">
                <a:lnSpc>
                  <a:spcPct val="90000"/>
                </a:lnSpc>
                <a:spcBef>
                  <a:spcPct val="0"/>
                </a:spcBef>
                <a:spcAft>
                  <a:spcPct val="35000"/>
                </a:spcAft>
              </a:pPr>
              <a:r>
                <a:rPr lang="fr-BE" sz="1600" b="1" kern="1200" dirty="0" smtClean="0">
                  <a:solidFill>
                    <a:schemeClr val="accent4">
                      <a:lumMod val="75000"/>
                    </a:schemeClr>
                  </a:solidFill>
                </a:rPr>
                <a:t>MENACES</a:t>
              </a:r>
            </a:p>
            <a:p>
              <a:pPr lvl="0" algn="l" defTabSz="711200">
                <a:lnSpc>
                  <a:spcPct val="90000"/>
                </a:lnSpc>
                <a:spcBef>
                  <a:spcPct val="0"/>
                </a:spcBef>
                <a:spcAft>
                  <a:spcPct val="35000"/>
                </a:spcAft>
              </a:pPr>
              <a:r>
                <a:rPr lang="fr-BE" sz="1400" b="1" kern="1200" dirty="0" smtClean="0">
                  <a:solidFill>
                    <a:schemeClr val="tx1">
                      <a:lumMod val="75000"/>
                    </a:schemeClr>
                  </a:solidFill>
                </a:rPr>
                <a:t>-Lassitude des bailleurs</a:t>
              </a:r>
            </a:p>
            <a:p>
              <a:pPr lvl="0" algn="l" defTabSz="711200">
                <a:lnSpc>
                  <a:spcPct val="90000"/>
                </a:lnSpc>
                <a:spcBef>
                  <a:spcPct val="0"/>
                </a:spcBef>
                <a:spcAft>
                  <a:spcPct val="35000"/>
                </a:spcAft>
              </a:pPr>
              <a:r>
                <a:rPr lang="fr-BE" sz="1400" b="1" kern="1200" dirty="0" smtClean="0">
                  <a:solidFill>
                    <a:schemeClr val="tx1">
                      <a:lumMod val="75000"/>
                    </a:schemeClr>
                  </a:solidFill>
                </a:rPr>
                <a:t>-Fragilité aggrave des populations; frein au développement</a:t>
              </a:r>
            </a:p>
            <a:p>
              <a:pPr lvl="0" algn="l" defTabSz="711200">
                <a:lnSpc>
                  <a:spcPct val="90000"/>
                </a:lnSpc>
                <a:spcBef>
                  <a:spcPct val="0"/>
                </a:spcBef>
                <a:spcAft>
                  <a:spcPct val="35000"/>
                </a:spcAft>
              </a:pPr>
              <a:r>
                <a:rPr lang="fr-BE" sz="1400" b="1" kern="1200" dirty="0" smtClean="0">
                  <a:solidFill>
                    <a:schemeClr val="tx1">
                      <a:lumMod val="75000"/>
                    </a:schemeClr>
                  </a:solidFill>
                </a:rPr>
                <a:t>-…</a:t>
              </a:r>
            </a:p>
            <a:p>
              <a:pPr lvl="0" algn="l" defTabSz="711200">
                <a:lnSpc>
                  <a:spcPct val="90000"/>
                </a:lnSpc>
                <a:spcBef>
                  <a:spcPct val="0"/>
                </a:spcBef>
                <a:spcAft>
                  <a:spcPct val="35000"/>
                </a:spcAft>
              </a:pPr>
              <a:endParaRPr lang="fr-BE" sz="1400" b="1" kern="1200" dirty="0" smtClean="0">
                <a:solidFill>
                  <a:schemeClr val="tx1">
                    <a:lumMod val="75000"/>
                  </a:schemeClr>
                </a:solidFill>
              </a:endParaRPr>
            </a:p>
            <a:p>
              <a:pPr lvl="0" algn="l" defTabSz="711200">
                <a:lnSpc>
                  <a:spcPct val="90000"/>
                </a:lnSpc>
                <a:spcBef>
                  <a:spcPct val="0"/>
                </a:spcBef>
                <a:spcAft>
                  <a:spcPct val="35000"/>
                </a:spcAft>
              </a:pPr>
              <a:endParaRPr lang="fr-BE" sz="1400" b="1" kern="1200" dirty="0">
                <a:solidFill>
                  <a:schemeClr val="tx1">
                    <a:lumMod val="75000"/>
                  </a:schemeClr>
                </a:solidFill>
              </a:endParaRPr>
            </a:p>
          </p:txBody>
        </p:sp>
      </p:grpSp>
      <p:sp>
        <p:nvSpPr>
          <p:cNvPr id="2" name="Rectangle à coins arrondis 1"/>
          <p:cNvSpPr/>
          <p:nvPr/>
        </p:nvSpPr>
        <p:spPr>
          <a:xfrm>
            <a:off x="252250" y="1905801"/>
            <a:ext cx="4213224" cy="1859831"/>
          </a:xfrm>
          <a:prstGeom prst="roundRect">
            <a:avLst/>
          </a:prstGeom>
          <a:solidFill>
            <a:schemeClr val="bg1"/>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600" dirty="0" smtClean="0">
                <a:solidFill>
                  <a:schemeClr val="tx1">
                    <a:lumMod val="50000"/>
                  </a:schemeClr>
                </a:solidFill>
              </a:rPr>
              <a:t>FORCES</a:t>
            </a:r>
          </a:p>
          <a:p>
            <a:r>
              <a:rPr lang="fr-BE" sz="1600" dirty="0" smtClean="0">
                <a:solidFill>
                  <a:schemeClr val="tx1">
                    <a:lumMod val="50000"/>
                  </a:schemeClr>
                </a:solidFill>
              </a:rPr>
              <a:t>-</a:t>
            </a:r>
            <a:r>
              <a:rPr lang="fr-BE" sz="1400" dirty="0" smtClean="0">
                <a:solidFill>
                  <a:schemeClr val="tx1">
                    <a:lumMod val="50000"/>
                  </a:schemeClr>
                </a:solidFill>
              </a:rPr>
              <a:t>Votre savoir, savoir-faire, savoir-être</a:t>
            </a:r>
          </a:p>
          <a:p>
            <a:r>
              <a:rPr lang="fr-BE" sz="1400" dirty="0" smtClean="0">
                <a:solidFill>
                  <a:schemeClr val="tx1">
                    <a:lumMod val="50000"/>
                  </a:schemeClr>
                </a:solidFill>
              </a:rPr>
              <a:t>-Nutrition = priorité nationale/internationale</a:t>
            </a:r>
          </a:p>
          <a:p>
            <a:r>
              <a:rPr lang="fr-BE" sz="1400" dirty="0" smtClean="0">
                <a:solidFill>
                  <a:schemeClr val="tx1">
                    <a:lumMod val="50000"/>
                  </a:schemeClr>
                </a:solidFill>
              </a:rPr>
              <a:t>-…</a:t>
            </a:r>
          </a:p>
          <a:p>
            <a:endParaRPr lang="fr-BE" sz="1400" dirty="0">
              <a:solidFill>
                <a:schemeClr val="tx1">
                  <a:lumMod val="50000"/>
                </a:schemeClr>
              </a:solidFill>
            </a:endParaRPr>
          </a:p>
          <a:p>
            <a:endParaRPr lang="fr-BE" sz="1400" dirty="0" smtClean="0">
              <a:solidFill>
                <a:schemeClr val="tx1">
                  <a:lumMod val="50000"/>
                </a:schemeClr>
              </a:solidFill>
            </a:endParaRPr>
          </a:p>
          <a:p>
            <a:endParaRPr lang="fr-BE" sz="1400" dirty="0">
              <a:solidFill>
                <a:schemeClr val="tx1">
                  <a:lumMod val="50000"/>
                </a:schemeClr>
              </a:solidFill>
            </a:endParaRPr>
          </a:p>
        </p:txBody>
      </p:sp>
    </p:spTree>
    <p:extLst>
      <p:ext uri="{BB962C8B-B14F-4D97-AF65-F5344CB8AC3E}">
        <p14:creationId xmlns:p14="http://schemas.microsoft.com/office/powerpoint/2010/main" val="65011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00025" y="1174283"/>
            <a:ext cx="8703343" cy="2246769"/>
          </a:xfrm>
          <a:prstGeom prst="rect">
            <a:avLst/>
          </a:prstGeom>
        </p:spPr>
        <p:txBody>
          <a:bodyPr wrap="square">
            <a:spAutoFit/>
          </a:bodyPr>
          <a:lstStyle/>
          <a:p>
            <a:r>
              <a:rPr lang="fr-BE" sz="2800" b="1" dirty="0" smtClean="0">
                <a:solidFill>
                  <a:srgbClr val="575757"/>
                </a:solidFill>
              </a:rPr>
              <a:t>5</a:t>
            </a:r>
            <a:r>
              <a:rPr lang="fr-BE" sz="2800" b="1" dirty="0">
                <a:solidFill>
                  <a:srgbClr val="575757"/>
                </a:solidFill>
              </a:rPr>
              <a:t>. </a:t>
            </a:r>
            <a:r>
              <a:rPr lang="fr-BE" sz="2600" b="1" dirty="0">
                <a:solidFill>
                  <a:srgbClr val="575757"/>
                </a:solidFill>
              </a:rPr>
              <a:t>Réfléchissons à votre plaidoyer commun </a:t>
            </a:r>
            <a:r>
              <a:rPr lang="fr-BE" sz="2600" b="1" dirty="0" smtClean="0">
                <a:solidFill>
                  <a:srgbClr val="575757"/>
                </a:solidFill>
              </a:rPr>
              <a:t>Nutrition</a:t>
            </a:r>
          </a:p>
          <a:p>
            <a:endParaRPr lang="fr-BE" sz="2600" b="1" dirty="0">
              <a:solidFill>
                <a:srgbClr val="575757"/>
              </a:solidFill>
            </a:endParaRPr>
          </a:p>
          <a:p>
            <a:pPr lvl="0"/>
            <a:endParaRPr lang="fr-BE" sz="2800" b="1" dirty="0">
              <a:solidFill>
                <a:schemeClr val="tx1">
                  <a:lumMod val="75000"/>
                </a:schemeClr>
              </a:solidFill>
            </a:endParaRPr>
          </a:p>
          <a:p>
            <a:pPr lvl="0">
              <a:defRPr/>
            </a:pPr>
            <a:endParaRPr lang="fr-FR" sz="2400" dirty="0"/>
          </a:p>
          <a:p>
            <a:endParaRPr lang="fr-BE" sz="1700" dirty="0" smtClean="0"/>
          </a:p>
          <a:p>
            <a:endParaRPr lang="fr-BE" sz="1700" dirty="0"/>
          </a:p>
        </p:txBody>
      </p:sp>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 y="1809549"/>
            <a:ext cx="8742363" cy="45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8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00025" y="1174283"/>
            <a:ext cx="8809831" cy="6924973"/>
          </a:xfrm>
          <a:prstGeom prst="rect">
            <a:avLst/>
          </a:prstGeom>
        </p:spPr>
        <p:txBody>
          <a:bodyPr wrap="square">
            <a:spAutoFit/>
          </a:bodyPr>
          <a:lstStyle/>
          <a:p>
            <a:pPr lvl="0">
              <a:defRPr/>
            </a:pPr>
            <a:r>
              <a:rPr lang="fr-BE" sz="2600" b="1" dirty="0" smtClean="0">
                <a:solidFill>
                  <a:srgbClr val="575757"/>
                </a:solidFill>
              </a:rPr>
              <a:t>6</a:t>
            </a:r>
            <a:r>
              <a:rPr lang="fr-BE" sz="2600" b="1" dirty="0">
                <a:solidFill>
                  <a:srgbClr val="575757"/>
                </a:solidFill>
              </a:rPr>
              <a:t>. Leadership </a:t>
            </a:r>
          </a:p>
          <a:p>
            <a:pPr lvl="0">
              <a:defRPr/>
            </a:pPr>
            <a:endParaRPr lang="fr-BE" dirty="0">
              <a:solidFill>
                <a:srgbClr val="575757"/>
              </a:solidFill>
            </a:endParaRPr>
          </a:p>
          <a:p>
            <a:pPr marL="285750" lvl="0" indent="-285750">
              <a:buFont typeface="Arial" panose="020B0604020202020204" pitchFamily="34" charset="0"/>
              <a:buChar char="•"/>
              <a:defRPr/>
            </a:pPr>
            <a:r>
              <a:rPr lang="fr-BE" b="1" dirty="0">
                <a:solidFill>
                  <a:srgbClr val="C00000"/>
                </a:solidFill>
              </a:rPr>
              <a:t>Soyez </a:t>
            </a:r>
            <a:r>
              <a:rPr lang="fr-BE" b="1" dirty="0" err="1">
                <a:solidFill>
                  <a:srgbClr val="C00000"/>
                </a:solidFill>
              </a:rPr>
              <a:t>vigilante-s</a:t>
            </a:r>
            <a:r>
              <a:rPr lang="fr-BE" b="1" dirty="0">
                <a:solidFill>
                  <a:srgbClr val="C00000"/>
                </a:solidFill>
              </a:rPr>
              <a:t> </a:t>
            </a:r>
          </a:p>
          <a:p>
            <a:pPr lvl="0">
              <a:defRPr/>
            </a:pPr>
            <a:r>
              <a:rPr lang="fr-BE" sz="1700" dirty="0">
                <a:solidFill>
                  <a:srgbClr val="575757"/>
                </a:solidFill>
              </a:rPr>
              <a:t>-Un plaidoyer commun implique qu’on renonce +/- à son « </a:t>
            </a:r>
            <a:r>
              <a:rPr lang="fr-BE" sz="1700" dirty="0" smtClean="0">
                <a:solidFill>
                  <a:srgbClr val="575757"/>
                </a:solidFill>
              </a:rPr>
              <a:t>drapeau » </a:t>
            </a:r>
            <a:r>
              <a:rPr lang="fr-BE" sz="1700" dirty="0">
                <a:solidFill>
                  <a:srgbClr val="575757"/>
                </a:solidFill>
              </a:rPr>
              <a:t>pour le  collectif </a:t>
            </a:r>
            <a:r>
              <a:rPr lang="fr-BE" sz="1700" dirty="0" smtClean="0">
                <a:solidFill>
                  <a:srgbClr val="575757"/>
                </a:solidFill>
              </a:rPr>
              <a:t>; </a:t>
            </a:r>
            <a:endParaRPr lang="fr-BE" sz="1700" dirty="0">
              <a:solidFill>
                <a:srgbClr val="575757"/>
              </a:solidFill>
            </a:endParaRPr>
          </a:p>
          <a:p>
            <a:pPr lvl="0">
              <a:defRPr/>
            </a:pPr>
            <a:r>
              <a:rPr lang="fr-BE" sz="1700" dirty="0">
                <a:solidFill>
                  <a:srgbClr val="575757"/>
                </a:solidFill>
              </a:rPr>
              <a:t>-Querelles de leadership: souvent à l’origine de l’échec du plaidoyer </a:t>
            </a:r>
            <a:r>
              <a:rPr lang="fr-BE" sz="1400" dirty="0">
                <a:solidFill>
                  <a:srgbClr val="575757"/>
                </a:solidFill>
              </a:rPr>
              <a:t>(dissensions internes, perte de crédibilité, éclatement du groupe, initiatives en ordre dispersé, désintérêt des décideurs, etc.)</a:t>
            </a:r>
          </a:p>
          <a:p>
            <a:pPr lvl="0">
              <a:defRPr/>
            </a:pPr>
            <a:r>
              <a:rPr lang="fr-BE" sz="1700" dirty="0" smtClean="0">
                <a:solidFill>
                  <a:srgbClr val="575757"/>
                </a:solidFill>
              </a:rPr>
              <a:t>                                                              </a:t>
            </a:r>
            <a:r>
              <a:rPr lang="fr-BE" sz="1700" b="1" dirty="0" smtClean="0">
                <a:solidFill>
                  <a:srgbClr val="C00000"/>
                </a:solidFill>
              </a:rPr>
              <a:t>Débriefing régulier pour rester en « phase »</a:t>
            </a:r>
          </a:p>
          <a:p>
            <a:pPr lvl="0">
              <a:defRPr/>
            </a:pPr>
            <a:r>
              <a:rPr lang="fr-BE" sz="1700" dirty="0" smtClean="0">
                <a:solidFill>
                  <a:srgbClr val="575757"/>
                </a:solidFill>
              </a:rPr>
              <a:t>-</a:t>
            </a:r>
            <a:r>
              <a:rPr lang="fr-BE" sz="1700" dirty="0">
                <a:solidFill>
                  <a:srgbClr val="575757"/>
                </a:solidFill>
              </a:rPr>
              <a:t>Clarifier la distribution des </a:t>
            </a:r>
            <a:r>
              <a:rPr lang="fr-BE" sz="1700" dirty="0" smtClean="0">
                <a:solidFill>
                  <a:srgbClr val="575757"/>
                </a:solidFill>
              </a:rPr>
              <a:t>rôles/responsabilités </a:t>
            </a:r>
            <a:r>
              <a:rPr lang="fr-BE" sz="1700" dirty="0">
                <a:solidFill>
                  <a:srgbClr val="575757"/>
                </a:solidFill>
              </a:rPr>
              <a:t>dès le </a:t>
            </a:r>
            <a:r>
              <a:rPr lang="fr-BE" sz="1700" dirty="0" smtClean="0">
                <a:solidFill>
                  <a:srgbClr val="575757"/>
                </a:solidFill>
              </a:rPr>
              <a:t>début  </a:t>
            </a:r>
            <a:r>
              <a:rPr lang="fr-BE" sz="2000" b="1" dirty="0" smtClean="0">
                <a:solidFill>
                  <a:schemeClr val="tx1">
                    <a:lumMod val="50000"/>
                  </a:schemeClr>
                </a:solidFill>
              </a:rPr>
              <a:t>+</a:t>
            </a:r>
            <a:r>
              <a:rPr lang="fr-BE" sz="1700" dirty="0" smtClean="0">
                <a:solidFill>
                  <a:srgbClr val="575757"/>
                </a:solidFill>
              </a:rPr>
              <a:t> </a:t>
            </a:r>
            <a:r>
              <a:rPr lang="fr-BE" sz="1700" b="1" u="sng" dirty="0" smtClean="0">
                <a:solidFill>
                  <a:srgbClr val="575757"/>
                </a:solidFill>
              </a:rPr>
              <a:t>éléments de langage</a:t>
            </a:r>
            <a:r>
              <a:rPr lang="fr-BE" sz="1700" dirty="0" smtClean="0">
                <a:solidFill>
                  <a:srgbClr val="575757"/>
                </a:solidFill>
              </a:rPr>
              <a:t>;</a:t>
            </a:r>
            <a:endParaRPr lang="fr-BE" sz="1700" dirty="0">
              <a:solidFill>
                <a:srgbClr val="575757"/>
              </a:solidFill>
            </a:endParaRPr>
          </a:p>
          <a:p>
            <a:pPr lvl="0">
              <a:defRPr/>
            </a:pPr>
            <a:r>
              <a:rPr lang="fr-BE" sz="1700" dirty="0">
                <a:solidFill>
                  <a:srgbClr val="575757"/>
                </a:solidFill>
              </a:rPr>
              <a:t>-Établir ensemble la « marge de manœuvre » laissée à chaque structure pour parler/agir en son nom propre;</a:t>
            </a:r>
          </a:p>
          <a:p>
            <a:pPr lvl="0">
              <a:defRPr/>
            </a:pPr>
            <a:r>
              <a:rPr lang="fr-BE" sz="1700" dirty="0">
                <a:solidFill>
                  <a:srgbClr val="575757"/>
                </a:solidFill>
              </a:rPr>
              <a:t>-Tenir informés les membres de l’évolution du plaidoyer (minutes, etc.).</a:t>
            </a:r>
          </a:p>
          <a:p>
            <a:pPr lvl="0">
              <a:defRPr/>
            </a:pPr>
            <a:endParaRPr lang="fr-BE" sz="1700" dirty="0">
              <a:solidFill>
                <a:srgbClr val="575757"/>
              </a:solidFill>
            </a:endParaRPr>
          </a:p>
          <a:p>
            <a:pPr marL="285750" lvl="0" indent="-285750">
              <a:buFont typeface="Arial" panose="020B0604020202020204" pitchFamily="34" charset="0"/>
              <a:buChar char="•"/>
              <a:defRPr/>
            </a:pPr>
            <a:r>
              <a:rPr lang="fr-BE" b="1" dirty="0">
                <a:solidFill>
                  <a:srgbClr val="86C286">
                    <a:lumMod val="75000"/>
                  </a:srgbClr>
                </a:solidFill>
              </a:rPr>
              <a:t>Quatre étapes</a:t>
            </a:r>
            <a:endParaRPr lang="fr-BE" sz="2600" b="1" dirty="0">
              <a:solidFill>
                <a:srgbClr val="575757"/>
              </a:solidFill>
            </a:endParaRPr>
          </a:p>
          <a:p>
            <a:pPr lvl="0">
              <a:defRPr/>
            </a:pPr>
            <a:r>
              <a:rPr lang="fr-BE" sz="1700" dirty="0">
                <a:solidFill>
                  <a:srgbClr val="575757"/>
                </a:solidFill>
              </a:rPr>
              <a:t>-Coordination pour l’élaboration du </a:t>
            </a:r>
            <a:r>
              <a:rPr lang="fr-BE" sz="1700" dirty="0" smtClean="0">
                <a:solidFill>
                  <a:srgbClr val="575757"/>
                </a:solidFill>
              </a:rPr>
              <a:t>plaidoyer;</a:t>
            </a:r>
            <a:endParaRPr lang="fr-BE" sz="1700" dirty="0">
              <a:solidFill>
                <a:srgbClr val="575757"/>
              </a:solidFill>
            </a:endParaRPr>
          </a:p>
          <a:p>
            <a:pPr lvl="0">
              <a:defRPr/>
            </a:pPr>
            <a:r>
              <a:rPr lang="fr-BE" sz="1700" dirty="0">
                <a:solidFill>
                  <a:srgbClr val="575757"/>
                </a:solidFill>
              </a:rPr>
              <a:t>-Conduite du plaidoyer (Niamey et hors Niamey); </a:t>
            </a:r>
          </a:p>
          <a:p>
            <a:pPr lvl="0">
              <a:defRPr/>
            </a:pPr>
            <a:r>
              <a:rPr lang="fr-BE" sz="1700" dirty="0">
                <a:solidFill>
                  <a:srgbClr val="575757"/>
                </a:solidFill>
              </a:rPr>
              <a:t>-</a:t>
            </a:r>
            <a:r>
              <a:rPr lang="fr-BE" sz="1700" dirty="0" smtClean="0">
                <a:solidFill>
                  <a:srgbClr val="575757"/>
                </a:solidFill>
              </a:rPr>
              <a:t>Suivi-évaluation;</a:t>
            </a:r>
            <a:endParaRPr lang="fr-BE" sz="1700" dirty="0">
              <a:solidFill>
                <a:srgbClr val="575757"/>
              </a:solidFill>
            </a:endParaRPr>
          </a:p>
          <a:p>
            <a:pPr lvl="0">
              <a:defRPr/>
            </a:pPr>
            <a:r>
              <a:rPr lang="fr-BE" sz="1700" dirty="0">
                <a:solidFill>
                  <a:srgbClr val="575757"/>
                </a:solidFill>
              </a:rPr>
              <a:t>-Phase </a:t>
            </a:r>
            <a:r>
              <a:rPr lang="fr-BE" sz="1700" dirty="0" smtClean="0">
                <a:solidFill>
                  <a:srgbClr val="575757"/>
                </a:solidFill>
              </a:rPr>
              <a:t>post-plaidoyer;</a:t>
            </a:r>
            <a:endParaRPr lang="fr-BE" sz="1700" dirty="0">
              <a:solidFill>
                <a:srgbClr val="575757"/>
              </a:solidFill>
            </a:endParaRPr>
          </a:p>
          <a:p>
            <a:pPr lvl="0">
              <a:defRPr/>
            </a:pPr>
            <a:r>
              <a:rPr lang="fr-BE" sz="1700" dirty="0">
                <a:solidFill>
                  <a:srgbClr val="575757"/>
                </a:solidFill>
              </a:rPr>
              <a:t>-Médiatisation (porte-parole</a:t>
            </a:r>
            <a:r>
              <a:rPr lang="fr-BE" sz="1700" dirty="0" smtClean="0">
                <a:solidFill>
                  <a:srgbClr val="575757"/>
                </a:solidFill>
              </a:rPr>
              <a:t>).</a:t>
            </a:r>
            <a:endParaRPr lang="fr-BE" sz="1700" dirty="0">
              <a:solidFill>
                <a:srgbClr val="575757"/>
              </a:solidFill>
            </a:endParaRPr>
          </a:p>
          <a:p>
            <a:endParaRPr lang="fr-BE" sz="2600" b="1" dirty="0">
              <a:solidFill>
                <a:srgbClr val="575757"/>
              </a:solidFill>
            </a:endParaRPr>
          </a:p>
          <a:p>
            <a:pPr lvl="0"/>
            <a:endParaRPr lang="fr-BE" sz="2800" b="1" dirty="0">
              <a:solidFill>
                <a:schemeClr val="tx1">
                  <a:lumMod val="75000"/>
                </a:schemeClr>
              </a:solidFill>
            </a:endParaRPr>
          </a:p>
          <a:p>
            <a:pPr lvl="0">
              <a:defRPr/>
            </a:pPr>
            <a:endParaRPr lang="fr-FR" sz="2400" dirty="0"/>
          </a:p>
          <a:p>
            <a:endParaRPr lang="fr-BE" sz="1700" dirty="0" smtClean="0"/>
          </a:p>
          <a:p>
            <a:endParaRPr lang="fr-BE" sz="1700" dirty="0"/>
          </a:p>
        </p:txBody>
      </p:sp>
      <p:sp>
        <p:nvSpPr>
          <p:cNvPr id="19" name="Flèche droite 18"/>
          <p:cNvSpPr/>
          <p:nvPr/>
        </p:nvSpPr>
        <p:spPr>
          <a:xfrm>
            <a:off x="3435033" y="2886832"/>
            <a:ext cx="809708" cy="254137"/>
          </a:xfrm>
          <a:prstGeom prst="righ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accent5">
                  <a:lumMod val="75000"/>
                </a:schemeClr>
              </a:solidFill>
            </a:endParaRPr>
          </a:p>
        </p:txBody>
      </p:sp>
    </p:spTree>
    <p:extLst>
      <p:ext uri="{BB962C8B-B14F-4D97-AF65-F5344CB8AC3E}">
        <p14:creationId xmlns:p14="http://schemas.microsoft.com/office/powerpoint/2010/main" val="151859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500"/>
                                        <p:tgtEl>
                                          <p:spTgt spid="10">
                                            <p:txEl>
                                              <p:pRg st="5" end="5"/>
                                            </p:txEl>
                                          </p:spTgt>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barn(inVertical)">
                                      <p:cBhvr>
                                        <p:cTn id="35" dur="500"/>
                                        <p:tgtEl>
                                          <p:spTgt spid="10">
                                            <p:txEl>
                                              <p:pRg st="6" end="6"/>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barn(inVertical)">
                                      <p:cBhvr>
                                        <p:cTn id="39" dur="500"/>
                                        <p:tgtEl>
                                          <p:spTgt spid="10">
                                            <p:txEl>
                                              <p:pRg st="7" end="7"/>
                                            </p:txEl>
                                          </p:spTgt>
                                        </p:tgtEl>
                                      </p:cBhvr>
                                    </p:animEffect>
                                  </p:childTnLst>
                                </p:cTn>
                              </p:par>
                            </p:childTnLst>
                          </p:cTn>
                        </p:par>
                        <p:par>
                          <p:cTn id="40" fill="hold">
                            <p:stCondLst>
                              <p:cond delay="4500"/>
                            </p:stCondLst>
                            <p:childTnLst>
                              <p:par>
                                <p:cTn id="41" presetID="16" presetClass="entr" presetSubtype="21"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barn(inVertical)">
                                      <p:cBhvr>
                                        <p:cTn id="43" dur="500"/>
                                        <p:tgtEl>
                                          <p:spTgt spid="10">
                                            <p:txEl>
                                              <p:pRg st="8" end="8"/>
                                            </p:txEl>
                                          </p:spTgt>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0">
                                            <p:txEl>
                                              <p:pRg st="10" end="10"/>
                                            </p:txEl>
                                          </p:spTgt>
                                        </p:tgtEl>
                                        <p:attrNameLst>
                                          <p:attrName>style.visibility</p:attrName>
                                        </p:attrNameLst>
                                      </p:cBhvr>
                                      <p:to>
                                        <p:strVal val="visible"/>
                                      </p:to>
                                    </p:set>
                                    <p:animEffect transition="in" filter="barn(inVertical)">
                                      <p:cBhvr>
                                        <p:cTn id="47" dur="500"/>
                                        <p:tgtEl>
                                          <p:spTgt spid="10">
                                            <p:txEl>
                                              <p:pRg st="10" end="10"/>
                                            </p:txEl>
                                          </p:spTgt>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10">
                                            <p:txEl>
                                              <p:pRg st="11" end="11"/>
                                            </p:txEl>
                                          </p:spTgt>
                                        </p:tgtEl>
                                        <p:attrNameLst>
                                          <p:attrName>style.visibility</p:attrName>
                                        </p:attrNameLst>
                                      </p:cBhvr>
                                      <p:to>
                                        <p:strVal val="visible"/>
                                      </p:to>
                                    </p:set>
                                    <p:animEffect transition="in" filter="barn(inVertical)">
                                      <p:cBhvr>
                                        <p:cTn id="51" dur="500"/>
                                        <p:tgtEl>
                                          <p:spTgt spid="10">
                                            <p:txEl>
                                              <p:pRg st="11" end="11"/>
                                            </p:txEl>
                                          </p:spTgt>
                                        </p:tgtEl>
                                      </p:cBhvr>
                                    </p:animEffect>
                                  </p:childTnLst>
                                </p:cTn>
                              </p:par>
                            </p:childTnLst>
                          </p:cTn>
                        </p:par>
                        <p:par>
                          <p:cTn id="52" fill="hold">
                            <p:stCondLst>
                              <p:cond delay="6000"/>
                            </p:stCondLst>
                            <p:childTnLst>
                              <p:par>
                                <p:cTn id="53" presetID="16" presetClass="entr" presetSubtype="21" fill="hold" nodeType="afterEffect">
                                  <p:stCondLst>
                                    <p:cond delay="0"/>
                                  </p:stCondLst>
                                  <p:childTnLst>
                                    <p:set>
                                      <p:cBhvr>
                                        <p:cTn id="54" dur="1" fill="hold">
                                          <p:stCondLst>
                                            <p:cond delay="0"/>
                                          </p:stCondLst>
                                        </p:cTn>
                                        <p:tgtEl>
                                          <p:spTgt spid="10">
                                            <p:txEl>
                                              <p:pRg st="12" end="12"/>
                                            </p:txEl>
                                          </p:spTgt>
                                        </p:tgtEl>
                                        <p:attrNameLst>
                                          <p:attrName>style.visibility</p:attrName>
                                        </p:attrNameLst>
                                      </p:cBhvr>
                                      <p:to>
                                        <p:strVal val="visible"/>
                                      </p:to>
                                    </p:set>
                                    <p:animEffect transition="in" filter="barn(inVertical)">
                                      <p:cBhvr>
                                        <p:cTn id="55" dur="500"/>
                                        <p:tgtEl>
                                          <p:spTgt spid="10">
                                            <p:txEl>
                                              <p:pRg st="12" end="12"/>
                                            </p:txEl>
                                          </p:spTgt>
                                        </p:tgtEl>
                                      </p:cBhvr>
                                    </p:animEffect>
                                  </p:childTnLst>
                                </p:cTn>
                              </p:par>
                            </p:childTnLst>
                          </p:cTn>
                        </p:par>
                        <p:par>
                          <p:cTn id="56" fill="hold">
                            <p:stCondLst>
                              <p:cond delay="6500"/>
                            </p:stCondLst>
                            <p:childTnLst>
                              <p:par>
                                <p:cTn id="57" presetID="16" presetClass="entr" presetSubtype="21" fill="hold" nodeType="afterEffect">
                                  <p:stCondLst>
                                    <p:cond delay="0"/>
                                  </p:stCondLst>
                                  <p:childTnLst>
                                    <p:set>
                                      <p:cBhvr>
                                        <p:cTn id="58" dur="1" fill="hold">
                                          <p:stCondLst>
                                            <p:cond delay="0"/>
                                          </p:stCondLst>
                                        </p:cTn>
                                        <p:tgtEl>
                                          <p:spTgt spid="10">
                                            <p:txEl>
                                              <p:pRg st="13" end="13"/>
                                            </p:txEl>
                                          </p:spTgt>
                                        </p:tgtEl>
                                        <p:attrNameLst>
                                          <p:attrName>style.visibility</p:attrName>
                                        </p:attrNameLst>
                                      </p:cBhvr>
                                      <p:to>
                                        <p:strVal val="visible"/>
                                      </p:to>
                                    </p:set>
                                    <p:animEffect transition="in" filter="barn(inVertical)">
                                      <p:cBhvr>
                                        <p:cTn id="59" dur="500"/>
                                        <p:tgtEl>
                                          <p:spTgt spid="10">
                                            <p:txEl>
                                              <p:pRg st="13" end="13"/>
                                            </p:txEl>
                                          </p:spTgt>
                                        </p:tgtEl>
                                      </p:cBhvr>
                                    </p:animEffect>
                                  </p:childTnLst>
                                </p:cTn>
                              </p:par>
                            </p:childTnLst>
                          </p:cTn>
                        </p:par>
                        <p:par>
                          <p:cTn id="60" fill="hold">
                            <p:stCondLst>
                              <p:cond delay="7000"/>
                            </p:stCondLst>
                            <p:childTnLst>
                              <p:par>
                                <p:cTn id="61" presetID="16" presetClass="entr" presetSubtype="21" fill="hold" nodeType="afterEffect">
                                  <p:stCondLst>
                                    <p:cond delay="0"/>
                                  </p:stCondLst>
                                  <p:childTnLst>
                                    <p:set>
                                      <p:cBhvr>
                                        <p:cTn id="62" dur="1" fill="hold">
                                          <p:stCondLst>
                                            <p:cond delay="0"/>
                                          </p:stCondLst>
                                        </p:cTn>
                                        <p:tgtEl>
                                          <p:spTgt spid="10">
                                            <p:txEl>
                                              <p:pRg st="14" end="14"/>
                                            </p:txEl>
                                          </p:spTgt>
                                        </p:tgtEl>
                                        <p:attrNameLst>
                                          <p:attrName>style.visibility</p:attrName>
                                        </p:attrNameLst>
                                      </p:cBhvr>
                                      <p:to>
                                        <p:strVal val="visible"/>
                                      </p:to>
                                    </p:set>
                                    <p:animEffect transition="in" filter="barn(inVertical)">
                                      <p:cBhvr>
                                        <p:cTn id="63" dur="500"/>
                                        <p:tgtEl>
                                          <p:spTgt spid="10">
                                            <p:txEl>
                                              <p:pRg st="14" end="14"/>
                                            </p:txEl>
                                          </p:spTgt>
                                        </p:tgtEl>
                                      </p:cBhvr>
                                    </p:animEffect>
                                  </p:childTnLst>
                                </p:cTn>
                              </p:par>
                            </p:childTnLst>
                          </p:cTn>
                        </p:par>
                        <p:par>
                          <p:cTn id="64" fill="hold">
                            <p:stCondLst>
                              <p:cond delay="7500"/>
                            </p:stCondLst>
                            <p:childTnLst>
                              <p:par>
                                <p:cTn id="65" presetID="16" presetClass="entr" presetSubtype="21" fill="hold" nodeType="afterEffect">
                                  <p:stCondLst>
                                    <p:cond delay="0"/>
                                  </p:stCondLst>
                                  <p:childTnLst>
                                    <p:set>
                                      <p:cBhvr>
                                        <p:cTn id="66" dur="1" fill="hold">
                                          <p:stCondLst>
                                            <p:cond delay="0"/>
                                          </p:stCondLst>
                                        </p:cTn>
                                        <p:tgtEl>
                                          <p:spTgt spid="10">
                                            <p:txEl>
                                              <p:pRg st="15" end="15"/>
                                            </p:txEl>
                                          </p:spTgt>
                                        </p:tgtEl>
                                        <p:attrNameLst>
                                          <p:attrName>style.visibility</p:attrName>
                                        </p:attrNameLst>
                                      </p:cBhvr>
                                      <p:to>
                                        <p:strVal val="visible"/>
                                      </p:to>
                                    </p:set>
                                    <p:animEffect transition="in" filter="barn(inVertical)">
                                      <p:cBhvr>
                                        <p:cTn id="67" dur="500"/>
                                        <p:tgtEl>
                                          <p:spTgt spid="10">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00025" y="1174283"/>
            <a:ext cx="8703343" cy="3699474"/>
          </a:xfrm>
          <a:prstGeom prst="rect">
            <a:avLst/>
          </a:prstGeom>
        </p:spPr>
        <p:txBody>
          <a:bodyPr wrap="square">
            <a:spAutoFit/>
          </a:bodyPr>
          <a:lstStyle/>
          <a:p>
            <a:pPr algn="ctr" fontAlgn="base">
              <a:spcBef>
                <a:spcPct val="20000"/>
              </a:spcBef>
              <a:spcAft>
                <a:spcPct val="0"/>
              </a:spcAft>
              <a:buClr>
                <a:srgbClr val="0BD0D9"/>
              </a:buClr>
              <a:buSzPct val="95000"/>
              <a:buFont typeface="Wingdings 2" pitchFamily="18" charset="2"/>
              <a:buNone/>
              <a:defRPr/>
            </a:pPr>
            <a:endParaRPr lang="fr-CA" sz="3600" b="1" dirty="0" smtClean="0">
              <a:ln w="0"/>
              <a:solidFill>
                <a:srgbClr val="0081AE">
                  <a:lumMod val="75000"/>
                </a:srgbClr>
              </a:solidFill>
              <a:effectLst>
                <a:outerShdw blurRad="38100" dist="19050" dir="2700000" algn="tl" rotWithShape="0">
                  <a:srgbClr val="575757">
                    <a:alpha val="40000"/>
                  </a:srgbClr>
                </a:outerShdw>
              </a:effectLst>
              <a:latin typeface="Calibri" pitchFamily="34" charset="0"/>
            </a:endParaRPr>
          </a:p>
          <a:p>
            <a:pPr algn="ctr" fontAlgn="base">
              <a:spcBef>
                <a:spcPct val="20000"/>
              </a:spcBef>
              <a:spcAft>
                <a:spcPct val="0"/>
              </a:spcAft>
              <a:buClr>
                <a:srgbClr val="0BD0D9"/>
              </a:buClr>
              <a:buSzPct val="95000"/>
              <a:buFont typeface="Wingdings 2" pitchFamily="18" charset="2"/>
              <a:buNone/>
              <a:defRPr/>
            </a:pPr>
            <a:r>
              <a:rPr lang="fr-CA" sz="3600" b="1" dirty="0" smtClean="0">
                <a:ln w="0"/>
                <a:solidFill>
                  <a:srgbClr val="0081AE">
                    <a:lumMod val="75000"/>
                  </a:srgbClr>
                </a:solidFill>
                <a:effectLst>
                  <a:outerShdw blurRad="38100" dist="19050" dir="2700000" algn="tl" rotWithShape="0">
                    <a:srgbClr val="575757">
                      <a:alpha val="40000"/>
                    </a:srgbClr>
                  </a:outerShdw>
                </a:effectLst>
                <a:latin typeface="Calibri" pitchFamily="34" charset="0"/>
              </a:rPr>
              <a:t>Grand </a:t>
            </a:r>
            <a:r>
              <a:rPr lang="fr-CA" sz="3600" b="1" dirty="0">
                <a:ln w="0"/>
                <a:solidFill>
                  <a:srgbClr val="0081AE">
                    <a:lumMod val="75000"/>
                  </a:srgbClr>
                </a:solidFill>
                <a:effectLst>
                  <a:outerShdw blurRad="38100" dist="19050" dir="2700000" algn="tl" rotWithShape="0">
                    <a:srgbClr val="575757">
                      <a:alpha val="40000"/>
                    </a:srgbClr>
                  </a:outerShdw>
                </a:effectLst>
                <a:latin typeface="Calibri" pitchFamily="34" charset="0"/>
              </a:rPr>
              <a:t>merci, encore une fois!</a:t>
            </a:r>
          </a:p>
          <a:p>
            <a:pPr algn="ctr" fontAlgn="base">
              <a:spcBef>
                <a:spcPct val="20000"/>
              </a:spcBef>
              <a:spcAft>
                <a:spcPct val="0"/>
              </a:spcAft>
              <a:buClr>
                <a:srgbClr val="0BD0D9"/>
              </a:buClr>
              <a:buSzPct val="95000"/>
              <a:buFont typeface="Wingdings 2" pitchFamily="18" charset="2"/>
              <a:buNone/>
              <a:defRPr/>
            </a:pPr>
            <a:r>
              <a:rPr lang="fr-CA" sz="3600" b="1" dirty="0">
                <a:ln w="0"/>
                <a:solidFill>
                  <a:srgbClr val="0081AE">
                    <a:lumMod val="75000"/>
                  </a:srgbClr>
                </a:solidFill>
                <a:effectLst>
                  <a:outerShdw blurRad="38100" dist="19050" dir="2700000" algn="tl" rotWithShape="0">
                    <a:srgbClr val="575757">
                      <a:alpha val="40000"/>
                    </a:srgbClr>
                  </a:outerShdw>
                </a:effectLst>
                <a:latin typeface="Calibri" pitchFamily="34" charset="0"/>
              </a:rPr>
              <a:t>Place au débat et… à la pratique</a:t>
            </a:r>
          </a:p>
          <a:p>
            <a:endParaRPr lang="fr-BE" sz="2600" b="1" dirty="0">
              <a:solidFill>
                <a:srgbClr val="575757"/>
              </a:solidFill>
            </a:endParaRPr>
          </a:p>
          <a:p>
            <a:pPr lvl="0"/>
            <a:endParaRPr lang="fr-BE" sz="2800" b="1" dirty="0">
              <a:solidFill>
                <a:schemeClr val="tx1">
                  <a:lumMod val="75000"/>
                </a:schemeClr>
              </a:solidFill>
            </a:endParaRPr>
          </a:p>
          <a:p>
            <a:pPr lvl="0">
              <a:defRPr/>
            </a:pPr>
            <a:endParaRPr lang="fr-FR" sz="2400" dirty="0"/>
          </a:p>
          <a:p>
            <a:endParaRPr lang="fr-BE" sz="1700" dirty="0" smtClean="0"/>
          </a:p>
          <a:p>
            <a:endParaRPr lang="fr-BE" sz="1700" dirty="0"/>
          </a:p>
        </p:txBody>
      </p:sp>
      <p:pic>
        <p:nvPicPr>
          <p:cNvPr id="18" name="Imag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2383" y="4076936"/>
            <a:ext cx="4277176" cy="2016224"/>
          </a:xfrm>
          <a:prstGeom prst="rect">
            <a:avLst/>
          </a:prstGeom>
        </p:spPr>
      </p:pic>
    </p:spTree>
    <p:extLst>
      <p:ext uri="{BB962C8B-B14F-4D97-AF65-F5344CB8AC3E}">
        <p14:creationId xmlns:p14="http://schemas.microsoft.com/office/powerpoint/2010/main" val="192984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barn(inVertical)">
                                      <p:cBhvr>
                                        <p:cTn id="15" dur="500"/>
                                        <p:tgtEl>
                                          <p:spTgt spid="10">
                                            <p:txEl>
                                              <p:pRg st="1" end="1"/>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ssolv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00025" y="1174283"/>
            <a:ext cx="8703343" cy="6924973"/>
          </a:xfrm>
          <a:prstGeom prst="rect">
            <a:avLst/>
          </a:prstGeom>
        </p:spPr>
        <p:txBody>
          <a:bodyPr wrap="square">
            <a:spAutoFit/>
          </a:bodyPr>
          <a:lstStyle/>
          <a:p>
            <a:pPr fontAlgn="base">
              <a:spcBef>
                <a:spcPct val="20000"/>
              </a:spcBef>
              <a:spcAft>
                <a:spcPct val="0"/>
              </a:spcAft>
              <a:buClr>
                <a:srgbClr val="0BD0D9"/>
              </a:buClr>
              <a:buSzPct val="95000"/>
              <a:buFont typeface="Wingdings 2" pitchFamily="18" charset="2"/>
              <a:buNone/>
              <a:defRPr/>
            </a:pPr>
            <a:r>
              <a:rPr lang="fr-CA" sz="4400" b="1" dirty="0" smtClean="0">
                <a:ln w="0"/>
                <a:latin typeface="Calibri" pitchFamily="34" charset="0"/>
              </a:rPr>
              <a:t>Exercice pratique en 3 groupes</a:t>
            </a:r>
          </a:p>
          <a:p>
            <a:pPr fontAlgn="base">
              <a:spcBef>
                <a:spcPct val="20000"/>
              </a:spcBef>
              <a:spcAft>
                <a:spcPct val="0"/>
              </a:spcAft>
              <a:buClr>
                <a:srgbClr val="0BD0D9"/>
              </a:buClr>
              <a:buSzPct val="95000"/>
              <a:defRPr/>
            </a:pPr>
            <a:r>
              <a:rPr lang="fr-CA" sz="2000" u="sng" dirty="0" smtClean="0">
                <a:ln w="0"/>
                <a:solidFill>
                  <a:schemeClr val="accent1">
                    <a:lumMod val="60000"/>
                    <a:lumOff val="40000"/>
                  </a:schemeClr>
                </a:solidFill>
                <a:latin typeface="Calibri" pitchFamily="34" charset="0"/>
              </a:rPr>
              <a:t>Thème 1: </a:t>
            </a:r>
            <a:r>
              <a:rPr lang="fr-CA" sz="2000" dirty="0" smtClean="0">
                <a:ln w="0"/>
                <a:solidFill>
                  <a:schemeClr val="accent1">
                    <a:lumMod val="60000"/>
                    <a:lumOff val="40000"/>
                  </a:schemeClr>
                </a:solidFill>
                <a:latin typeface="Calibri" pitchFamily="34" charset="0"/>
              </a:rPr>
              <a:t> </a:t>
            </a:r>
            <a:r>
              <a:rPr lang="fr-CA" sz="2000" dirty="0" smtClean="0">
                <a:ln w="0"/>
                <a:latin typeface="Calibri" pitchFamily="34" charset="0"/>
              </a:rPr>
              <a:t>Construisez un plaidoyer pour convaincre les parties prenantes d’avoir une approche multisectorielle pour la Nutrition;</a:t>
            </a:r>
          </a:p>
          <a:p>
            <a:pPr fontAlgn="base">
              <a:spcBef>
                <a:spcPct val="20000"/>
              </a:spcBef>
              <a:spcAft>
                <a:spcPct val="0"/>
              </a:spcAft>
              <a:buClr>
                <a:srgbClr val="0BD0D9"/>
              </a:buClr>
              <a:buSzPct val="95000"/>
              <a:defRPr/>
            </a:pPr>
            <a:endParaRPr lang="fr-CA" sz="4000" dirty="0" smtClean="0">
              <a:ln w="0"/>
              <a:latin typeface="Calibri" pitchFamily="34" charset="0"/>
            </a:endParaRPr>
          </a:p>
          <a:p>
            <a:pPr fontAlgn="base">
              <a:spcBef>
                <a:spcPct val="20000"/>
              </a:spcBef>
              <a:spcAft>
                <a:spcPct val="0"/>
              </a:spcAft>
              <a:buClr>
                <a:srgbClr val="0BD0D9"/>
              </a:buClr>
              <a:buSzPct val="95000"/>
              <a:defRPr/>
            </a:pPr>
            <a:r>
              <a:rPr lang="fr-CA" sz="2000" b="1" u="sng" dirty="0" smtClean="0">
                <a:ln w="0"/>
                <a:solidFill>
                  <a:schemeClr val="accent2">
                    <a:lumMod val="50000"/>
                  </a:schemeClr>
                </a:solidFill>
                <a:latin typeface="Calibri" pitchFamily="34" charset="0"/>
              </a:rPr>
              <a:t>Thème 2: </a:t>
            </a:r>
            <a:r>
              <a:rPr lang="fr-CA" sz="2000" b="1" dirty="0" smtClean="0">
                <a:ln w="0"/>
                <a:solidFill>
                  <a:schemeClr val="accent2">
                    <a:lumMod val="50000"/>
                  </a:schemeClr>
                </a:solidFill>
                <a:latin typeface="Calibri" pitchFamily="34" charset="0"/>
              </a:rPr>
              <a:t> </a:t>
            </a:r>
            <a:r>
              <a:rPr lang="fr-CA" sz="2000" dirty="0" smtClean="0">
                <a:ln w="0"/>
                <a:latin typeface="Calibri" pitchFamily="34" charset="0"/>
              </a:rPr>
              <a:t>Construisez un plaidoyer pour convaincre les </a:t>
            </a:r>
            <a:r>
              <a:rPr lang="fr-CA" sz="2000" smtClean="0">
                <a:ln w="0"/>
                <a:latin typeface="Calibri" pitchFamily="34" charset="0"/>
              </a:rPr>
              <a:t>parties prenantes d’utiliser </a:t>
            </a:r>
            <a:r>
              <a:rPr lang="fr-CA" sz="2000" dirty="0" smtClean="0">
                <a:ln w="0"/>
                <a:latin typeface="Calibri" pitchFamily="34" charset="0"/>
              </a:rPr>
              <a:t>des outils de collecte communs et nationaux sur le terrain; </a:t>
            </a:r>
          </a:p>
          <a:p>
            <a:pPr fontAlgn="base">
              <a:spcBef>
                <a:spcPct val="20000"/>
              </a:spcBef>
              <a:spcAft>
                <a:spcPct val="0"/>
              </a:spcAft>
              <a:buClr>
                <a:srgbClr val="0BD0D9"/>
              </a:buClr>
              <a:buSzPct val="95000"/>
              <a:defRPr/>
            </a:pPr>
            <a:endParaRPr lang="fr-CA" sz="2000" dirty="0" smtClean="0">
              <a:ln w="0"/>
              <a:latin typeface="Calibri" pitchFamily="34" charset="0"/>
            </a:endParaRPr>
          </a:p>
          <a:p>
            <a:pPr fontAlgn="base">
              <a:spcBef>
                <a:spcPct val="20000"/>
              </a:spcBef>
              <a:spcAft>
                <a:spcPct val="0"/>
              </a:spcAft>
              <a:buClr>
                <a:srgbClr val="0BD0D9"/>
              </a:buClr>
              <a:buSzPct val="95000"/>
              <a:defRPr/>
            </a:pPr>
            <a:r>
              <a:rPr lang="fr-CA" sz="2000" b="1" u="sng" dirty="0" smtClean="0">
                <a:ln w="0"/>
                <a:solidFill>
                  <a:srgbClr val="C00000"/>
                </a:solidFill>
                <a:latin typeface="Calibri" pitchFamily="34" charset="0"/>
              </a:rPr>
              <a:t>Thème 3: </a:t>
            </a:r>
            <a:r>
              <a:rPr lang="fr-CA" sz="2000" dirty="0" smtClean="0">
                <a:ln w="0"/>
                <a:latin typeface="Calibri" pitchFamily="34" charset="0"/>
              </a:rPr>
              <a:t> Construisez un plaidoyer autour d’un thème fédérateur et commun: ce qui vous semble le plus urgent aujourd’hui dans le secteur de la nutrition au Niger. </a:t>
            </a:r>
            <a:endParaRPr lang="fr-CA" sz="2000" dirty="0" smtClean="0">
              <a:ln w="0"/>
              <a:solidFill>
                <a:srgbClr val="C00000"/>
              </a:solidFill>
              <a:latin typeface="Calibri" pitchFamily="34" charset="0"/>
            </a:endParaRPr>
          </a:p>
          <a:p>
            <a:pPr fontAlgn="base">
              <a:spcBef>
                <a:spcPct val="20000"/>
              </a:spcBef>
              <a:spcAft>
                <a:spcPct val="0"/>
              </a:spcAft>
              <a:buClr>
                <a:srgbClr val="0BD0D9"/>
              </a:buClr>
              <a:buSzPct val="95000"/>
              <a:defRPr/>
            </a:pPr>
            <a:r>
              <a:rPr lang="fr-CA" sz="2000" b="1" dirty="0" smtClean="0">
                <a:ln w="0"/>
                <a:solidFill>
                  <a:srgbClr val="FFC000"/>
                </a:solidFill>
                <a:latin typeface="Calibri" pitchFamily="34" charset="0"/>
              </a:rPr>
              <a:t>Chaque groupe présentera en 20 minutes maximum (technique du scénario de l’ascenseur): contexte et justification; objectifs, résultats attendus, cibles, analyse des risques, activités à déployer, vecteurs de communication, suivi-évaluation et leadership. </a:t>
            </a:r>
          </a:p>
          <a:p>
            <a:endParaRPr lang="fr-BE" sz="2600" b="1" dirty="0" smtClean="0">
              <a:solidFill>
                <a:srgbClr val="575757"/>
              </a:solidFill>
            </a:endParaRPr>
          </a:p>
          <a:p>
            <a:pPr lvl="0"/>
            <a:endParaRPr lang="fr-BE" sz="2800" b="1" dirty="0" smtClean="0">
              <a:solidFill>
                <a:schemeClr val="tx1">
                  <a:lumMod val="75000"/>
                </a:schemeClr>
              </a:solidFill>
            </a:endParaRPr>
          </a:p>
          <a:p>
            <a:pPr lvl="0">
              <a:defRPr/>
            </a:pPr>
            <a:endParaRPr lang="fr-FR" sz="2400" dirty="0"/>
          </a:p>
          <a:p>
            <a:endParaRPr lang="fr-BE" sz="1700" dirty="0" smtClean="0"/>
          </a:p>
          <a:p>
            <a:endParaRPr lang="fr-BE" sz="1700" dirty="0"/>
          </a:p>
        </p:txBody>
      </p:sp>
    </p:spTree>
    <p:extLst>
      <p:ext uri="{BB962C8B-B14F-4D97-AF65-F5344CB8AC3E}">
        <p14:creationId xmlns:p14="http://schemas.microsoft.com/office/powerpoint/2010/main" val="136747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barn(inVertical)">
                                      <p:cBhvr>
                                        <p:cTn id="19" dur="500"/>
                                        <p:tgtEl>
                                          <p:spTgt spid="10">
                                            <p:txEl>
                                              <p:pRg st="1" end="1"/>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barn(inVertical)">
                                      <p:cBhvr>
                                        <p:cTn id="23" dur="500"/>
                                        <p:tgtEl>
                                          <p:spTgt spid="10">
                                            <p:txEl>
                                              <p:pRg st="3" end="3"/>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barn(inVertical)">
                                      <p:cBhvr>
                                        <p:cTn id="27" dur="500"/>
                                        <p:tgtEl>
                                          <p:spTgt spid="10">
                                            <p:txEl>
                                              <p:pRg st="5" end="5"/>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barn(inVertical)">
                                      <p:cBhvr>
                                        <p:cTn id="31"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0011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000" b="1" i="0" u="none" strike="noStrike" kern="1200" cap="small" spc="0" normalizeH="0" baseline="0" noProof="0" dirty="0" smtClean="0">
                <a:ln>
                  <a:noFill/>
                </a:ln>
                <a:solidFill>
                  <a:srgbClr val="FFFFFF"/>
                </a:solidFill>
                <a:effectLst/>
                <a:uLnTx/>
                <a:uFillTx/>
                <a:latin typeface="Trebuchet MS"/>
                <a:ea typeface="+mn-ea"/>
                <a:cs typeface="+mn-cs"/>
              </a:rPr>
              <a:t>Partie 2: Alliance </a:t>
            </a:r>
            <a:r>
              <a:rPr kumimoji="0" lang="fr-FR" sz="2000" b="1" i="0" u="none" strike="noStrike" kern="1200" cap="small" spc="0" normalizeH="0" baseline="0" noProof="0" dirty="0" err="1" smtClean="0">
                <a:ln>
                  <a:noFill/>
                </a:ln>
                <a:solidFill>
                  <a:srgbClr val="FFFFFF"/>
                </a:solidFill>
                <a:effectLst/>
                <a:uLnTx/>
                <a:uFillTx/>
                <a:latin typeface="Trebuchet MS"/>
                <a:ea typeface="+mn-ea"/>
                <a:cs typeface="+mn-cs"/>
              </a:rPr>
              <a:t>Comm</a:t>
            </a:r>
            <a:r>
              <a:rPr kumimoji="0" lang="fr-FR" sz="2000" b="1" i="0" u="none" strike="noStrike" kern="1200" cap="small" spc="0" normalizeH="0" noProof="0" dirty="0" smtClean="0">
                <a:ln>
                  <a:noFill/>
                </a:ln>
                <a:solidFill>
                  <a:srgbClr val="FFFFFF"/>
                </a:solidFill>
                <a:effectLst/>
                <a:uLnTx/>
                <a:uFillTx/>
                <a:latin typeface="Trebuchet MS"/>
                <a:ea typeface="+mn-ea"/>
                <a:cs typeface="+mn-cs"/>
              </a:rPr>
              <a:t> ‘ &amp; Plaidoyer</a:t>
            </a:r>
            <a:endParaRPr kumimoji="0" lang="fr-FR" sz="20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00025" y="1174283"/>
            <a:ext cx="8703343" cy="4118050"/>
          </a:xfrm>
          <a:prstGeom prst="rect">
            <a:avLst/>
          </a:prstGeom>
        </p:spPr>
        <p:txBody>
          <a:bodyPr wrap="square">
            <a:spAutoFit/>
          </a:bodyPr>
          <a:lstStyle/>
          <a:p>
            <a:pPr fontAlgn="base">
              <a:spcBef>
                <a:spcPct val="20000"/>
              </a:spcBef>
              <a:spcAft>
                <a:spcPct val="0"/>
              </a:spcAft>
              <a:buClr>
                <a:srgbClr val="0BD0D9"/>
              </a:buClr>
              <a:buSzPct val="95000"/>
              <a:buFont typeface="Wingdings 2" pitchFamily="18" charset="2"/>
              <a:buNone/>
              <a:defRPr/>
            </a:pPr>
            <a:r>
              <a:rPr lang="fr-CA" sz="4400" b="1" dirty="0" smtClean="0">
                <a:ln w="0"/>
                <a:latin typeface="Calibri" pitchFamily="34" charset="0"/>
              </a:rPr>
              <a:t>                   </a:t>
            </a:r>
          </a:p>
          <a:p>
            <a:pPr fontAlgn="base">
              <a:spcBef>
                <a:spcPct val="20000"/>
              </a:spcBef>
              <a:spcAft>
                <a:spcPct val="0"/>
              </a:spcAft>
              <a:buClr>
                <a:srgbClr val="0BD0D9"/>
              </a:buClr>
              <a:buSzPct val="95000"/>
              <a:buFont typeface="Wingdings 2" pitchFamily="18" charset="2"/>
              <a:buNone/>
              <a:defRPr/>
            </a:pPr>
            <a:endParaRPr lang="fr-CA" sz="4400" b="1" dirty="0">
              <a:ln w="0"/>
              <a:latin typeface="Calibri" pitchFamily="34" charset="0"/>
            </a:endParaRPr>
          </a:p>
          <a:p>
            <a:pPr fontAlgn="base">
              <a:spcBef>
                <a:spcPct val="20000"/>
              </a:spcBef>
              <a:spcAft>
                <a:spcPct val="0"/>
              </a:spcAft>
              <a:buClr>
                <a:srgbClr val="0BD0D9"/>
              </a:buClr>
              <a:buSzPct val="95000"/>
              <a:buFont typeface="Wingdings 2" pitchFamily="18" charset="2"/>
              <a:buNone/>
              <a:defRPr/>
            </a:pPr>
            <a:r>
              <a:rPr lang="fr-CA" sz="4400" b="1" dirty="0" smtClean="0">
                <a:ln w="0"/>
                <a:latin typeface="Calibri" pitchFamily="34" charset="0"/>
              </a:rPr>
              <a:t>                       </a:t>
            </a:r>
            <a:r>
              <a:rPr lang="fr-CA" sz="4400" b="1" dirty="0" smtClean="0">
                <a:ln w="0"/>
                <a:solidFill>
                  <a:srgbClr val="0070C0"/>
                </a:solidFill>
                <a:effectLst>
                  <a:outerShdw blurRad="38100" dist="38100" dir="2700000" algn="tl">
                    <a:srgbClr val="000000">
                      <a:alpha val="43137"/>
                    </a:srgbClr>
                  </a:outerShdw>
                </a:effectLst>
                <a:latin typeface="Calibri" pitchFamily="34" charset="0"/>
              </a:rPr>
              <a:t>Bon travail! </a:t>
            </a:r>
            <a:r>
              <a:rPr lang="fr-CA" sz="2000" b="1" dirty="0" smtClean="0">
                <a:ln w="0"/>
                <a:solidFill>
                  <a:srgbClr val="0070C0"/>
                </a:solidFill>
                <a:effectLst>
                  <a:outerShdw blurRad="38100" dist="38100" dir="2700000" algn="tl">
                    <a:srgbClr val="000000">
                      <a:alpha val="43137"/>
                    </a:srgbClr>
                  </a:outerShdw>
                </a:effectLst>
                <a:latin typeface="Calibri" pitchFamily="34" charset="0"/>
              </a:rPr>
              <a:t> </a:t>
            </a:r>
          </a:p>
          <a:p>
            <a:endParaRPr lang="fr-BE" sz="2600" b="1" dirty="0" smtClean="0">
              <a:solidFill>
                <a:srgbClr val="575757"/>
              </a:solidFill>
            </a:endParaRPr>
          </a:p>
          <a:p>
            <a:pPr lvl="0"/>
            <a:endParaRPr lang="fr-BE" sz="2800" b="1" dirty="0" smtClean="0">
              <a:solidFill>
                <a:schemeClr val="tx1">
                  <a:lumMod val="75000"/>
                </a:schemeClr>
              </a:solidFill>
            </a:endParaRPr>
          </a:p>
          <a:p>
            <a:pPr lvl="0">
              <a:defRPr/>
            </a:pPr>
            <a:endParaRPr lang="fr-FR" sz="2400" dirty="0"/>
          </a:p>
          <a:p>
            <a:endParaRPr lang="fr-BE" sz="1700" dirty="0" smtClean="0"/>
          </a:p>
          <a:p>
            <a:endParaRPr lang="fr-BE" sz="1700" dirty="0"/>
          </a:p>
        </p:txBody>
      </p:sp>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2383" y="4076936"/>
            <a:ext cx="4277176" cy="2016224"/>
          </a:xfrm>
          <a:prstGeom prst="rect">
            <a:avLst/>
          </a:prstGeom>
        </p:spPr>
      </p:pic>
    </p:spTree>
    <p:extLst>
      <p:ext uri="{BB962C8B-B14F-4D97-AF65-F5344CB8AC3E}">
        <p14:creationId xmlns:p14="http://schemas.microsoft.com/office/powerpoint/2010/main" val="13827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5278</TotalTime>
  <Words>2455</Words>
  <Application>Microsoft Office PowerPoint</Application>
  <PresentationFormat>Affichage à l'écran (4:3)</PresentationFormat>
  <Paragraphs>572</Paragraphs>
  <Slides>30</Slides>
  <Notes>29</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30</vt:i4>
      </vt:variant>
    </vt:vector>
  </HeadingPairs>
  <TitlesOfParts>
    <vt:vector size="39" baseType="lpstr">
      <vt:lpstr>Arial</vt:lpstr>
      <vt:lpstr>Calibri</vt:lpstr>
      <vt:lpstr>Calibri Light</vt:lpstr>
      <vt:lpstr>Cambria</vt:lpstr>
      <vt:lpstr>Times New Roman</vt:lpstr>
      <vt:lpstr>Trebuchet MS</vt:lpstr>
      <vt:lpstr>Wingdings 2</vt:lpstr>
      <vt:lpstr>Office Theme</vt:lpstr>
      <vt:lpstr>Thème Office</vt:lpstr>
      <vt:lpstr>Renforcement des capacités en communication &amp; plaidoyer pour la nutrition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Saboya Montserrat</dc:creator>
  <cp:lastModifiedBy>Mohamed Ag Bendench</cp:lastModifiedBy>
  <cp:revision>282</cp:revision>
  <cp:lastPrinted>2021-11-10T08:44:52Z</cp:lastPrinted>
  <dcterms:created xsi:type="dcterms:W3CDTF">2020-04-04T09:56:18Z</dcterms:created>
  <dcterms:modified xsi:type="dcterms:W3CDTF">2021-12-06T14:53:48Z</dcterms:modified>
</cp:coreProperties>
</file>