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  <p:sldMasterId id="2147483723" r:id="rId2"/>
    <p:sldMasterId id="2147483728" r:id="rId3"/>
  </p:sldMasterIdLst>
  <p:notesMasterIdLst>
    <p:notesMasterId r:id="rId14"/>
  </p:notesMasterIdLst>
  <p:sldIdLst>
    <p:sldId id="270" r:id="rId4"/>
    <p:sldId id="26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hamed Ag Bendech" initials="MAB" lastIdx="1" clrIdx="0">
    <p:extLst>
      <p:ext uri="{19B8F6BF-5375-455C-9EA6-DF929625EA0E}">
        <p15:presenceInfo xmlns:p15="http://schemas.microsoft.com/office/powerpoint/2012/main" userId="f4963605f58228d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43" autoAdjust="0"/>
  </p:normalViewPr>
  <p:slideViewPr>
    <p:cSldViewPr snapToGrid="0">
      <p:cViewPr>
        <p:scale>
          <a:sx n="75" d="100"/>
          <a:sy n="75" d="100"/>
        </p:scale>
        <p:origin x="546" y="-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AD9F5C-CB68-4894-A73A-6CEEA1D0795C}" type="datetimeFigureOut">
              <a:rPr lang="fr-FR" smtClean="0"/>
              <a:t>06/04/2022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85142C-219B-4A42-BD76-5433901AC8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409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41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7509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860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Diapo 2. Plan de la session</a:t>
            </a:r>
            <a:endParaRPr lang="fr-FR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hangingPunct="0"/>
            <a:endParaRPr lang="fr-FR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0" hangingPunct="0"/>
            <a:r>
              <a:rPr lang="fr-FR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secondes.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93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1570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136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079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563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Diapo 2. Plan de la session</a:t>
            </a:r>
            <a:endParaRPr lang="fr-FR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hangingPunct="0"/>
            <a:endParaRPr lang="fr-FR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0" hangingPunct="0"/>
            <a:r>
              <a:rPr lang="fr-FR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secondes.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586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047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6619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4" y="3573016"/>
            <a:ext cx="8208912" cy="2016224"/>
          </a:xfrm>
        </p:spPr>
        <p:txBody>
          <a:bodyPr anchor="ctr" anchorCtr="0">
            <a:normAutofit/>
          </a:bodyPr>
          <a:lstStyle>
            <a:lvl1pPr algn="ctr">
              <a:buNone/>
              <a:defRPr sz="2100"/>
            </a:lvl1pPr>
          </a:lstStyle>
          <a:p>
            <a:pPr lvl="0"/>
            <a:r>
              <a:rPr lang="fr-FR"/>
              <a:t>Sub-title</a:t>
            </a:r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05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 hasCustomPrompt="1"/>
          </p:nvPr>
        </p:nvSpPr>
        <p:spPr>
          <a:xfrm>
            <a:off x="467544" y="1628800"/>
            <a:ext cx="8208912" cy="172819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4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900">
                <a:solidFill>
                  <a:schemeClr val="bg1"/>
                </a:solidFill>
              </a:defRPr>
            </a:lvl1pPr>
            <a:lvl2pPr>
              <a:buNone/>
              <a:defRPr sz="1050">
                <a:solidFill>
                  <a:schemeClr val="bg1"/>
                </a:solidFill>
              </a:defRPr>
            </a:lvl2pPr>
            <a:lvl3pPr>
              <a:buNone/>
              <a:defRPr sz="1050">
                <a:solidFill>
                  <a:schemeClr val="bg1"/>
                </a:solidFill>
              </a:defRPr>
            </a:lvl3pPr>
            <a:lvl4pPr>
              <a:buNone/>
              <a:defRPr sz="1050">
                <a:solidFill>
                  <a:schemeClr val="bg1"/>
                </a:solidFill>
              </a:defRPr>
            </a:lvl4pPr>
            <a:lvl5pPr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5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20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900" baseline="0">
                <a:solidFill>
                  <a:schemeClr val="bg1"/>
                </a:solidFill>
              </a:defRPr>
            </a:lvl1pPr>
            <a:lvl2pPr>
              <a:buNone/>
              <a:defRPr sz="1050">
                <a:solidFill>
                  <a:schemeClr val="bg1"/>
                </a:solidFill>
              </a:defRPr>
            </a:lvl2pPr>
            <a:lvl3pPr>
              <a:buNone/>
              <a:defRPr sz="1050">
                <a:solidFill>
                  <a:schemeClr val="bg1"/>
                </a:solidFill>
              </a:defRPr>
            </a:lvl3pPr>
            <a:lvl4pPr>
              <a:buNone/>
              <a:defRPr sz="1050">
                <a:solidFill>
                  <a:schemeClr val="bg1"/>
                </a:solidFill>
              </a:defRPr>
            </a:lvl4pPr>
            <a:lvl5pPr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248398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4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Text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05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4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900">
                <a:solidFill>
                  <a:schemeClr val="bg1"/>
                </a:solidFill>
              </a:defRPr>
            </a:lvl1pPr>
            <a:lvl2pPr>
              <a:buNone/>
              <a:defRPr sz="1050">
                <a:solidFill>
                  <a:schemeClr val="bg1"/>
                </a:solidFill>
              </a:defRPr>
            </a:lvl2pPr>
            <a:lvl3pPr>
              <a:buNone/>
              <a:defRPr sz="1050">
                <a:solidFill>
                  <a:schemeClr val="bg1"/>
                </a:solidFill>
              </a:defRPr>
            </a:lvl3pPr>
            <a:lvl4pPr>
              <a:buNone/>
              <a:defRPr sz="1050">
                <a:solidFill>
                  <a:schemeClr val="bg1"/>
                </a:solidFill>
              </a:defRPr>
            </a:lvl4pPr>
            <a:lvl5pPr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20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900" baseline="0">
                <a:solidFill>
                  <a:schemeClr val="bg1"/>
                </a:solidFill>
              </a:defRPr>
            </a:lvl1pPr>
            <a:lvl2pPr>
              <a:buNone/>
              <a:defRPr sz="1050">
                <a:solidFill>
                  <a:schemeClr val="bg1"/>
                </a:solidFill>
              </a:defRPr>
            </a:lvl2pPr>
            <a:lvl3pPr>
              <a:buNone/>
              <a:defRPr sz="1050">
                <a:solidFill>
                  <a:schemeClr val="bg1"/>
                </a:solidFill>
              </a:defRPr>
            </a:lvl3pPr>
            <a:lvl4pPr>
              <a:buNone/>
              <a:defRPr sz="1050">
                <a:solidFill>
                  <a:schemeClr val="bg1"/>
                </a:solidFill>
              </a:defRPr>
            </a:lvl4pPr>
            <a:lvl5pPr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316015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4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5" y="2276872"/>
            <a:ext cx="3960440" cy="3888432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05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idx="14" hasCustomPrompt="1"/>
          </p:nvPr>
        </p:nvSpPr>
        <p:spPr>
          <a:xfrm>
            <a:off x="4716016" y="2276872"/>
            <a:ext cx="3960440" cy="3888432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4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900">
                <a:solidFill>
                  <a:schemeClr val="bg1"/>
                </a:solidFill>
              </a:defRPr>
            </a:lvl1pPr>
            <a:lvl2pPr>
              <a:buNone/>
              <a:defRPr sz="1050">
                <a:solidFill>
                  <a:schemeClr val="bg1"/>
                </a:solidFill>
              </a:defRPr>
            </a:lvl2pPr>
            <a:lvl3pPr>
              <a:buNone/>
              <a:defRPr sz="1050">
                <a:solidFill>
                  <a:schemeClr val="bg1"/>
                </a:solidFill>
              </a:defRPr>
            </a:lvl3pPr>
            <a:lvl4pPr>
              <a:buNone/>
              <a:defRPr sz="1050">
                <a:solidFill>
                  <a:schemeClr val="bg1"/>
                </a:solidFill>
              </a:defRPr>
            </a:lvl4pPr>
            <a:lvl5pPr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0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20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900" baseline="0">
                <a:solidFill>
                  <a:schemeClr val="bg1"/>
                </a:solidFill>
              </a:defRPr>
            </a:lvl1pPr>
            <a:lvl2pPr>
              <a:buNone/>
              <a:defRPr sz="1050">
                <a:solidFill>
                  <a:schemeClr val="bg1"/>
                </a:solidFill>
              </a:defRPr>
            </a:lvl2pPr>
            <a:lvl3pPr>
              <a:buNone/>
              <a:defRPr sz="1050">
                <a:solidFill>
                  <a:schemeClr val="bg1"/>
                </a:solidFill>
              </a:defRPr>
            </a:lvl3pPr>
            <a:lvl4pPr>
              <a:buNone/>
              <a:defRPr sz="1050">
                <a:solidFill>
                  <a:schemeClr val="bg1"/>
                </a:solidFill>
              </a:defRPr>
            </a:lvl4pPr>
            <a:lvl5pPr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3363881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FF7D0-8268-4EFA-B06F-F13501D569EF}" type="datetimeFigureOut">
              <a:rPr lang="fr-FR" smtClean="0">
                <a:solidFill>
                  <a:srgbClr val="FFFFFF"/>
                </a:solidFill>
              </a:rPr>
              <a:pPr/>
              <a:t>06/04/2022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C0BCF-F1C1-4CC1-A145-B48C8A6BD313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258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5945381"/>
      </p:ext>
    </p:extLst>
  </p:cSld>
  <p:clrMapOvr>
    <a:masterClrMapping/>
  </p:clrMapOvr>
  <p:transition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4" y="3573016"/>
            <a:ext cx="8208912" cy="2016224"/>
          </a:xfrm>
        </p:spPr>
        <p:txBody>
          <a:bodyPr anchor="ctr" anchorCtr="0">
            <a:normAutofit/>
          </a:bodyPr>
          <a:lstStyle>
            <a:lvl1pPr algn="ctr">
              <a:buNone/>
              <a:defRPr sz="2100"/>
            </a:lvl1pPr>
          </a:lstStyle>
          <a:p>
            <a:pPr lvl="0"/>
            <a:r>
              <a:rPr lang="fr-FR"/>
              <a:t>Sub-title</a:t>
            </a:r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05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 hasCustomPrompt="1"/>
          </p:nvPr>
        </p:nvSpPr>
        <p:spPr>
          <a:xfrm>
            <a:off x="467544" y="1628800"/>
            <a:ext cx="8208912" cy="172819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4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900">
                <a:solidFill>
                  <a:schemeClr val="bg1"/>
                </a:solidFill>
              </a:defRPr>
            </a:lvl1pPr>
            <a:lvl2pPr>
              <a:buNone/>
              <a:defRPr sz="1050">
                <a:solidFill>
                  <a:schemeClr val="bg1"/>
                </a:solidFill>
              </a:defRPr>
            </a:lvl2pPr>
            <a:lvl3pPr>
              <a:buNone/>
              <a:defRPr sz="1050">
                <a:solidFill>
                  <a:schemeClr val="bg1"/>
                </a:solidFill>
              </a:defRPr>
            </a:lvl3pPr>
            <a:lvl4pPr>
              <a:buNone/>
              <a:defRPr sz="1050">
                <a:solidFill>
                  <a:schemeClr val="bg1"/>
                </a:solidFill>
              </a:defRPr>
            </a:lvl4pPr>
            <a:lvl5pPr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5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20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900" baseline="0">
                <a:solidFill>
                  <a:schemeClr val="bg1"/>
                </a:solidFill>
              </a:defRPr>
            </a:lvl1pPr>
            <a:lvl2pPr>
              <a:buNone/>
              <a:defRPr sz="1050">
                <a:solidFill>
                  <a:schemeClr val="bg1"/>
                </a:solidFill>
              </a:defRPr>
            </a:lvl2pPr>
            <a:lvl3pPr>
              <a:buNone/>
              <a:defRPr sz="1050">
                <a:solidFill>
                  <a:schemeClr val="bg1"/>
                </a:solidFill>
              </a:defRPr>
            </a:lvl3pPr>
            <a:lvl4pPr>
              <a:buNone/>
              <a:defRPr sz="1050">
                <a:solidFill>
                  <a:schemeClr val="bg1"/>
                </a:solidFill>
              </a:defRPr>
            </a:lvl4pPr>
            <a:lvl5pPr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2226217330"/>
      </p:ext>
    </p:extLst>
  </p:cSld>
  <p:clrMapOvr>
    <a:masterClrMapping/>
  </p:clrMapOvr>
  <p:transition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4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Text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05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4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900" baseline="0">
                <a:solidFill>
                  <a:schemeClr val="bg1"/>
                </a:solidFill>
              </a:defRPr>
            </a:lvl1pPr>
            <a:lvl2pPr>
              <a:buNone/>
              <a:defRPr sz="1050">
                <a:solidFill>
                  <a:schemeClr val="bg1"/>
                </a:solidFill>
              </a:defRPr>
            </a:lvl2pPr>
            <a:lvl3pPr>
              <a:buNone/>
              <a:defRPr sz="1050">
                <a:solidFill>
                  <a:schemeClr val="bg1"/>
                </a:solidFill>
              </a:defRPr>
            </a:lvl3pPr>
            <a:lvl4pPr>
              <a:buNone/>
              <a:defRPr sz="1050">
                <a:solidFill>
                  <a:schemeClr val="bg1"/>
                </a:solidFill>
              </a:defRPr>
            </a:lvl4pPr>
            <a:lvl5pPr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June 8th, 2016</a:t>
            </a:r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20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900" baseline="0">
                <a:solidFill>
                  <a:schemeClr val="bg1"/>
                </a:solidFill>
              </a:defRPr>
            </a:lvl1pPr>
            <a:lvl2pPr>
              <a:buNone/>
              <a:defRPr sz="1050">
                <a:solidFill>
                  <a:schemeClr val="bg1"/>
                </a:solidFill>
              </a:defRPr>
            </a:lvl2pPr>
            <a:lvl3pPr>
              <a:buNone/>
              <a:defRPr sz="1050">
                <a:solidFill>
                  <a:schemeClr val="bg1"/>
                </a:solidFill>
              </a:defRPr>
            </a:lvl3pPr>
            <a:lvl4pPr>
              <a:buNone/>
              <a:defRPr sz="1050">
                <a:solidFill>
                  <a:schemeClr val="bg1"/>
                </a:solidFill>
              </a:defRPr>
            </a:lvl4pPr>
            <a:lvl5pPr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Presentation of the inception report, EC, Brussels</a:t>
            </a:r>
          </a:p>
        </p:txBody>
      </p:sp>
    </p:spTree>
    <p:extLst>
      <p:ext uri="{BB962C8B-B14F-4D97-AF65-F5344CB8AC3E}">
        <p14:creationId xmlns:p14="http://schemas.microsoft.com/office/powerpoint/2010/main" val="2901838977"/>
      </p:ext>
    </p:extLst>
  </p:cSld>
  <p:clrMapOvr>
    <a:masterClrMapping/>
  </p:clrMapOvr>
  <p:transition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4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5" y="2276872"/>
            <a:ext cx="3960440" cy="3888432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05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idx="14" hasCustomPrompt="1"/>
          </p:nvPr>
        </p:nvSpPr>
        <p:spPr>
          <a:xfrm>
            <a:off x="4716016" y="2276872"/>
            <a:ext cx="3960440" cy="3888432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4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900">
                <a:solidFill>
                  <a:schemeClr val="bg1"/>
                </a:solidFill>
              </a:defRPr>
            </a:lvl1pPr>
            <a:lvl2pPr>
              <a:buNone/>
              <a:defRPr sz="1050">
                <a:solidFill>
                  <a:schemeClr val="bg1"/>
                </a:solidFill>
              </a:defRPr>
            </a:lvl2pPr>
            <a:lvl3pPr>
              <a:buNone/>
              <a:defRPr sz="1050">
                <a:solidFill>
                  <a:schemeClr val="bg1"/>
                </a:solidFill>
              </a:defRPr>
            </a:lvl3pPr>
            <a:lvl4pPr>
              <a:buNone/>
              <a:defRPr sz="1050">
                <a:solidFill>
                  <a:schemeClr val="bg1"/>
                </a:solidFill>
              </a:defRPr>
            </a:lvl4pPr>
            <a:lvl5pPr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0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20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900" baseline="0">
                <a:solidFill>
                  <a:schemeClr val="bg1"/>
                </a:solidFill>
              </a:defRPr>
            </a:lvl1pPr>
            <a:lvl2pPr>
              <a:buNone/>
              <a:defRPr sz="1050">
                <a:solidFill>
                  <a:schemeClr val="bg1"/>
                </a:solidFill>
              </a:defRPr>
            </a:lvl2pPr>
            <a:lvl3pPr>
              <a:buNone/>
              <a:defRPr sz="1050">
                <a:solidFill>
                  <a:schemeClr val="bg1"/>
                </a:solidFill>
              </a:defRPr>
            </a:lvl3pPr>
            <a:lvl4pPr>
              <a:buNone/>
              <a:defRPr sz="1050">
                <a:solidFill>
                  <a:schemeClr val="bg1"/>
                </a:solidFill>
              </a:defRPr>
            </a:lvl4pPr>
            <a:lvl5pPr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2775637798"/>
      </p:ext>
    </p:extLst>
  </p:cSld>
  <p:clrMapOvr>
    <a:masterClrMapping/>
  </p:clrMapOvr>
  <p:transition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1602902"/>
      </p:ext>
    </p:extLst>
  </p:cSld>
  <p:clrMapOvr>
    <a:masterClrMapping/>
  </p:clrMapOvr>
  <p:transition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4" y="3573016"/>
            <a:ext cx="8208912" cy="2016224"/>
          </a:xfrm>
        </p:spPr>
        <p:txBody>
          <a:bodyPr anchor="ctr" anchorCtr="0">
            <a:normAutofit/>
          </a:bodyPr>
          <a:lstStyle>
            <a:lvl1pPr algn="ctr">
              <a:buNone/>
              <a:defRPr sz="2800"/>
            </a:lvl1pPr>
          </a:lstStyle>
          <a:p>
            <a:pPr lvl="0"/>
            <a:r>
              <a:rPr lang="fr-FR"/>
              <a:t>Sub-title</a:t>
            </a:r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 hasCustomPrompt="1"/>
          </p:nvPr>
        </p:nvSpPr>
        <p:spPr>
          <a:xfrm>
            <a:off x="467544" y="1628800"/>
            <a:ext cx="8208912" cy="172819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5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536427252"/>
      </p:ext>
    </p:extLst>
  </p:cSld>
  <p:clrMapOvr>
    <a:masterClrMapping/>
  </p:clrMapOvr>
  <p:transition>
    <p:strips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Text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June 8th, 2016</a:t>
            </a:r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Presentation of the inception report, EC, Brussels</a:t>
            </a:r>
          </a:p>
        </p:txBody>
      </p:sp>
    </p:spTree>
    <p:extLst>
      <p:ext uri="{BB962C8B-B14F-4D97-AF65-F5344CB8AC3E}">
        <p14:creationId xmlns:p14="http://schemas.microsoft.com/office/powerpoint/2010/main" val="671399266"/>
      </p:ext>
    </p:extLst>
  </p:cSld>
  <p:clrMapOvr>
    <a:masterClrMapping/>
  </p:clrMapOvr>
  <p:transition>
    <p:strips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4" y="2276872"/>
            <a:ext cx="3960440" cy="388843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idx="14" hasCustomPrompt="1"/>
          </p:nvPr>
        </p:nvSpPr>
        <p:spPr>
          <a:xfrm>
            <a:off x="4716016" y="2276872"/>
            <a:ext cx="3960440" cy="388843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0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2292069355"/>
      </p:ext>
    </p:extLst>
  </p:cSld>
  <p:clrMapOvr>
    <a:masterClrMapping/>
  </p:clrMapOvr>
  <p:transition>
    <p:strips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4572000" y="2852936"/>
            <a:ext cx="432048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none" baseline="0"/>
            </a:lvl1pPr>
          </a:lstStyle>
          <a:p>
            <a:r>
              <a:rPr lang="fr-FR"/>
              <a:t>Title</a:t>
            </a:r>
            <a:endParaRPr lang="fr-FR" dirty="0"/>
          </a:p>
        </p:txBody>
      </p:sp>
      <p:sp>
        <p:nvSpPr>
          <p:cNvPr id="8" name="Espace réservé du texte 2"/>
          <p:cNvSpPr>
            <a:spLocks noGrp="1"/>
          </p:cNvSpPr>
          <p:nvPr>
            <p:ph idx="1" hasCustomPrompt="1"/>
          </p:nvPr>
        </p:nvSpPr>
        <p:spPr>
          <a:xfrm>
            <a:off x="4572000" y="4797152"/>
            <a:ext cx="4320480" cy="93610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 cap="none" baseline="0"/>
            </a:lvl1pPr>
          </a:lstStyle>
          <a:p>
            <a:pPr lvl="0"/>
            <a:r>
              <a:rPr lang="fr-FR"/>
              <a:t>Presenter, authors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0" hasCustomPrompt="1"/>
          </p:nvPr>
        </p:nvSpPr>
        <p:spPr>
          <a:xfrm>
            <a:off x="4572000" y="6022107"/>
            <a:ext cx="4320480" cy="503237"/>
          </a:xfrm>
        </p:spPr>
        <p:txBody>
          <a:bodyPr anchor="ctr" anchorCtr="0">
            <a:normAutofit/>
          </a:bodyPr>
          <a:lstStyle>
            <a:lvl1pPr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Date, Place</a:t>
            </a:r>
          </a:p>
        </p:txBody>
      </p:sp>
    </p:spTree>
    <p:extLst>
      <p:ext uri="{BB962C8B-B14F-4D97-AF65-F5344CB8AC3E}">
        <p14:creationId xmlns:p14="http://schemas.microsoft.com/office/powerpoint/2010/main" val="310226534"/>
      </p:ext>
    </p:extLst>
  </p:cSld>
  <p:clrMapOvr>
    <a:masterClrMapping/>
  </p:clrMapOvr>
  <p:transition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08912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8208912" cy="388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1" y="6453338"/>
            <a:ext cx="1378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fr-FR">
                <a:solidFill>
                  <a:srgbClr val="FFFFFF"/>
                </a:solidFill>
              </a:rPr>
              <a:t>Date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35697" y="6453338"/>
            <a:ext cx="4392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fr-FR">
                <a:solidFill>
                  <a:srgbClr val="FFFFFF"/>
                </a:solidFill>
              </a:rPr>
              <a:t>Place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88424" y="6453338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02C702AE-1502-43AE-8DBA-2BCAD3408EF2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455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</p:sldLayoutIdLst>
  <p:hf hdr="0"/>
  <p:txStyles>
    <p:titleStyle>
      <a:lvl1pPr algn="ctr" defTabSz="685800" rtl="0" eaLnBrk="1" latinLnBrk="0" hangingPunct="1">
        <a:spcBef>
          <a:spcPct val="0"/>
        </a:spcBef>
        <a:buNone/>
        <a:defRPr sz="2400" b="1" kern="1200" cap="none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08912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8208912" cy="388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1" y="6453338"/>
            <a:ext cx="1378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fr-FR"/>
              <a:t>Date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35697" y="6453338"/>
            <a:ext cx="4392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fr-FR"/>
              <a:t>Place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88424" y="6453338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02C702AE-1502-43AE-8DBA-2BCAD3408EF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3678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</p:sldLayoutIdLst>
  <p:transition>
    <p:strips dir="ru"/>
  </p:transition>
  <p:hf hdr="0"/>
  <p:txStyles>
    <p:titleStyle>
      <a:lvl1pPr algn="ctr" defTabSz="685800" rtl="0" eaLnBrk="1" latinLnBrk="0" hangingPunct="1">
        <a:spcBef>
          <a:spcPct val="0"/>
        </a:spcBef>
        <a:buNone/>
        <a:defRPr sz="2400" b="1" kern="1200" cap="none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08912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8208912" cy="388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1378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/>
              <a:t>Date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35696" y="6453336"/>
            <a:ext cx="4392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/>
              <a:t>Place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2C702AE-1502-43AE-8DBA-2BCAD3408EF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640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</p:sldLayoutIdLst>
  <p:transition>
    <p:strips dir="ru"/>
  </p:transition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 cap="none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83511" y="2374490"/>
            <a:ext cx="4719483" cy="3406877"/>
          </a:xfrm>
        </p:spPr>
        <p:txBody>
          <a:bodyPr>
            <a:noAutofit/>
          </a:bodyPr>
          <a:lstStyle/>
          <a:p>
            <a:r>
              <a:rPr lang="fr-FR" sz="4000" kern="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Enjeux de l’approche Nexus dans le domaine de la Nutrition au </a:t>
            </a:r>
            <a:r>
              <a:rPr lang="fr-FR" sz="4000" kern="0" dirty="0" smtClean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Niger</a:t>
            </a:r>
            <a:r>
              <a:rPr lang="fr-FR" sz="4000" kern="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fr-FR" sz="4000" kern="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fr-FR" kern="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7484" y="16514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400" b="1" kern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Synthèse des Avancées et Défis dans la Prévention et la Prise en charge de la Malnutrition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57223" y="5481285"/>
            <a:ext cx="1358504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350" b="1" kern="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Février 2022</a:t>
            </a:r>
          </a:p>
        </p:txBody>
      </p:sp>
    </p:spTree>
    <p:extLst>
      <p:ext uri="{BB962C8B-B14F-4D97-AF65-F5344CB8AC3E}">
        <p14:creationId xmlns:p14="http://schemas.microsoft.com/office/powerpoint/2010/main" val="2963020777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6990030" y="6350"/>
            <a:ext cx="2153970" cy="710903"/>
            <a:chOff x="6983413" y="0"/>
            <a:chExt cx="2190482" cy="720725"/>
          </a:xfrm>
        </p:grpSpPr>
        <p:grpSp>
          <p:nvGrpSpPr>
            <p:cNvPr id="7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13" name="Titre 1">
            <a:extLst>
              <a:ext uri="{FF2B5EF4-FFF2-40B4-BE49-F238E27FC236}">
                <a16:creationId xmlns:a16="http://schemas.microsoft.com/office/drawing/2014/main" id="{AF8C2859-AB0E-4330-B36C-4A0460CC4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08" y="1257300"/>
            <a:ext cx="8787998" cy="546226"/>
          </a:xfrm>
        </p:spPr>
        <p:txBody>
          <a:bodyPr>
            <a:noAutofit/>
          </a:bodyPr>
          <a:lstStyle/>
          <a:p>
            <a:r>
              <a:rPr lang="fr-FR" sz="1800" b="1" dirty="0"/>
              <a:t>Une situation nutritionnelle dégradée avec des niveaux de prévalence et nombre de cas inacceptables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3DDD01A-D5F6-45BF-A521-59FA64AEED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69" y="1982472"/>
            <a:ext cx="4300538" cy="3017520"/>
          </a:xfrm>
          <a:prstGeom prst="rect">
            <a:avLst/>
          </a:prstGeom>
          <a:noFill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9354CEE-2F3D-4546-9B3B-261F52B0F6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108" y="2043433"/>
            <a:ext cx="4206716" cy="2956559"/>
          </a:xfrm>
          <a:prstGeom prst="rect">
            <a:avLst/>
          </a:prstGeom>
          <a:noFill/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5B79209-94AC-491F-8ACC-1C5F71EB02CA}"/>
              </a:ext>
            </a:extLst>
          </p:cNvPr>
          <p:cNvSpPr txBox="1"/>
          <p:nvPr/>
        </p:nvSpPr>
        <p:spPr>
          <a:xfrm>
            <a:off x="152168" y="5239899"/>
            <a:ext cx="45179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Entre 2019 et 2020, le nombre d’enfants souffrants de malnutrition aigüe sévère attendus augmente de </a:t>
            </a:r>
            <a:r>
              <a:rPr lang="fr-FR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65% </a:t>
            </a: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alors que le nombre d’enfants admis augmente de </a:t>
            </a:r>
            <a:r>
              <a:rPr lang="fr-FR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2,5% </a:t>
            </a:r>
            <a:endParaRPr lang="fr-FR" sz="1600" b="1" dirty="0"/>
          </a:p>
        </p:txBody>
      </p:sp>
      <p:sp>
        <p:nvSpPr>
          <p:cNvPr id="18" name="Espace réservé du texte 10">
            <a:extLst>
              <a:ext uri="{FF2B5EF4-FFF2-40B4-BE49-F238E27FC236}">
                <a16:creationId xmlns:a16="http://schemas.microsoft.com/office/drawing/2014/main" id="{3C369688-F658-4C5A-B2C4-6417F993F5FA}"/>
              </a:ext>
            </a:extLst>
          </p:cNvPr>
          <p:cNvSpPr txBox="1">
            <a:spLocks/>
          </p:cNvSpPr>
          <p:nvPr/>
        </p:nvSpPr>
        <p:spPr>
          <a:xfrm>
            <a:off x="4670109" y="5239899"/>
            <a:ext cx="428529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697" indent="0">
              <a:buFont typeface="Arial" panose="020B0604020202020204" pitchFamily="34" charset="0"/>
              <a:buNone/>
            </a:pPr>
            <a:r>
              <a:rPr lang="fr-FR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Augmentation de la prévalence de la malnutrition chronique et du nombre d’enfants de moins de cinq an  touchés entre 2012 et 2020</a:t>
            </a:r>
            <a:endParaRPr lang="fr-FR" sz="4800" b="1" dirty="0"/>
          </a:p>
        </p:txBody>
      </p:sp>
    </p:spTree>
    <p:extLst>
      <p:ext uri="{BB962C8B-B14F-4D97-AF65-F5344CB8AC3E}">
        <p14:creationId xmlns:p14="http://schemas.microsoft.com/office/powerpoint/2010/main" val="8286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6990030" y="6350"/>
            <a:ext cx="2153970" cy="710903"/>
            <a:chOff x="6983413" y="0"/>
            <a:chExt cx="2190482" cy="720725"/>
          </a:xfrm>
        </p:grpSpPr>
        <p:grpSp>
          <p:nvGrpSpPr>
            <p:cNvPr id="7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9" name="Google Shape;93;p16"/>
          <p:cNvSpPr txBox="1">
            <a:spLocks noGrp="1"/>
          </p:cNvSpPr>
          <p:nvPr>
            <p:ph type="title"/>
          </p:nvPr>
        </p:nvSpPr>
        <p:spPr>
          <a:xfrm>
            <a:off x="0" y="5745843"/>
            <a:ext cx="9143999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 sz="1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Principes transversaux :</a:t>
            </a:r>
            <a:br>
              <a:rPr lang="fr-FR" sz="1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Approches systémiques – Concertation </a:t>
            </a:r>
            <a:r>
              <a:rPr lang="fr-FR" sz="16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multiacteurs</a:t>
            </a:r>
            <a:r>
              <a:rPr lang="fr-FR" sz="1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Complémentarité/avantages comparatifs</a:t>
            </a:r>
            <a:endParaRPr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94;p16"/>
          <p:cNvSpPr/>
          <p:nvPr/>
        </p:nvSpPr>
        <p:spPr>
          <a:xfrm>
            <a:off x="3066352" y="2220728"/>
            <a:ext cx="3224228" cy="3220445"/>
          </a:xfrm>
          <a:custGeom>
            <a:avLst/>
            <a:gdLst/>
            <a:ahLst/>
            <a:cxnLst/>
            <a:rect l="l" t="t" r="r" b="b"/>
            <a:pathLst>
              <a:path w="36672" h="36660" fill="none" extrusionOk="0">
                <a:moveTo>
                  <a:pt x="36672" y="18324"/>
                </a:moveTo>
                <a:cubicBezTo>
                  <a:pt x="36672" y="28456"/>
                  <a:pt x="28456" y="36659"/>
                  <a:pt x="18336" y="36659"/>
                </a:cubicBezTo>
                <a:cubicBezTo>
                  <a:pt x="8204" y="36659"/>
                  <a:pt x="0" y="28456"/>
                  <a:pt x="0" y="18324"/>
                </a:cubicBezTo>
                <a:cubicBezTo>
                  <a:pt x="0" y="8204"/>
                  <a:pt x="8204" y="0"/>
                  <a:pt x="18336" y="0"/>
                </a:cubicBezTo>
                <a:cubicBezTo>
                  <a:pt x="28456" y="0"/>
                  <a:pt x="36672" y="8204"/>
                  <a:pt x="36672" y="18324"/>
                </a:cubicBezTo>
                <a:close/>
              </a:path>
            </a:pathLst>
          </a:custGeom>
          <a:solidFill>
            <a:srgbClr val="FFFF00"/>
          </a:solidFill>
          <a:ln w="9525" cap="flat" cmpd="sng">
            <a:solidFill>
              <a:srgbClr val="434343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" name="Google Shape;96;p16"/>
          <p:cNvSpPr txBox="1"/>
          <p:nvPr/>
        </p:nvSpPr>
        <p:spPr>
          <a:xfrm>
            <a:off x="0" y="2164123"/>
            <a:ext cx="2970707" cy="1443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 defTabSz="914378">
              <a:buClr>
                <a:srgbClr val="000000"/>
              </a:buClr>
            </a:pPr>
            <a:r>
              <a:rPr lang="fr-FR" sz="1400" b="1" kern="0" dirty="0">
                <a:solidFill>
                  <a:schemeClr val="accent2">
                    <a:lumMod val="50000"/>
                  </a:schemeClr>
                </a:solidFill>
                <a:ea typeface="Roboto"/>
                <a:cs typeface="Roboto"/>
                <a:sym typeface="Roboto"/>
              </a:rPr>
              <a:t>d</a:t>
            </a:r>
            <a:r>
              <a:rPr lang="en" sz="1400" b="1" kern="0" dirty="0">
                <a:solidFill>
                  <a:schemeClr val="accent2">
                    <a:lumMod val="50000"/>
                  </a:schemeClr>
                </a:solidFill>
                <a:ea typeface="Roboto"/>
                <a:cs typeface="Roboto"/>
                <a:sym typeface="Roboto"/>
              </a:rPr>
              <a:t>es différentes formes de malnutrition par des invetissements structurants et la mise en oeuvre d’interventions multisectorielles coordonnées en particulier vers </a:t>
            </a:r>
            <a:r>
              <a:rPr lang="en" sz="1400" b="1" kern="0" dirty="0" smtClean="0">
                <a:solidFill>
                  <a:schemeClr val="accent2">
                    <a:lumMod val="50000"/>
                  </a:schemeClr>
                </a:solidFill>
                <a:ea typeface="Roboto"/>
                <a:cs typeface="Roboto"/>
                <a:sym typeface="Roboto"/>
              </a:rPr>
              <a:t>les régions </a:t>
            </a:r>
            <a:r>
              <a:rPr lang="en" sz="1400" b="1" kern="0" dirty="0">
                <a:solidFill>
                  <a:schemeClr val="accent2">
                    <a:lumMod val="50000"/>
                  </a:schemeClr>
                </a:solidFill>
                <a:ea typeface="Roboto"/>
                <a:cs typeface="Roboto"/>
                <a:sym typeface="Roboto"/>
              </a:rPr>
              <a:t>et groupes cibles  </a:t>
            </a:r>
            <a:endParaRPr sz="1400" b="1" kern="0" dirty="0">
              <a:solidFill>
                <a:schemeClr val="accent2">
                  <a:lumMod val="50000"/>
                </a:schemeClr>
              </a:solidFill>
              <a:ea typeface="Roboto"/>
              <a:cs typeface="Roboto"/>
              <a:sym typeface="Roboto"/>
            </a:endParaRPr>
          </a:p>
        </p:txBody>
      </p:sp>
      <p:sp>
        <p:nvSpPr>
          <p:cNvPr id="13" name="Google Shape;95;p16"/>
          <p:cNvSpPr txBox="1"/>
          <p:nvPr/>
        </p:nvSpPr>
        <p:spPr>
          <a:xfrm>
            <a:off x="1072029" y="1883166"/>
            <a:ext cx="18846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defTabSz="914378">
              <a:buClr>
                <a:srgbClr val="000000"/>
              </a:buClr>
            </a:pPr>
            <a:r>
              <a:rPr lang="en" sz="1700" b="1" kern="0" dirty="0">
                <a:solidFill>
                  <a:schemeClr val="accent2">
                    <a:lumMod val="50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1. Prévention</a:t>
            </a:r>
            <a:endParaRPr sz="1700" b="1" kern="0" dirty="0">
              <a:solidFill>
                <a:schemeClr val="accent2">
                  <a:lumMod val="50000"/>
                </a:schemeClr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6" name="Google Shape;98;p16"/>
          <p:cNvSpPr txBox="1"/>
          <p:nvPr/>
        </p:nvSpPr>
        <p:spPr>
          <a:xfrm>
            <a:off x="6317284" y="2164123"/>
            <a:ext cx="2826716" cy="1245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Clr>
                <a:srgbClr val="000000"/>
              </a:buClr>
            </a:pPr>
            <a:r>
              <a:rPr lang="fr-FR" sz="1400" b="1" kern="0" dirty="0">
                <a:solidFill>
                  <a:schemeClr val="accent4">
                    <a:lumMod val="75000"/>
                  </a:schemeClr>
                </a:solidFill>
                <a:ea typeface="Roboto"/>
                <a:cs typeface="Roboto"/>
                <a:sym typeface="Roboto"/>
              </a:rPr>
              <a:t>d</a:t>
            </a:r>
            <a:r>
              <a:rPr lang="en" sz="1400" b="1" kern="0" dirty="0">
                <a:solidFill>
                  <a:schemeClr val="accent4">
                    <a:lumMod val="75000"/>
                  </a:schemeClr>
                </a:solidFill>
                <a:ea typeface="Roboto"/>
                <a:cs typeface="Roboto"/>
                <a:sym typeface="Roboto"/>
              </a:rPr>
              <a:t>e la malnutrition aigüe à travers le renforcement PCIMA dans le systême sanitaire et la planification en santé</a:t>
            </a:r>
            <a:endParaRPr sz="1400" b="1" kern="0" dirty="0">
              <a:solidFill>
                <a:schemeClr val="accent4">
                  <a:lumMod val="75000"/>
                </a:schemeClr>
              </a:solidFill>
              <a:ea typeface="Roboto"/>
              <a:cs typeface="Roboto"/>
              <a:sym typeface="Roboto"/>
            </a:endParaRPr>
          </a:p>
        </p:txBody>
      </p:sp>
      <p:sp>
        <p:nvSpPr>
          <p:cNvPr id="15" name="Google Shape;97;p16"/>
          <p:cNvSpPr txBox="1"/>
          <p:nvPr/>
        </p:nvSpPr>
        <p:spPr>
          <a:xfrm>
            <a:off x="6225318" y="1883166"/>
            <a:ext cx="2257223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r>
              <a:rPr lang="en" sz="1700" b="1" kern="0" dirty="0">
                <a:solidFill>
                  <a:schemeClr val="accent4">
                    <a:lumMod val="75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2. Prise en Charge </a:t>
            </a:r>
            <a:endParaRPr sz="1700" b="1" kern="0" dirty="0">
              <a:solidFill>
                <a:schemeClr val="accent4">
                  <a:lumMod val="75000"/>
                </a:schemeClr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7" name="Google Shape;99;p16"/>
          <p:cNvSpPr txBox="1"/>
          <p:nvPr/>
        </p:nvSpPr>
        <p:spPr>
          <a:xfrm>
            <a:off x="6373512" y="3709083"/>
            <a:ext cx="2780855" cy="865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r>
              <a:rPr lang="en" sz="1700" b="1" kern="0" dirty="0">
                <a:solidFill>
                  <a:schemeClr val="accent6">
                    <a:lumMod val="75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3. Capacité d’anticipation et réponse aux pics de malnutrition</a:t>
            </a:r>
            <a:endParaRPr sz="1700" b="1" kern="0" dirty="0">
              <a:solidFill>
                <a:schemeClr val="accent6">
                  <a:lumMod val="75000"/>
                </a:schemeClr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8" name="Google Shape;100;p16"/>
          <p:cNvSpPr txBox="1"/>
          <p:nvPr/>
        </p:nvSpPr>
        <p:spPr>
          <a:xfrm>
            <a:off x="6284389" y="4525614"/>
            <a:ext cx="2830213" cy="1238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Clr>
                <a:srgbClr val="000000"/>
              </a:buClr>
            </a:pPr>
            <a:r>
              <a:rPr lang="en" sz="1400" b="1" kern="0" dirty="0">
                <a:solidFill>
                  <a:schemeClr val="accent6">
                    <a:lumMod val="75000"/>
                  </a:schemeClr>
                </a:solidFill>
                <a:ea typeface="Roboto"/>
                <a:cs typeface="Roboto"/>
                <a:sym typeface="Roboto"/>
              </a:rPr>
              <a:t>Veille, alerte, réponse saisonnière, réponse à d’autres facteurs de hausse des admissions (zones frontalières, épidémies…) </a:t>
            </a:r>
            <a:endParaRPr sz="1400" b="1" kern="0" dirty="0">
              <a:solidFill>
                <a:schemeClr val="accent6">
                  <a:lumMod val="75000"/>
                </a:schemeClr>
              </a:solidFill>
              <a:ea typeface="Roboto"/>
              <a:cs typeface="Roboto"/>
              <a:sym typeface="Roboto"/>
            </a:endParaRPr>
          </a:p>
        </p:txBody>
      </p:sp>
      <p:sp>
        <p:nvSpPr>
          <p:cNvPr id="19" name="Google Shape;101;p16"/>
          <p:cNvSpPr txBox="1"/>
          <p:nvPr/>
        </p:nvSpPr>
        <p:spPr>
          <a:xfrm>
            <a:off x="0" y="3709083"/>
            <a:ext cx="2956629" cy="9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defTabSz="914378">
              <a:buClr>
                <a:srgbClr val="000000"/>
              </a:buClr>
            </a:pPr>
            <a:r>
              <a:rPr lang="en" sz="1700" b="1" kern="0" dirty="0">
                <a:solidFill>
                  <a:srgbClr val="C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4. Continuité des services de nutrition dans les “zones fragiles”</a:t>
            </a:r>
            <a:endParaRPr sz="1700" b="1" kern="0" dirty="0">
              <a:solidFill>
                <a:srgbClr val="C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0" name="Google Shape;102;p16"/>
          <p:cNvSpPr txBox="1"/>
          <p:nvPr/>
        </p:nvSpPr>
        <p:spPr>
          <a:xfrm>
            <a:off x="0" y="4525614"/>
            <a:ext cx="3025835" cy="1563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 defTabSz="914378">
              <a:buClr>
                <a:srgbClr val="000000"/>
              </a:buClr>
            </a:pPr>
            <a:r>
              <a:rPr lang="fr-FR" sz="1300" b="1" kern="0" dirty="0">
                <a:solidFill>
                  <a:srgbClr val="C00000"/>
                </a:solidFill>
                <a:ea typeface="Roboto"/>
                <a:cs typeface="Roboto"/>
                <a:sym typeface="Roboto"/>
              </a:rPr>
              <a:t>Suivi et soutien à la fonctionnalité des services sanitaires, des systèmes alimentaires </a:t>
            </a:r>
            <a:r>
              <a:rPr lang="fr-FR" sz="1300" b="1" kern="0" dirty="0" smtClean="0">
                <a:solidFill>
                  <a:srgbClr val="C00000"/>
                </a:solidFill>
                <a:ea typeface="Roboto"/>
                <a:cs typeface="Roboto"/>
                <a:sym typeface="Roboto"/>
              </a:rPr>
              <a:t>et </a:t>
            </a:r>
            <a:r>
              <a:rPr lang="fr-FR" sz="1300" b="1" kern="0" dirty="0">
                <a:solidFill>
                  <a:srgbClr val="C00000"/>
                </a:solidFill>
                <a:ea typeface="Roboto"/>
                <a:cs typeface="Roboto"/>
                <a:sym typeface="Roboto"/>
              </a:rPr>
              <a:t>autres services sociaux de base, évolution des modalités de délivrance, accès   </a:t>
            </a:r>
            <a:endParaRPr sz="1300" b="1" kern="0" dirty="0">
              <a:solidFill>
                <a:srgbClr val="C00000"/>
              </a:solidFill>
              <a:ea typeface="Roboto"/>
              <a:cs typeface="Roboto"/>
              <a:sym typeface="Roboto"/>
            </a:endParaRPr>
          </a:p>
        </p:txBody>
      </p:sp>
      <p:grpSp>
        <p:nvGrpSpPr>
          <p:cNvPr id="21" name="Google Shape;104;p16"/>
          <p:cNvGrpSpPr/>
          <p:nvPr/>
        </p:nvGrpSpPr>
        <p:grpSpPr>
          <a:xfrm>
            <a:off x="4659772" y="2370824"/>
            <a:ext cx="1459396" cy="1681906"/>
            <a:chOff x="4570869" y="1310372"/>
            <a:chExt cx="1443491" cy="1664984"/>
          </a:xfrm>
          <a:solidFill>
            <a:schemeClr val="accent1">
              <a:lumMod val="50000"/>
            </a:schemeClr>
          </a:solidFill>
        </p:grpSpPr>
        <p:sp>
          <p:nvSpPr>
            <p:cNvPr id="22" name="Google Shape;105;p16"/>
            <p:cNvSpPr/>
            <p:nvPr/>
          </p:nvSpPr>
          <p:spPr>
            <a:xfrm>
              <a:off x="4570869" y="1310372"/>
              <a:ext cx="1443491" cy="1664984"/>
            </a:xfrm>
            <a:custGeom>
              <a:avLst/>
              <a:gdLst/>
              <a:ahLst/>
              <a:cxnLst/>
              <a:rect l="l" t="t" r="r" b="b"/>
              <a:pathLst>
                <a:path w="16599" h="19146" extrusionOk="0">
                  <a:moveTo>
                    <a:pt x="1" y="1"/>
                  </a:moveTo>
                  <a:lnTo>
                    <a:pt x="1" y="2894"/>
                  </a:lnTo>
                  <a:cubicBezTo>
                    <a:pt x="1418" y="2894"/>
                    <a:pt x="2549" y="4037"/>
                    <a:pt x="2549" y="5454"/>
                  </a:cubicBezTo>
                  <a:cubicBezTo>
                    <a:pt x="2549" y="6859"/>
                    <a:pt x="1418" y="8002"/>
                    <a:pt x="1" y="8002"/>
                  </a:cubicBezTo>
                  <a:lnTo>
                    <a:pt x="1" y="16598"/>
                  </a:lnTo>
                  <a:lnTo>
                    <a:pt x="8597" y="16598"/>
                  </a:lnTo>
                  <a:cubicBezTo>
                    <a:pt x="8597" y="18003"/>
                    <a:pt x="9740" y="19146"/>
                    <a:pt x="11145" y="19146"/>
                  </a:cubicBezTo>
                  <a:cubicBezTo>
                    <a:pt x="12550" y="19146"/>
                    <a:pt x="13693" y="18003"/>
                    <a:pt x="13693" y="16598"/>
                  </a:cubicBezTo>
                  <a:lnTo>
                    <a:pt x="16598" y="16598"/>
                  </a:lnTo>
                  <a:cubicBezTo>
                    <a:pt x="16598" y="7430"/>
                    <a:pt x="9169" y="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106;p16"/>
            <p:cNvSpPr/>
            <p:nvPr/>
          </p:nvSpPr>
          <p:spPr>
            <a:xfrm>
              <a:off x="5636338" y="1574391"/>
              <a:ext cx="115051" cy="115051"/>
            </a:xfrm>
            <a:custGeom>
              <a:avLst/>
              <a:gdLst/>
              <a:ahLst/>
              <a:cxnLst/>
              <a:rect l="l" t="t" r="r" b="b"/>
              <a:pathLst>
                <a:path w="1323" h="1323" extrusionOk="0">
                  <a:moveTo>
                    <a:pt x="1322" y="667"/>
                  </a:moveTo>
                  <a:cubicBezTo>
                    <a:pt x="1322" y="1025"/>
                    <a:pt x="1024" y="1322"/>
                    <a:pt x="667" y="1322"/>
                  </a:cubicBezTo>
                  <a:cubicBezTo>
                    <a:pt x="298" y="1322"/>
                    <a:pt x="1" y="1025"/>
                    <a:pt x="1" y="667"/>
                  </a:cubicBezTo>
                  <a:cubicBezTo>
                    <a:pt x="1" y="298"/>
                    <a:pt x="298" y="1"/>
                    <a:pt x="667" y="1"/>
                  </a:cubicBezTo>
                  <a:cubicBezTo>
                    <a:pt x="1024" y="1"/>
                    <a:pt x="1322" y="298"/>
                    <a:pt x="1322" y="6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4" name="Google Shape;111;p16"/>
          <p:cNvGrpSpPr/>
          <p:nvPr/>
        </p:nvGrpSpPr>
        <p:grpSpPr>
          <a:xfrm>
            <a:off x="3217493" y="3591606"/>
            <a:ext cx="1458253" cy="1681906"/>
            <a:chOff x="3128591" y="2531154"/>
            <a:chExt cx="1442360" cy="1664984"/>
          </a:xfrm>
          <a:solidFill>
            <a:srgbClr val="C00000"/>
          </a:solidFill>
        </p:grpSpPr>
        <p:grpSp>
          <p:nvGrpSpPr>
            <p:cNvPr id="25" name="Google Shape;112;p16"/>
            <p:cNvGrpSpPr/>
            <p:nvPr/>
          </p:nvGrpSpPr>
          <p:grpSpPr>
            <a:xfrm>
              <a:off x="3128591" y="2531154"/>
              <a:ext cx="1442360" cy="1664984"/>
              <a:chOff x="3128591" y="2531154"/>
              <a:chExt cx="1442360" cy="1664984"/>
            </a:xfrm>
            <a:grpFill/>
          </p:grpSpPr>
          <p:sp>
            <p:nvSpPr>
              <p:cNvPr id="43" name="Google Shape;113;p16"/>
              <p:cNvSpPr/>
              <p:nvPr/>
            </p:nvSpPr>
            <p:spPr>
              <a:xfrm>
                <a:off x="3128591" y="2531154"/>
                <a:ext cx="1442360" cy="1664984"/>
              </a:xfrm>
              <a:custGeom>
                <a:avLst/>
                <a:gdLst/>
                <a:ahLst/>
                <a:cxnLst/>
                <a:rect l="l" t="t" r="r" b="b"/>
                <a:pathLst>
                  <a:path w="16586" h="19146" extrusionOk="0">
                    <a:moveTo>
                      <a:pt x="14038" y="13704"/>
                    </a:moveTo>
                    <a:cubicBezTo>
                      <a:pt x="14038" y="12287"/>
                      <a:pt x="15181" y="11144"/>
                      <a:pt x="16586" y="11144"/>
                    </a:cubicBezTo>
                    <a:lnTo>
                      <a:pt x="16586" y="2560"/>
                    </a:lnTo>
                    <a:lnTo>
                      <a:pt x="7990" y="2560"/>
                    </a:lnTo>
                    <a:cubicBezTo>
                      <a:pt x="7990" y="1143"/>
                      <a:pt x="6859" y="0"/>
                      <a:pt x="5442" y="0"/>
                    </a:cubicBezTo>
                    <a:cubicBezTo>
                      <a:pt x="4037" y="0"/>
                      <a:pt x="2894" y="1143"/>
                      <a:pt x="2894" y="2560"/>
                    </a:cubicBezTo>
                    <a:lnTo>
                      <a:pt x="1" y="2560"/>
                    </a:lnTo>
                    <a:cubicBezTo>
                      <a:pt x="1" y="11716"/>
                      <a:pt x="7430" y="19145"/>
                      <a:pt x="16586" y="19145"/>
                    </a:cubicBezTo>
                    <a:lnTo>
                      <a:pt x="16586" y="16252"/>
                    </a:lnTo>
                    <a:cubicBezTo>
                      <a:pt x="15181" y="16252"/>
                      <a:pt x="14038" y="15109"/>
                      <a:pt x="14038" y="137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114;p16"/>
              <p:cNvSpPr/>
              <p:nvPr/>
            </p:nvSpPr>
            <p:spPr>
              <a:xfrm>
                <a:off x="3392610" y="3819157"/>
                <a:ext cx="114008" cy="114008"/>
              </a:xfrm>
              <a:custGeom>
                <a:avLst/>
                <a:gdLst/>
                <a:ahLst/>
                <a:cxnLst/>
                <a:rect l="l" t="t" r="r" b="b"/>
                <a:pathLst>
                  <a:path w="1311" h="1311" extrusionOk="0">
                    <a:moveTo>
                      <a:pt x="1310" y="655"/>
                    </a:moveTo>
                    <a:cubicBezTo>
                      <a:pt x="1310" y="1024"/>
                      <a:pt x="1013" y="1310"/>
                      <a:pt x="656" y="1310"/>
                    </a:cubicBezTo>
                    <a:cubicBezTo>
                      <a:pt x="286" y="1310"/>
                      <a:pt x="1" y="1024"/>
                      <a:pt x="1" y="655"/>
                    </a:cubicBezTo>
                    <a:cubicBezTo>
                      <a:pt x="1" y="298"/>
                      <a:pt x="286" y="0"/>
                      <a:pt x="656" y="0"/>
                    </a:cubicBezTo>
                    <a:cubicBezTo>
                      <a:pt x="1013" y="0"/>
                      <a:pt x="1310" y="298"/>
                      <a:pt x="1310" y="6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" name="Google Shape;115;p16"/>
            <p:cNvGrpSpPr/>
            <p:nvPr/>
          </p:nvGrpSpPr>
          <p:grpSpPr>
            <a:xfrm>
              <a:off x="3719582" y="3122905"/>
              <a:ext cx="481978" cy="481475"/>
              <a:chOff x="5823294" y="2309751"/>
              <a:chExt cx="315327" cy="314978"/>
            </a:xfrm>
            <a:grpFill/>
          </p:grpSpPr>
          <p:sp>
            <p:nvSpPr>
              <p:cNvPr id="27" name="Google Shape;116;p16"/>
              <p:cNvSpPr/>
              <p:nvPr/>
            </p:nvSpPr>
            <p:spPr>
              <a:xfrm>
                <a:off x="5823294" y="2309751"/>
                <a:ext cx="315327" cy="314978"/>
              </a:xfrm>
              <a:custGeom>
                <a:avLst/>
                <a:gdLst/>
                <a:ahLst/>
                <a:cxnLst/>
                <a:rect l="l" t="t" r="r" b="b"/>
                <a:pathLst>
                  <a:path w="9930" h="9919" extrusionOk="0">
                    <a:moveTo>
                      <a:pt x="4953" y="0"/>
                    </a:moveTo>
                    <a:cubicBezTo>
                      <a:pt x="3632" y="0"/>
                      <a:pt x="2381" y="524"/>
                      <a:pt x="1465" y="1465"/>
                    </a:cubicBezTo>
                    <a:cubicBezTo>
                      <a:pt x="524" y="2405"/>
                      <a:pt x="0" y="3656"/>
                      <a:pt x="0" y="4965"/>
                    </a:cubicBezTo>
                    <a:cubicBezTo>
                      <a:pt x="0" y="6275"/>
                      <a:pt x="524" y="7537"/>
                      <a:pt x="1465" y="8466"/>
                    </a:cubicBezTo>
                    <a:cubicBezTo>
                      <a:pt x="2393" y="9394"/>
                      <a:pt x="3643" y="9918"/>
                      <a:pt x="4953" y="9918"/>
                    </a:cubicBezTo>
                    <a:cubicBezTo>
                      <a:pt x="6263" y="9918"/>
                      <a:pt x="7537" y="9394"/>
                      <a:pt x="8454" y="8466"/>
                    </a:cubicBezTo>
                    <a:cubicBezTo>
                      <a:pt x="9394" y="7525"/>
                      <a:pt x="9918" y="6275"/>
                      <a:pt x="9918" y="4965"/>
                    </a:cubicBezTo>
                    <a:cubicBezTo>
                      <a:pt x="9930" y="4858"/>
                      <a:pt x="9930" y="4775"/>
                      <a:pt x="9930" y="4680"/>
                    </a:cubicBezTo>
                    <a:cubicBezTo>
                      <a:pt x="9930" y="4613"/>
                      <a:pt x="9869" y="4547"/>
                      <a:pt x="9803" y="4547"/>
                    </a:cubicBezTo>
                    <a:cubicBezTo>
                      <a:pt x="9798" y="4547"/>
                      <a:pt x="9792" y="4548"/>
                      <a:pt x="9787" y="4549"/>
                    </a:cubicBezTo>
                    <a:cubicBezTo>
                      <a:pt x="9704" y="4549"/>
                      <a:pt x="9632" y="4620"/>
                      <a:pt x="9644" y="4691"/>
                    </a:cubicBezTo>
                    <a:lnTo>
                      <a:pt x="9644" y="4953"/>
                    </a:lnTo>
                    <a:cubicBezTo>
                      <a:pt x="9644" y="6204"/>
                      <a:pt x="9156" y="7358"/>
                      <a:pt x="8275" y="8251"/>
                    </a:cubicBezTo>
                    <a:cubicBezTo>
                      <a:pt x="7394" y="9144"/>
                      <a:pt x="6227" y="9621"/>
                      <a:pt x="4977" y="9621"/>
                    </a:cubicBezTo>
                    <a:cubicBezTo>
                      <a:pt x="3727" y="9621"/>
                      <a:pt x="2560" y="9132"/>
                      <a:pt x="1667" y="8251"/>
                    </a:cubicBezTo>
                    <a:cubicBezTo>
                      <a:pt x="774" y="7370"/>
                      <a:pt x="298" y="6204"/>
                      <a:pt x="298" y="4953"/>
                    </a:cubicBezTo>
                    <a:cubicBezTo>
                      <a:pt x="298" y="3703"/>
                      <a:pt x="786" y="2536"/>
                      <a:pt x="1667" y="1643"/>
                    </a:cubicBezTo>
                    <a:cubicBezTo>
                      <a:pt x="2548" y="750"/>
                      <a:pt x="3727" y="274"/>
                      <a:pt x="4977" y="274"/>
                    </a:cubicBezTo>
                    <a:cubicBezTo>
                      <a:pt x="6072" y="274"/>
                      <a:pt x="7144" y="667"/>
                      <a:pt x="7977" y="1382"/>
                    </a:cubicBezTo>
                    <a:cubicBezTo>
                      <a:pt x="8811" y="2072"/>
                      <a:pt x="9382" y="3048"/>
                      <a:pt x="9561" y="4120"/>
                    </a:cubicBezTo>
                    <a:cubicBezTo>
                      <a:pt x="9572" y="4185"/>
                      <a:pt x="9632" y="4241"/>
                      <a:pt x="9697" y="4241"/>
                    </a:cubicBezTo>
                    <a:cubicBezTo>
                      <a:pt x="9703" y="4241"/>
                      <a:pt x="9709" y="4240"/>
                      <a:pt x="9716" y="4239"/>
                    </a:cubicBezTo>
                    <a:cubicBezTo>
                      <a:pt x="9799" y="4215"/>
                      <a:pt x="9858" y="4144"/>
                      <a:pt x="9835" y="4072"/>
                    </a:cubicBezTo>
                    <a:cubicBezTo>
                      <a:pt x="9632" y="2941"/>
                      <a:pt x="9037" y="1917"/>
                      <a:pt x="8156" y="1167"/>
                    </a:cubicBezTo>
                    <a:cubicBezTo>
                      <a:pt x="7263" y="405"/>
                      <a:pt x="6132" y="0"/>
                      <a:pt x="495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118;p16"/>
              <p:cNvSpPr/>
              <p:nvPr/>
            </p:nvSpPr>
            <p:spPr>
              <a:xfrm>
                <a:off x="5869402" y="2462111"/>
                <a:ext cx="15909" cy="949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299" extrusionOk="0">
                    <a:moveTo>
                      <a:pt x="144" y="1"/>
                    </a:moveTo>
                    <a:cubicBezTo>
                      <a:pt x="72" y="1"/>
                      <a:pt x="1" y="72"/>
                      <a:pt x="1" y="155"/>
                    </a:cubicBezTo>
                    <a:cubicBezTo>
                      <a:pt x="1" y="227"/>
                      <a:pt x="60" y="298"/>
                      <a:pt x="144" y="298"/>
                    </a:cubicBezTo>
                    <a:lnTo>
                      <a:pt x="358" y="298"/>
                    </a:lnTo>
                    <a:cubicBezTo>
                      <a:pt x="429" y="298"/>
                      <a:pt x="501" y="239"/>
                      <a:pt x="501" y="155"/>
                    </a:cubicBezTo>
                    <a:cubicBezTo>
                      <a:pt x="501" y="60"/>
                      <a:pt x="441" y="1"/>
                      <a:pt x="3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119;p16"/>
              <p:cNvSpPr/>
              <p:nvPr/>
            </p:nvSpPr>
            <p:spPr>
              <a:xfrm>
                <a:off x="5976416" y="2354748"/>
                <a:ext cx="116858" cy="116858"/>
              </a:xfrm>
              <a:custGeom>
                <a:avLst/>
                <a:gdLst/>
                <a:ahLst/>
                <a:cxnLst/>
                <a:rect l="l" t="t" r="r" b="b"/>
                <a:pathLst>
                  <a:path w="3680" h="3680" extrusionOk="0">
                    <a:moveTo>
                      <a:pt x="155" y="0"/>
                    </a:moveTo>
                    <a:cubicBezTo>
                      <a:pt x="60" y="0"/>
                      <a:pt x="0" y="60"/>
                      <a:pt x="0" y="155"/>
                    </a:cubicBezTo>
                    <a:lnTo>
                      <a:pt x="0" y="3536"/>
                    </a:lnTo>
                    <a:cubicBezTo>
                      <a:pt x="0" y="3608"/>
                      <a:pt x="60" y="3679"/>
                      <a:pt x="155" y="3679"/>
                    </a:cubicBezTo>
                    <a:lnTo>
                      <a:pt x="3536" y="3679"/>
                    </a:lnTo>
                    <a:cubicBezTo>
                      <a:pt x="3608" y="3679"/>
                      <a:pt x="3679" y="3620"/>
                      <a:pt x="3679" y="3536"/>
                    </a:cubicBezTo>
                    <a:cubicBezTo>
                      <a:pt x="3679" y="3441"/>
                      <a:pt x="3620" y="3382"/>
                      <a:pt x="3536" y="3382"/>
                    </a:cubicBezTo>
                    <a:lnTo>
                      <a:pt x="298" y="3382"/>
                    </a:lnTo>
                    <a:lnTo>
                      <a:pt x="298" y="155"/>
                    </a:lnTo>
                    <a:cubicBezTo>
                      <a:pt x="298" y="84"/>
                      <a:pt x="238" y="0"/>
                      <a:pt x="1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120;p16"/>
              <p:cNvSpPr/>
              <p:nvPr/>
            </p:nvSpPr>
            <p:spPr>
              <a:xfrm>
                <a:off x="5976416" y="2562679"/>
                <a:ext cx="9463" cy="16290"/>
              </a:xfrm>
              <a:custGeom>
                <a:avLst/>
                <a:gdLst/>
                <a:ahLst/>
                <a:cxnLst/>
                <a:rect l="l" t="t" r="r" b="b"/>
                <a:pathLst>
                  <a:path w="298" h="513" extrusionOk="0">
                    <a:moveTo>
                      <a:pt x="155" y="1"/>
                    </a:moveTo>
                    <a:cubicBezTo>
                      <a:pt x="60" y="1"/>
                      <a:pt x="0" y="60"/>
                      <a:pt x="0" y="155"/>
                    </a:cubicBezTo>
                    <a:lnTo>
                      <a:pt x="0" y="358"/>
                    </a:lnTo>
                    <a:cubicBezTo>
                      <a:pt x="0" y="441"/>
                      <a:pt x="60" y="513"/>
                      <a:pt x="155" y="513"/>
                    </a:cubicBezTo>
                    <a:cubicBezTo>
                      <a:pt x="238" y="513"/>
                      <a:pt x="298" y="453"/>
                      <a:pt x="298" y="358"/>
                    </a:cubicBezTo>
                    <a:lnTo>
                      <a:pt x="298" y="155"/>
                    </a:lnTo>
                    <a:cubicBezTo>
                      <a:pt x="298" y="84"/>
                      <a:pt x="238" y="1"/>
                      <a:pt x="1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121;p16"/>
              <p:cNvSpPr/>
              <p:nvPr/>
            </p:nvSpPr>
            <p:spPr>
              <a:xfrm>
                <a:off x="5900395" y="2386217"/>
                <a:ext cx="15179" cy="13909"/>
              </a:xfrm>
              <a:custGeom>
                <a:avLst/>
                <a:gdLst/>
                <a:ahLst/>
                <a:cxnLst/>
                <a:rect l="l" t="t" r="r" b="b"/>
                <a:pathLst>
                  <a:path w="478" h="438" extrusionOk="0">
                    <a:moveTo>
                      <a:pt x="168" y="0"/>
                    </a:moveTo>
                    <a:cubicBezTo>
                      <a:pt x="129" y="0"/>
                      <a:pt x="90" y="15"/>
                      <a:pt x="61" y="45"/>
                    </a:cubicBezTo>
                    <a:cubicBezTo>
                      <a:pt x="1" y="105"/>
                      <a:pt x="1" y="188"/>
                      <a:pt x="61" y="247"/>
                    </a:cubicBezTo>
                    <a:lnTo>
                      <a:pt x="215" y="402"/>
                    </a:lnTo>
                    <a:cubicBezTo>
                      <a:pt x="239" y="426"/>
                      <a:pt x="275" y="438"/>
                      <a:pt x="311" y="438"/>
                    </a:cubicBezTo>
                    <a:cubicBezTo>
                      <a:pt x="358" y="438"/>
                      <a:pt x="394" y="426"/>
                      <a:pt x="418" y="402"/>
                    </a:cubicBezTo>
                    <a:cubicBezTo>
                      <a:pt x="477" y="343"/>
                      <a:pt x="477" y="247"/>
                      <a:pt x="418" y="188"/>
                    </a:cubicBezTo>
                    <a:lnTo>
                      <a:pt x="275" y="45"/>
                    </a:lnTo>
                    <a:cubicBezTo>
                      <a:pt x="245" y="15"/>
                      <a:pt x="206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122;p16"/>
              <p:cNvSpPr/>
              <p:nvPr/>
            </p:nvSpPr>
            <p:spPr>
              <a:xfrm>
                <a:off x="6047484" y="2533655"/>
                <a:ext cx="15147" cy="13940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39" extrusionOk="0">
                    <a:moveTo>
                      <a:pt x="161" y="1"/>
                    </a:moveTo>
                    <a:cubicBezTo>
                      <a:pt x="126" y="1"/>
                      <a:pt x="90" y="16"/>
                      <a:pt x="60" y="46"/>
                    </a:cubicBezTo>
                    <a:cubicBezTo>
                      <a:pt x="1" y="93"/>
                      <a:pt x="1" y="188"/>
                      <a:pt x="60" y="248"/>
                    </a:cubicBezTo>
                    <a:lnTo>
                      <a:pt x="203" y="391"/>
                    </a:lnTo>
                    <a:cubicBezTo>
                      <a:pt x="239" y="427"/>
                      <a:pt x="262" y="438"/>
                      <a:pt x="310" y="438"/>
                    </a:cubicBezTo>
                    <a:cubicBezTo>
                      <a:pt x="358" y="438"/>
                      <a:pt x="382" y="427"/>
                      <a:pt x="417" y="391"/>
                    </a:cubicBezTo>
                    <a:cubicBezTo>
                      <a:pt x="477" y="343"/>
                      <a:pt x="477" y="248"/>
                      <a:pt x="417" y="188"/>
                    </a:cubicBezTo>
                    <a:lnTo>
                      <a:pt x="262" y="46"/>
                    </a:lnTo>
                    <a:cubicBezTo>
                      <a:pt x="233" y="16"/>
                      <a:pt x="197" y="1"/>
                      <a:pt x="16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123;p16"/>
              <p:cNvSpPr/>
              <p:nvPr/>
            </p:nvSpPr>
            <p:spPr>
              <a:xfrm>
                <a:off x="6047484" y="2386217"/>
                <a:ext cx="15147" cy="13909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38" extrusionOk="0">
                    <a:moveTo>
                      <a:pt x="310" y="0"/>
                    </a:moveTo>
                    <a:cubicBezTo>
                      <a:pt x="271" y="0"/>
                      <a:pt x="233" y="15"/>
                      <a:pt x="203" y="45"/>
                    </a:cubicBezTo>
                    <a:lnTo>
                      <a:pt x="60" y="188"/>
                    </a:lnTo>
                    <a:cubicBezTo>
                      <a:pt x="1" y="247"/>
                      <a:pt x="1" y="343"/>
                      <a:pt x="60" y="402"/>
                    </a:cubicBezTo>
                    <a:cubicBezTo>
                      <a:pt x="84" y="426"/>
                      <a:pt x="120" y="438"/>
                      <a:pt x="167" y="438"/>
                    </a:cubicBezTo>
                    <a:cubicBezTo>
                      <a:pt x="203" y="438"/>
                      <a:pt x="239" y="426"/>
                      <a:pt x="262" y="402"/>
                    </a:cubicBezTo>
                    <a:lnTo>
                      <a:pt x="417" y="247"/>
                    </a:lnTo>
                    <a:cubicBezTo>
                      <a:pt x="477" y="188"/>
                      <a:pt x="477" y="105"/>
                      <a:pt x="417" y="45"/>
                    </a:cubicBezTo>
                    <a:cubicBezTo>
                      <a:pt x="387" y="15"/>
                      <a:pt x="349" y="0"/>
                      <a:pt x="3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124;p16"/>
              <p:cNvSpPr/>
              <p:nvPr/>
            </p:nvSpPr>
            <p:spPr>
              <a:xfrm>
                <a:off x="5900395" y="2533655"/>
                <a:ext cx="15179" cy="1394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439" extrusionOk="0">
                    <a:moveTo>
                      <a:pt x="316" y="1"/>
                    </a:moveTo>
                    <a:cubicBezTo>
                      <a:pt x="281" y="1"/>
                      <a:pt x="245" y="16"/>
                      <a:pt x="215" y="46"/>
                    </a:cubicBezTo>
                    <a:lnTo>
                      <a:pt x="61" y="188"/>
                    </a:lnTo>
                    <a:cubicBezTo>
                      <a:pt x="1" y="248"/>
                      <a:pt x="1" y="343"/>
                      <a:pt x="61" y="403"/>
                    </a:cubicBezTo>
                    <a:cubicBezTo>
                      <a:pt x="96" y="427"/>
                      <a:pt x="120" y="438"/>
                      <a:pt x="168" y="438"/>
                    </a:cubicBezTo>
                    <a:cubicBezTo>
                      <a:pt x="215" y="438"/>
                      <a:pt x="239" y="427"/>
                      <a:pt x="275" y="403"/>
                    </a:cubicBezTo>
                    <a:lnTo>
                      <a:pt x="418" y="248"/>
                    </a:lnTo>
                    <a:cubicBezTo>
                      <a:pt x="477" y="188"/>
                      <a:pt x="477" y="105"/>
                      <a:pt x="418" y="46"/>
                    </a:cubicBezTo>
                    <a:cubicBezTo>
                      <a:pt x="388" y="16"/>
                      <a:pt x="352" y="1"/>
                      <a:pt x="31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125;p16"/>
              <p:cNvSpPr/>
              <p:nvPr/>
            </p:nvSpPr>
            <p:spPr>
              <a:xfrm>
                <a:off x="5877341" y="2420639"/>
                <a:ext cx="16671" cy="11654"/>
              </a:xfrm>
              <a:custGeom>
                <a:avLst/>
                <a:gdLst/>
                <a:ahLst/>
                <a:cxnLst/>
                <a:rect l="l" t="t" r="r" b="b"/>
                <a:pathLst>
                  <a:path w="525" h="367" extrusionOk="0">
                    <a:moveTo>
                      <a:pt x="167" y="0"/>
                    </a:moveTo>
                    <a:cubicBezTo>
                      <a:pt x="106" y="0"/>
                      <a:pt x="52" y="29"/>
                      <a:pt x="25" y="92"/>
                    </a:cubicBezTo>
                    <a:cubicBezTo>
                      <a:pt x="1" y="164"/>
                      <a:pt x="25" y="247"/>
                      <a:pt x="108" y="283"/>
                    </a:cubicBezTo>
                    <a:lnTo>
                      <a:pt x="298" y="354"/>
                    </a:lnTo>
                    <a:cubicBezTo>
                      <a:pt x="310" y="366"/>
                      <a:pt x="346" y="366"/>
                      <a:pt x="358" y="366"/>
                    </a:cubicBezTo>
                    <a:cubicBezTo>
                      <a:pt x="417" y="366"/>
                      <a:pt x="465" y="342"/>
                      <a:pt x="489" y="283"/>
                    </a:cubicBezTo>
                    <a:cubicBezTo>
                      <a:pt x="525" y="187"/>
                      <a:pt x="489" y="116"/>
                      <a:pt x="417" y="92"/>
                    </a:cubicBezTo>
                    <a:lnTo>
                      <a:pt x="227" y="9"/>
                    </a:lnTo>
                    <a:cubicBezTo>
                      <a:pt x="207" y="3"/>
                      <a:pt x="186" y="0"/>
                      <a:pt x="16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126;p16"/>
              <p:cNvSpPr/>
              <p:nvPr/>
            </p:nvSpPr>
            <p:spPr>
              <a:xfrm>
                <a:off x="6068665" y="2501519"/>
                <a:ext cx="16671" cy="11654"/>
              </a:xfrm>
              <a:custGeom>
                <a:avLst/>
                <a:gdLst/>
                <a:ahLst/>
                <a:cxnLst/>
                <a:rect l="l" t="t" r="r" b="b"/>
                <a:pathLst>
                  <a:path w="525" h="367" extrusionOk="0">
                    <a:moveTo>
                      <a:pt x="170" y="1"/>
                    </a:moveTo>
                    <a:cubicBezTo>
                      <a:pt x="112" y="1"/>
                      <a:pt x="54" y="28"/>
                      <a:pt x="36" y="81"/>
                    </a:cubicBezTo>
                    <a:cubicBezTo>
                      <a:pt x="0" y="165"/>
                      <a:pt x="36" y="248"/>
                      <a:pt x="107" y="284"/>
                    </a:cubicBezTo>
                    <a:lnTo>
                      <a:pt x="298" y="355"/>
                    </a:lnTo>
                    <a:cubicBezTo>
                      <a:pt x="310" y="367"/>
                      <a:pt x="346" y="367"/>
                      <a:pt x="357" y="367"/>
                    </a:cubicBezTo>
                    <a:cubicBezTo>
                      <a:pt x="417" y="367"/>
                      <a:pt x="465" y="343"/>
                      <a:pt x="488" y="284"/>
                    </a:cubicBezTo>
                    <a:cubicBezTo>
                      <a:pt x="524" y="200"/>
                      <a:pt x="488" y="117"/>
                      <a:pt x="417" y="81"/>
                    </a:cubicBezTo>
                    <a:lnTo>
                      <a:pt x="226" y="10"/>
                    </a:lnTo>
                    <a:cubicBezTo>
                      <a:pt x="209" y="4"/>
                      <a:pt x="189" y="1"/>
                      <a:pt x="1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127;p16"/>
              <p:cNvSpPr/>
              <p:nvPr/>
            </p:nvSpPr>
            <p:spPr>
              <a:xfrm>
                <a:off x="6015729" y="2363353"/>
                <a:ext cx="12893" cy="15623"/>
              </a:xfrm>
              <a:custGeom>
                <a:avLst/>
                <a:gdLst/>
                <a:ahLst/>
                <a:cxnLst/>
                <a:rect l="l" t="t" r="r" b="b"/>
                <a:pathLst>
                  <a:path w="406" h="492" extrusionOk="0">
                    <a:moveTo>
                      <a:pt x="237" y="1"/>
                    </a:moveTo>
                    <a:cubicBezTo>
                      <a:pt x="181" y="1"/>
                      <a:pt x="125" y="34"/>
                      <a:pt x="108" y="86"/>
                    </a:cubicBezTo>
                    <a:lnTo>
                      <a:pt x="36" y="277"/>
                    </a:lnTo>
                    <a:cubicBezTo>
                      <a:pt x="0" y="360"/>
                      <a:pt x="36" y="444"/>
                      <a:pt x="108" y="479"/>
                    </a:cubicBezTo>
                    <a:cubicBezTo>
                      <a:pt x="119" y="479"/>
                      <a:pt x="131" y="491"/>
                      <a:pt x="167" y="491"/>
                    </a:cubicBezTo>
                    <a:cubicBezTo>
                      <a:pt x="227" y="491"/>
                      <a:pt x="274" y="467"/>
                      <a:pt x="298" y="396"/>
                    </a:cubicBezTo>
                    <a:lnTo>
                      <a:pt x="369" y="205"/>
                    </a:lnTo>
                    <a:cubicBezTo>
                      <a:pt x="405" y="134"/>
                      <a:pt x="369" y="39"/>
                      <a:pt x="298" y="15"/>
                    </a:cubicBezTo>
                    <a:cubicBezTo>
                      <a:pt x="279" y="5"/>
                      <a:pt x="258" y="1"/>
                      <a:pt x="2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128;p16"/>
              <p:cNvSpPr/>
              <p:nvPr/>
            </p:nvSpPr>
            <p:spPr>
              <a:xfrm>
                <a:off x="5934055" y="2554836"/>
                <a:ext cx="13274" cy="15433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86" extrusionOk="0">
                    <a:moveTo>
                      <a:pt x="255" y="1"/>
                    </a:moveTo>
                    <a:cubicBezTo>
                      <a:pt x="197" y="1"/>
                      <a:pt x="138" y="30"/>
                      <a:pt x="120" y="93"/>
                    </a:cubicBezTo>
                    <a:lnTo>
                      <a:pt x="48" y="283"/>
                    </a:lnTo>
                    <a:cubicBezTo>
                      <a:pt x="1" y="355"/>
                      <a:pt x="48" y="450"/>
                      <a:pt x="120" y="474"/>
                    </a:cubicBezTo>
                    <a:cubicBezTo>
                      <a:pt x="132" y="486"/>
                      <a:pt x="167" y="486"/>
                      <a:pt x="179" y="486"/>
                    </a:cubicBezTo>
                    <a:cubicBezTo>
                      <a:pt x="239" y="486"/>
                      <a:pt x="286" y="462"/>
                      <a:pt x="310" y="402"/>
                    </a:cubicBezTo>
                    <a:lnTo>
                      <a:pt x="382" y="212"/>
                    </a:lnTo>
                    <a:cubicBezTo>
                      <a:pt x="417" y="129"/>
                      <a:pt x="382" y="45"/>
                      <a:pt x="310" y="10"/>
                    </a:cubicBezTo>
                    <a:cubicBezTo>
                      <a:pt x="293" y="4"/>
                      <a:pt x="274" y="1"/>
                      <a:pt x="2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129;p16"/>
              <p:cNvSpPr/>
              <p:nvPr/>
            </p:nvSpPr>
            <p:spPr>
              <a:xfrm>
                <a:off x="5935960" y="2362401"/>
                <a:ext cx="12861" cy="15814"/>
              </a:xfrm>
              <a:custGeom>
                <a:avLst/>
                <a:gdLst/>
                <a:ahLst/>
                <a:cxnLst/>
                <a:rect l="l" t="t" r="r" b="b"/>
                <a:pathLst>
                  <a:path w="405" h="498" extrusionOk="0">
                    <a:moveTo>
                      <a:pt x="161" y="1"/>
                    </a:moveTo>
                    <a:cubicBezTo>
                      <a:pt x="143" y="1"/>
                      <a:pt x="125" y="3"/>
                      <a:pt x="107" y="9"/>
                    </a:cubicBezTo>
                    <a:cubicBezTo>
                      <a:pt x="24" y="45"/>
                      <a:pt x="0" y="128"/>
                      <a:pt x="24" y="212"/>
                    </a:cubicBezTo>
                    <a:lnTo>
                      <a:pt x="107" y="402"/>
                    </a:lnTo>
                    <a:cubicBezTo>
                      <a:pt x="131" y="462"/>
                      <a:pt x="191" y="497"/>
                      <a:pt x="238" y="497"/>
                    </a:cubicBezTo>
                    <a:cubicBezTo>
                      <a:pt x="250" y="497"/>
                      <a:pt x="262" y="497"/>
                      <a:pt x="298" y="474"/>
                    </a:cubicBezTo>
                    <a:cubicBezTo>
                      <a:pt x="369" y="450"/>
                      <a:pt x="405" y="355"/>
                      <a:pt x="369" y="283"/>
                    </a:cubicBezTo>
                    <a:lnTo>
                      <a:pt x="298" y="93"/>
                    </a:lnTo>
                    <a:cubicBezTo>
                      <a:pt x="271" y="29"/>
                      <a:pt x="216" y="1"/>
                      <a:pt x="16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130;p16"/>
              <p:cNvSpPr/>
              <p:nvPr/>
            </p:nvSpPr>
            <p:spPr>
              <a:xfrm>
                <a:off x="6013824" y="2555820"/>
                <a:ext cx="12893" cy="15592"/>
              </a:xfrm>
              <a:custGeom>
                <a:avLst/>
                <a:gdLst/>
                <a:ahLst/>
                <a:cxnLst/>
                <a:rect l="l" t="t" r="r" b="b"/>
                <a:pathLst>
                  <a:path w="406" h="491" extrusionOk="0">
                    <a:moveTo>
                      <a:pt x="167" y="0"/>
                    </a:moveTo>
                    <a:cubicBezTo>
                      <a:pt x="147" y="0"/>
                      <a:pt x="127" y="5"/>
                      <a:pt x="108" y="14"/>
                    </a:cubicBezTo>
                    <a:cubicBezTo>
                      <a:pt x="37" y="38"/>
                      <a:pt x="1" y="133"/>
                      <a:pt x="37" y="205"/>
                    </a:cubicBezTo>
                    <a:lnTo>
                      <a:pt x="108" y="395"/>
                    </a:lnTo>
                    <a:cubicBezTo>
                      <a:pt x="132" y="455"/>
                      <a:pt x="179" y="491"/>
                      <a:pt x="239" y="491"/>
                    </a:cubicBezTo>
                    <a:cubicBezTo>
                      <a:pt x="251" y="491"/>
                      <a:pt x="275" y="491"/>
                      <a:pt x="299" y="479"/>
                    </a:cubicBezTo>
                    <a:cubicBezTo>
                      <a:pt x="370" y="443"/>
                      <a:pt x="406" y="360"/>
                      <a:pt x="370" y="276"/>
                    </a:cubicBezTo>
                    <a:lnTo>
                      <a:pt x="299" y="86"/>
                    </a:lnTo>
                    <a:cubicBezTo>
                      <a:pt x="272" y="33"/>
                      <a:pt x="221" y="0"/>
                      <a:pt x="16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131;p16"/>
              <p:cNvSpPr/>
              <p:nvPr/>
            </p:nvSpPr>
            <p:spPr>
              <a:xfrm>
                <a:off x="6069776" y="2422132"/>
                <a:ext cx="16290" cy="11654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67" extrusionOk="0">
                    <a:moveTo>
                      <a:pt x="354" y="1"/>
                    </a:moveTo>
                    <a:cubicBezTo>
                      <a:pt x="335" y="1"/>
                      <a:pt x="316" y="3"/>
                      <a:pt x="299" y="9"/>
                    </a:cubicBezTo>
                    <a:lnTo>
                      <a:pt x="96" y="81"/>
                    </a:lnTo>
                    <a:cubicBezTo>
                      <a:pt x="25" y="117"/>
                      <a:pt x="1" y="200"/>
                      <a:pt x="25" y="283"/>
                    </a:cubicBezTo>
                    <a:cubicBezTo>
                      <a:pt x="37" y="343"/>
                      <a:pt x="96" y="367"/>
                      <a:pt x="156" y="367"/>
                    </a:cubicBezTo>
                    <a:cubicBezTo>
                      <a:pt x="180" y="367"/>
                      <a:pt x="191" y="367"/>
                      <a:pt x="215" y="355"/>
                    </a:cubicBezTo>
                    <a:lnTo>
                      <a:pt x="418" y="283"/>
                    </a:lnTo>
                    <a:cubicBezTo>
                      <a:pt x="489" y="248"/>
                      <a:pt x="513" y="164"/>
                      <a:pt x="489" y="81"/>
                    </a:cubicBezTo>
                    <a:cubicBezTo>
                      <a:pt x="462" y="27"/>
                      <a:pt x="409" y="1"/>
                      <a:pt x="35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132;p16"/>
              <p:cNvSpPr/>
              <p:nvPr/>
            </p:nvSpPr>
            <p:spPr>
              <a:xfrm>
                <a:off x="5876960" y="2500027"/>
                <a:ext cx="16290" cy="11654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67" extrusionOk="0">
                    <a:moveTo>
                      <a:pt x="352" y="0"/>
                    </a:moveTo>
                    <a:cubicBezTo>
                      <a:pt x="334" y="0"/>
                      <a:pt x="316" y="3"/>
                      <a:pt x="298" y="9"/>
                    </a:cubicBezTo>
                    <a:lnTo>
                      <a:pt x="96" y="92"/>
                    </a:lnTo>
                    <a:cubicBezTo>
                      <a:pt x="25" y="116"/>
                      <a:pt x="1" y="212"/>
                      <a:pt x="25" y="283"/>
                    </a:cubicBezTo>
                    <a:cubicBezTo>
                      <a:pt x="60" y="343"/>
                      <a:pt x="96" y="366"/>
                      <a:pt x="156" y="366"/>
                    </a:cubicBezTo>
                    <a:cubicBezTo>
                      <a:pt x="179" y="366"/>
                      <a:pt x="191" y="366"/>
                      <a:pt x="215" y="354"/>
                    </a:cubicBezTo>
                    <a:lnTo>
                      <a:pt x="418" y="283"/>
                    </a:lnTo>
                    <a:cubicBezTo>
                      <a:pt x="489" y="247"/>
                      <a:pt x="513" y="164"/>
                      <a:pt x="489" y="92"/>
                    </a:cubicBezTo>
                    <a:cubicBezTo>
                      <a:pt x="462" y="29"/>
                      <a:pt x="408" y="0"/>
                      <a:pt x="35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5" name="Google Shape;134;p16"/>
          <p:cNvGrpSpPr/>
          <p:nvPr/>
        </p:nvGrpSpPr>
        <p:grpSpPr>
          <a:xfrm>
            <a:off x="3217486" y="2370781"/>
            <a:ext cx="1682274" cy="1458074"/>
            <a:chOff x="3128591" y="1310372"/>
            <a:chExt cx="1663940" cy="1443404"/>
          </a:xfrm>
          <a:solidFill>
            <a:srgbClr val="92D050"/>
          </a:solidFill>
        </p:grpSpPr>
        <p:sp>
          <p:nvSpPr>
            <p:cNvPr id="46" name="Google Shape;135;p16"/>
            <p:cNvSpPr/>
            <p:nvPr/>
          </p:nvSpPr>
          <p:spPr>
            <a:xfrm>
              <a:off x="3128591" y="1310372"/>
              <a:ext cx="1663940" cy="1443404"/>
            </a:xfrm>
            <a:custGeom>
              <a:avLst/>
              <a:gdLst/>
              <a:ahLst/>
              <a:cxnLst/>
              <a:rect l="l" t="t" r="r" b="b"/>
              <a:pathLst>
                <a:path w="19134" h="16598" extrusionOk="0">
                  <a:moveTo>
                    <a:pt x="16586" y="2894"/>
                  </a:moveTo>
                  <a:lnTo>
                    <a:pt x="16586" y="1"/>
                  </a:lnTo>
                  <a:cubicBezTo>
                    <a:pt x="7430" y="1"/>
                    <a:pt x="1" y="7430"/>
                    <a:pt x="1" y="16598"/>
                  </a:cubicBezTo>
                  <a:lnTo>
                    <a:pt x="2894" y="16598"/>
                  </a:lnTo>
                  <a:cubicBezTo>
                    <a:pt x="2894" y="15181"/>
                    <a:pt x="4037" y="14038"/>
                    <a:pt x="5442" y="14038"/>
                  </a:cubicBezTo>
                  <a:cubicBezTo>
                    <a:pt x="6859" y="14038"/>
                    <a:pt x="7990" y="15181"/>
                    <a:pt x="7990" y="16598"/>
                  </a:cubicBezTo>
                  <a:lnTo>
                    <a:pt x="16586" y="16598"/>
                  </a:lnTo>
                  <a:lnTo>
                    <a:pt x="16586" y="8002"/>
                  </a:lnTo>
                  <a:cubicBezTo>
                    <a:pt x="18003" y="8002"/>
                    <a:pt x="19134" y="6859"/>
                    <a:pt x="19134" y="5454"/>
                  </a:cubicBezTo>
                  <a:cubicBezTo>
                    <a:pt x="19134" y="4037"/>
                    <a:pt x="18003" y="2894"/>
                    <a:pt x="16586" y="289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136;p16"/>
            <p:cNvSpPr/>
            <p:nvPr/>
          </p:nvSpPr>
          <p:spPr>
            <a:xfrm>
              <a:off x="3392610" y="1574391"/>
              <a:ext cx="114008" cy="115051"/>
            </a:xfrm>
            <a:custGeom>
              <a:avLst/>
              <a:gdLst/>
              <a:ahLst/>
              <a:cxnLst/>
              <a:rect l="l" t="t" r="r" b="b"/>
              <a:pathLst>
                <a:path w="1311" h="1323" extrusionOk="0">
                  <a:moveTo>
                    <a:pt x="1310" y="667"/>
                  </a:moveTo>
                  <a:cubicBezTo>
                    <a:pt x="1310" y="1025"/>
                    <a:pt x="1013" y="1322"/>
                    <a:pt x="656" y="1322"/>
                  </a:cubicBezTo>
                  <a:cubicBezTo>
                    <a:pt x="286" y="1322"/>
                    <a:pt x="1" y="1025"/>
                    <a:pt x="1" y="667"/>
                  </a:cubicBezTo>
                  <a:cubicBezTo>
                    <a:pt x="1" y="298"/>
                    <a:pt x="286" y="1"/>
                    <a:pt x="656" y="1"/>
                  </a:cubicBezTo>
                  <a:cubicBezTo>
                    <a:pt x="1013" y="1"/>
                    <a:pt x="1310" y="298"/>
                    <a:pt x="1310" y="6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8" name="Google Shape;142;p16"/>
          <p:cNvGrpSpPr/>
          <p:nvPr/>
        </p:nvGrpSpPr>
        <p:grpSpPr>
          <a:xfrm>
            <a:off x="4438289" y="3814148"/>
            <a:ext cx="1683334" cy="1457111"/>
            <a:chOff x="4349375" y="2753691"/>
            <a:chExt cx="1664984" cy="1442447"/>
          </a:xfrm>
          <a:solidFill>
            <a:srgbClr val="FFC000"/>
          </a:solidFill>
        </p:grpSpPr>
        <p:sp>
          <p:nvSpPr>
            <p:cNvPr id="49" name="Google Shape;143;p16"/>
            <p:cNvSpPr/>
            <p:nvPr/>
          </p:nvSpPr>
          <p:spPr>
            <a:xfrm>
              <a:off x="4349375" y="2753691"/>
              <a:ext cx="1664984" cy="1442447"/>
            </a:xfrm>
            <a:custGeom>
              <a:avLst/>
              <a:gdLst/>
              <a:ahLst/>
              <a:cxnLst/>
              <a:rect l="l" t="t" r="r" b="b"/>
              <a:pathLst>
                <a:path w="19146" h="16587" extrusionOk="0">
                  <a:moveTo>
                    <a:pt x="16240" y="1"/>
                  </a:moveTo>
                  <a:cubicBezTo>
                    <a:pt x="16240" y="1406"/>
                    <a:pt x="15097" y="2549"/>
                    <a:pt x="13692" y="2549"/>
                  </a:cubicBezTo>
                  <a:cubicBezTo>
                    <a:pt x="12287" y="2549"/>
                    <a:pt x="11144" y="1406"/>
                    <a:pt x="11144" y="1"/>
                  </a:cubicBezTo>
                  <a:lnTo>
                    <a:pt x="2548" y="1"/>
                  </a:lnTo>
                  <a:lnTo>
                    <a:pt x="2548" y="8585"/>
                  </a:lnTo>
                  <a:cubicBezTo>
                    <a:pt x="1143" y="8585"/>
                    <a:pt x="0" y="9728"/>
                    <a:pt x="0" y="11145"/>
                  </a:cubicBezTo>
                  <a:cubicBezTo>
                    <a:pt x="0" y="12550"/>
                    <a:pt x="1143" y="13693"/>
                    <a:pt x="2548" y="13693"/>
                  </a:cubicBezTo>
                  <a:lnTo>
                    <a:pt x="2548" y="16586"/>
                  </a:lnTo>
                  <a:cubicBezTo>
                    <a:pt x="11716" y="16586"/>
                    <a:pt x="19145" y="9157"/>
                    <a:pt x="19145" y="1"/>
                  </a:cubicBezTo>
                  <a:lnTo>
                    <a:pt x="1624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</a:pPr>
              <a:endParaRPr sz="1400" kern="0">
                <a:solidFill>
                  <a:schemeClr val="accent6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144;p16"/>
            <p:cNvSpPr/>
            <p:nvPr/>
          </p:nvSpPr>
          <p:spPr>
            <a:xfrm>
              <a:off x="5636338" y="3819157"/>
              <a:ext cx="115051" cy="114008"/>
            </a:xfrm>
            <a:custGeom>
              <a:avLst/>
              <a:gdLst/>
              <a:ahLst/>
              <a:cxnLst/>
              <a:rect l="l" t="t" r="r" b="b"/>
              <a:pathLst>
                <a:path w="1323" h="1311" extrusionOk="0">
                  <a:moveTo>
                    <a:pt x="1322" y="655"/>
                  </a:moveTo>
                  <a:cubicBezTo>
                    <a:pt x="1322" y="1024"/>
                    <a:pt x="1024" y="1310"/>
                    <a:pt x="667" y="1310"/>
                  </a:cubicBezTo>
                  <a:cubicBezTo>
                    <a:pt x="298" y="1310"/>
                    <a:pt x="1" y="1024"/>
                    <a:pt x="1" y="655"/>
                  </a:cubicBezTo>
                  <a:cubicBezTo>
                    <a:pt x="1" y="298"/>
                    <a:pt x="298" y="0"/>
                    <a:pt x="667" y="0"/>
                  </a:cubicBezTo>
                  <a:cubicBezTo>
                    <a:pt x="1024" y="0"/>
                    <a:pt x="1322" y="298"/>
                    <a:pt x="1322" y="65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</a:pPr>
              <a:endParaRPr sz="1400" kern="0">
                <a:solidFill>
                  <a:schemeClr val="accent6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1" name="Google Shape;148;p16"/>
          <p:cNvSpPr/>
          <p:nvPr/>
        </p:nvSpPr>
        <p:spPr>
          <a:xfrm>
            <a:off x="4030939" y="3315964"/>
            <a:ext cx="1294596" cy="1031237"/>
          </a:xfrm>
          <a:custGeom>
            <a:avLst/>
            <a:gdLst/>
            <a:ahLst/>
            <a:cxnLst/>
            <a:rect l="l" t="t" r="r" b="b"/>
            <a:pathLst>
              <a:path w="10168" h="10181" extrusionOk="0">
                <a:moveTo>
                  <a:pt x="10168" y="5097"/>
                </a:moveTo>
                <a:cubicBezTo>
                  <a:pt x="10168" y="7907"/>
                  <a:pt x="7894" y="10181"/>
                  <a:pt x="5084" y="10181"/>
                </a:cubicBezTo>
                <a:cubicBezTo>
                  <a:pt x="2274" y="10181"/>
                  <a:pt x="0" y="7907"/>
                  <a:pt x="0" y="5097"/>
                </a:cubicBezTo>
                <a:cubicBezTo>
                  <a:pt x="0" y="2287"/>
                  <a:pt x="2274" y="1"/>
                  <a:pt x="5084" y="1"/>
                </a:cubicBezTo>
                <a:cubicBezTo>
                  <a:pt x="7894" y="1"/>
                  <a:pt x="10168" y="2287"/>
                  <a:pt x="10168" y="509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fr-FR" sz="1050" b="1" kern="0" dirty="0">
                <a:latin typeface="Roboto" panose="020B0604020202020204" charset="0"/>
                <a:ea typeface="Roboto" panose="020B0604020202020204" charset="0"/>
                <a:cs typeface="Arial"/>
                <a:sym typeface="Arial"/>
              </a:rPr>
              <a:t>Gouvernance</a:t>
            </a:r>
          </a:p>
          <a:p>
            <a:pPr algn="ctr" defTabSz="914378">
              <a:buClr>
                <a:srgbClr val="000000"/>
              </a:buClr>
            </a:pPr>
            <a:r>
              <a:rPr lang="fr-FR" sz="800" b="1" kern="0" dirty="0">
                <a:latin typeface="Roboto" panose="020B0604020202020204" charset="0"/>
                <a:ea typeface="Roboto" panose="020B0604020202020204" charset="0"/>
                <a:cs typeface="Arial"/>
                <a:sym typeface="Arial"/>
              </a:rPr>
              <a:t>(Politiques, Planification</a:t>
            </a:r>
          </a:p>
          <a:p>
            <a:pPr algn="ctr" defTabSz="914378">
              <a:buClr>
                <a:srgbClr val="000000"/>
              </a:buClr>
            </a:pPr>
            <a:r>
              <a:rPr lang="fr-FR" sz="800" b="1" kern="0" dirty="0">
                <a:latin typeface="Roboto" panose="020B0604020202020204" charset="0"/>
                <a:ea typeface="Roboto" panose="020B0604020202020204" charset="0"/>
                <a:cs typeface="Arial"/>
                <a:sym typeface="Arial"/>
              </a:rPr>
              <a:t>Financement</a:t>
            </a:r>
          </a:p>
          <a:p>
            <a:pPr algn="ctr" defTabSz="914378">
              <a:buClr>
                <a:srgbClr val="000000"/>
              </a:buClr>
            </a:pPr>
            <a:r>
              <a:rPr lang="fr-FR" sz="800" b="1" kern="0" dirty="0">
                <a:latin typeface="Roboto" panose="020B0604020202020204" charset="0"/>
                <a:ea typeface="Roboto" panose="020B0604020202020204" charset="0"/>
                <a:cs typeface="Arial"/>
                <a:sym typeface="Arial"/>
              </a:rPr>
              <a:t>Coordination sectorielle et multisectorielle)</a:t>
            </a:r>
            <a:endParaRPr sz="800" b="1" kern="0" dirty="0">
              <a:latin typeface="Roboto" panose="020B0604020202020204" charset="0"/>
              <a:ea typeface="Roboto" panose="020B0604020202020204" charset="0"/>
              <a:cs typeface="Arial"/>
              <a:sym typeface="Arial"/>
            </a:endParaRPr>
          </a:p>
        </p:txBody>
      </p:sp>
      <p:sp>
        <p:nvSpPr>
          <p:cNvPr id="52" name="Titre 1"/>
          <p:cNvSpPr txBox="1">
            <a:spLocks/>
          </p:cNvSpPr>
          <p:nvPr/>
        </p:nvSpPr>
        <p:spPr>
          <a:xfrm>
            <a:off x="212834" y="1127717"/>
            <a:ext cx="8686800" cy="665965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>
              <a:lnSpc>
                <a:spcPct val="110000"/>
              </a:lnSpc>
              <a:defRPr/>
            </a:pPr>
            <a:r>
              <a:rPr lang="fr-FR" sz="2100" b="1" cap="small" dirty="0">
                <a:latin typeface="Calibri" panose="020F0502020204030204" pitchFamily="34" charset="0"/>
                <a:cs typeface="Calibri" panose="020F0502020204030204" pitchFamily="34" charset="0"/>
              </a:rPr>
              <a:t>Progressivement au Niger, depuis 2005 : prise en compte de différentes composantes déterminantes dans le domaine de la Nutrition  </a:t>
            </a:r>
          </a:p>
        </p:txBody>
      </p:sp>
    </p:spTree>
    <p:extLst>
      <p:ext uri="{BB962C8B-B14F-4D97-AF65-F5344CB8AC3E}">
        <p14:creationId xmlns:p14="http://schemas.microsoft.com/office/powerpoint/2010/main" val="204881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3" grpId="0"/>
      <p:bldP spid="16" grpId="0"/>
      <p:bldP spid="15" grpId="0"/>
      <p:bldP spid="17" grpId="0"/>
      <p:bldP spid="18" grpId="0"/>
      <p:bldP spid="19" grpId="0"/>
      <p:bldP spid="20" grpId="0"/>
      <p:bldP spid="51" grpId="0" animBg="1"/>
      <p:bldP spid="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6990030" y="6350"/>
            <a:ext cx="2153970" cy="710903"/>
            <a:chOff x="6983413" y="0"/>
            <a:chExt cx="2190482" cy="720725"/>
          </a:xfrm>
        </p:grpSpPr>
        <p:grpSp>
          <p:nvGrpSpPr>
            <p:cNvPr id="7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670136" y="976566"/>
            <a:ext cx="7723500" cy="481200"/>
          </a:xfrm>
        </p:spPr>
        <p:txBody>
          <a:bodyPr>
            <a:normAutofit fontScale="90000"/>
          </a:bodyPr>
          <a:lstStyle/>
          <a:p>
            <a:pPr algn="ctr" defTabSz="914378"/>
            <a:r>
              <a:rPr lang="fr-FR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Prévention</a:t>
            </a:r>
            <a:endParaRPr lang="fr-FR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space réservé du texte 6"/>
          <p:cNvSpPr txBox="1">
            <a:spLocks/>
          </p:cNvSpPr>
          <p:nvPr/>
        </p:nvSpPr>
        <p:spPr>
          <a:xfrm>
            <a:off x="148180" y="1500321"/>
            <a:ext cx="4258720" cy="484967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None/>
              <a:defRPr/>
            </a:pPr>
            <a:r>
              <a:rPr lang="fr-FR" sz="2400" b="1" cap="small" dirty="0" smtClean="0">
                <a:solidFill>
                  <a:schemeClr val="accent2">
                    <a:lumMod val="50000"/>
                  </a:schemeClr>
                </a:solidFill>
                <a:latin typeface="Trebuchet MS"/>
              </a:rPr>
              <a:t>Avancées</a:t>
            </a:r>
          </a:p>
          <a:p>
            <a:pPr>
              <a:spcBef>
                <a:spcPts val="450"/>
              </a:spcBef>
              <a:spcAft>
                <a:spcPts val="450"/>
              </a:spcAft>
              <a:defRPr/>
            </a:pPr>
            <a:r>
              <a:rPr lang="fr-FR" sz="1400" b="1" dirty="0" smtClean="0">
                <a:solidFill>
                  <a:schemeClr val="accent2">
                    <a:lumMod val="50000"/>
                  </a:schemeClr>
                </a:solidFill>
                <a:latin typeface="Trebuchet MS"/>
              </a:rPr>
              <a:t>Engagement politique  + </a:t>
            </a:r>
            <a:r>
              <a:rPr lang="fr-FR" sz="1400" b="1" dirty="0" err="1" smtClean="0">
                <a:solidFill>
                  <a:schemeClr val="accent2">
                    <a:lumMod val="50000"/>
                  </a:schemeClr>
                </a:solidFill>
                <a:latin typeface="Trebuchet MS"/>
              </a:rPr>
              <a:t>multisectorialité</a:t>
            </a:r>
            <a:r>
              <a:rPr lang="fr-FR" sz="1400" b="1" dirty="0" smtClean="0">
                <a:solidFill>
                  <a:schemeClr val="accent2">
                    <a:lumMod val="50000"/>
                  </a:schemeClr>
                </a:solidFill>
                <a:latin typeface="Trebuchet MS"/>
              </a:rPr>
              <a:t> à travers Initiative 3N</a:t>
            </a:r>
          </a:p>
          <a:p>
            <a:pPr>
              <a:spcBef>
                <a:spcPts val="450"/>
              </a:spcBef>
              <a:spcAft>
                <a:spcPts val="450"/>
              </a:spcAft>
              <a:defRPr/>
            </a:pPr>
            <a:r>
              <a:rPr lang="fr-FR" sz="1400" b="1" dirty="0" smtClean="0">
                <a:solidFill>
                  <a:srgbClr val="00B050"/>
                </a:solidFill>
                <a:latin typeface="Trebuchet MS"/>
              </a:rPr>
              <a:t>Prise de conscience du cout de la malnutrition chronique (7,1% du PIB du Niger/an) et donc de l’enjeu de la prévention et du capital humain</a:t>
            </a:r>
          </a:p>
          <a:p>
            <a:pPr>
              <a:spcBef>
                <a:spcPts val="450"/>
              </a:spcBef>
              <a:spcAft>
                <a:spcPts val="450"/>
              </a:spcAft>
              <a:defRPr/>
            </a:pPr>
            <a:r>
              <a:rPr lang="fr-FR" sz="1400" b="1" dirty="0" smtClean="0">
                <a:solidFill>
                  <a:schemeClr val="accent2">
                    <a:lumMod val="50000"/>
                  </a:schemeClr>
                </a:solidFill>
                <a:latin typeface="Trebuchet MS"/>
              </a:rPr>
              <a:t>Adoption de la PNSN et de son PA multisectoriel pour lutter contre toutes les formes de malnutrition</a:t>
            </a:r>
          </a:p>
          <a:p>
            <a:pPr>
              <a:spcBef>
                <a:spcPts val="450"/>
              </a:spcBef>
              <a:spcAft>
                <a:spcPts val="450"/>
              </a:spcAft>
              <a:defRPr/>
            </a:pPr>
            <a:r>
              <a:rPr lang="fr-FR" sz="1400" b="1" dirty="0" smtClean="0">
                <a:solidFill>
                  <a:srgbClr val="00B050"/>
                </a:solidFill>
                <a:latin typeface="Trebuchet MS"/>
              </a:rPr>
              <a:t>Diversification des « portes d’entrée »: santé de la reproduction, systèmes alimentaires et fortification aliments locaux,  éducation, protection sociale,  eau et assainissement</a:t>
            </a:r>
          </a:p>
          <a:p>
            <a:pPr>
              <a:spcBef>
                <a:spcPts val="450"/>
              </a:spcBef>
              <a:spcAft>
                <a:spcPts val="450"/>
              </a:spcAft>
              <a:defRPr/>
            </a:pPr>
            <a:r>
              <a:rPr lang="fr-FR" sz="1400" b="1" dirty="0" smtClean="0">
                <a:solidFill>
                  <a:schemeClr val="accent2">
                    <a:lumMod val="50000"/>
                  </a:schemeClr>
                </a:solidFill>
                <a:latin typeface="Trebuchet MS"/>
              </a:rPr>
              <a:t>Apports de la PNIN et autres systèmes d’information (analyses, indicateurs…) pour la prise de décision</a:t>
            </a:r>
          </a:p>
          <a:p>
            <a:pPr>
              <a:spcBef>
                <a:spcPts val="450"/>
              </a:spcBef>
              <a:spcAft>
                <a:spcPts val="450"/>
              </a:spcAft>
              <a:defRPr/>
            </a:pPr>
            <a:r>
              <a:rPr lang="fr-FR" sz="1400" b="1" dirty="0" smtClean="0">
                <a:solidFill>
                  <a:srgbClr val="00B050"/>
                </a:solidFill>
                <a:latin typeface="Trebuchet MS"/>
              </a:rPr>
              <a:t>Intégration progressive d’interventions sensibles à la nutrition dans les programmations sectorielles</a:t>
            </a:r>
            <a:endParaRPr lang="fr-FR" sz="1400" b="1" dirty="0">
              <a:solidFill>
                <a:srgbClr val="00B050"/>
              </a:solidFill>
              <a:latin typeface="Trebuchet MS"/>
            </a:endParaRPr>
          </a:p>
        </p:txBody>
      </p:sp>
      <p:cxnSp>
        <p:nvCxnSpPr>
          <p:cNvPr id="14" name="Connecteur droit 13"/>
          <p:cNvCxnSpPr/>
          <p:nvPr/>
        </p:nvCxnSpPr>
        <p:spPr>
          <a:xfrm>
            <a:off x="5154708" y="1739162"/>
            <a:ext cx="14192" cy="4344138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6"/>
          <p:cNvSpPr txBox="1">
            <a:spLocks/>
          </p:cNvSpPr>
          <p:nvPr/>
        </p:nvSpPr>
        <p:spPr>
          <a:xfrm>
            <a:off x="5900144" y="1403749"/>
            <a:ext cx="3092234" cy="47701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fr-FR" sz="2200" b="1" cap="small" dirty="0" smtClean="0">
                <a:solidFill>
                  <a:schemeClr val="accent2">
                    <a:lumMod val="50000"/>
                  </a:schemeClr>
                </a:solidFill>
                <a:latin typeface="Trebuchet MS"/>
              </a:rPr>
              <a:t>Défis persistants</a:t>
            </a:r>
          </a:p>
          <a:p>
            <a:pPr>
              <a:spcBef>
                <a:spcPts val="450"/>
              </a:spcBef>
              <a:spcAft>
                <a:spcPts val="450"/>
              </a:spcAft>
              <a:defRPr/>
            </a:pPr>
            <a:r>
              <a:rPr lang="fr-FR" sz="1500" b="1" dirty="0" smtClean="0">
                <a:solidFill>
                  <a:schemeClr val="accent2">
                    <a:lumMod val="50000"/>
                  </a:schemeClr>
                </a:solidFill>
                <a:latin typeface="Trebuchet MS"/>
              </a:rPr>
              <a:t>Orientations stratégiques peu relayées au niveau technique et opérationnel par les administrations sectorielles</a:t>
            </a:r>
          </a:p>
          <a:p>
            <a:pPr>
              <a:spcBef>
                <a:spcPts val="450"/>
              </a:spcBef>
              <a:spcAft>
                <a:spcPts val="450"/>
              </a:spcAft>
              <a:defRPr/>
            </a:pPr>
            <a:r>
              <a:rPr lang="fr-FR" sz="1500" b="1" dirty="0" smtClean="0">
                <a:solidFill>
                  <a:srgbClr val="00B050"/>
                </a:solidFill>
                <a:latin typeface="Trebuchet MS"/>
              </a:rPr>
              <a:t>Faible visibilité et échelle réduite de mise en œuvre des interventions sectorielles sensibles à la nutrition</a:t>
            </a:r>
          </a:p>
          <a:p>
            <a:pPr>
              <a:spcBef>
                <a:spcPts val="450"/>
              </a:spcBef>
              <a:spcAft>
                <a:spcPts val="450"/>
              </a:spcAft>
              <a:defRPr/>
            </a:pPr>
            <a:r>
              <a:rPr lang="fr-FR" sz="1500" b="1" dirty="0" smtClean="0">
                <a:solidFill>
                  <a:schemeClr val="accent2">
                    <a:lumMod val="50000"/>
                  </a:schemeClr>
                </a:solidFill>
                <a:latin typeface="Trebuchet MS"/>
              </a:rPr>
              <a:t>Faible traçabilité et priorisation du financement (absence dans les DPPD…)</a:t>
            </a:r>
          </a:p>
          <a:p>
            <a:pPr>
              <a:spcBef>
                <a:spcPts val="450"/>
              </a:spcBef>
              <a:spcAft>
                <a:spcPts val="450"/>
              </a:spcAft>
              <a:defRPr/>
            </a:pPr>
            <a:r>
              <a:rPr lang="fr-FR" sz="1500" b="1" dirty="0" smtClean="0">
                <a:solidFill>
                  <a:srgbClr val="00B050"/>
                </a:solidFill>
                <a:latin typeface="Trebuchet MS"/>
              </a:rPr>
              <a:t>Facteurs de pression supplémentaire sur ressources et services de base : croissance démographique, changement climatique et insécurité</a:t>
            </a:r>
          </a:p>
          <a:p>
            <a:pPr>
              <a:defRPr/>
            </a:pPr>
            <a:r>
              <a:rPr lang="fr-FR" sz="1500" b="1" dirty="0" smtClean="0">
                <a:solidFill>
                  <a:schemeClr val="accent2">
                    <a:lumMod val="50000"/>
                  </a:schemeClr>
                </a:solidFill>
                <a:latin typeface="Trebuchet MS"/>
              </a:rPr>
              <a:t>Faible couverture de toutes interventions préventives de la malnutrition dans toutes les régions hormis Niamey </a:t>
            </a:r>
            <a:endParaRPr lang="fr-FR" sz="1500" b="1" dirty="0">
              <a:solidFill>
                <a:schemeClr val="accent2">
                  <a:lumMod val="50000"/>
                </a:schemeClr>
              </a:solidFill>
              <a:latin typeface="Trebuchet MS"/>
            </a:endParaRPr>
          </a:p>
        </p:txBody>
      </p:sp>
      <p:sp>
        <p:nvSpPr>
          <p:cNvPr id="13" name="Google Shape;135;p16"/>
          <p:cNvSpPr/>
          <p:nvPr/>
        </p:nvSpPr>
        <p:spPr>
          <a:xfrm>
            <a:off x="4236204" y="2393731"/>
            <a:ext cx="1663940" cy="1443404"/>
          </a:xfrm>
          <a:custGeom>
            <a:avLst/>
            <a:gdLst/>
            <a:ahLst/>
            <a:cxnLst/>
            <a:rect l="l" t="t" r="r" b="b"/>
            <a:pathLst>
              <a:path w="19134" h="16598" extrusionOk="0">
                <a:moveTo>
                  <a:pt x="16586" y="2894"/>
                </a:moveTo>
                <a:lnTo>
                  <a:pt x="16586" y="1"/>
                </a:lnTo>
                <a:cubicBezTo>
                  <a:pt x="7430" y="1"/>
                  <a:pt x="1" y="7430"/>
                  <a:pt x="1" y="16598"/>
                </a:cubicBezTo>
                <a:lnTo>
                  <a:pt x="2894" y="16598"/>
                </a:lnTo>
                <a:cubicBezTo>
                  <a:pt x="2894" y="15181"/>
                  <a:pt x="4037" y="14038"/>
                  <a:pt x="5442" y="14038"/>
                </a:cubicBezTo>
                <a:cubicBezTo>
                  <a:pt x="6859" y="14038"/>
                  <a:pt x="7990" y="15181"/>
                  <a:pt x="7990" y="16598"/>
                </a:cubicBezTo>
                <a:lnTo>
                  <a:pt x="16586" y="16598"/>
                </a:lnTo>
                <a:lnTo>
                  <a:pt x="16586" y="8002"/>
                </a:lnTo>
                <a:cubicBezTo>
                  <a:pt x="18003" y="8002"/>
                  <a:pt x="19134" y="6859"/>
                  <a:pt x="19134" y="5454"/>
                </a:cubicBezTo>
                <a:cubicBezTo>
                  <a:pt x="19134" y="4037"/>
                  <a:pt x="18003" y="2894"/>
                  <a:pt x="16586" y="289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029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6990030" y="6350"/>
            <a:ext cx="2153970" cy="710903"/>
            <a:chOff x="6983413" y="0"/>
            <a:chExt cx="2190482" cy="720725"/>
          </a:xfrm>
        </p:grpSpPr>
        <p:grpSp>
          <p:nvGrpSpPr>
            <p:cNvPr id="7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9" name="Google Shape;105;p16"/>
          <p:cNvSpPr/>
          <p:nvPr/>
        </p:nvSpPr>
        <p:spPr>
          <a:xfrm>
            <a:off x="3684741" y="3006880"/>
            <a:ext cx="1443491" cy="1664984"/>
          </a:xfrm>
          <a:custGeom>
            <a:avLst/>
            <a:gdLst/>
            <a:ahLst/>
            <a:cxnLst/>
            <a:rect l="l" t="t" r="r" b="b"/>
            <a:pathLst>
              <a:path w="16599" h="19146" extrusionOk="0">
                <a:moveTo>
                  <a:pt x="1" y="1"/>
                </a:moveTo>
                <a:lnTo>
                  <a:pt x="1" y="2894"/>
                </a:lnTo>
                <a:cubicBezTo>
                  <a:pt x="1418" y="2894"/>
                  <a:pt x="2549" y="4037"/>
                  <a:pt x="2549" y="5454"/>
                </a:cubicBezTo>
                <a:cubicBezTo>
                  <a:pt x="2549" y="6859"/>
                  <a:pt x="1418" y="8002"/>
                  <a:pt x="1" y="8002"/>
                </a:cubicBezTo>
                <a:lnTo>
                  <a:pt x="1" y="16598"/>
                </a:lnTo>
                <a:lnTo>
                  <a:pt x="8597" y="16598"/>
                </a:lnTo>
                <a:cubicBezTo>
                  <a:pt x="8597" y="18003"/>
                  <a:pt x="9740" y="19146"/>
                  <a:pt x="11145" y="19146"/>
                </a:cubicBezTo>
                <a:cubicBezTo>
                  <a:pt x="12550" y="19146"/>
                  <a:pt x="13693" y="18003"/>
                  <a:pt x="13693" y="16598"/>
                </a:cubicBezTo>
                <a:lnTo>
                  <a:pt x="16598" y="16598"/>
                </a:lnTo>
                <a:cubicBezTo>
                  <a:pt x="16598" y="7430"/>
                  <a:pt x="9169" y="1"/>
                  <a:pt x="1" y="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710274" y="1190445"/>
            <a:ext cx="7723500" cy="481200"/>
          </a:xfrm>
        </p:spPr>
        <p:txBody>
          <a:bodyPr>
            <a:normAutofit fontScale="90000"/>
          </a:bodyPr>
          <a:lstStyle/>
          <a:p>
            <a:pPr algn="ctr" defTabSz="914378"/>
            <a:r>
              <a:rPr lang="fr-FR" sz="3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Prise en charge Malnutrition aigüe </a:t>
            </a:r>
          </a:p>
        </p:txBody>
      </p:sp>
      <p:sp>
        <p:nvSpPr>
          <p:cNvPr id="13" name="Espace réservé du texte 7"/>
          <p:cNvSpPr txBox="1">
            <a:spLocks/>
          </p:cNvSpPr>
          <p:nvPr/>
        </p:nvSpPr>
        <p:spPr>
          <a:xfrm>
            <a:off x="215900" y="1622992"/>
            <a:ext cx="3346063" cy="467620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68569" rIns="68569" bIns="68569" rtlCol="0" anchor="t" anchorCtr="0">
            <a:no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400" b="1" cap="small" dirty="0" smtClean="0">
                <a:solidFill>
                  <a:schemeClr val="accent1">
                    <a:lumMod val="50000"/>
                  </a:schemeClr>
                </a:solidFill>
                <a:latin typeface="Trebuchet MS"/>
              </a:rPr>
              <a:t>Avancées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600" b="1" dirty="0" smtClean="0">
                <a:solidFill>
                  <a:schemeClr val="accent1">
                    <a:lumMod val="50000"/>
                  </a:schemeClr>
                </a:solidFill>
                <a:latin typeface="Trebuchet MS"/>
              </a:rPr>
              <a:t>Intégration progressive de la PECIMAS dans le système de santé 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600" b="1" dirty="0" smtClean="0">
                <a:solidFill>
                  <a:schemeClr val="accent1"/>
                </a:solidFill>
                <a:latin typeface="Trebuchet MS"/>
              </a:rPr>
              <a:t>Production nationale d’ATPE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600" b="1" dirty="0" smtClean="0">
                <a:solidFill>
                  <a:schemeClr val="accent1">
                    <a:lumMod val="50000"/>
                  </a:schemeClr>
                </a:solidFill>
                <a:latin typeface="Trebuchet MS"/>
              </a:rPr>
              <a:t>Bon niveau de dialogue et de collaboration technique entre acteurs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600" b="1" dirty="0" smtClean="0">
                <a:solidFill>
                  <a:schemeClr val="accent1"/>
                </a:solidFill>
                <a:latin typeface="Trebuchet MS"/>
              </a:rPr>
              <a:t>Approches innovantes (plans de reprises, centime additionnel, PB mère, approches communautaires…)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600" b="1" dirty="0" smtClean="0">
                <a:solidFill>
                  <a:schemeClr val="accent1">
                    <a:lumMod val="50000"/>
                  </a:schemeClr>
                </a:solidFill>
                <a:latin typeface="Trebuchet MS"/>
              </a:rPr>
              <a:t>Feuille de route de reprise graduelle des couts PECIMAS par le Ministère</a:t>
            </a:r>
            <a:endParaRPr lang="fr-FR" sz="2000" b="1" dirty="0">
              <a:solidFill>
                <a:schemeClr val="accent1">
                  <a:lumMod val="50000"/>
                </a:schemeClr>
              </a:solidFill>
              <a:latin typeface="Trebuchet MS"/>
            </a:endParaRPr>
          </a:p>
        </p:txBody>
      </p:sp>
      <p:sp>
        <p:nvSpPr>
          <p:cNvPr id="14" name="Espace réservé du texte 8"/>
          <p:cNvSpPr txBox="1">
            <a:spLocks/>
          </p:cNvSpPr>
          <p:nvPr/>
        </p:nvSpPr>
        <p:spPr>
          <a:xfrm>
            <a:off x="5372101" y="1679068"/>
            <a:ext cx="3461916" cy="4564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400" b="1" cap="small" dirty="0" smtClean="0">
                <a:solidFill>
                  <a:schemeClr val="accent1">
                    <a:lumMod val="50000"/>
                  </a:schemeClr>
                </a:solidFill>
                <a:latin typeface="Trebuchet MS"/>
              </a:rPr>
              <a:t>Défis persistants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500" b="1" dirty="0" smtClean="0">
                <a:solidFill>
                  <a:schemeClr val="accent1">
                    <a:lumMod val="50000"/>
                  </a:schemeClr>
                </a:solidFill>
                <a:latin typeface="Trebuchet MS"/>
              </a:rPr>
              <a:t>Retrait progressif des acteurs non-étatiques et faible visibilité sur durabilité des financements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500" b="1" dirty="0" smtClean="0">
                <a:solidFill>
                  <a:schemeClr val="accent1"/>
                </a:solidFill>
                <a:latin typeface="Trebuchet MS"/>
              </a:rPr>
              <a:t>Place limitée de la Nutrition dans la planification en santé et dans les mécanismes sectoriels (fonds commun…)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500" b="1" dirty="0" smtClean="0">
                <a:solidFill>
                  <a:schemeClr val="accent1">
                    <a:lumMod val="50000"/>
                  </a:schemeClr>
                </a:solidFill>
                <a:latin typeface="Trebuchet MS"/>
              </a:rPr>
              <a:t>Couts des ATPE (alternatives?)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500" b="1" dirty="0" smtClean="0">
                <a:solidFill>
                  <a:schemeClr val="accent1"/>
                </a:solidFill>
                <a:latin typeface="Trebuchet MS"/>
              </a:rPr>
              <a:t>Certaines approches non reprises (MAM, protocole simplifié…)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500" b="1" dirty="0" smtClean="0">
                <a:solidFill>
                  <a:schemeClr val="accent1">
                    <a:lumMod val="50000"/>
                  </a:schemeClr>
                </a:solidFill>
                <a:latin typeface="Trebuchet MS"/>
              </a:rPr>
              <a:t>Faiblesses structurelles du système de santé (gratuité/CUS, déconcentration…)</a:t>
            </a:r>
            <a:endParaRPr lang="fr-FR" sz="1800" b="1" dirty="0">
              <a:solidFill>
                <a:schemeClr val="accent1">
                  <a:lumMod val="50000"/>
                </a:schemeClr>
              </a:solidFill>
              <a:latin typeface="Trebuchet MS"/>
            </a:endParaRPr>
          </a:p>
        </p:txBody>
      </p:sp>
      <p:cxnSp>
        <p:nvCxnSpPr>
          <p:cNvPr id="15" name="Connecteur droit 14"/>
          <p:cNvCxnSpPr/>
          <p:nvPr/>
        </p:nvCxnSpPr>
        <p:spPr>
          <a:xfrm flipH="1">
            <a:off x="4343424" y="1905000"/>
            <a:ext cx="12676" cy="413490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011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6990030" y="6350"/>
            <a:ext cx="2153970" cy="710903"/>
            <a:chOff x="6983413" y="0"/>
            <a:chExt cx="2190482" cy="720725"/>
          </a:xfrm>
        </p:grpSpPr>
        <p:grpSp>
          <p:nvGrpSpPr>
            <p:cNvPr id="7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710274" y="1137918"/>
            <a:ext cx="7723500" cy="481200"/>
          </a:xfrm>
        </p:spPr>
        <p:txBody>
          <a:bodyPr>
            <a:normAutofit fontScale="90000"/>
          </a:bodyPr>
          <a:lstStyle/>
          <a:p>
            <a:pPr algn="ctr" defTabSz="914378"/>
            <a:r>
              <a:rPr lang="fr-FR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Veille, anticipation et réponse aux pics</a:t>
            </a:r>
            <a:endParaRPr lang="fr-FR" sz="30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space réservé du texte 6"/>
          <p:cNvSpPr txBox="1">
            <a:spLocks/>
          </p:cNvSpPr>
          <p:nvPr/>
        </p:nvSpPr>
        <p:spPr>
          <a:xfrm>
            <a:off x="266700" y="1759986"/>
            <a:ext cx="3556675" cy="4399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697" indent="0">
              <a:buFont typeface="Arial" panose="020B0604020202020204" pitchFamily="34" charset="0"/>
              <a:buNone/>
            </a:pPr>
            <a:r>
              <a:rPr lang="fr-FR" sz="2400" b="1" cap="small" dirty="0" smtClean="0">
                <a:solidFill>
                  <a:schemeClr val="accent6">
                    <a:lumMod val="50000"/>
                  </a:schemeClr>
                </a:solidFill>
                <a:latin typeface="Trebuchet MS"/>
              </a:rPr>
              <a:t>Avancées</a:t>
            </a:r>
          </a:p>
          <a:p>
            <a:pPr marL="342900" indent="-342900">
              <a:spcBef>
                <a:spcPts val="450"/>
              </a:spcBef>
              <a:spcAft>
                <a:spcPts val="450"/>
              </a:spcAft>
              <a:defRPr/>
            </a:pPr>
            <a:r>
              <a:rPr lang="fr-FR" sz="1650" b="1" dirty="0" smtClean="0">
                <a:solidFill>
                  <a:schemeClr val="accent6">
                    <a:lumMod val="50000"/>
                  </a:schemeClr>
                </a:solidFill>
                <a:latin typeface="Trebuchet MS"/>
              </a:rPr>
              <a:t>Intégration de la nutrition dans l’analyse de la vulnérabilité (SAP, Cadre Harmonisé) et la réponse saisonnière à l’insécurité alimentaire (Plans de soutien)</a:t>
            </a:r>
          </a:p>
          <a:p>
            <a:pPr marL="342900" indent="-342900">
              <a:spcBef>
                <a:spcPts val="450"/>
              </a:spcBef>
              <a:spcAft>
                <a:spcPts val="450"/>
              </a:spcAft>
              <a:defRPr/>
            </a:pPr>
            <a:r>
              <a:rPr lang="fr-FR" sz="1650" b="1" dirty="0" smtClean="0">
                <a:solidFill>
                  <a:schemeClr val="accent6">
                    <a:lumMod val="75000"/>
                  </a:schemeClr>
                </a:solidFill>
                <a:latin typeface="Trebuchet MS"/>
              </a:rPr>
              <a:t>Accompagnement des structures sanitaires pour anticiper et répondre aux pics: Approche CMAM </a:t>
            </a:r>
            <a:r>
              <a:rPr lang="fr-FR" sz="1650" b="1" dirty="0" err="1" smtClean="0">
                <a:solidFill>
                  <a:schemeClr val="accent6">
                    <a:lumMod val="75000"/>
                  </a:schemeClr>
                </a:solidFill>
                <a:latin typeface="Trebuchet MS"/>
              </a:rPr>
              <a:t>Surge</a:t>
            </a:r>
            <a:r>
              <a:rPr lang="fr-FR" sz="1650" b="1" dirty="0" smtClean="0">
                <a:solidFill>
                  <a:schemeClr val="accent6">
                    <a:lumMod val="75000"/>
                  </a:schemeClr>
                </a:solidFill>
                <a:latin typeface="Trebuchet MS"/>
              </a:rPr>
              <a:t> et </a:t>
            </a:r>
            <a:r>
              <a:rPr lang="fr-FR" sz="1650" b="1" dirty="0" err="1" smtClean="0">
                <a:solidFill>
                  <a:schemeClr val="accent6">
                    <a:lumMod val="75000"/>
                  </a:schemeClr>
                </a:solidFill>
                <a:latin typeface="Trebuchet MS"/>
              </a:rPr>
              <a:t>Health</a:t>
            </a:r>
            <a:r>
              <a:rPr lang="fr-FR" sz="1650" b="1" dirty="0" smtClean="0">
                <a:solidFill>
                  <a:schemeClr val="accent6">
                    <a:lumMod val="75000"/>
                  </a:schemeClr>
                </a:solidFill>
                <a:latin typeface="Trebuchet MS"/>
              </a:rPr>
              <a:t> </a:t>
            </a:r>
            <a:r>
              <a:rPr lang="fr-FR" sz="1650" b="1" dirty="0" err="1" smtClean="0">
                <a:solidFill>
                  <a:schemeClr val="accent6">
                    <a:lumMod val="75000"/>
                  </a:schemeClr>
                </a:solidFill>
                <a:latin typeface="Trebuchet MS"/>
              </a:rPr>
              <a:t>Surge</a:t>
            </a:r>
            <a:r>
              <a:rPr lang="fr-FR" sz="1650" b="1" dirty="0" smtClean="0">
                <a:solidFill>
                  <a:schemeClr val="accent6">
                    <a:lumMod val="75000"/>
                  </a:schemeClr>
                </a:solidFill>
                <a:latin typeface="Trebuchet MS"/>
              </a:rPr>
              <a:t>)</a:t>
            </a:r>
          </a:p>
          <a:p>
            <a:pPr marL="342900" indent="-342900">
              <a:spcBef>
                <a:spcPts val="450"/>
              </a:spcBef>
              <a:spcAft>
                <a:spcPts val="450"/>
              </a:spcAft>
              <a:defRPr/>
            </a:pPr>
            <a:r>
              <a:rPr lang="fr-FR" sz="1650" b="1" dirty="0" smtClean="0">
                <a:solidFill>
                  <a:schemeClr val="accent6">
                    <a:lumMod val="50000"/>
                  </a:schemeClr>
                </a:solidFill>
                <a:latin typeface="Trebuchet MS"/>
              </a:rPr>
              <a:t>Accompagnement des services productifs et des marches locaux</a:t>
            </a:r>
          </a:p>
          <a:p>
            <a:pPr marL="139697" indent="0">
              <a:buFont typeface="Arial" panose="020B0604020202020204" pitchFamily="34" charset="0"/>
              <a:buNone/>
            </a:pPr>
            <a:endParaRPr lang="fr-FR" sz="1950" b="1" dirty="0" smtClean="0">
              <a:solidFill>
                <a:schemeClr val="accent5">
                  <a:lumMod val="75000"/>
                </a:schemeClr>
              </a:solidFill>
              <a:latin typeface="Trebuchet MS"/>
            </a:endParaRPr>
          </a:p>
          <a:p>
            <a:pPr marL="139697" indent="0">
              <a:buFont typeface="Arial" panose="020B0604020202020204" pitchFamily="34" charset="0"/>
              <a:buNone/>
            </a:pPr>
            <a:endParaRPr lang="fr-FR" sz="1950" dirty="0" smtClean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9697" indent="0">
              <a:buFont typeface="Arial" panose="020B0604020202020204" pitchFamily="34" charset="0"/>
              <a:buNone/>
            </a:pPr>
            <a:endParaRPr lang="fr-FR" sz="195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space réservé du texte 7"/>
          <p:cNvSpPr txBox="1">
            <a:spLocks/>
          </p:cNvSpPr>
          <p:nvPr/>
        </p:nvSpPr>
        <p:spPr>
          <a:xfrm>
            <a:off x="5598368" y="1829966"/>
            <a:ext cx="3266232" cy="417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697" indent="0">
              <a:buFont typeface="Arial" panose="020B0604020202020204" pitchFamily="34" charset="0"/>
              <a:buNone/>
            </a:pPr>
            <a:r>
              <a:rPr lang="fr-FR" sz="2400" b="1" cap="small" dirty="0" smtClean="0">
                <a:solidFill>
                  <a:schemeClr val="accent6">
                    <a:lumMod val="50000"/>
                  </a:schemeClr>
                </a:solidFill>
                <a:latin typeface="Trebuchet MS"/>
              </a:rPr>
              <a:t>Défis</a:t>
            </a:r>
          </a:p>
          <a:p>
            <a:pPr marL="342900" indent="-342900">
              <a:spcBef>
                <a:spcPts val="450"/>
              </a:spcBef>
              <a:spcAft>
                <a:spcPts val="450"/>
              </a:spcAft>
              <a:defRPr/>
            </a:pPr>
            <a:r>
              <a:rPr lang="fr-FR" sz="1800" b="1" dirty="0" smtClean="0">
                <a:solidFill>
                  <a:schemeClr val="accent6">
                    <a:lumMod val="50000"/>
                  </a:schemeClr>
                </a:solidFill>
                <a:latin typeface="Trebuchet MS"/>
              </a:rPr>
              <a:t>Nouveaux facteurs de pics: ex. afflux de pays voisins</a:t>
            </a:r>
          </a:p>
          <a:p>
            <a:pPr marL="342900" indent="-342900">
              <a:spcBef>
                <a:spcPts val="450"/>
              </a:spcBef>
              <a:spcAft>
                <a:spcPts val="450"/>
              </a:spcAft>
              <a:defRPr/>
            </a:pPr>
            <a:r>
              <a:rPr lang="fr-FR" sz="1800" b="1" dirty="0" smtClean="0">
                <a:solidFill>
                  <a:schemeClr val="accent6">
                    <a:lumMod val="75000"/>
                  </a:schemeClr>
                </a:solidFill>
                <a:latin typeface="Trebuchet MS"/>
              </a:rPr>
              <a:t>Systèmes d’information pour alimenter veille et alerte</a:t>
            </a:r>
          </a:p>
          <a:p>
            <a:pPr marL="342900" indent="-342900">
              <a:spcBef>
                <a:spcPts val="450"/>
              </a:spcBef>
              <a:spcAft>
                <a:spcPts val="450"/>
              </a:spcAft>
              <a:defRPr/>
            </a:pPr>
            <a:r>
              <a:rPr lang="fr-FR" sz="1800" b="1" dirty="0" smtClean="0">
                <a:solidFill>
                  <a:schemeClr val="accent6">
                    <a:lumMod val="50000"/>
                  </a:schemeClr>
                </a:solidFill>
                <a:latin typeface="Trebuchet MS"/>
              </a:rPr>
              <a:t>Mécanismes déconcentrés de prise de décision pas toujours suffisamment réactifs</a:t>
            </a:r>
            <a:endParaRPr lang="fr-FR" sz="1800" b="1" dirty="0">
              <a:solidFill>
                <a:schemeClr val="accent6">
                  <a:lumMod val="50000"/>
                </a:schemeClr>
              </a:solidFill>
              <a:latin typeface="Trebuchet MS"/>
            </a:endParaRPr>
          </a:p>
        </p:txBody>
      </p:sp>
      <p:cxnSp>
        <p:nvCxnSpPr>
          <p:cNvPr id="15" name="Connecteur droit 14"/>
          <p:cNvCxnSpPr/>
          <p:nvPr/>
        </p:nvCxnSpPr>
        <p:spPr>
          <a:xfrm>
            <a:off x="4686324" y="1744597"/>
            <a:ext cx="12676" cy="4503803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143;p16"/>
          <p:cNvSpPr/>
          <p:nvPr/>
        </p:nvSpPr>
        <p:spPr>
          <a:xfrm>
            <a:off x="3769990" y="2904998"/>
            <a:ext cx="1664983" cy="1442448"/>
          </a:xfrm>
          <a:custGeom>
            <a:avLst/>
            <a:gdLst/>
            <a:ahLst/>
            <a:cxnLst/>
            <a:rect l="l" t="t" r="r" b="b"/>
            <a:pathLst>
              <a:path w="19146" h="16587" extrusionOk="0">
                <a:moveTo>
                  <a:pt x="16240" y="1"/>
                </a:moveTo>
                <a:cubicBezTo>
                  <a:pt x="16240" y="1406"/>
                  <a:pt x="15097" y="2549"/>
                  <a:pt x="13692" y="2549"/>
                </a:cubicBezTo>
                <a:cubicBezTo>
                  <a:pt x="12287" y="2549"/>
                  <a:pt x="11144" y="1406"/>
                  <a:pt x="11144" y="1"/>
                </a:cubicBezTo>
                <a:lnTo>
                  <a:pt x="2548" y="1"/>
                </a:lnTo>
                <a:lnTo>
                  <a:pt x="2548" y="8585"/>
                </a:lnTo>
                <a:cubicBezTo>
                  <a:pt x="1143" y="8585"/>
                  <a:pt x="0" y="9728"/>
                  <a:pt x="0" y="11145"/>
                </a:cubicBezTo>
                <a:cubicBezTo>
                  <a:pt x="0" y="12550"/>
                  <a:pt x="1143" y="13693"/>
                  <a:pt x="2548" y="13693"/>
                </a:cubicBezTo>
                <a:lnTo>
                  <a:pt x="2548" y="16586"/>
                </a:lnTo>
                <a:cubicBezTo>
                  <a:pt x="11716" y="16586"/>
                  <a:pt x="19145" y="9157"/>
                  <a:pt x="19145" y="1"/>
                </a:cubicBezTo>
                <a:lnTo>
                  <a:pt x="16240" y="1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028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6990030" y="6350"/>
            <a:ext cx="2153970" cy="710903"/>
            <a:chOff x="6983413" y="0"/>
            <a:chExt cx="2190482" cy="720725"/>
          </a:xfrm>
        </p:grpSpPr>
        <p:grpSp>
          <p:nvGrpSpPr>
            <p:cNvPr id="7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675209" y="1200853"/>
            <a:ext cx="8076713" cy="4812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Continuité des services dans les zones fragiles</a:t>
            </a:r>
          </a:p>
        </p:txBody>
      </p:sp>
      <p:sp>
        <p:nvSpPr>
          <p:cNvPr id="10" name="Espace réservé du texte 24"/>
          <p:cNvSpPr txBox="1">
            <a:spLocks/>
          </p:cNvSpPr>
          <p:nvPr/>
        </p:nvSpPr>
        <p:spPr>
          <a:xfrm>
            <a:off x="254000" y="1839647"/>
            <a:ext cx="3479063" cy="42055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68569" rIns="68569" bIns="68569" rtlCol="0" anchor="t" anchorCtr="0">
            <a:no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697" indent="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None/>
            </a:pPr>
            <a:r>
              <a:rPr lang="fr-FR" sz="2400" b="1" cap="small" dirty="0" smtClean="0">
                <a:solidFill>
                  <a:srgbClr val="C00000"/>
                </a:solidFill>
                <a:latin typeface="Trebuchet MS"/>
              </a:rPr>
              <a:t>Avancées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800" b="1" dirty="0" smtClean="0">
                <a:solidFill>
                  <a:srgbClr val="C00000"/>
                </a:solidFill>
                <a:latin typeface="Trebuchet MS"/>
              </a:rPr>
              <a:t>Expériences passées issues des zones « marginales » (pastorales)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800" b="1" dirty="0" smtClean="0">
                <a:solidFill>
                  <a:srgbClr val="FF1515"/>
                </a:solidFill>
                <a:latin typeface="Trebuchet MS"/>
              </a:rPr>
              <a:t>Adaptation des modalités de délivrance des services de base (horaires CSI, consultations foraines, renforcement des SSB dans zones d’accueil…)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800" b="1" dirty="0" smtClean="0">
                <a:solidFill>
                  <a:srgbClr val="C00000"/>
                </a:solidFill>
                <a:latin typeface="Trebuchet MS"/>
              </a:rPr>
              <a:t>Nouveaux mécanismes : RRM</a:t>
            </a:r>
            <a:endParaRPr lang="fr-FR" sz="1800" b="1" dirty="0">
              <a:solidFill>
                <a:srgbClr val="C00000"/>
              </a:solidFill>
              <a:latin typeface="Trebuchet MS"/>
            </a:endParaRPr>
          </a:p>
        </p:txBody>
      </p:sp>
      <p:sp>
        <p:nvSpPr>
          <p:cNvPr id="13" name="Espace réservé du texte 25"/>
          <p:cNvSpPr txBox="1">
            <a:spLocks/>
          </p:cNvSpPr>
          <p:nvPr/>
        </p:nvSpPr>
        <p:spPr>
          <a:xfrm>
            <a:off x="5459772" y="1936084"/>
            <a:ext cx="3504707" cy="4152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697" indent="0"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None/>
            </a:pPr>
            <a:r>
              <a:rPr lang="fr-FR" sz="2400" b="1" cap="small" dirty="0" smtClean="0">
                <a:solidFill>
                  <a:srgbClr val="C00000"/>
                </a:solidFill>
                <a:latin typeface="Trebuchet MS"/>
              </a:rPr>
              <a:t>Défis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2000" b="1" dirty="0" smtClean="0">
                <a:solidFill>
                  <a:srgbClr val="C00000"/>
                </a:solidFill>
                <a:latin typeface="Trebuchet MS"/>
              </a:rPr>
              <a:t>Accès, protection, défi logistique, maintien du personnel…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2000" b="1" dirty="0" smtClean="0">
                <a:solidFill>
                  <a:srgbClr val="C00000"/>
                </a:solidFill>
                <a:latin typeface="Trebuchet MS"/>
              </a:rPr>
              <a:t>Intégration non systématique de la PECIMAS dans les activités foraines et RRM </a:t>
            </a:r>
            <a:endParaRPr lang="fr-FR" sz="2000" b="1" dirty="0">
              <a:solidFill>
                <a:srgbClr val="C00000"/>
              </a:solidFill>
              <a:latin typeface="Trebuchet MS"/>
            </a:endParaRPr>
          </a:p>
        </p:txBody>
      </p:sp>
      <p:grpSp>
        <p:nvGrpSpPr>
          <p:cNvPr id="14" name="Google Shape;111;p16"/>
          <p:cNvGrpSpPr/>
          <p:nvPr/>
        </p:nvGrpSpPr>
        <p:grpSpPr>
          <a:xfrm>
            <a:off x="3733063" y="3009257"/>
            <a:ext cx="1442360" cy="1664984"/>
            <a:chOff x="3128591" y="2531154"/>
            <a:chExt cx="1442360" cy="1664984"/>
          </a:xfrm>
          <a:solidFill>
            <a:srgbClr val="C00000"/>
          </a:solidFill>
        </p:grpSpPr>
        <p:sp>
          <p:nvSpPr>
            <p:cNvPr id="15" name="Google Shape;113;p16"/>
            <p:cNvSpPr/>
            <p:nvPr/>
          </p:nvSpPr>
          <p:spPr>
            <a:xfrm>
              <a:off x="3128591" y="2531154"/>
              <a:ext cx="1442360" cy="1664984"/>
            </a:xfrm>
            <a:custGeom>
              <a:avLst/>
              <a:gdLst/>
              <a:ahLst/>
              <a:cxnLst/>
              <a:rect l="l" t="t" r="r" b="b"/>
              <a:pathLst>
                <a:path w="16586" h="19146" extrusionOk="0">
                  <a:moveTo>
                    <a:pt x="14038" y="13704"/>
                  </a:moveTo>
                  <a:cubicBezTo>
                    <a:pt x="14038" y="12287"/>
                    <a:pt x="15181" y="11144"/>
                    <a:pt x="16586" y="11144"/>
                  </a:cubicBezTo>
                  <a:lnTo>
                    <a:pt x="16586" y="2560"/>
                  </a:lnTo>
                  <a:lnTo>
                    <a:pt x="7990" y="2560"/>
                  </a:lnTo>
                  <a:cubicBezTo>
                    <a:pt x="7990" y="1143"/>
                    <a:pt x="6859" y="0"/>
                    <a:pt x="5442" y="0"/>
                  </a:cubicBezTo>
                  <a:cubicBezTo>
                    <a:pt x="4037" y="0"/>
                    <a:pt x="2894" y="1143"/>
                    <a:pt x="2894" y="2560"/>
                  </a:cubicBezTo>
                  <a:lnTo>
                    <a:pt x="1" y="2560"/>
                  </a:lnTo>
                  <a:cubicBezTo>
                    <a:pt x="1" y="11716"/>
                    <a:pt x="7430" y="19145"/>
                    <a:pt x="16586" y="19145"/>
                  </a:cubicBezTo>
                  <a:lnTo>
                    <a:pt x="16586" y="16252"/>
                  </a:lnTo>
                  <a:cubicBezTo>
                    <a:pt x="15181" y="16252"/>
                    <a:pt x="14038" y="15109"/>
                    <a:pt x="14038" y="137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6" name="Google Shape;115;p16"/>
            <p:cNvGrpSpPr/>
            <p:nvPr/>
          </p:nvGrpSpPr>
          <p:grpSpPr>
            <a:xfrm>
              <a:off x="3719582" y="3122905"/>
              <a:ext cx="481978" cy="481475"/>
              <a:chOff x="5823294" y="2309751"/>
              <a:chExt cx="315327" cy="314978"/>
            </a:xfrm>
            <a:grpFill/>
          </p:grpSpPr>
          <p:sp>
            <p:nvSpPr>
              <p:cNvPr id="17" name="Google Shape;116;p16"/>
              <p:cNvSpPr/>
              <p:nvPr/>
            </p:nvSpPr>
            <p:spPr>
              <a:xfrm>
                <a:off x="5823294" y="2309751"/>
                <a:ext cx="315327" cy="314978"/>
              </a:xfrm>
              <a:custGeom>
                <a:avLst/>
                <a:gdLst/>
                <a:ahLst/>
                <a:cxnLst/>
                <a:rect l="l" t="t" r="r" b="b"/>
                <a:pathLst>
                  <a:path w="9930" h="9919" extrusionOk="0">
                    <a:moveTo>
                      <a:pt x="4953" y="0"/>
                    </a:moveTo>
                    <a:cubicBezTo>
                      <a:pt x="3632" y="0"/>
                      <a:pt x="2381" y="524"/>
                      <a:pt x="1465" y="1465"/>
                    </a:cubicBezTo>
                    <a:cubicBezTo>
                      <a:pt x="524" y="2405"/>
                      <a:pt x="0" y="3656"/>
                      <a:pt x="0" y="4965"/>
                    </a:cubicBezTo>
                    <a:cubicBezTo>
                      <a:pt x="0" y="6275"/>
                      <a:pt x="524" y="7537"/>
                      <a:pt x="1465" y="8466"/>
                    </a:cubicBezTo>
                    <a:cubicBezTo>
                      <a:pt x="2393" y="9394"/>
                      <a:pt x="3643" y="9918"/>
                      <a:pt x="4953" y="9918"/>
                    </a:cubicBezTo>
                    <a:cubicBezTo>
                      <a:pt x="6263" y="9918"/>
                      <a:pt x="7537" y="9394"/>
                      <a:pt x="8454" y="8466"/>
                    </a:cubicBezTo>
                    <a:cubicBezTo>
                      <a:pt x="9394" y="7525"/>
                      <a:pt x="9918" y="6275"/>
                      <a:pt x="9918" y="4965"/>
                    </a:cubicBezTo>
                    <a:cubicBezTo>
                      <a:pt x="9930" y="4858"/>
                      <a:pt x="9930" y="4775"/>
                      <a:pt x="9930" y="4680"/>
                    </a:cubicBezTo>
                    <a:cubicBezTo>
                      <a:pt x="9930" y="4613"/>
                      <a:pt x="9869" y="4547"/>
                      <a:pt x="9803" y="4547"/>
                    </a:cubicBezTo>
                    <a:cubicBezTo>
                      <a:pt x="9798" y="4547"/>
                      <a:pt x="9792" y="4548"/>
                      <a:pt x="9787" y="4549"/>
                    </a:cubicBezTo>
                    <a:cubicBezTo>
                      <a:pt x="9704" y="4549"/>
                      <a:pt x="9632" y="4620"/>
                      <a:pt x="9644" y="4691"/>
                    </a:cubicBezTo>
                    <a:lnTo>
                      <a:pt x="9644" y="4953"/>
                    </a:lnTo>
                    <a:cubicBezTo>
                      <a:pt x="9644" y="6204"/>
                      <a:pt x="9156" y="7358"/>
                      <a:pt x="8275" y="8251"/>
                    </a:cubicBezTo>
                    <a:cubicBezTo>
                      <a:pt x="7394" y="9144"/>
                      <a:pt x="6227" y="9621"/>
                      <a:pt x="4977" y="9621"/>
                    </a:cubicBezTo>
                    <a:cubicBezTo>
                      <a:pt x="3727" y="9621"/>
                      <a:pt x="2560" y="9132"/>
                      <a:pt x="1667" y="8251"/>
                    </a:cubicBezTo>
                    <a:cubicBezTo>
                      <a:pt x="774" y="7370"/>
                      <a:pt x="298" y="6204"/>
                      <a:pt x="298" y="4953"/>
                    </a:cubicBezTo>
                    <a:cubicBezTo>
                      <a:pt x="298" y="3703"/>
                      <a:pt x="786" y="2536"/>
                      <a:pt x="1667" y="1643"/>
                    </a:cubicBezTo>
                    <a:cubicBezTo>
                      <a:pt x="2548" y="750"/>
                      <a:pt x="3727" y="274"/>
                      <a:pt x="4977" y="274"/>
                    </a:cubicBezTo>
                    <a:cubicBezTo>
                      <a:pt x="6072" y="274"/>
                      <a:pt x="7144" y="667"/>
                      <a:pt x="7977" y="1382"/>
                    </a:cubicBezTo>
                    <a:cubicBezTo>
                      <a:pt x="8811" y="2072"/>
                      <a:pt x="9382" y="3048"/>
                      <a:pt x="9561" y="4120"/>
                    </a:cubicBezTo>
                    <a:cubicBezTo>
                      <a:pt x="9572" y="4185"/>
                      <a:pt x="9632" y="4241"/>
                      <a:pt x="9697" y="4241"/>
                    </a:cubicBezTo>
                    <a:cubicBezTo>
                      <a:pt x="9703" y="4241"/>
                      <a:pt x="9709" y="4240"/>
                      <a:pt x="9716" y="4239"/>
                    </a:cubicBezTo>
                    <a:cubicBezTo>
                      <a:pt x="9799" y="4215"/>
                      <a:pt x="9858" y="4144"/>
                      <a:pt x="9835" y="4072"/>
                    </a:cubicBezTo>
                    <a:cubicBezTo>
                      <a:pt x="9632" y="2941"/>
                      <a:pt x="9037" y="1917"/>
                      <a:pt x="8156" y="1167"/>
                    </a:cubicBezTo>
                    <a:cubicBezTo>
                      <a:pt x="7263" y="405"/>
                      <a:pt x="6132" y="0"/>
                      <a:pt x="495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18;p16"/>
              <p:cNvSpPr/>
              <p:nvPr/>
            </p:nvSpPr>
            <p:spPr>
              <a:xfrm>
                <a:off x="5869402" y="2462111"/>
                <a:ext cx="15909" cy="9495"/>
              </a:xfrm>
              <a:custGeom>
                <a:avLst/>
                <a:gdLst/>
                <a:ahLst/>
                <a:cxnLst/>
                <a:rect l="l" t="t" r="r" b="b"/>
                <a:pathLst>
                  <a:path w="501" h="299" extrusionOk="0">
                    <a:moveTo>
                      <a:pt x="144" y="1"/>
                    </a:moveTo>
                    <a:cubicBezTo>
                      <a:pt x="72" y="1"/>
                      <a:pt x="1" y="72"/>
                      <a:pt x="1" y="155"/>
                    </a:cubicBezTo>
                    <a:cubicBezTo>
                      <a:pt x="1" y="227"/>
                      <a:pt x="60" y="298"/>
                      <a:pt x="144" y="298"/>
                    </a:cubicBezTo>
                    <a:lnTo>
                      <a:pt x="358" y="298"/>
                    </a:lnTo>
                    <a:cubicBezTo>
                      <a:pt x="429" y="298"/>
                      <a:pt x="501" y="239"/>
                      <a:pt x="501" y="155"/>
                    </a:cubicBezTo>
                    <a:cubicBezTo>
                      <a:pt x="501" y="60"/>
                      <a:pt x="441" y="1"/>
                      <a:pt x="3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119;p16"/>
              <p:cNvSpPr/>
              <p:nvPr/>
            </p:nvSpPr>
            <p:spPr>
              <a:xfrm>
                <a:off x="5976416" y="2354748"/>
                <a:ext cx="116858" cy="116858"/>
              </a:xfrm>
              <a:custGeom>
                <a:avLst/>
                <a:gdLst/>
                <a:ahLst/>
                <a:cxnLst/>
                <a:rect l="l" t="t" r="r" b="b"/>
                <a:pathLst>
                  <a:path w="3680" h="3680" extrusionOk="0">
                    <a:moveTo>
                      <a:pt x="155" y="0"/>
                    </a:moveTo>
                    <a:cubicBezTo>
                      <a:pt x="60" y="0"/>
                      <a:pt x="0" y="60"/>
                      <a:pt x="0" y="155"/>
                    </a:cubicBezTo>
                    <a:lnTo>
                      <a:pt x="0" y="3536"/>
                    </a:lnTo>
                    <a:cubicBezTo>
                      <a:pt x="0" y="3608"/>
                      <a:pt x="60" y="3679"/>
                      <a:pt x="155" y="3679"/>
                    </a:cubicBezTo>
                    <a:lnTo>
                      <a:pt x="3536" y="3679"/>
                    </a:lnTo>
                    <a:cubicBezTo>
                      <a:pt x="3608" y="3679"/>
                      <a:pt x="3679" y="3620"/>
                      <a:pt x="3679" y="3536"/>
                    </a:cubicBezTo>
                    <a:cubicBezTo>
                      <a:pt x="3679" y="3441"/>
                      <a:pt x="3620" y="3382"/>
                      <a:pt x="3536" y="3382"/>
                    </a:cubicBezTo>
                    <a:lnTo>
                      <a:pt x="298" y="3382"/>
                    </a:lnTo>
                    <a:lnTo>
                      <a:pt x="298" y="155"/>
                    </a:lnTo>
                    <a:cubicBezTo>
                      <a:pt x="298" y="84"/>
                      <a:pt x="238" y="0"/>
                      <a:pt x="1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120;p16"/>
              <p:cNvSpPr/>
              <p:nvPr/>
            </p:nvSpPr>
            <p:spPr>
              <a:xfrm>
                <a:off x="5976416" y="2562679"/>
                <a:ext cx="9463" cy="16290"/>
              </a:xfrm>
              <a:custGeom>
                <a:avLst/>
                <a:gdLst/>
                <a:ahLst/>
                <a:cxnLst/>
                <a:rect l="l" t="t" r="r" b="b"/>
                <a:pathLst>
                  <a:path w="298" h="513" extrusionOk="0">
                    <a:moveTo>
                      <a:pt x="155" y="1"/>
                    </a:moveTo>
                    <a:cubicBezTo>
                      <a:pt x="60" y="1"/>
                      <a:pt x="0" y="60"/>
                      <a:pt x="0" y="155"/>
                    </a:cubicBezTo>
                    <a:lnTo>
                      <a:pt x="0" y="358"/>
                    </a:lnTo>
                    <a:cubicBezTo>
                      <a:pt x="0" y="441"/>
                      <a:pt x="60" y="513"/>
                      <a:pt x="155" y="513"/>
                    </a:cubicBezTo>
                    <a:cubicBezTo>
                      <a:pt x="238" y="513"/>
                      <a:pt x="298" y="453"/>
                      <a:pt x="298" y="358"/>
                    </a:cubicBezTo>
                    <a:lnTo>
                      <a:pt x="298" y="155"/>
                    </a:lnTo>
                    <a:cubicBezTo>
                      <a:pt x="298" y="84"/>
                      <a:pt x="238" y="1"/>
                      <a:pt x="1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121;p16"/>
              <p:cNvSpPr/>
              <p:nvPr/>
            </p:nvSpPr>
            <p:spPr>
              <a:xfrm>
                <a:off x="5900395" y="2386217"/>
                <a:ext cx="15179" cy="13909"/>
              </a:xfrm>
              <a:custGeom>
                <a:avLst/>
                <a:gdLst/>
                <a:ahLst/>
                <a:cxnLst/>
                <a:rect l="l" t="t" r="r" b="b"/>
                <a:pathLst>
                  <a:path w="478" h="438" extrusionOk="0">
                    <a:moveTo>
                      <a:pt x="168" y="0"/>
                    </a:moveTo>
                    <a:cubicBezTo>
                      <a:pt x="129" y="0"/>
                      <a:pt x="90" y="15"/>
                      <a:pt x="61" y="45"/>
                    </a:cubicBezTo>
                    <a:cubicBezTo>
                      <a:pt x="1" y="105"/>
                      <a:pt x="1" y="188"/>
                      <a:pt x="61" y="247"/>
                    </a:cubicBezTo>
                    <a:lnTo>
                      <a:pt x="215" y="402"/>
                    </a:lnTo>
                    <a:cubicBezTo>
                      <a:pt x="239" y="426"/>
                      <a:pt x="275" y="438"/>
                      <a:pt x="311" y="438"/>
                    </a:cubicBezTo>
                    <a:cubicBezTo>
                      <a:pt x="358" y="438"/>
                      <a:pt x="394" y="426"/>
                      <a:pt x="418" y="402"/>
                    </a:cubicBezTo>
                    <a:cubicBezTo>
                      <a:pt x="477" y="343"/>
                      <a:pt x="477" y="247"/>
                      <a:pt x="418" y="188"/>
                    </a:cubicBezTo>
                    <a:lnTo>
                      <a:pt x="275" y="45"/>
                    </a:lnTo>
                    <a:cubicBezTo>
                      <a:pt x="245" y="15"/>
                      <a:pt x="206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122;p16"/>
              <p:cNvSpPr/>
              <p:nvPr/>
            </p:nvSpPr>
            <p:spPr>
              <a:xfrm>
                <a:off x="6047484" y="2533655"/>
                <a:ext cx="15147" cy="13940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39" extrusionOk="0">
                    <a:moveTo>
                      <a:pt x="161" y="1"/>
                    </a:moveTo>
                    <a:cubicBezTo>
                      <a:pt x="126" y="1"/>
                      <a:pt x="90" y="16"/>
                      <a:pt x="60" y="46"/>
                    </a:cubicBezTo>
                    <a:cubicBezTo>
                      <a:pt x="1" y="93"/>
                      <a:pt x="1" y="188"/>
                      <a:pt x="60" y="248"/>
                    </a:cubicBezTo>
                    <a:lnTo>
                      <a:pt x="203" y="391"/>
                    </a:lnTo>
                    <a:cubicBezTo>
                      <a:pt x="239" y="427"/>
                      <a:pt x="262" y="438"/>
                      <a:pt x="310" y="438"/>
                    </a:cubicBezTo>
                    <a:cubicBezTo>
                      <a:pt x="358" y="438"/>
                      <a:pt x="382" y="427"/>
                      <a:pt x="417" y="391"/>
                    </a:cubicBezTo>
                    <a:cubicBezTo>
                      <a:pt x="477" y="343"/>
                      <a:pt x="477" y="248"/>
                      <a:pt x="417" y="188"/>
                    </a:cubicBezTo>
                    <a:lnTo>
                      <a:pt x="262" y="46"/>
                    </a:lnTo>
                    <a:cubicBezTo>
                      <a:pt x="233" y="16"/>
                      <a:pt x="197" y="1"/>
                      <a:pt x="16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123;p16"/>
              <p:cNvSpPr/>
              <p:nvPr/>
            </p:nvSpPr>
            <p:spPr>
              <a:xfrm>
                <a:off x="6047484" y="2386217"/>
                <a:ext cx="15147" cy="13909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38" extrusionOk="0">
                    <a:moveTo>
                      <a:pt x="310" y="0"/>
                    </a:moveTo>
                    <a:cubicBezTo>
                      <a:pt x="271" y="0"/>
                      <a:pt x="233" y="15"/>
                      <a:pt x="203" y="45"/>
                    </a:cubicBezTo>
                    <a:lnTo>
                      <a:pt x="60" y="188"/>
                    </a:lnTo>
                    <a:cubicBezTo>
                      <a:pt x="1" y="247"/>
                      <a:pt x="1" y="343"/>
                      <a:pt x="60" y="402"/>
                    </a:cubicBezTo>
                    <a:cubicBezTo>
                      <a:pt x="84" y="426"/>
                      <a:pt x="120" y="438"/>
                      <a:pt x="167" y="438"/>
                    </a:cubicBezTo>
                    <a:cubicBezTo>
                      <a:pt x="203" y="438"/>
                      <a:pt x="239" y="426"/>
                      <a:pt x="262" y="402"/>
                    </a:cubicBezTo>
                    <a:lnTo>
                      <a:pt x="417" y="247"/>
                    </a:lnTo>
                    <a:cubicBezTo>
                      <a:pt x="477" y="188"/>
                      <a:pt x="477" y="105"/>
                      <a:pt x="417" y="45"/>
                    </a:cubicBezTo>
                    <a:cubicBezTo>
                      <a:pt x="387" y="15"/>
                      <a:pt x="349" y="0"/>
                      <a:pt x="3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124;p16"/>
              <p:cNvSpPr/>
              <p:nvPr/>
            </p:nvSpPr>
            <p:spPr>
              <a:xfrm>
                <a:off x="5900395" y="2533655"/>
                <a:ext cx="15179" cy="13940"/>
              </a:xfrm>
              <a:custGeom>
                <a:avLst/>
                <a:gdLst/>
                <a:ahLst/>
                <a:cxnLst/>
                <a:rect l="l" t="t" r="r" b="b"/>
                <a:pathLst>
                  <a:path w="478" h="439" extrusionOk="0">
                    <a:moveTo>
                      <a:pt x="316" y="1"/>
                    </a:moveTo>
                    <a:cubicBezTo>
                      <a:pt x="281" y="1"/>
                      <a:pt x="245" y="16"/>
                      <a:pt x="215" y="46"/>
                    </a:cubicBezTo>
                    <a:lnTo>
                      <a:pt x="61" y="188"/>
                    </a:lnTo>
                    <a:cubicBezTo>
                      <a:pt x="1" y="248"/>
                      <a:pt x="1" y="343"/>
                      <a:pt x="61" y="403"/>
                    </a:cubicBezTo>
                    <a:cubicBezTo>
                      <a:pt x="96" y="427"/>
                      <a:pt x="120" y="438"/>
                      <a:pt x="168" y="438"/>
                    </a:cubicBezTo>
                    <a:cubicBezTo>
                      <a:pt x="215" y="438"/>
                      <a:pt x="239" y="427"/>
                      <a:pt x="275" y="403"/>
                    </a:cubicBezTo>
                    <a:lnTo>
                      <a:pt x="418" y="248"/>
                    </a:lnTo>
                    <a:cubicBezTo>
                      <a:pt x="477" y="188"/>
                      <a:pt x="477" y="105"/>
                      <a:pt x="418" y="46"/>
                    </a:cubicBezTo>
                    <a:cubicBezTo>
                      <a:pt x="388" y="16"/>
                      <a:pt x="352" y="1"/>
                      <a:pt x="31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125;p16"/>
              <p:cNvSpPr/>
              <p:nvPr/>
            </p:nvSpPr>
            <p:spPr>
              <a:xfrm>
                <a:off x="5877341" y="2420639"/>
                <a:ext cx="16671" cy="11654"/>
              </a:xfrm>
              <a:custGeom>
                <a:avLst/>
                <a:gdLst/>
                <a:ahLst/>
                <a:cxnLst/>
                <a:rect l="l" t="t" r="r" b="b"/>
                <a:pathLst>
                  <a:path w="525" h="367" extrusionOk="0">
                    <a:moveTo>
                      <a:pt x="167" y="0"/>
                    </a:moveTo>
                    <a:cubicBezTo>
                      <a:pt x="106" y="0"/>
                      <a:pt x="52" y="29"/>
                      <a:pt x="25" y="92"/>
                    </a:cubicBezTo>
                    <a:cubicBezTo>
                      <a:pt x="1" y="164"/>
                      <a:pt x="25" y="247"/>
                      <a:pt x="108" y="283"/>
                    </a:cubicBezTo>
                    <a:lnTo>
                      <a:pt x="298" y="354"/>
                    </a:lnTo>
                    <a:cubicBezTo>
                      <a:pt x="310" y="366"/>
                      <a:pt x="346" y="366"/>
                      <a:pt x="358" y="366"/>
                    </a:cubicBezTo>
                    <a:cubicBezTo>
                      <a:pt x="417" y="366"/>
                      <a:pt x="465" y="342"/>
                      <a:pt x="489" y="283"/>
                    </a:cubicBezTo>
                    <a:cubicBezTo>
                      <a:pt x="525" y="187"/>
                      <a:pt x="489" y="116"/>
                      <a:pt x="417" y="92"/>
                    </a:cubicBezTo>
                    <a:lnTo>
                      <a:pt x="227" y="9"/>
                    </a:lnTo>
                    <a:cubicBezTo>
                      <a:pt x="207" y="3"/>
                      <a:pt x="186" y="0"/>
                      <a:pt x="16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126;p16"/>
              <p:cNvSpPr/>
              <p:nvPr/>
            </p:nvSpPr>
            <p:spPr>
              <a:xfrm>
                <a:off x="6068665" y="2501519"/>
                <a:ext cx="16671" cy="11654"/>
              </a:xfrm>
              <a:custGeom>
                <a:avLst/>
                <a:gdLst/>
                <a:ahLst/>
                <a:cxnLst/>
                <a:rect l="l" t="t" r="r" b="b"/>
                <a:pathLst>
                  <a:path w="525" h="367" extrusionOk="0">
                    <a:moveTo>
                      <a:pt x="170" y="1"/>
                    </a:moveTo>
                    <a:cubicBezTo>
                      <a:pt x="112" y="1"/>
                      <a:pt x="54" y="28"/>
                      <a:pt x="36" y="81"/>
                    </a:cubicBezTo>
                    <a:cubicBezTo>
                      <a:pt x="0" y="165"/>
                      <a:pt x="36" y="248"/>
                      <a:pt x="107" y="284"/>
                    </a:cubicBezTo>
                    <a:lnTo>
                      <a:pt x="298" y="355"/>
                    </a:lnTo>
                    <a:cubicBezTo>
                      <a:pt x="310" y="367"/>
                      <a:pt x="346" y="367"/>
                      <a:pt x="357" y="367"/>
                    </a:cubicBezTo>
                    <a:cubicBezTo>
                      <a:pt x="417" y="367"/>
                      <a:pt x="465" y="343"/>
                      <a:pt x="488" y="284"/>
                    </a:cubicBezTo>
                    <a:cubicBezTo>
                      <a:pt x="524" y="200"/>
                      <a:pt x="488" y="117"/>
                      <a:pt x="417" y="81"/>
                    </a:cubicBezTo>
                    <a:lnTo>
                      <a:pt x="226" y="10"/>
                    </a:lnTo>
                    <a:cubicBezTo>
                      <a:pt x="209" y="4"/>
                      <a:pt x="189" y="1"/>
                      <a:pt x="1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127;p16"/>
              <p:cNvSpPr/>
              <p:nvPr/>
            </p:nvSpPr>
            <p:spPr>
              <a:xfrm>
                <a:off x="6015729" y="2363353"/>
                <a:ext cx="12893" cy="15623"/>
              </a:xfrm>
              <a:custGeom>
                <a:avLst/>
                <a:gdLst/>
                <a:ahLst/>
                <a:cxnLst/>
                <a:rect l="l" t="t" r="r" b="b"/>
                <a:pathLst>
                  <a:path w="406" h="492" extrusionOk="0">
                    <a:moveTo>
                      <a:pt x="237" y="1"/>
                    </a:moveTo>
                    <a:cubicBezTo>
                      <a:pt x="181" y="1"/>
                      <a:pt x="125" y="34"/>
                      <a:pt x="108" y="86"/>
                    </a:cubicBezTo>
                    <a:lnTo>
                      <a:pt x="36" y="277"/>
                    </a:lnTo>
                    <a:cubicBezTo>
                      <a:pt x="0" y="360"/>
                      <a:pt x="36" y="444"/>
                      <a:pt x="108" y="479"/>
                    </a:cubicBezTo>
                    <a:cubicBezTo>
                      <a:pt x="119" y="479"/>
                      <a:pt x="131" y="491"/>
                      <a:pt x="167" y="491"/>
                    </a:cubicBezTo>
                    <a:cubicBezTo>
                      <a:pt x="227" y="491"/>
                      <a:pt x="274" y="467"/>
                      <a:pt x="298" y="396"/>
                    </a:cubicBezTo>
                    <a:lnTo>
                      <a:pt x="369" y="205"/>
                    </a:lnTo>
                    <a:cubicBezTo>
                      <a:pt x="405" y="134"/>
                      <a:pt x="369" y="39"/>
                      <a:pt x="298" y="15"/>
                    </a:cubicBezTo>
                    <a:cubicBezTo>
                      <a:pt x="279" y="5"/>
                      <a:pt x="258" y="1"/>
                      <a:pt x="2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128;p16"/>
              <p:cNvSpPr/>
              <p:nvPr/>
            </p:nvSpPr>
            <p:spPr>
              <a:xfrm>
                <a:off x="5934055" y="2554836"/>
                <a:ext cx="13274" cy="15433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86" extrusionOk="0">
                    <a:moveTo>
                      <a:pt x="255" y="1"/>
                    </a:moveTo>
                    <a:cubicBezTo>
                      <a:pt x="197" y="1"/>
                      <a:pt x="138" y="30"/>
                      <a:pt x="120" y="93"/>
                    </a:cubicBezTo>
                    <a:lnTo>
                      <a:pt x="48" y="283"/>
                    </a:lnTo>
                    <a:cubicBezTo>
                      <a:pt x="1" y="355"/>
                      <a:pt x="48" y="450"/>
                      <a:pt x="120" y="474"/>
                    </a:cubicBezTo>
                    <a:cubicBezTo>
                      <a:pt x="132" y="486"/>
                      <a:pt x="167" y="486"/>
                      <a:pt x="179" y="486"/>
                    </a:cubicBezTo>
                    <a:cubicBezTo>
                      <a:pt x="239" y="486"/>
                      <a:pt x="286" y="462"/>
                      <a:pt x="310" y="402"/>
                    </a:cubicBezTo>
                    <a:lnTo>
                      <a:pt x="382" y="212"/>
                    </a:lnTo>
                    <a:cubicBezTo>
                      <a:pt x="417" y="129"/>
                      <a:pt x="382" y="45"/>
                      <a:pt x="310" y="10"/>
                    </a:cubicBezTo>
                    <a:cubicBezTo>
                      <a:pt x="293" y="4"/>
                      <a:pt x="274" y="1"/>
                      <a:pt x="2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129;p16"/>
              <p:cNvSpPr/>
              <p:nvPr/>
            </p:nvSpPr>
            <p:spPr>
              <a:xfrm>
                <a:off x="5935960" y="2362401"/>
                <a:ext cx="12861" cy="15814"/>
              </a:xfrm>
              <a:custGeom>
                <a:avLst/>
                <a:gdLst/>
                <a:ahLst/>
                <a:cxnLst/>
                <a:rect l="l" t="t" r="r" b="b"/>
                <a:pathLst>
                  <a:path w="405" h="498" extrusionOk="0">
                    <a:moveTo>
                      <a:pt x="161" y="1"/>
                    </a:moveTo>
                    <a:cubicBezTo>
                      <a:pt x="143" y="1"/>
                      <a:pt x="125" y="3"/>
                      <a:pt x="107" y="9"/>
                    </a:cubicBezTo>
                    <a:cubicBezTo>
                      <a:pt x="24" y="45"/>
                      <a:pt x="0" y="128"/>
                      <a:pt x="24" y="212"/>
                    </a:cubicBezTo>
                    <a:lnTo>
                      <a:pt x="107" y="402"/>
                    </a:lnTo>
                    <a:cubicBezTo>
                      <a:pt x="131" y="462"/>
                      <a:pt x="191" y="497"/>
                      <a:pt x="238" y="497"/>
                    </a:cubicBezTo>
                    <a:cubicBezTo>
                      <a:pt x="250" y="497"/>
                      <a:pt x="262" y="497"/>
                      <a:pt x="298" y="474"/>
                    </a:cubicBezTo>
                    <a:cubicBezTo>
                      <a:pt x="369" y="450"/>
                      <a:pt x="405" y="355"/>
                      <a:pt x="369" y="283"/>
                    </a:cubicBezTo>
                    <a:lnTo>
                      <a:pt x="298" y="93"/>
                    </a:lnTo>
                    <a:cubicBezTo>
                      <a:pt x="271" y="29"/>
                      <a:pt x="216" y="1"/>
                      <a:pt x="16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130;p16"/>
              <p:cNvSpPr/>
              <p:nvPr/>
            </p:nvSpPr>
            <p:spPr>
              <a:xfrm>
                <a:off x="6013824" y="2555820"/>
                <a:ext cx="12893" cy="15592"/>
              </a:xfrm>
              <a:custGeom>
                <a:avLst/>
                <a:gdLst/>
                <a:ahLst/>
                <a:cxnLst/>
                <a:rect l="l" t="t" r="r" b="b"/>
                <a:pathLst>
                  <a:path w="406" h="491" extrusionOk="0">
                    <a:moveTo>
                      <a:pt x="167" y="0"/>
                    </a:moveTo>
                    <a:cubicBezTo>
                      <a:pt x="147" y="0"/>
                      <a:pt x="127" y="5"/>
                      <a:pt x="108" y="14"/>
                    </a:cubicBezTo>
                    <a:cubicBezTo>
                      <a:pt x="37" y="38"/>
                      <a:pt x="1" y="133"/>
                      <a:pt x="37" y="205"/>
                    </a:cubicBezTo>
                    <a:lnTo>
                      <a:pt x="108" y="395"/>
                    </a:lnTo>
                    <a:cubicBezTo>
                      <a:pt x="132" y="455"/>
                      <a:pt x="179" y="491"/>
                      <a:pt x="239" y="491"/>
                    </a:cubicBezTo>
                    <a:cubicBezTo>
                      <a:pt x="251" y="491"/>
                      <a:pt x="275" y="491"/>
                      <a:pt x="299" y="479"/>
                    </a:cubicBezTo>
                    <a:cubicBezTo>
                      <a:pt x="370" y="443"/>
                      <a:pt x="406" y="360"/>
                      <a:pt x="370" y="276"/>
                    </a:cubicBezTo>
                    <a:lnTo>
                      <a:pt x="299" y="86"/>
                    </a:lnTo>
                    <a:cubicBezTo>
                      <a:pt x="272" y="33"/>
                      <a:pt x="221" y="0"/>
                      <a:pt x="16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131;p16"/>
              <p:cNvSpPr/>
              <p:nvPr/>
            </p:nvSpPr>
            <p:spPr>
              <a:xfrm>
                <a:off x="6069776" y="2422132"/>
                <a:ext cx="16290" cy="11654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67" extrusionOk="0">
                    <a:moveTo>
                      <a:pt x="354" y="1"/>
                    </a:moveTo>
                    <a:cubicBezTo>
                      <a:pt x="335" y="1"/>
                      <a:pt x="316" y="3"/>
                      <a:pt x="299" y="9"/>
                    </a:cubicBezTo>
                    <a:lnTo>
                      <a:pt x="96" y="81"/>
                    </a:lnTo>
                    <a:cubicBezTo>
                      <a:pt x="25" y="117"/>
                      <a:pt x="1" y="200"/>
                      <a:pt x="25" y="283"/>
                    </a:cubicBezTo>
                    <a:cubicBezTo>
                      <a:pt x="37" y="343"/>
                      <a:pt x="96" y="367"/>
                      <a:pt x="156" y="367"/>
                    </a:cubicBezTo>
                    <a:cubicBezTo>
                      <a:pt x="180" y="367"/>
                      <a:pt x="191" y="367"/>
                      <a:pt x="215" y="355"/>
                    </a:cubicBezTo>
                    <a:lnTo>
                      <a:pt x="418" y="283"/>
                    </a:lnTo>
                    <a:cubicBezTo>
                      <a:pt x="489" y="248"/>
                      <a:pt x="513" y="164"/>
                      <a:pt x="489" y="81"/>
                    </a:cubicBezTo>
                    <a:cubicBezTo>
                      <a:pt x="462" y="27"/>
                      <a:pt x="409" y="1"/>
                      <a:pt x="35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132;p16"/>
              <p:cNvSpPr/>
              <p:nvPr/>
            </p:nvSpPr>
            <p:spPr>
              <a:xfrm>
                <a:off x="5876960" y="2500027"/>
                <a:ext cx="16290" cy="11654"/>
              </a:xfrm>
              <a:custGeom>
                <a:avLst/>
                <a:gdLst/>
                <a:ahLst/>
                <a:cxnLst/>
                <a:rect l="l" t="t" r="r" b="b"/>
                <a:pathLst>
                  <a:path w="513" h="367" extrusionOk="0">
                    <a:moveTo>
                      <a:pt x="352" y="0"/>
                    </a:moveTo>
                    <a:cubicBezTo>
                      <a:pt x="334" y="0"/>
                      <a:pt x="316" y="3"/>
                      <a:pt x="298" y="9"/>
                    </a:cubicBezTo>
                    <a:lnTo>
                      <a:pt x="96" y="92"/>
                    </a:lnTo>
                    <a:cubicBezTo>
                      <a:pt x="25" y="116"/>
                      <a:pt x="1" y="212"/>
                      <a:pt x="25" y="283"/>
                    </a:cubicBezTo>
                    <a:cubicBezTo>
                      <a:pt x="60" y="343"/>
                      <a:pt x="96" y="366"/>
                      <a:pt x="156" y="366"/>
                    </a:cubicBezTo>
                    <a:cubicBezTo>
                      <a:pt x="179" y="366"/>
                      <a:pt x="191" y="366"/>
                      <a:pt x="215" y="354"/>
                    </a:cubicBezTo>
                    <a:lnTo>
                      <a:pt x="418" y="283"/>
                    </a:lnTo>
                    <a:cubicBezTo>
                      <a:pt x="489" y="247"/>
                      <a:pt x="513" y="164"/>
                      <a:pt x="489" y="92"/>
                    </a:cubicBezTo>
                    <a:cubicBezTo>
                      <a:pt x="462" y="29"/>
                      <a:pt x="408" y="0"/>
                      <a:pt x="35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33" name="Connecteur droit 32"/>
          <p:cNvCxnSpPr/>
          <p:nvPr/>
        </p:nvCxnSpPr>
        <p:spPr>
          <a:xfrm flipH="1">
            <a:off x="4536696" y="1960497"/>
            <a:ext cx="34120" cy="3957702"/>
          </a:xfrm>
          <a:prstGeom prst="line">
            <a:avLst/>
          </a:prstGeom>
          <a:ln w="381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31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cteur droit 21"/>
          <p:cNvCxnSpPr/>
          <p:nvPr/>
        </p:nvCxnSpPr>
        <p:spPr>
          <a:xfrm>
            <a:off x="4526432" y="1706191"/>
            <a:ext cx="17895" cy="4097709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Groupe 5"/>
          <p:cNvGrpSpPr/>
          <p:nvPr/>
        </p:nvGrpSpPr>
        <p:grpSpPr>
          <a:xfrm>
            <a:off x="6990030" y="6350"/>
            <a:ext cx="2153970" cy="710903"/>
            <a:chOff x="6983413" y="0"/>
            <a:chExt cx="2190482" cy="720725"/>
          </a:xfrm>
        </p:grpSpPr>
        <p:grpSp>
          <p:nvGrpSpPr>
            <p:cNvPr id="7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773312" y="1086782"/>
            <a:ext cx="7723500" cy="4812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700" b="1" dirty="0">
                <a:solidFill>
                  <a:schemeClr val="tx1"/>
                </a:solidFill>
              </a:rPr>
              <a:t>Gouvernance sectorielle et multisectorielle</a:t>
            </a:r>
          </a:p>
        </p:txBody>
      </p:sp>
      <p:sp>
        <p:nvSpPr>
          <p:cNvPr id="10" name="Espace réservé du texte 2"/>
          <p:cNvSpPr txBox="1">
            <a:spLocks/>
          </p:cNvSpPr>
          <p:nvPr/>
        </p:nvSpPr>
        <p:spPr>
          <a:xfrm>
            <a:off x="351114" y="1756992"/>
            <a:ext cx="3287825" cy="4046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697" indent="0">
              <a:buFont typeface="Arial" panose="020B0604020202020204" pitchFamily="34" charset="0"/>
              <a:buNone/>
            </a:pPr>
            <a:r>
              <a:rPr lang="fr-FR" sz="2600" b="1" cap="small" dirty="0" smtClean="0"/>
              <a:t>Avancées</a:t>
            </a:r>
            <a:endParaRPr lang="fr-FR" sz="2600" b="1" cap="small" dirty="0" smtClean="0">
              <a:cs typeface="Calibri" panose="020F0502020204030204" pitchFamily="34" charset="0"/>
            </a:endParaRP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800" b="1" dirty="0" smtClean="0">
                <a:cs typeface="Calibri" panose="020F0502020204030204" pitchFamily="34" charset="0"/>
              </a:rPr>
              <a:t>Dynamique multisectorielle par HC3N 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800" b="1" dirty="0" smtClean="0">
                <a:solidFill>
                  <a:schemeClr val="accent5">
                    <a:lumMod val="50000"/>
                  </a:schemeClr>
                </a:solidFill>
                <a:cs typeface="Calibri" panose="020F0502020204030204" pitchFamily="34" charset="0"/>
              </a:rPr>
              <a:t>Instances de dialogue et coordination:</a:t>
            </a:r>
          </a:p>
          <a:p>
            <a:pPr marL="714364" lvl="4" indent="-25717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50" b="1" i="1" dirty="0" smtClean="0">
                <a:solidFill>
                  <a:schemeClr val="accent4">
                    <a:lumMod val="50000"/>
                  </a:schemeClr>
                </a:solidFill>
                <a:cs typeface="Calibri" panose="020F0502020204030204" pitchFamily="34" charset="0"/>
              </a:rPr>
              <a:t>CT PNSN</a:t>
            </a:r>
          </a:p>
          <a:p>
            <a:pPr marL="714364" lvl="4" indent="-25717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50" b="1" i="1" dirty="0" smtClean="0">
                <a:solidFill>
                  <a:schemeClr val="accent4">
                    <a:lumMod val="50000"/>
                  </a:schemeClr>
                </a:solidFill>
                <a:cs typeface="Calibri" panose="020F0502020204030204" pitchFamily="34" charset="0"/>
              </a:rPr>
              <a:t>GTN et GTN sensible</a:t>
            </a:r>
          </a:p>
          <a:p>
            <a:pPr marL="714364" lvl="4" indent="-25717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50" b="1" i="1" dirty="0" smtClean="0">
                <a:solidFill>
                  <a:schemeClr val="accent4">
                    <a:lumMod val="50000"/>
                  </a:schemeClr>
                </a:solidFill>
                <a:cs typeface="Calibri" panose="020F0502020204030204" pitchFamily="34" charset="0"/>
              </a:rPr>
              <a:t>Cadres de concertations des niveaux décentralisés (CTR, CRCA, CCCA…)</a:t>
            </a:r>
          </a:p>
          <a:p>
            <a:pPr marL="257175" lvl="1" indent="-257175"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fr-FR" b="1" dirty="0" smtClean="0">
                <a:cs typeface="Calibri" panose="020F0502020204030204" pitchFamily="34" charset="0"/>
              </a:rPr>
              <a:t>Outils de programmation (PA PNSN, PCA PNIN)</a:t>
            </a:r>
            <a:endParaRPr lang="fr-FR" b="1" dirty="0">
              <a:cs typeface="Calibri" panose="020F0502020204030204" pitchFamily="34" charset="0"/>
            </a:endParaRPr>
          </a:p>
        </p:txBody>
      </p:sp>
      <p:sp>
        <p:nvSpPr>
          <p:cNvPr id="13" name="Espace réservé du texte 3"/>
          <p:cNvSpPr txBox="1">
            <a:spLocks/>
          </p:cNvSpPr>
          <p:nvPr/>
        </p:nvSpPr>
        <p:spPr>
          <a:xfrm>
            <a:off x="5612525" y="1706191"/>
            <a:ext cx="3315575" cy="4309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400" b="1" cap="small" dirty="0" smtClean="0"/>
              <a:t>Défis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Niveau financement PA PNSN et niveau allocations budgétaires nutrition très bas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800" b="1" dirty="0" smtClean="0">
                <a:solidFill>
                  <a:schemeClr val="accent5">
                    <a:lumMod val="50000"/>
                  </a:schemeClr>
                </a:solidFill>
                <a:cs typeface="Calibri" panose="020F0502020204030204" pitchFamily="34" charset="0"/>
              </a:rPr>
              <a:t>Difficultés à mobiliser PTF de développement (santé et autres secteurs)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fr-FR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 pitchFamily="34" charset="0"/>
              </a:rPr>
              <a:t>Instances nutrition au niveau déconcentré insuffisamment dynamiques</a:t>
            </a:r>
            <a:endParaRPr lang="fr-FR" b="1" dirty="0">
              <a:solidFill>
                <a:schemeClr val="tx1">
                  <a:lumMod val="95000"/>
                  <a:lumOff val="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4" name="Google Shape;148;p16"/>
          <p:cNvSpPr/>
          <p:nvPr/>
        </p:nvSpPr>
        <p:spPr>
          <a:xfrm>
            <a:off x="3807137" y="2824437"/>
            <a:ext cx="1513489" cy="1799999"/>
          </a:xfrm>
          <a:custGeom>
            <a:avLst/>
            <a:gdLst/>
            <a:ahLst/>
            <a:cxnLst/>
            <a:rect l="l" t="t" r="r" b="b"/>
            <a:pathLst>
              <a:path w="10168" h="10181" extrusionOk="0">
                <a:moveTo>
                  <a:pt x="10168" y="5097"/>
                </a:moveTo>
                <a:cubicBezTo>
                  <a:pt x="10168" y="7907"/>
                  <a:pt x="7894" y="10181"/>
                  <a:pt x="5084" y="10181"/>
                </a:cubicBezTo>
                <a:cubicBezTo>
                  <a:pt x="2274" y="10181"/>
                  <a:pt x="0" y="7907"/>
                  <a:pt x="0" y="5097"/>
                </a:cubicBezTo>
                <a:cubicBezTo>
                  <a:pt x="0" y="2287"/>
                  <a:pt x="2274" y="1"/>
                  <a:pt x="5084" y="1"/>
                </a:cubicBezTo>
                <a:cubicBezTo>
                  <a:pt x="7894" y="1"/>
                  <a:pt x="10168" y="2287"/>
                  <a:pt x="10168" y="509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fr-FR" sz="1350" b="1" kern="0" dirty="0">
                <a:solidFill>
                  <a:schemeClr val="tx1">
                    <a:lumMod val="75000"/>
                  </a:schemeClr>
                </a:solidFill>
                <a:ea typeface="Roboto" panose="020B0604020202020204" charset="0"/>
                <a:cs typeface="Arial"/>
                <a:sym typeface="Arial"/>
              </a:rPr>
              <a:t>Politiques,</a:t>
            </a:r>
          </a:p>
          <a:p>
            <a:pPr algn="ctr" defTabSz="914378">
              <a:buClr>
                <a:srgbClr val="000000"/>
              </a:buClr>
            </a:pPr>
            <a:r>
              <a:rPr lang="fr-FR" sz="1350" b="1" kern="0" dirty="0">
                <a:solidFill>
                  <a:schemeClr val="tx1">
                    <a:lumMod val="75000"/>
                  </a:schemeClr>
                </a:solidFill>
                <a:ea typeface="Roboto" panose="020B0604020202020204" charset="0"/>
                <a:cs typeface="Arial"/>
                <a:sym typeface="Arial"/>
              </a:rPr>
              <a:t>Planification,</a:t>
            </a:r>
          </a:p>
          <a:p>
            <a:pPr algn="ctr" defTabSz="914378">
              <a:buClr>
                <a:srgbClr val="000000"/>
              </a:buClr>
            </a:pPr>
            <a:r>
              <a:rPr lang="fr-FR" sz="1350" b="1" kern="0" dirty="0">
                <a:solidFill>
                  <a:schemeClr val="tx1">
                    <a:lumMod val="75000"/>
                  </a:schemeClr>
                </a:solidFill>
                <a:ea typeface="Roboto" panose="020B0604020202020204" charset="0"/>
                <a:cs typeface="Arial"/>
                <a:sym typeface="Arial"/>
              </a:rPr>
              <a:t>Financement,</a:t>
            </a:r>
          </a:p>
          <a:p>
            <a:pPr algn="ctr" defTabSz="914378">
              <a:buClr>
                <a:srgbClr val="000000"/>
              </a:buClr>
            </a:pPr>
            <a:r>
              <a:rPr lang="fr-FR" sz="1350" b="1" kern="0" dirty="0">
                <a:solidFill>
                  <a:schemeClr val="tx1">
                    <a:lumMod val="75000"/>
                  </a:schemeClr>
                </a:solidFill>
                <a:ea typeface="Roboto" panose="020B0604020202020204" charset="0"/>
                <a:cs typeface="Arial"/>
                <a:sym typeface="Arial"/>
              </a:rPr>
              <a:t>Coordination sectorielle et multisectorielle</a:t>
            </a:r>
            <a:endParaRPr sz="1350" b="1" kern="0" dirty="0">
              <a:solidFill>
                <a:schemeClr val="tx1">
                  <a:lumMod val="75000"/>
                </a:schemeClr>
              </a:solidFill>
              <a:ea typeface="Roboto" panose="020B0604020202020204" charset="0"/>
              <a:cs typeface="Arial"/>
              <a:sym typeface="Arial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3644327" y="2875237"/>
            <a:ext cx="1800000" cy="1800000"/>
          </a:xfrm>
          <a:prstGeom prst="ellipse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96790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6990030" y="6350"/>
            <a:ext cx="2153970" cy="710903"/>
            <a:chOff x="6983413" y="0"/>
            <a:chExt cx="2190482" cy="720725"/>
          </a:xfrm>
        </p:grpSpPr>
        <p:grpSp>
          <p:nvGrpSpPr>
            <p:cNvPr id="7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640818" y="853030"/>
            <a:ext cx="7723500" cy="4812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000" b="1" cap="small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Recommandations</a:t>
            </a:r>
          </a:p>
        </p:txBody>
      </p:sp>
      <p:sp>
        <p:nvSpPr>
          <p:cNvPr id="10" name="Espace réservé du texte 3"/>
          <p:cNvSpPr txBox="1">
            <a:spLocks/>
          </p:cNvSpPr>
          <p:nvPr/>
        </p:nvSpPr>
        <p:spPr>
          <a:xfrm>
            <a:off x="106433" y="1473079"/>
            <a:ext cx="8792270" cy="457561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1800" dirty="0" smtClean="0">
                <a:solidFill>
                  <a:schemeClr val="accent4">
                    <a:lumMod val="50000"/>
                  </a:schemeClr>
                </a:solidFill>
                <a:cs typeface="Calibri" panose="020F0502020204030204" pitchFamily="34" charset="0"/>
              </a:rPr>
              <a:t>Accélérer l’intégration et le financement des actions de nutrition à haut impact dans le secteur de la santé et dans l’ensemble des secteurs contributifs (systèmes alimentaires, éducation, hydraulique et assainissement et protection sociale), pour </a:t>
            </a:r>
            <a:r>
              <a:rPr lang="fr-FR" sz="1800" b="1" dirty="0" smtClean="0">
                <a:solidFill>
                  <a:schemeClr val="accent4">
                    <a:lumMod val="50000"/>
                  </a:schemeClr>
                </a:solidFill>
                <a:cs typeface="Calibri" panose="020F0502020204030204" pitchFamily="34" charset="0"/>
              </a:rPr>
              <a:t>améliorer les efforts de prévention et assurer leur mise en œuvre de manière coordonnée et convergente, mesurable et traçable</a:t>
            </a:r>
          </a:p>
          <a:p>
            <a:pPr>
              <a:spcBef>
                <a:spcPts val="225"/>
              </a:spcBef>
              <a:spcAft>
                <a:spcPts val="225"/>
              </a:spcAft>
            </a:pPr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cs typeface="Calibri" panose="020F0502020204030204" pitchFamily="34" charset="0"/>
              </a:rPr>
              <a:t>Favoriser une </a:t>
            </a:r>
            <a:r>
              <a:rPr lang="fr-FR" sz="1800" b="1" dirty="0" smtClean="0">
                <a:solidFill>
                  <a:schemeClr val="accent2">
                    <a:lumMod val="50000"/>
                  </a:schemeClr>
                </a:solidFill>
                <a:cs typeface="Calibri" panose="020F0502020204030204" pitchFamily="34" charset="0"/>
              </a:rPr>
              <a:t>approche plus systémique de l’intégration de la nutrition et du renforcement des services de santé et de soins</a:t>
            </a:r>
          </a:p>
          <a:p>
            <a:pPr marL="622300" lvl="3" indent="-177800">
              <a:spcBef>
                <a:spcPts val="0"/>
              </a:spcBef>
            </a:pPr>
            <a:r>
              <a:rPr lang="fr-FR" sz="1600" dirty="0" smtClean="0">
                <a:solidFill>
                  <a:schemeClr val="accent2">
                    <a:lumMod val="50000"/>
                  </a:schemeClr>
                </a:solidFill>
                <a:cs typeface="Calibri" panose="020F0502020204030204" pitchFamily="34" charset="0"/>
              </a:rPr>
              <a:t>dans le domaine des financements: budget national (révision et mise en œuvre de la feuille de route), fonds commun santé, appuis budgétaires…</a:t>
            </a:r>
          </a:p>
          <a:p>
            <a:pPr marL="622300" lvl="3" indent="-177800">
              <a:spcBef>
                <a:spcPts val="0"/>
              </a:spcBef>
            </a:pPr>
            <a:r>
              <a:rPr lang="fr-FR" sz="1600" dirty="0" smtClean="0">
                <a:solidFill>
                  <a:schemeClr val="accent2">
                    <a:lumMod val="50000"/>
                  </a:schemeClr>
                </a:solidFill>
                <a:cs typeface="Calibri" panose="020F0502020204030204" pitchFamily="34" charset="0"/>
              </a:rPr>
              <a:t>dans le domaine des ressources humaines (formation initiale et continue, déploiement, maintien…) et des intrants </a:t>
            </a:r>
          </a:p>
          <a:p>
            <a:pPr marL="622300" lvl="3" indent="-177800">
              <a:spcBef>
                <a:spcPts val="0"/>
              </a:spcBef>
            </a:pPr>
            <a:r>
              <a:rPr lang="fr-FR" sz="1600" dirty="0" smtClean="0">
                <a:solidFill>
                  <a:schemeClr val="accent2">
                    <a:lumMod val="50000"/>
                  </a:schemeClr>
                </a:solidFill>
                <a:cs typeface="Calibri" panose="020F0502020204030204" pitchFamily="34" charset="0"/>
              </a:rPr>
              <a:t>dans le soutien et la mobilisation des collectivités décentralisées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1800" b="1" dirty="0" smtClean="0">
                <a:solidFill>
                  <a:schemeClr val="accent6">
                    <a:lumMod val="50000"/>
                  </a:schemeClr>
                </a:solidFill>
                <a:cs typeface="Calibri" panose="020F0502020204030204" pitchFamily="34" charset="0"/>
              </a:rPr>
              <a:t>Renforcer l’anticipation et la réponse aux pics et chocs </a:t>
            </a:r>
            <a:r>
              <a:rPr lang="fr-FR" sz="1800" dirty="0" smtClean="0">
                <a:solidFill>
                  <a:schemeClr val="accent6">
                    <a:lumMod val="50000"/>
                  </a:schemeClr>
                </a:solidFill>
                <a:cs typeface="Calibri" panose="020F0502020204030204" pitchFamily="34" charset="0"/>
              </a:rPr>
              <a:t>ainsi que le suivi de la délivrance des services sociaux de base dans les zones fragiles confrontées à des facteurs de crise prolongée (mise en œuvre Engagements Sahel Central, N4G…dans le domaine de l’accès aux SSB dans les zones fragiles)</a:t>
            </a:r>
            <a:endParaRPr lang="fr-FR" sz="1800" dirty="0">
              <a:solidFill>
                <a:schemeClr val="accent6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96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2">
            <a:extLst>
              <a:ext uri="{FF2B5EF4-FFF2-40B4-BE49-F238E27FC236}">
                <a16:creationId xmlns:a16="http://schemas.microsoft.com/office/drawing/2014/main" id="{90782D16-951F-410C-A02A-6632C86469E3}"/>
              </a:ext>
            </a:extLst>
          </p:cNvPr>
          <p:cNvSpPr>
            <a:spLocks/>
          </p:cNvSpPr>
          <p:nvPr/>
        </p:nvSpPr>
        <p:spPr bwMode="auto">
          <a:xfrm>
            <a:off x="179512" y="1268760"/>
            <a:ext cx="8784976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fr-CA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Wa fonda goy </a:t>
            </a:r>
            <a:r>
              <a:rPr lang="fr-CA" sz="40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aran</a:t>
            </a:r>
            <a:r>
              <a:rPr lang="fr-CA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 </a:t>
            </a:r>
            <a:r>
              <a:rPr lang="fr-CA" sz="40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kam</a:t>
            </a:r>
            <a:r>
              <a:rPr lang="fr-CA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 ka </a:t>
            </a:r>
            <a:r>
              <a:rPr lang="fr-CA" sz="40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ga</a:t>
            </a:r>
            <a:r>
              <a:rPr lang="fr-CA" sz="4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 aï </a:t>
            </a:r>
            <a:r>
              <a:rPr lang="fr-CA" sz="40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hangane</a:t>
            </a:r>
            <a:endParaRPr lang="fr-CA" sz="40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itchFamily="34" charset="0"/>
            </a:endParaRPr>
          </a:p>
        </p:txBody>
      </p:sp>
      <p:pic>
        <p:nvPicPr>
          <p:cNvPr id="3" name="Image 2" descr="Une image contenant objet&#10;&#10;Description générée avec un niveau de confiance élevé">
            <a:extLst>
              <a:ext uri="{FF2B5EF4-FFF2-40B4-BE49-F238E27FC236}">
                <a16:creationId xmlns:a16="http://schemas.microsoft.com/office/drawing/2014/main" id="{CA08BC6E-3CF1-421C-9AA6-5C8C9C19D4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38" y="3789040"/>
            <a:ext cx="5120650" cy="2340869"/>
          </a:xfrm>
          <a:prstGeom prst="rect">
            <a:avLst/>
          </a:prstGeom>
        </p:spPr>
      </p:pic>
      <p:sp>
        <p:nvSpPr>
          <p:cNvPr id="12" name="Forme 2">
            <a:extLst>
              <a:ext uri="{FF2B5EF4-FFF2-40B4-BE49-F238E27FC236}">
                <a16:creationId xmlns:a16="http://schemas.microsoft.com/office/drawing/2014/main" id="{2C45361A-595A-42DA-969E-9D5AB3B48A59}"/>
              </a:ext>
            </a:extLst>
          </p:cNvPr>
          <p:cNvSpPr>
            <a:spLocks/>
          </p:cNvSpPr>
          <p:nvPr/>
        </p:nvSpPr>
        <p:spPr bwMode="auto">
          <a:xfrm>
            <a:off x="184583" y="1916832"/>
            <a:ext cx="8784976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sv-SE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Na gode da kou ka bani hankalin kou</a:t>
            </a:r>
            <a:endParaRPr lang="fr-CA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itchFamily="34" charset="0"/>
            </a:endParaRPr>
          </a:p>
        </p:txBody>
      </p:sp>
      <p:sp>
        <p:nvSpPr>
          <p:cNvPr id="13" name="Forme 2">
            <a:extLst>
              <a:ext uri="{FF2B5EF4-FFF2-40B4-BE49-F238E27FC236}">
                <a16:creationId xmlns:a16="http://schemas.microsoft.com/office/drawing/2014/main" id="{1B4F30C4-0278-4E91-930A-109066B3E455}"/>
              </a:ext>
            </a:extLst>
          </p:cNvPr>
          <p:cNvSpPr>
            <a:spLocks/>
          </p:cNvSpPr>
          <p:nvPr/>
        </p:nvSpPr>
        <p:spPr bwMode="auto">
          <a:xfrm>
            <a:off x="184822" y="2564904"/>
            <a:ext cx="8784976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r>
              <a:rPr lang="fr-CA" sz="40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rPr>
              <a:t>Merci 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3430493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1_Thème Office">
  <a:themeElements>
    <a:clrScheme name="NIPN">
      <a:dk1>
        <a:srgbClr val="575757"/>
      </a:dk1>
      <a:lt1>
        <a:srgbClr val="FFFFFF"/>
      </a:lt1>
      <a:dk2>
        <a:srgbClr val="36C1C2"/>
      </a:dk2>
      <a:lt2>
        <a:srgbClr val="FFFFFF"/>
      </a:lt2>
      <a:accent1>
        <a:srgbClr val="0081AE"/>
      </a:accent1>
      <a:accent2>
        <a:srgbClr val="86C286"/>
      </a:accent2>
      <a:accent3>
        <a:srgbClr val="34AE8D"/>
      </a:accent3>
      <a:accent4>
        <a:srgbClr val="0081AE"/>
      </a:accent4>
      <a:accent5>
        <a:srgbClr val="36C1C2"/>
      </a:accent5>
      <a:accent6>
        <a:srgbClr val="DADC4B"/>
      </a:accent6>
      <a:hlink>
        <a:srgbClr val="34AE8D"/>
      </a:hlink>
      <a:folHlink>
        <a:srgbClr val="34AE8D"/>
      </a:folHlink>
    </a:clrScheme>
    <a:fontScheme name="NIP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NIPN">
      <a:dk1>
        <a:srgbClr val="575757"/>
      </a:dk1>
      <a:lt1>
        <a:srgbClr val="FFFFFF"/>
      </a:lt1>
      <a:dk2>
        <a:srgbClr val="36C1C2"/>
      </a:dk2>
      <a:lt2>
        <a:srgbClr val="FFFFFF"/>
      </a:lt2>
      <a:accent1>
        <a:srgbClr val="0081AE"/>
      </a:accent1>
      <a:accent2>
        <a:srgbClr val="86C286"/>
      </a:accent2>
      <a:accent3>
        <a:srgbClr val="34AE8D"/>
      </a:accent3>
      <a:accent4>
        <a:srgbClr val="0081AE"/>
      </a:accent4>
      <a:accent5>
        <a:srgbClr val="36C1C2"/>
      </a:accent5>
      <a:accent6>
        <a:srgbClr val="DADC4B"/>
      </a:accent6>
      <a:hlink>
        <a:srgbClr val="34AE8D"/>
      </a:hlink>
      <a:folHlink>
        <a:srgbClr val="34AE8D"/>
      </a:folHlink>
    </a:clrScheme>
    <a:fontScheme name="NIP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hème Office">
  <a:themeElements>
    <a:clrScheme name="NIPN">
      <a:dk1>
        <a:srgbClr val="575757"/>
      </a:dk1>
      <a:lt1>
        <a:srgbClr val="FFFFFF"/>
      </a:lt1>
      <a:dk2>
        <a:srgbClr val="36C1C2"/>
      </a:dk2>
      <a:lt2>
        <a:srgbClr val="FFFFFF"/>
      </a:lt2>
      <a:accent1>
        <a:srgbClr val="0081AE"/>
      </a:accent1>
      <a:accent2>
        <a:srgbClr val="86C286"/>
      </a:accent2>
      <a:accent3>
        <a:srgbClr val="34AE8D"/>
      </a:accent3>
      <a:accent4>
        <a:srgbClr val="0081AE"/>
      </a:accent4>
      <a:accent5>
        <a:srgbClr val="36C1C2"/>
      </a:accent5>
      <a:accent6>
        <a:srgbClr val="DADC4B"/>
      </a:accent6>
      <a:hlink>
        <a:srgbClr val="34AE8D"/>
      </a:hlink>
      <a:folHlink>
        <a:srgbClr val="34AE8D"/>
      </a:folHlink>
    </a:clrScheme>
    <a:fontScheme name="NIP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3601</TotalTime>
  <Words>961</Words>
  <Application>Microsoft Office PowerPoint</Application>
  <PresentationFormat>Affichage à l'écran (4:3)</PresentationFormat>
  <Paragraphs>107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10</vt:i4>
      </vt:variant>
    </vt:vector>
  </HeadingPairs>
  <TitlesOfParts>
    <vt:vector size="20" baseType="lpstr">
      <vt:lpstr>Arial</vt:lpstr>
      <vt:lpstr>Calibri</vt:lpstr>
      <vt:lpstr>Fira Sans Extra Condensed Medium</vt:lpstr>
      <vt:lpstr>Roboto</vt:lpstr>
      <vt:lpstr>Times New Roman</vt:lpstr>
      <vt:lpstr>Trebuchet MS</vt:lpstr>
      <vt:lpstr>Wingdings 2</vt:lpstr>
      <vt:lpstr>1_Thème Office</vt:lpstr>
      <vt:lpstr>Thème Office</vt:lpstr>
      <vt:lpstr>2_Thème Office</vt:lpstr>
      <vt:lpstr>Enjeux de l’approche Nexus dans le domaine de la Nutrition au Niger </vt:lpstr>
      <vt:lpstr>Une situation nutritionnelle dégradée avec des niveaux de prévalence et nombre de cas inacceptables</vt:lpstr>
      <vt:lpstr>Principes transversaux : Approches systémiques – Concertation multiacteurs – Complémentarité/avantages comparatifs</vt:lpstr>
      <vt:lpstr>1. Prévention</vt:lpstr>
      <vt:lpstr>2. Prise en charge Malnutrition aigüe </vt:lpstr>
      <vt:lpstr>3. Veille, anticipation et réponse aux pics</vt:lpstr>
      <vt:lpstr>4. Continuité des services dans les zones fragiles</vt:lpstr>
      <vt:lpstr>Gouvernance sectorielle et multisectorielle</vt:lpstr>
      <vt:lpstr>Recommandations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mado</dc:creator>
  <cp:lastModifiedBy>Guillaume POIREL</cp:lastModifiedBy>
  <cp:revision>51</cp:revision>
  <dcterms:created xsi:type="dcterms:W3CDTF">2022-02-14T12:46:06Z</dcterms:created>
  <dcterms:modified xsi:type="dcterms:W3CDTF">2022-04-06T17:52:41Z</dcterms:modified>
</cp:coreProperties>
</file>