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1" r:id="rId2"/>
    <p:sldId id="437" r:id="rId3"/>
    <p:sldId id="263" r:id="rId4"/>
    <p:sldId id="428" r:id="rId5"/>
    <p:sldId id="429" r:id="rId6"/>
    <p:sldId id="426" r:id="rId7"/>
    <p:sldId id="430" r:id="rId8"/>
    <p:sldId id="427" r:id="rId9"/>
    <p:sldId id="433" r:id="rId10"/>
    <p:sldId id="431" r:id="rId11"/>
    <p:sldId id="434" r:id="rId12"/>
    <p:sldId id="415" r:id="rId13"/>
    <p:sldId id="435" r:id="rId14"/>
    <p:sldId id="264" r:id="rId15"/>
    <p:sldId id="412"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CC00"/>
    <a:srgbClr val="3AAA35"/>
    <a:srgbClr val="315E6F"/>
    <a:srgbClr val="4E4E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74" autoAdjust="0"/>
    <p:restoredTop sz="94660"/>
  </p:normalViewPr>
  <p:slideViewPr>
    <p:cSldViewPr snapToGrid="0">
      <p:cViewPr varScale="1">
        <p:scale>
          <a:sx n="103" d="100"/>
          <a:sy n="103" d="100"/>
        </p:scale>
        <p:origin x="13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E:\Diversit&#233;%20alimentaire%202012%202018.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24872348341204"/>
          <c:y val="4.1491178548536276E-2"/>
          <c:w val="0.8708187454281745"/>
          <c:h val="0.84151907829290695"/>
        </c:manualLayout>
      </c:layout>
      <c:barChart>
        <c:barDir val="col"/>
        <c:grouping val="clustered"/>
        <c:varyColors val="0"/>
        <c:ser>
          <c:idx val="0"/>
          <c:order val="0"/>
          <c:tx>
            <c:strRef>
              <c:f>National!$C$4</c:f>
              <c:strCache>
                <c:ptCount val="1"/>
                <c:pt idx="0">
                  <c:v>EDSN 2012</c:v>
                </c:pt>
              </c:strCache>
            </c:strRef>
          </c:tx>
          <c:spPr>
            <a:solidFill>
              <a:schemeClr val="accent1"/>
            </a:solidFill>
            <a:ln>
              <a:noFill/>
            </a:ln>
            <a:effectLst/>
          </c:spPr>
          <c:invertIfNegative val="0"/>
          <c:cat>
            <c:strRef>
              <c:f>National!$B$5:$B$7</c:f>
              <c:strCache>
                <c:ptCount val="3"/>
                <c:pt idx="0">
                  <c:v>Fréquence minimale des repas</c:v>
                </c:pt>
                <c:pt idx="1">
                  <c:v>Minimum alimentaire acceptable</c:v>
                </c:pt>
                <c:pt idx="2">
                  <c:v>Diversité alimentaire minimale</c:v>
                </c:pt>
              </c:strCache>
            </c:strRef>
          </c:cat>
          <c:val>
            <c:numRef>
              <c:f>National!$C$5:$C$7</c:f>
              <c:numCache>
                <c:formatCode>0%</c:formatCode>
                <c:ptCount val="3"/>
                <c:pt idx="0">
                  <c:v>0.51300000000000001</c:v>
                </c:pt>
                <c:pt idx="1">
                  <c:v>9.8000000000000004E-2</c:v>
                </c:pt>
                <c:pt idx="2">
                  <c:v>5.5999999999999994E-2</c:v>
                </c:pt>
              </c:numCache>
            </c:numRef>
          </c:val>
          <c:extLst>
            <c:ext xmlns:c16="http://schemas.microsoft.com/office/drawing/2014/chart" uri="{C3380CC4-5D6E-409C-BE32-E72D297353CC}">
              <c16:uniqueId val="{00000000-A3D8-4F94-B3C2-6CEF8D5DB686}"/>
            </c:ext>
          </c:extLst>
        </c:ser>
        <c:ser>
          <c:idx val="1"/>
          <c:order val="1"/>
          <c:tx>
            <c:strRef>
              <c:f>National!$D$4</c:f>
              <c:strCache>
                <c:ptCount val="1"/>
                <c:pt idx="0">
                  <c:v>SMART 2018</c:v>
                </c:pt>
              </c:strCache>
            </c:strRef>
          </c:tx>
          <c:spPr>
            <a:solidFill>
              <a:schemeClr val="accent2"/>
            </a:solidFill>
            <a:ln>
              <a:noFill/>
            </a:ln>
            <a:effectLst/>
          </c:spPr>
          <c:invertIfNegative val="0"/>
          <c:cat>
            <c:strRef>
              <c:f>National!$B$5:$B$7</c:f>
              <c:strCache>
                <c:ptCount val="3"/>
                <c:pt idx="0">
                  <c:v>Fréquence minimale des repas</c:v>
                </c:pt>
                <c:pt idx="1">
                  <c:v>Minimum alimentaire acceptable</c:v>
                </c:pt>
                <c:pt idx="2">
                  <c:v>Diversité alimentaire minimale</c:v>
                </c:pt>
              </c:strCache>
            </c:strRef>
          </c:cat>
          <c:val>
            <c:numRef>
              <c:f>National!$D$5:$D$7</c:f>
              <c:numCache>
                <c:formatCode>0%</c:formatCode>
                <c:ptCount val="3"/>
                <c:pt idx="0">
                  <c:v>0.77900000000000003</c:v>
                </c:pt>
                <c:pt idx="1">
                  <c:v>0.109</c:v>
                </c:pt>
                <c:pt idx="2">
                  <c:v>0.14199999999999999</c:v>
                </c:pt>
              </c:numCache>
            </c:numRef>
          </c:val>
          <c:extLst>
            <c:ext xmlns:c16="http://schemas.microsoft.com/office/drawing/2014/chart" uri="{C3380CC4-5D6E-409C-BE32-E72D297353CC}">
              <c16:uniqueId val="{00000001-A3D8-4F94-B3C2-6CEF8D5DB686}"/>
            </c:ext>
          </c:extLst>
        </c:ser>
        <c:dLbls>
          <c:showLegendKey val="0"/>
          <c:showVal val="0"/>
          <c:showCatName val="0"/>
          <c:showSerName val="0"/>
          <c:showPercent val="0"/>
          <c:showBubbleSize val="0"/>
        </c:dLbls>
        <c:gapWidth val="219"/>
        <c:overlap val="-27"/>
        <c:axId val="-1444791552"/>
        <c:axId val="-1444779040"/>
      </c:barChart>
      <c:catAx>
        <c:axId val="-144479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444779040"/>
        <c:crosses val="autoZero"/>
        <c:auto val="1"/>
        <c:lblAlgn val="ctr"/>
        <c:lblOffset val="100"/>
        <c:noMultiLvlLbl val="0"/>
      </c:catAx>
      <c:valAx>
        <c:axId val="-1444779040"/>
        <c:scaling>
          <c:orientation val="minMax"/>
          <c:max val="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fr-FR" sz="1200" b="1">
                    <a:solidFill>
                      <a:schemeClr val="tx1"/>
                    </a:solidFill>
                  </a:rPr>
                  <a:t>Taux en %</a:t>
                </a:r>
              </a:p>
            </c:rich>
          </c:tx>
          <c:layout>
            <c:manualLayout>
              <c:xMode val="edge"/>
              <c:yMode val="edge"/>
              <c:x val="1.7055043431219077E-2"/>
              <c:y val="0.35557132233868649"/>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444791552"/>
        <c:crosses val="autoZero"/>
        <c:crossBetween val="between"/>
      </c:valAx>
      <c:spPr>
        <a:noFill/>
        <a:ln>
          <a:noFill/>
        </a:ln>
        <a:effectLst/>
      </c:spPr>
    </c:plotArea>
    <c:legend>
      <c:legendPos val="b"/>
      <c:layout>
        <c:manualLayout>
          <c:xMode val="edge"/>
          <c:yMode val="edge"/>
          <c:x val="0.71328348962524613"/>
          <c:y val="5.7686406873274004E-2"/>
          <c:w val="0.26867188825812527"/>
          <c:h val="6.8631187218750375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C015AB-ED4D-40DA-AFA0-C0990A7D4EB1}"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744E0E08-5B18-47EB-9439-6FBA22A3EE0A}">
      <dgm:prSet custT="1"/>
      <dgm:spPr>
        <a:xfrm>
          <a:off x="384437" y="1128422"/>
          <a:ext cx="1026372" cy="536637"/>
        </a:xfrm>
      </dgm:spPr>
      <dgm:t>
        <a:bodyPr/>
        <a:lstStyle/>
        <a:p>
          <a:pPr algn="ctr" rtl="0"/>
          <a:r>
            <a:rPr lang="en-US" sz="2400">
              <a:latin typeface="Gill Sans MT" pitchFamily="34" charset="0"/>
              <a:ea typeface="+mn-ea"/>
              <a:cs typeface="+mn-cs"/>
            </a:rPr>
            <a:t>2</a:t>
          </a:r>
          <a:endParaRPr lang="en-US" sz="2400" dirty="0">
            <a:latin typeface="Gill Sans MT" pitchFamily="34" charset="0"/>
            <a:ea typeface="+mn-ea"/>
            <a:cs typeface="+mn-cs"/>
          </a:endParaRPr>
        </a:p>
      </dgm:t>
    </dgm:pt>
    <dgm:pt modelId="{89B6B8C3-1858-4416-BFF4-6A676C7F9293}" type="parTrans" cxnId="{CFCADA80-18F4-44B9-AEE3-32D60D6147C5}">
      <dgm:prSet/>
      <dgm:spPr/>
      <dgm:t>
        <a:bodyPr/>
        <a:lstStyle/>
        <a:p>
          <a:endParaRPr lang="en-US" sz="3600">
            <a:latin typeface="Gill Sans MT" pitchFamily="34" charset="0"/>
          </a:endParaRPr>
        </a:p>
      </dgm:t>
    </dgm:pt>
    <dgm:pt modelId="{2C1ED7C8-107F-455B-A814-A1C2E33C211F}" type="sibTrans" cxnId="{CFCADA80-18F4-44B9-AEE3-32D60D6147C5}">
      <dgm:prSet/>
      <dgm:spPr/>
      <dgm:t>
        <a:bodyPr/>
        <a:lstStyle/>
        <a:p>
          <a:endParaRPr lang="en-US" sz="3600">
            <a:latin typeface="Gill Sans MT" pitchFamily="34" charset="0"/>
          </a:endParaRPr>
        </a:p>
      </dgm:t>
    </dgm:pt>
    <dgm:pt modelId="{691919D7-7E4D-4500-A194-EFBB900CD2C1}">
      <dgm:prSet custT="1"/>
      <dgm:spPr>
        <a:xfrm>
          <a:off x="384437" y="2257739"/>
          <a:ext cx="1025370" cy="536637"/>
        </a:xfrm>
      </dgm:spPr>
      <dgm:t>
        <a:bodyPr/>
        <a:lstStyle/>
        <a:p>
          <a:pPr algn="ctr" rtl="0"/>
          <a:r>
            <a:rPr lang="en-US" sz="2400">
              <a:latin typeface="Gill Sans MT" pitchFamily="34" charset="0"/>
              <a:ea typeface="+mn-ea"/>
              <a:cs typeface="+mn-cs"/>
            </a:rPr>
            <a:t>3</a:t>
          </a:r>
          <a:endParaRPr lang="en-US" sz="2400" dirty="0">
            <a:latin typeface="Gill Sans MT" pitchFamily="34" charset="0"/>
            <a:ea typeface="+mn-ea"/>
            <a:cs typeface="+mn-cs"/>
          </a:endParaRPr>
        </a:p>
      </dgm:t>
    </dgm:pt>
    <dgm:pt modelId="{9B1E53E4-B824-49FC-B718-626A33D895D1}" type="parTrans" cxnId="{E0989DE4-D80C-4A0B-9AF1-931729EF5AD0}">
      <dgm:prSet/>
      <dgm:spPr/>
      <dgm:t>
        <a:bodyPr/>
        <a:lstStyle/>
        <a:p>
          <a:endParaRPr lang="en-US" sz="3600">
            <a:latin typeface="Gill Sans MT" pitchFamily="34" charset="0"/>
          </a:endParaRPr>
        </a:p>
      </dgm:t>
    </dgm:pt>
    <dgm:pt modelId="{0AB9BBB5-A4AC-467D-985A-7222E218F47B}" type="sibTrans" cxnId="{E0989DE4-D80C-4A0B-9AF1-931729EF5AD0}">
      <dgm:prSet/>
      <dgm:spPr/>
      <dgm:t>
        <a:bodyPr/>
        <a:lstStyle/>
        <a:p>
          <a:endParaRPr lang="en-US" sz="3600">
            <a:latin typeface="Gill Sans MT" pitchFamily="34" charset="0"/>
          </a:endParaRPr>
        </a:p>
      </dgm:t>
    </dgm:pt>
    <dgm:pt modelId="{F45D9DD6-7F3D-48B0-ACDC-EF13DD391080}">
      <dgm:prSet custT="1"/>
      <dgm:spPr>
        <a:xfrm>
          <a:off x="384437" y="3387966"/>
          <a:ext cx="1026372" cy="536637"/>
        </a:xfrm>
      </dgm:spPr>
      <dgm:t>
        <a:bodyPr/>
        <a:lstStyle/>
        <a:p>
          <a:pPr algn="ctr" rtl="0"/>
          <a:r>
            <a:rPr lang="en-US" sz="2400">
              <a:latin typeface="Gill Sans MT" pitchFamily="34" charset="0"/>
              <a:ea typeface="+mn-ea"/>
              <a:cs typeface="+mn-cs"/>
            </a:rPr>
            <a:t>5</a:t>
          </a:r>
          <a:endParaRPr lang="en-US" sz="2400" dirty="0">
            <a:latin typeface="Gill Sans MT" pitchFamily="34" charset="0"/>
            <a:ea typeface="+mn-ea"/>
            <a:cs typeface="+mn-cs"/>
          </a:endParaRPr>
        </a:p>
      </dgm:t>
    </dgm:pt>
    <dgm:pt modelId="{4FFB2213-22BD-49CF-B189-9C6F563AE57C}" type="parTrans" cxnId="{4581F377-082F-4C3C-904B-75A39E56F244}">
      <dgm:prSet/>
      <dgm:spPr/>
      <dgm:t>
        <a:bodyPr/>
        <a:lstStyle/>
        <a:p>
          <a:endParaRPr lang="en-US" sz="3600">
            <a:latin typeface="Gill Sans MT" pitchFamily="34" charset="0"/>
          </a:endParaRPr>
        </a:p>
      </dgm:t>
    </dgm:pt>
    <dgm:pt modelId="{35BD1431-C410-42C7-AB36-71ED61A2070C}" type="sibTrans" cxnId="{4581F377-082F-4C3C-904B-75A39E56F244}">
      <dgm:prSet/>
      <dgm:spPr/>
      <dgm:t>
        <a:bodyPr/>
        <a:lstStyle/>
        <a:p>
          <a:endParaRPr lang="en-US" sz="3600">
            <a:latin typeface="Gill Sans MT" pitchFamily="34" charset="0"/>
          </a:endParaRPr>
        </a:p>
      </dgm:t>
    </dgm:pt>
    <dgm:pt modelId="{7DE27146-2ED1-41D3-A859-0D27FBD5F36A}">
      <dgm:prSet custT="1"/>
      <dgm:spPr>
        <a:xfrm>
          <a:off x="384437" y="3951435"/>
          <a:ext cx="1026372" cy="536637"/>
        </a:xfrm>
      </dgm:spPr>
      <dgm:t>
        <a:bodyPr/>
        <a:lstStyle/>
        <a:p>
          <a:pPr algn="ctr" rtl="0"/>
          <a:r>
            <a:rPr lang="en-US" sz="2400">
              <a:latin typeface="Gill Sans MT" pitchFamily="34" charset="0"/>
              <a:ea typeface="+mn-ea"/>
              <a:cs typeface="+mn-cs"/>
            </a:rPr>
            <a:t>6</a:t>
          </a:r>
          <a:endParaRPr lang="en-US" sz="2400" dirty="0">
            <a:latin typeface="Gill Sans MT" pitchFamily="34" charset="0"/>
            <a:ea typeface="+mn-ea"/>
            <a:cs typeface="+mn-cs"/>
          </a:endParaRPr>
        </a:p>
      </dgm:t>
    </dgm:pt>
    <dgm:pt modelId="{8F5670A4-1A17-491A-ADF1-5CE1A32AB7AD}" type="parTrans" cxnId="{5E270730-72FD-4EEF-923D-D5EFB448407E}">
      <dgm:prSet/>
      <dgm:spPr/>
      <dgm:t>
        <a:bodyPr/>
        <a:lstStyle/>
        <a:p>
          <a:endParaRPr lang="en-US" sz="3600">
            <a:latin typeface="Gill Sans MT" pitchFamily="34" charset="0"/>
          </a:endParaRPr>
        </a:p>
      </dgm:t>
    </dgm:pt>
    <dgm:pt modelId="{582BC33E-6307-4BFD-97EF-7BABBA6AAFB1}" type="sibTrans" cxnId="{5E270730-72FD-4EEF-923D-D5EFB448407E}">
      <dgm:prSet/>
      <dgm:spPr/>
      <dgm:t>
        <a:bodyPr/>
        <a:lstStyle/>
        <a:p>
          <a:endParaRPr lang="en-US" sz="3600">
            <a:latin typeface="Gill Sans MT" pitchFamily="34" charset="0"/>
          </a:endParaRPr>
        </a:p>
      </dgm:t>
    </dgm:pt>
    <dgm:pt modelId="{FB19AAFB-49BA-49B3-9051-D734D1FAE5EF}">
      <dgm:prSet custT="1"/>
      <dgm:spPr>
        <a:xfrm>
          <a:off x="384437" y="1484"/>
          <a:ext cx="1026372" cy="536637"/>
        </a:xfrm>
      </dgm:spPr>
      <dgm:t>
        <a:bodyPr/>
        <a:lstStyle/>
        <a:p>
          <a:pPr algn="ctr" rtl="0"/>
          <a:r>
            <a:rPr lang="en-US" sz="2400" dirty="0">
              <a:latin typeface="Gill Sans MT" pitchFamily="34" charset="0"/>
              <a:ea typeface="+mn-ea"/>
              <a:cs typeface="+mn-cs"/>
            </a:rPr>
            <a:t>1</a:t>
          </a:r>
        </a:p>
      </dgm:t>
    </dgm:pt>
    <dgm:pt modelId="{5B6B1F92-CE25-4483-8081-381C7B19EE12}" type="parTrans" cxnId="{6FA60D76-D56F-47A6-B391-94985359C2FD}">
      <dgm:prSet/>
      <dgm:spPr/>
      <dgm:t>
        <a:bodyPr/>
        <a:lstStyle/>
        <a:p>
          <a:endParaRPr lang="en-US" sz="3600">
            <a:latin typeface="Gill Sans MT" pitchFamily="34" charset="0"/>
          </a:endParaRPr>
        </a:p>
      </dgm:t>
    </dgm:pt>
    <dgm:pt modelId="{4367A315-8E36-4CAA-B056-32887337ADEE}" type="sibTrans" cxnId="{6FA60D76-D56F-47A6-B391-94985359C2FD}">
      <dgm:prSet/>
      <dgm:spPr/>
      <dgm:t>
        <a:bodyPr/>
        <a:lstStyle/>
        <a:p>
          <a:endParaRPr lang="en-US" sz="3600">
            <a:latin typeface="Gill Sans MT" pitchFamily="34" charset="0"/>
          </a:endParaRPr>
        </a:p>
      </dgm:t>
    </dgm:pt>
    <dgm:pt modelId="{3F2910F0-9AC4-44DD-A07B-DFE372D94175}">
      <dgm:prSet custT="1"/>
      <dgm:spPr>
        <a:xfrm rot="5400000">
          <a:off x="4743582" y="-2150686"/>
          <a:ext cx="429309" cy="7094855"/>
        </a:xfrm>
      </dgm:spPr>
      <dgm:t>
        <a:bodyPr/>
        <a:lstStyle/>
        <a:p>
          <a:pPr algn="l" rtl="0"/>
          <a:r>
            <a:rPr lang="fr-FR" sz="1800" b="1" dirty="0">
              <a:latin typeface="+mn-lt"/>
              <a:ea typeface="+mn-ea"/>
              <a:cs typeface="+mn-cs"/>
            </a:rPr>
            <a:t>43 % de la mortalité des enfants au Niger est associée à la sous-nutrition</a:t>
          </a:r>
          <a:endParaRPr lang="en-US" sz="1800" b="1" dirty="0">
            <a:latin typeface="+mn-lt"/>
            <a:ea typeface="+mn-ea"/>
            <a:cs typeface="+mn-cs"/>
          </a:endParaRPr>
        </a:p>
      </dgm:t>
    </dgm:pt>
    <dgm:pt modelId="{F4E82024-B574-4093-AC57-3FD4049E091D}" type="parTrans" cxnId="{F377E157-7B1F-428A-AFCA-0E2C105CBEB3}">
      <dgm:prSet/>
      <dgm:spPr/>
      <dgm:t>
        <a:bodyPr/>
        <a:lstStyle/>
        <a:p>
          <a:endParaRPr lang="en-GB"/>
        </a:p>
      </dgm:t>
    </dgm:pt>
    <dgm:pt modelId="{FE2C31FA-2551-4D67-A696-F1AA55810F5E}" type="sibTrans" cxnId="{F377E157-7B1F-428A-AFCA-0E2C105CBEB3}">
      <dgm:prSet/>
      <dgm:spPr/>
      <dgm:t>
        <a:bodyPr/>
        <a:lstStyle/>
        <a:p>
          <a:endParaRPr lang="en-GB"/>
        </a:p>
      </dgm:t>
    </dgm:pt>
    <dgm:pt modelId="{471F457C-F54E-47B7-A4BB-D2455ED46F27}">
      <dgm:prSet custT="1"/>
      <dgm:spPr>
        <a:xfrm rot="5400000">
          <a:off x="4683073" y="-1017905"/>
          <a:ext cx="541394" cy="7087926"/>
        </a:xfrm>
      </dgm:spPr>
      <dgm: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a:latin typeface="+mn-lt"/>
              <a:ea typeface="+mn-ea"/>
              <a:cs typeface="+mn-cs"/>
            </a:rPr>
            <a:t> Les enfants souffrants de malnutrition chronique ont un taux de redoublement de 20 % contre seulement 8 % pour ceux n’ayant pas souffert de cette forme de malnutrition</a:t>
          </a:r>
          <a:endParaRPr lang="en-US" sz="1200" b="0" dirty="0">
            <a:latin typeface="Gill Sans MT" pitchFamily="34" charset="0"/>
            <a:ea typeface="+mn-ea"/>
            <a:cs typeface="+mn-cs"/>
          </a:endParaRPr>
        </a:p>
      </dgm:t>
    </dgm:pt>
    <dgm:pt modelId="{B351B618-BB53-4598-AF6D-40D20B74836F}" type="parTrans" cxnId="{B4A13B25-C711-4CF0-A11D-0F997A7A99E2}">
      <dgm:prSet/>
      <dgm:spPr/>
      <dgm:t>
        <a:bodyPr/>
        <a:lstStyle/>
        <a:p>
          <a:endParaRPr lang="en-GB"/>
        </a:p>
      </dgm:t>
    </dgm:pt>
    <dgm:pt modelId="{133F6DCE-560D-4A50-BCCD-B13C2A8B7712}" type="sibTrans" cxnId="{B4A13B25-C711-4CF0-A11D-0F997A7A99E2}">
      <dgm:prSet/>
      <dgm:spPr/>
      <dgm:t>
        <a:bodyPr/>
        <a:lstStyle/>
        <a:p>
          <a:endParaRPr lang="en-GB"/>
        </a:p>
      </dgm:t>
    </dgm:pt>
    <dgm:pt modelId="{EE805587-1978-4A61-BE68-97F4B5C7040E}">
      <dgm:prSet custT="1"/>
      <dgm:spPr>
        <a:xfrm rot="5400000">
          <a:off x="4743582" y="108857"/>
          <a:ext cx="429309" cy="7094855"/>
        </a:xfrm>
      </dgm:spPr>
      <dgm: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b="0" dirty="0">
              <a:latin typeface="+mn-lt"/>
              <a:ea typeface="+mn-ea"/>
              <a:cs typeface="+mn-cs"/>
            </a:rPr>
            <a:t> </a:t>
          </a:r>
          <a:r>
            <a:rPr lang="fr-FR" sz="1600" b="1" dirty="0">
              <a:latin typeface="+mn-lt"/>
              <a:ea typeface="+mn-ea"/>
              <a:cs typeface="+mn-cs"/>
            </a:rPr>
            <a:t>48 % de la population active au Niger a souffert de malnutrition chronique ou retard de croissance durant leur enfance</a:t>
          </a:r>
          <a:endParaRPr lang="en-US" sz="1600" b="1" dirty="0">
            <a:latin typeface="+mn-lt"/>
            <a:ea typeface="+mn-ea"/>
            <a:cs typeface="+mn-cs"/>
          </a:endParaRPr>
        </a:p>
      </dgm:t>
    </dgm:pt>
    <dgm:pt modelId="{D51A5772-FADE-4E5B-8A91-D64E5E27334C}" type="parTrans" cxnId="{921D81E2-44D9-4B76-938B-27593DF8A743}">
      <dgm:prSet/>
      <dgm:spPr/>
      <dgm:t>
        <a:bodyPr/>
        <a:lstStyle/>
        <a:p>
          <a:endParaRPr lang="en-GB"/>
        </a:p>
      </dgm:t>
    </dgm:pt>
    <dgm:pt modelId="{0D141C1C-466A-4409-B956-FB233BE934C3}" type="sibTrans" cxnId="{921D81E2-44D9-4B76-938B-27593DF8A743}">
      <dgm:prSet/>
      <dgm:spPr/>
      <dgm:t>
        <a:bodyPr/>
        <a:lstStyle/>
        <a:p>
          <a:endParaRPr lang="en-GB"/>
        </a:p>
      </dgm:t>
    </dgm:pt>
    <dgm:pt modelId="{A8589F5D-339D-4AC9-9D65-E61F56E3EE5B}">
      <dgm:prSet custT="1"/>
      <dgm:spPr>
        <a:xfrm rot="5400000">
          <a:off x="4743582" y="672326"/>
          <a:ext cx="429309" cy="7094855"/>
        </a:xfrm>
      </dgm:spPr>
      <dgm: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a:latin typeface="+mn-lt"/>
              <a:ea typeface="+mn-ea"/>
              <a:cs typeface="+mn-cs"/>
            </a:rPr>
            <a:t> Les coûts annuels associés à la sous-nutrition chez l’enfant sont estimés à 289,7 milliards de FCFA, ce qui correspond à 7,1% du PIB</a:t>
          </a:r>
          <a:endParaRPr lang="en-US" sz="1600" b="1" dirty="0">
            <a:latin typeface="+mn-lt"/>
            <a:ea typeface="+mn-ea"/>
            <a:cs typeface="+mn-cs"/>
          </a:endParaRPr>
        </a:p>
      </dgm:t>
    </dgm:pt>
    <dgm:pt modelId="{3600BF72-0818-44B0-858E-BEB6006C4527}" type="sibTrans" cxnId="{234954DB-791B-4D98-BAFF-E236211B49B8}">
      <dgm:prSet/>
      <dgm:spPr/>
      <dgm:t>
        <a:bodyPr/>
        <a:lstStyle/>
        <a:p>
          <a:endParaRPr lang="en-GB"/>
        </a:p>
      </dgm:t>
    </dgm:pt>
    <dgm:pt modelId="{C1D74CCD-BF9C-4E07-9376-3C5C9AC82DB2}" type="parTrans" cxnId="{234954DB-791B-4D98-BAFF-E236211B49B8}">
      <dgm:prSet/>
      <dgm:spPr/>
      <dgm:t>
        <a:bodyPr/>
        <a:lstStyle/>
        <a:p>
          <a:endParaRPr lang="en-GB"/>
        </a:p>
      </dgm:t>
    </dgm:pt>
    <dgm:pt modelId="{A7AE09C8-A3B5-4815-8A44-DA582569E450}">
      <dgm:prSet custT="1"/>
      <dgm:spPr>
        <a:xfrm rot="5400000">
          <a:off x="4773397" y="-3281296"/>
          <a:ext cx="429309" cy="7129297"/>
        </a:xfrm>
      </dgm:spPr>
      <dgm:t>
        <a:bodyPr/>
        <a:lstStyle/>
        <a:p>
          <a:pPr algn="l" rtl="0"/>
          <a:r>
            <a:rPr lang="fr-FR" sz="1800" b="1" dirty="0">
              <a:latin typeface="+mn-lt"/>
              <a:ea typeface="+mn-ea"/>
              <a:cs typeface="+mn-cs"/>
            </a:rPr>
            <a:t>Seuls 4 enfants sur 10 souffrant de sous-nutrition ont reçu une attention médicale adéquate</a:t>
          </a:r>
          <a:endParaRPr lang="en-US" sz="1400" dirty="0">
            <a:solidFill>
              <a:sysClr val="windowText" lastClr="000000">
                <a:hueOff val="0"/>
                <a:satOff val="0"/>
                <a:lumOff val="0"/>
                <a:alphaOff val="0"/>
              </a:sysClr>
            </a:solidFill>
            <a:latin typeface="+mn-lt"/>
            <a:ea typeface="+mn-ea"/>
            <a:cs typeface="+mn-cs"/>
          </a:endParaRPr>
        </a:p>
      </dgm:t>
    </dgm:pt>
    <dgm:pt modelId="{68B5A03A-039B-46CF-A25C-EB0CF7390793}" type="parTrans" cxnId="{7D71A011-2C42-43AA-8230-6B3433613FFF}">
      <dgm:prSet/>
      <dgm:spPr/>
      <dgm:t>
        <a:bodyPr/>
        <a:lstStyle/>
        <a:p>
          <a:endParaRPr lang="en-GB"/>
        </a:p>
      </dgm:t>
    </dgm:pt>
    <dgm:pt modelId="{1C6A850F-1948-4D7C-816C-1B1C8BE2D216}" type="sibTrans" cxnId="{7D71A011-2C42-43AA-8230-6B3433613FFF}">
      <dgm:prSet/>
      <dgm:spPr/>
      <dgm:t>
        <a:bodyPr/>
        <a:lstStyle/>
        <a:p>
          <a:endParaRPr lang="en-GB"/>
        </a:p>
      </dgm:t>
    </dgm:pt>
    <dgm:pt modelId="{B3B25077-FDCA-4DA0-812C-7856D9CBDFDD}" type="pres">
      <dgm:prSet presAssocID="{D6C015AB-ED4D-40DA-AFA0-C0990A7D4EB1}" presName="Name0" presStyleCnt="0">
        <dgm:presLayoutVars>
          <dgm:dir/>
          <dgm:animLvl val="lvl"/>
          <dgm:resizeHandles val="exact"/>
        </dgm:presLayoutVars>
      </dgm:prSet>
      <dgm:spPr/>
      <dgm:t>
        <a:bodyPr/>
        <a:lstStyle/>
        <a:p>
          <a:endParaRPr lang="fr-FR"/>
        </a:p>
      </dgm:t>
    </dgm:pt>
    <dgm:pt modelId="{D0163F1A-5754-4013-B190-B35E3A8A5079}" type="pres">
      <dgm:prSet presAssocID="{FB19AAFB-49BA-49B3-9051-D734D1FAE5EF}" presName="linNode" presStyleCnt="0"/>
      <dgm:spPr/>
    </dgm:pt>
    <dgm:pt modelId="{0D54D714-3E29-4395-8703-8689CA28A001}" type="pres">
      <dgm:prSet presAssocID="{FB19AAFB-49BA-49B3-9051-D734D1FAE5EF}" presName="parentText" presStyleLbl="node1" presStyleIdx="0" presStyleCnt="5" custScaleX="31946">
        <dgm:presLayoutVars>
          <dgm:chMax val="1"/>
          <dgm:bulletEnabled val="1"/>
        </dgm:presLayoutVars>
      </dgm:prSet>
      <dgm:spPr>
        <a:prstGeom prst="roundRect">
          <a:avLst/>
        </a:prstGeom>
      </dgm:spPr>
      <dgm:t>
        <a:bodyPr/>
        <a:lstStyle/>
        <a:p>
          <a:endParaRPr lang="fr-FR"/>
        </a:p>
      </dgm:t>
    </dgm:pt>
    <dgm:pt modelId="{DB991E2E-8C5B-44D8-8D48-6DAA4067CE5C}" type="pres">
      <dgm:prSet presAssocID="{FB19AAFB-49BA-49B3-9051-D734D1FAE5EF}" presName="descendantText" presStyleLbl="alignAccFollowNode1" presStyleIdx="0" presStyleCnt="5" custScaleX="134186" custLinFactNeighborX="392" custLinFactNeighborY="3156">
        <dgm:presLayoutVars>
          <dgm:bulletEnabled val="1"/>
        </dgm:presLayoutVars>
      </dgm:prSet>
      <dgm:spPr>
        <a:prstGeom prst="round2SameRect">
          <a:avLst/>
        </a:prstGeom>
      </dgm:spPr>
      <dgm:t>
        <a:bodyPr/>
        <a:lstStyle/>
        <a:p>
          <a:endParaRPr lang="fr-FR"/>
        </a:p>
      </dgm:t>
    </dgm:pt>
    <dgm:pt modelId="{C424D9A9-20E9-4228-8029-69BDDB96544E}" type="pres">
      <dgm:prSet presAssocID="{4367A315-8E36-4CAA-B056-32887337ADEE}" presName="sp" presStyleCnt="0"/>
      <dgm:spPr/>
    </dgm:pt>
    <dgm:pt modelId="{186414B8-C440-4F79-83A6-56ED6D6C4435}" type="pres">
      <dgm:prSet presAssocID="{744E0E08-5B18-47EB-9439-6FBA22A3EE0A}" presName="linNode" presStyleCnt="0"/>
      <dgm:spPr/>
    </dgm:pt>
    <dgm:pt modelId="{A8E1449F-253C-48F1-9820-81EB3406DEFE}" type="pres">
      <dgm:prSet presAssocID="{744E0E08-5B18-47EB-9439-6FBA22A3EE0A}" presName="parentText" presStyleLbl="node1" presStyleIdx="1" presStyleCnt="5" custScaleX="31946">
        <dgm:presLayoutVars>
          <dgm:chMax val="1"/>
          <dgm:bulletEnabled val="1"/>
        </dgm:presLayoutVars>
      </dgm:prSet>
      <dgm:spPr>
        <a:prstGeom prst="roundRect">
          <a:avLst/>
        </a:prstGeom>
      </dgm:spPr>
      <dgm:t>
        <a:bodyPr/>
        <a:lstStyle/>
        <a:p>
          <a:endParaRPr lang="fr-FR"/>
        </a:p>
      </dgm:t>
    </dgm:pt>
    <dgm:pt modelId="{E56CB4F5-A937-4DA5-AB78-D00968CF8C9C}" type="pres">
      <dgm:prSet presAssocID="{744E0E08-5B18-47EB-9439-6FBA22A3EE0A}" presName="descendantText" presStyleLbl="alignAccFollowNode1" presStyleIdx="1" presStyleCnt="5" custScaleX="135230">
        <dgm:presLayoutVars>
          <dgm:bulletEnabled val="1"/>
        </dgm:presLayoutVars>
      </dgm:prSet>
      <dgm:spPr>
        <a:prstGeom prst="round2SameRect">
          <a:avLst/>
        </a:prstGeom>
      </dgm:spPr>
      <dgm:t>
        <a:bodyPr/>
        <a:lstStyle/>
        <a:p>
          <a:endParaRPr lang="fr-FR"/>
        </a:p>
      </dgm:t>
    </dgm:pt>
    <dgm:pt modelId="{F190D724-109D-460B-89D9-214FDC3D59F5}" type="pres">
      <dgm:prSet presAssocID="{2C1ED7C8-107F-455B-A814-A1C2E33C211F}" presName="sp" presStyleCnt="0"/>
      <dgm:spPr/>
    </dgm:pt>
    <dgm:pt modelId="{0AE7BDEE-74D0-479E-A31C-12E752A572B0}" type="pres">
      <dgm:prSet presAssocID="{691919D7-7E4D-4500-A194-EFBB900CD2C1}" presName="linNode" presStyleCnt="0"/>
      <dgm:spPr/>
    </dgm:pt>
    <dgm:pt modelId="{5F084B0A-7D23-41F6-AFEA-43493AF1CD0C}" type="pres">
      <dgm:prSet presAssocID="{691919D7-7E4D-4500-A194-EFBB900CD2C1}" presName="parentText" presStyleLbl="node1" presStyleIdx="2" presStyleCnt="5" custScaleX="31946">
        <dgm:presLayoutVars>
          <dgm:chMax val="1"/>
          <dgm:bulletEnabled val="1"/>
        </dgm:presLayoutVars>
      </dgm:prSet>
      <dgm:spPr>
        <a:prstGeom prst="roundRect">
          <a:avLst/>
        </a:prstGeom>
      </dgm:spPr>
      <dgm:t>
        <a:bodyPr/>
        <a:lstStyle/>
        <a:p>
          <a:endParaRPr lang="fr-FR"/>
        </a:p>
      </dgm:t>
    </dgm:pt>
    <dgm:pt modelId="{336A593B-940F-465B-9BCB-CF02A6BA75F6}" type="pres">
      <dgm:prSet presAssocID="{691919D7-7E4D-4500-A194-EFBB900CD2C1}" presName="descendantText" presStyleLbl="alignAccFollowNode1" presStyleIdx="2" presStyleCnt="5" custScaleX="135230" custScaleY="126108">
        <dgm:presLayoutVars>
          <dgm:bulletEnabled val="1"/>
        </dgm:presLayoutVars>
      </dgm:prSet>
      <dgm:spPr>
        <a:prstGeom prst="round2SameRect">
          <a:avLst/>
        </a:prstGeom>
      </dgm:spPr>
      <dgm:t>
        <a:bodyPr/>
        <a:lstStyle/>
        <a:p>
          <a:endParaRPr lang="fr-FR"/>
        </a:p>
      </dgm:t>
    </dgm:pt>
    <dgm:pt modelId="{4E9298D7-CC4C-461E-811B-23CC79BFBB37}" type="pres">
      <dgm:prSet presAssocID="{0AB9BBB5-A4AC-467D-985A-7222E218F47B}" presName="sp" presStyleCnt="0"/>
      <dgm:spPr/>
    </dgm:pt>
    <dgm:pt modelId="{D78D42EF-E60E-4A3F-BB8E-89A4E7D7C42E}" type="pres">
      <dgm:prSet presAssocID="{F45D9DD6-7F3D-48B0-ACDC-EF13DD391080}" presName="linNode" presStyleCnt="0"/>
      <dgm:spPr/>
    </dgm:pt>
    <dgm:pt modelId="{F8CA5B4E-ABD7-47B9-B045-70D49F26B453}" type="pres">
      <dgm:prSet presAssocID="{F45D9DD6-7F3D-48B0-ACDC-EF13DD391080}" presName="parentText" presStyleLbl="node1" presStyleIdx="3" presStyleCnt="5" custScaleX="31946">
        <dgm:presLayoutVars>
          <dgm:chMax val="1"/>
          <dgm:bulletEnabled val="1"/>
        </dgm:presLayoutVars>
      </dgm:prSet>
      <dgm:spPr>
        <a:prstGeom prst="roundRect">
          <a:avLst/>
        </a:prstGeom>
      </dgm:spPr>
      <dgm:t>
        <a:bodyPr/>
        <a:lstStyle/>
        <a:p>
          <a:endParaRPr lang="fr-FR"/>
        </a:p>
      </dgm:t>
    </dgm:pt>
    <dgm:pt modelId="{FCAF26F0-8720-4E2D-990A-1CEDF48EBC49}" type="pres">
      <dgm:prSet presAssocID="{F45D9DD6-7F3D-48B0-ACDC-EF13DD391080}" presName="descendantText" presStyleLbl="alignAccFollowNode1" presStyleIdx="3" presStyleCnt="5" custScaleX="134627">
        <dgm:presLayoutVars>
          <dgm:bulletEnabled val="1"/>
        </dgm:presLayoutVars>
      </dgm:prSet>
      <dgm:spPr>
        <a:prstGeom prst="round2SameRect">
          <a:avLst/>
        </a:prstGeom>
      </dgm:spPr>
      <dgm:t>
        <a:bodyPr/>
        <a:lstStyle/>
        <a:p>
          <a:endParaRPr lang="fr-FR"/>
        </a:p>
      </dgm:t>
    </dgm:pt>
    <dgm:pt modelId="{6427C289-FEC8-4D22-A08F-BCFB24936611}" type="pres">
      <dgm:prSet presAssocID="{35BD1431-C410-42C7-AB36-71ED61A2070C}" presName="sp" presStyleCnt="0"/>
      <dgm:spPr/>
    </dgm:pt>
    <dgm:pt modelId="{B41DAAAF-A1BA-46CE-BDF8-C2B2FE842506}" type="pres">
      <dgm:prSet presAssocID="{7DE27146-2ED1-41D3-A859-0D27FBD5F36A}" presName="linNode" presStyleCnt="0"/>
      <dgm:spPr/>
    </dgm:pt>
    <dgm:pt modelId="{EDDEA7DD-D83B-438B-A3C2-D855A6E27D1B}" type="pres">
      <dgm:prSet presAssocID="{7DE27146-2ED1-41D3-A859-0D27FBD5F36A}" presName="parentText" presStyleLbl="node1" presStyleIdx="4" presStyleCnt="5" custScaleX="31946">
        <dgm:presLayoutVars>
          <dgm:chMax val="1"/>
          <dgm:bulletEnabled val="1"/>
        </dgm:presLayoutVars>
      </dgm:prSet>
      <dgm:spPr>
        <a:prstGeom prst="roundRect">
          <a:avLst/>
        </a:prstGeom>
      </dgm:spPr>
      <dgm:t>
        <a:bodyPr/>
        <a:lstStyle/>
        <a:p>
          <a:endParaRPr lang="fr-FR"/>
        </a:p>
      </dgm:t>
    </dgm:pt>
    <dgm:pt modelId="{7080DA0C-6990-4C2E-A02C-A666A26C55B0}" type="pres">
      <dgm:prSet presAssocID="{7DE27146-2ED1-41D3-A859-0D27FBD5F36A}" presName="descendantText" presStyleLbl="alignAccFollowNode1" presStyleIdx="4" presStyleCnt="5" custScaleX="135230">
        <dgm:presLayoutVars>
          <dgm:bulletEnabled val="1"/>
        </dgm:presLayoutVars>
      </dgm:prSet>
      <dgm:spPr>
        <a:prstGeom prst="round2SameRect">
          <a:avLst/>
        </a:prstGeom>
      </dgm:spPr>
      <dgm:t>
        <a:bodyPr/>
        <a:lstStyle/>
        <a:p>
          <a:endParaRPr lang="fr-FR"/>
        </a:p>
      </dgm:t>
    </dgm:pt>
  </dgm:ptLst>
  <dgm:cxnLst>
    <dgm:cxn modelId="{6CEA4211-1390-4323-83DF-8E2A3C7CEE5F}" type="presOf" srcId="{7DE27146-2ED1-41D3-A859-0D27FBD5F36A}" destId="{EDDEA7DD-D83B-438B-A3C2-D855A6E27D1B}" srcOrd="0" destOrd="0" presId="urn:microsoft.com/office/officeart/2005/8/layout/vList5"/>
    <dgm:cxn modelId="{20F96F84-3E56-4BA2-9C38-8F15B8022D06}" type="presOf" srcId="{EE805587-1978-4A61-BE68-97F4B5C7040E}" destId="{FCAF26F0-8720-4E2D-990A-1CEDF48EBC49}" srcOrd="0" destOrd="0" presId="urn:microsoft.com/office/officeart/2005/8/layout/vList5"/>
    <dgm:cxn modelId="{CFCADA80-18F4-44B9-AEE3-32D60D6147C5}" srcId="{D6C015AB-ED4D-40DA-AFA0-C0990A7D4EB1}" destId="{744E0E08-5B18-47EB-9439-6FBA22A3EE0A}" srcOrd="1" destOrd="0" parTransId="{89B6B8C3-1858-4416-BFF4-6A676C7F9293}" sibTransId="{2C1ED7C8-107F-455B-A814-A1C2E33C211F}"/>
    <dgm:cxn modelId="{8CDB24C1-B020-425B-9445-FF7B0E7F262B}" type="presOf" srcId="{691919D7-7E4D-4500-A194-EFBB900CD2C1}" destId="{5F084B0A-7D23-41F6-AFEA-43493AF1CD0C}" srcOrd="0" destOrd="0" presId="urn:microsoft.com/office/officeart/2005/8/layout/vList5"/>
    <dgm:cxn modelId="{7D71A011-2C42-43AA-8230-6B3433613FFF}" srcId="{FB19AAFB-49BA-49B3-9051-D734D1FAE5EF}" destId="{A7AE09C8-A3B5-4815-8A44-DA582569E450}" srcOrd="0" destOrd="0" parTransId="{68B5A03A-039B-46CF-A25C-EB0CF7390793}" sibTransId="{1C6A850F-1948-4D7C-816C-1B1C8BE2D216}"/>
    <dgm:cxn modelId="{B0FE7BDA-C735-4916-95AB-A9A2C7E6884B}" type="presOf" srcId="{FB19AAFB-49BA-49B3-9051-D734D1FAE5EF}" destId="{0D54D714-3E29-4395-8703-8689CA28A001}" srcOrd="0" destOrd="0" presId="urn:microsoft.com/office/officeart/2005/8/layout/vList5"/>
    <dgm:cxn modelId="{B48E8F62-70F9-40CE-8E98-A730DEAA0A76}" type="presOf" srcId="{744E0E08-5B18-47EB-9439-6FBA22A3EE0A}" destId="{A8E1449F-253C-48F1-9820-81EB3406DEFE}" srcOrd="0" destOrd="0" presId="urn:microsoft.com/office/officeart/2005/8/layout/vList5"/>
    <dgm:cxn modelId="{F377E157-7B1F-428A-AFCA-0E2C105CBEB3}" srcId="{744E0E08-5B18-47EB-9439-6FBA22A3EE0A}" destId="{3F2910F0-9AC4-44DD-A07B-DFE372D94175}" srcOrd="0" destOrd="0" parTransId="{F4E82024-B574-4093-AC57-3FD4049E091D}" sibTransId="{FE2C31FA-2551-4D67-A696-F1AA55810F5E}"/>
    <dgm:cxn modelId="{EFCF46D3-EB83-4FB4-898A-F972459FDBEE}" type="presOf" srcId="{3F2910F0-9AC4-44DD-A07B-DFE372D94175}" destId="{E56CB4F5-A937-4DA5-AB78-D00968CF8C9C}" srcOrd="0" destOrd="0" presId="urn:microsoft.com/office/officeart/2005/8/layout/vList5"/>
    <dgm:cxn modelId="{234954DB-791B-4D98-BAFF-E236211B49B8}" srcId="{7DE27146-2ED1-41D3-A859-0D27FBD5F36A}" destId="{A8589F5D-339D-4AC9-9D65-E61F56E3EE5B}" srcOrd="0" destOrd="0" parTransId="{C1D74CCD-BF9C-4E07-9376-3C5C9AC82DB2}" sibTransId="{3600BF72-0818-44B0-858E-BEB6006C4527}"/>
    <dgm:cxn modelId="{E0989DE4-D80C-4A0B-9AF1-931729EF5AD0}" srcId="{D6C015AB-ED4D-40DA-AFA0-C0990A7D4EB1}" destId="{691919D7-7E4D-4500-A194-EFBB900CD2C1}" srcOrd="2" destOrd="0" parTransId="{9B1E53E4-B824-49FC-B718-626A33D895D1}" sibTransId="{0AB9BBB5-A4AC-467D-985A-7222E218F47B}"/>
    <dgm:cxn modelId="{49E7F352-692B-443F-AF43-3003CECED845}" type="presOf" srcId="{D6C015AB-ED4D-40DA-AFA0-C0990A7D4EB1}" destId="{B3B25077-FDCA-4DA0-812C-7856D9CBDFDD}" srcOrd="0" destOrd="0" presId="urn:microsoft.com/office/officeart/2005/8/layout/vList5"/>
    <dgm:cxn modelId="{A0C8B402-6058-4D81-BDBD-2AB40DA19B0E}" type="presOf" srcId="{A8589F5D-339D-4AC9-9D65-E61F56E3EE5B}" destId="{7080DA0C-6990-4C2E-A02C-A666A26C55B0}" srcOrd="0" destOrd="0" presId="urn:microsoft.com/office/officeart/2005/8/layout/vList5"/>
    <dgm:cxn modelId="{B4A13B25-C711-4CF0-A11D-0F997A7A99E2}" srcId="{691919D7-7E4D-4500-A194-EFBB900CD2C1}" destId="{471F457C-F54E-47B7-A4BB-D2455ED46F27}" srcOrd="0" destOrd="0" parTransId="{B351B618-BB53-4598-AF6D-40D20B74836F}" sibTransId="{133F6DCE-560D-4A50-BCCD-B13C2A8B7712}"/>
    <dgm:cxn modelId="{70A71F90-4203-4E9E-B452-A7BE9A1A462C}" type="presOf" srcId="{471F457C-F54E-47B7-A4BB-D2455ED46F27}" destId="{336A593B-940F-465B-9BCB-CF02A6BA75F6}" srcOrd="0" destOrd="0" presId="urn:microsoft.com/office/officeart/2005/8/layout/vList5"/>
    <dgm:cxn modelId="{4581F377-082F-4C3C-904B-75A39E56F244}" srcId="{D6C015AB-ED4D-40DA-AFA0-C0990A7D4EB1}" destId="{F45D9DD6-7F3D-48B0-ACDC-EF13DD391080}" srcOrd="3" destOrd="0" parTransId="{4FFB2213-22BD-49CF-B189-9C6F563AE57C}" sibTransId="{35BD1431-C410-42C7-AB36-71ED61A2070C}"/>
    <dgm:cxn modelId="{76D87EBC-3C1B-4DAD-AE22-50F8BDD7DBAF}" type="presOf" srcId="{A7AE09C8-A3B5-4815-8A44-DA582569E450}" destId="{DB991E2E-8C5B-44D8-8D48-6DAA4067CE5C}" srcOrd="0" destOrd="0" presId="urn:microsoft.com/office/officeart/2005/8/layout/vList5"/>
    <dgm:cxn modelId="{B5CD7E8A-B241-4FB8-B036-E7CEA9978885}" type="presOf" srcId="{F45D9DD6-7F3D-48B0-ACDC-EF13DD391080}" destId="{F8CA5B4E-ABD7-47B9-B045-70D49F26B453}" srcOrd="0" destOrd="0" presId="urn:microsoft.com/office/officeart/2005/8/layout/vList5"/>
    <dgm:cxn modelId="{921D81E2-44D9-4B76-938B-27593DF8A743}" srcId="{F45D9DD6-7F3D-48B0-ACDC-EF13DD391080}" destId="{EE805587-1978-4A61-BE68-97F4B5C7040E}" srcOrd="0" destOrd="0" parTransId="{D51A5772-FADE-4E5B-8A91-D64E5E27334C}" sibTransId="{0D141C1C-466A-4409-B956-FB233BE934C3}"/>
    <dgm:cxn modelId="{6FA60D76-D56F-47A6-B391-94985359C2FD}" srcId="{D6C015AB-ED4D-40DA-AFA0-C0990A7D4EB1}" destId="{FB19AAFB-49BA-49B3-9051-D734D1FAE5EF}" srcOrd="0" destOrd="0" parTransId="{5B6B1F92-CE25-4483-8081-381C7B19EE12}" sibTransId="{4367A315-8E36-4CAA-B056-32887337ADEE}"/>
    <dgm:cxn modelId="{5E270730-72FD-4EEF-923D-D5EFB448407E}" srcId="{D6C015AB-ED4D-40DA-AFA0-C0990A7D4EB1}" destId="{7DE27146-2ED1-41D3-A859-0D27FBD5F36A}" srcOrd="4" destOrd="0" parTransId="{8F5670A4-1A17-491A-ADF1-5CE1A32AB7AD}" sibTransId="{582BC33E-6307-4BFD-97EF-7BABBA6AAFB1}"/>
    <dgm:cxn modelId="{B8811471-925E-41DE-BDE2-00FD19D37A89}" type="presParOf" srcId="{B3B25077-FDCA-4DA0-812C-7856D9CBDFDD}" destId="{D0163F1A-5754-4013-B190-B35E3A8A5079}" srcOrd="0" destOrd="0" presId="urn:microsoft.com/office/officeart/2005/8/layout/vList5"/>
    <dgm:cxn modelId="{D53A519D-5599-4A0C-87E1-5DE5A8AAB386}" type="presParOf" srcId="{D0163F1A-5754-4013-B190-B35E3A8A5079}" destId="{0D54D714-3E29-4395-8703-8689CA28A001}" srcOrd="0" destOrd="0" presId="urn:microsoft.com/office/officeart/2005/8/layout/vList5"/>
    <dgm:cxn modelId="{16622E20-8F58-4865-A4EF-FDB7A706594C}" type="presParOf" srcId="{D0163F1A-5754-4013-B190-B35E3A8A5079}" destId="{DB991E2E-8C5B-44D8-8D48-6DAA4067CE5C}" srcOrd="1" destOrd="0" presId="urn:microsoft.com/office/officeart/2005/8/layout/vList5"/>
    <dgm:cxn modelId="{3BDAAA07-86C1-4C6C-BB5B-1D8E0CCEC1D7}" type="presParOf" srcId="{B3B25077-FDCA-4DA0-812C-7856D9CBDFDD}" destId="{C424D9A9-20E9-4228-8029-69BDDB96544E}" srcOrd="1" destOrd="0" presId="urn:microsoft.com/office/officeart/2005/8/layout/vList5"/>
    <dgm:cxn modelId="{A0226BF1-24C0-4948-BCD9-D788E941EDA3}" type="presParOf" srcId="{B3B25077-FDCA-4DA0-812C-7856D9CBDFDD}" destId="{186414B8-C440-4F79-83A6-56ED6D6C4435}" srcOrd="2" destOrd="0" presId="urn:microsoft.com/office/officeart/2005/8/layout/vList5"/>
    <dgm:cxn modelId="{C95B1081-22A2-477B-82BE-4CF65D68DC56}" type="presParOf" srcId="{186414B8-C440-4F79-83A6-56ED6D6C4435}" destId="{A8E1449F-253C-48F1-9820-81EB3406DEFE}" srcOrd="0" destOrd="0" presId="urn:microsoft.com/office/officeart/2005/8/layout/vList5"/>
    <dgm:cxn modelId="{71D45ADB-2DED-44AA-8263-213EDCEFD654}" type="presParOf" srcId="{186414B8-C440-4F79-83A6-56ED6D6C4435}" destId="{E56CB4F5-A937-4DA5-AB78-D00968CF8C9C}" srcOrd="1" destOrd="0" presId="urn:microsoft.com/office/officeart/2005/8/layout/vList5"/>
    <dgm:cxn modelId="{EACD50C2-758F-4858-9193-2F88635E6EF4}" type="presParOf" srcId="{B3B25077-FDCA-4DA0-812C-7856D9CBDFDD}" destId="{F190D724-109D-460B-89D9-214FDC3D59F5}" srcOrd="3" destOrd="0" presId="urn:microsoft.com/office/officeart/2005/8/layout/vList5"/>
    <dgm:cxn modelId="{407799B2-E7F5-427D-A7AC-553185305F3F}" type="presParOf" srcId="{B3B25077-FDCA-4DA0-812C-7856D9CBDFDD}" destId="{0AE7BDEE-74D0-479E-A31C-12E752A572B0}" srcOrd="4" destOrd="0" presId="urn:microsoft.com/office/officeart/2005/8/layout/vList5"/>
    <dgm:cxn modelId="{843F8066-ED38-490B-AB81-8D5D36BB75CF}" type="presParOf" srcId="{0AE7BDEE-74D0-479E-A31C-12E752A572B0}" destId="{5F084B0A-7D23-41F6-AFEA-43493AF1CD0C}" srcOrd="0" destOrd="0" presId="urn:microsoft.com/office/officeart/2005/8/layout/vList5"/>
    <dgm:cxn modelId="{BD08E4A4-999C-45B3-A785-74666BC62C6E}" type="presParOf" srcId="{0AE7BDEE-74D0-479E-A31C-12E752A572B0}" destId="{336A593B-940F-465B-9BCB-CF02A6BA75F6}" srcOrd="1" destOrd="0" presId="urn:microsoft.com/office/officeart/2005/8/layout/vList5"/>
    <dgm:cxn modelId="{6DF93F5B-98E0-4872-BFC7-8864A9726845}" type="presParOf" srcId="{B3B25077-FDCA-4DA0-812C-7856D9CBDFDD}" destId="{4E9298D7-CC4C-461E-811B-23CC79BFBB37}" srcOrd="5" destOrd="0" presId="urn:microsoft.com/office/officeart/2005/8/layout/vList5"/>
    <dgm:cxn modelId="{D388E78B-1CEA-4DCF-8BDF-0D88519255D1}" type="presParOf" srcId="{B3B25077-FDCA-4DA0-812C-7856D9CBDFDD}" destId="{D78D42EF-E60E-4A3F-BB8E-89A4E7D7C42E}" srcOrd="6" destOrd="0" presId="urn:microsoft.com/office/officeart/2005/8/layout/vList5"/>
    <dgm:cxn modelId="{FEB5BEAA-BC21-444C-875E-CE0F3D2C3228}" type="presParOf" srcId="{D78D42EF-E60E-4A3F-BB8E-89A4E7D7C42E}" destId="{F8CA5B4E-ABD7-47B9-B045-70D49F26B453}" srcOrd="0" destOrd="0" presId="urn:microsoft.com/office/officeart/2005/8/layout/vList5"/>
    <dgm:cxn modelId="{E2B41F36-5618-4354-8D4F-6381AC7CF24C}" type="presParOf" srcId="{D78D42EF-E60E-4A3F-BB8E-89A4E7D7C42E}" destId="{FCAF26F0-8720-4E2D-990A-1CEDF48EBC49}" srcOrd="1" destOrd="0" presId="urn:microsoft.com/office/officeart/2005/8/layout/vList5"/>
    <dgm:cxn modelId="{0F5F848D-A8A6-49FA-B505-DC4DA85DEF7D}" type="presParOf" srcId="{B3B25077-FDCA-4DA0-812C-7856D9CBDFDD}" destId="{6427C289-FEC8-4D22-A08F-BCFB24936611}" srcOrd="7" destOrd="0" presId="urn:microsoft.com/office/officeart/2005/8/layout/vList5"/>
    <dgm:cxn modelId="{AE65F357-A4F0-4C03-821E-BFC66248428E}" type="presParOf" srcId="{B3B25077-FDCA-4DA0-812C-7856D9CBDFDD}" destId="{B41DAAAF-A1BA-46CE-BDF8-C2B2FE842506}" srcOrd="8" destOrd="0" presId="urn:microsoft.com/office/officeart/2005/8/layout/vList5"/>
    <dgm:cxn modelId="{29357CB8-BB2C-4DC7-A7F3-C2A8A58FDC0F}" type="presParOf" srcId="{B41DAAAF-A1BA-46CE-BDF8-C2B2FE842506}" destId="{EDDEA7DD-D83B-438B-A3C2-D855A6E27D1B}" srcOrd="0" destOrd="0" presId="urn:microsoft.com/office/officeart/2005/8/layout/vList5"/>
    <dgm:cxn modelId="{862DA655-ACEC-4E73-80AB-F8B854D7DD48}" type="presParOf" srcId="{B41DAAAF-A1BA-46CE-BDF8-C2B2FE842506}" destId="{7080DA0C-6990-4C2E-A02C-A666A26C55B0}"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91E2E-8C5B-44D8-8D48-6DAA4067CE5C}">
      <dsp:nvSpPr>
        <dsp:cNvPr id="0" name=""/>
        <dsp:cNvSpPr/>
      </dsp:nvSpPr>
      <dsp:spPr>
        <a:xfrm rot="5400000">
          <a:off x="5790324" y="-4273511"/>
          <a:ext cx="742906" cy="9524712"/>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fr-FR" sz="1800" b="1" kern="1200" dirty="0">
              <a:latin typeface="+mn-lt"/>
              <a:ea typeface="+mn-ea"/>
              <a:cs typeface="+mn-cs"/>
            </a:rPr>
            <a:t>Seuls 4 enfants sur 10 souffrant de sous-nutrition ont reçu une attention médicale adéquate</a:t>
          </a:r>
          <a:endParaRPr lang="en-US" sz="1400" kern="1200" dirty="0">
            <a:solidFill>
              <a:sysClr val="windowText" lastClr="000000">
                <a:hueOff val="0"/>
                <a:satOff val="0"/>
                <a:lumOff val="0"/>
                <a:alphaOff val="0"/>
              </a:sysClr>
            </a:solidFill>
            <a:latin typeface="+mn-lt"/>
            <a:ea typeface="+mn-ea"/>
            <a:cs typeface="+mn-cs"/>
          </a:endParaRPr>
        </a:p>
      </dsp:txBody>
      <dsp:txXfrm rot="-5400000">
        <a:off x="1399421" y="153658"/>
        <a:ext cx="9488446" cy="670374"/>
      </dsp:txXfrm>
    </dsp:sp>
    <dsp:sp modelId="{0D54D714-3E29-4395-8703-8689CA28A001}">
      <dsp:nvSpPr>
        <dsp:cNvPr id="0" name=""/>
        <dsp:cNvSpPr/>
      </dsp:nvSpPr>
      <dsp:spPr>
        <a:xfrm>
          <a:off x="108259" y="1082"/>
          <a:ext cx="1275509" cy="92863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a:latin typeface="Gill Sans MT" pitchFamily="34" charset="0"/>
              <a:ea typeface="+mn-ea"/>
              <a:cs typeface="+mn-cs"/>
            </a:rPr>
            <a:t>1</a:t>
          </a:r>
        </a:p>
      </dsp:txBody>
      <dsp:txXfrm>
        <a:off x="153591" y="46414"/>
        <a:ext cx="1184845" cy="837968"/>
      </dsp:txXfrm>
    </dsp:sp>
    <dsp:sp modelId="{E56CB4F5-A937-4DA5-AB78-D00968CF8C9C}">
      <dsp:nvSpPr>
        <dsp:cNvPr id="0" name=""/>
        <dsp:cNvSpPr/>
      </dsp:nvSpPr>
      <dsp:spPr>
        <a:xfrm rot="5400000">
          <a:off x="5811725" y="-3358945"/>
          <a:ext cx="742906" cy="9598817"/>
        </a:xfrm>
        <a:prstGeom prst="round2SameRect">
          <a:avLst/>
        </a:prstGeom>
        <a:solidFill>
          <a:schemeClr val="accent3">
            <a:tint val="40000"/>
            <a:alpha val="90000"/>
            <a:hueOff val="507285"/>
            <a:satOff val="25000"/>
            <a:lumOff val="445"/>
            <a:alphaOff val="0"/>
          </a:schemeClr>
        </a:solidFill>
        <a:ln w="12700" cap="flat" cmpd="sng" algn="ctr">
          <a:solidFill>
            <a:schemeClr val="accent3">
              <a:tint val="40000"/>
              <a:alpha val="90000"/>
              <a:hueOff val="507285"/>
              <a:satOff val="25000"/>
              <a:lumOff val="4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fr-FR" sz="1800" b="1" kern="1200" dirty="0">
              <a:latin typeface="+mn-lt"/>
              <a:ea typeface="+mn-ea"/>
              <a:cs typeface="+mn-cs"/>
            </a:rPr>
            <a:t>43 % de la mortalité des enfants au Niger est associée à la sous-nutrition</a:t>
          </a:r>
          <a:endParaRPr lang="en-US" sz="1800" b="1" kern="1200" dirty="0">
            <a:latin typeface="+mn-lt"/>
            <a:ea typeface="+mn-ea"/>
            <a:cs typeface="+mn-cs"/>
          </a:endParaRPr>
        </a:p>
      </dsp:txBody>
      <dsp:txXfrm rot="-5400000">
        <a:off x="1383770" y="1105276"/>
        <a:ext cx="9562551" cy="670374"/>
      </dsp:txXfrm>
    </dsp:sp>
    <dsp:sp modelId="{A8E1449F-253C-48F1-9820-81EB3406DEFE}">
      <dsp:nvSpPr>
        <dsp:cNvPr id="0" name=""/>
        <dsp:cNvSpPr/>
      </dsp:nvSpPr>
      <dsp:spPr>
        <a:xfrm>
          <a:off x="108259" y="976147"/>
          <a:ext cx="1275509" cy="928632"/>
        </a:xfrm>
        <a:prstGeom prst="round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a:latin typeface="Gill Sans MT" pitchFamily="34" charset="0"/>
              <a:ea typeface="+mn-ea"/>
              <a:cs typeface="+mn-cs"/>
            </a:rPr>
            <a:t>2</a:t>
          </a:r>
          <a:endParaRPr lang="en-US" sz="2400" kern="1200" dirty="0">
            <a:latin typeface="Gill Sans MT" pitchFamily="34" charset="0"/>
            <a:ea typeface="+mn-ea"/>
            <a:cs typeface="+mn-cs"/>
          </a:endParaRPr>
        </a:p>
      </dsp:txBody>
      <dsp:txXfrm>
        <a:off x="153591" y="1021479"/>
        <a:ext cx="1184845" cy="837968"/>
      </dsp:txXfrm>
    </dsp:sp>
    <dsp:sp modelId="{336A593B-940F-465B-9BCB-CF02A6BA75F6}">
      <dsp:nvSpPr>
        <dsp:cNvPr id="0" name=""/>
        <dsp:cNvSpPr/>
      </dsp:nvSpPr>
      <dsp:spPr>
        <a:xfrm rot="5400000">
          <a:off x="5708813" y="-2375078"/>
          <a:ext cx="936864" cy="9589443"/>
        </a:xfrm>
        <a:prstGeom prst="round2SameRect">
          <a:avLst/>
        </a:prstGeom>
        <a:solidFill>
          <a:schemeClr val="accent3">
            <a:tint val="40000"/>
            <a:alpha val="90000"/>
            <a:hueOff val="1014570"/>
            <a:satOff val="50000"/>
            <a:lumOff val="890"/>
            <a:alphaOff val="0"/>
          </a:schemeClr>
        </a:solidFill>
        <a:ln w="12700" cap="flat" cmpd="sng" algn="ctr">
          <a:solidFill>
            <a:schemeClr val="accent3">
              <a:tint val="40000"/>
              <a:alpha val="90000"/>
              <a:hueOff val="1014570"/>
              <a:satOff val="50000"/>
              <a:lumOff val="8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l" defTabSz="914400" rtl="0" eaLnBrk="1" fontAlgn="auto" latinLnBrk="0" hangingPunct="1">
            <a:lnSpc>
              <a:spcPct val="100000"/>
            </a:lnSpc>
            <a:spcBef>
              <a:spcPct val="0"/>
            </a:spcBef>
            <a:spcAft>
              <a:spcPts val="0"/>
            </a:spcAft>
            <a:buClrTx/>
            <a:buSzTx/>
            <a:buFontTx/>
            <a:buChar char="••"/>
            <a:tabLst/>
            <a:defRPr/>
          </a:pPr>
          <a:r>
            <a:rPr lang="fr-FR" sz="1600" b="1" kern="1200" dirty="0">
              <a:latin typeface="+mn-lt"/>
              <a:ea typeface="+mn-ea"/>
              <a:cs typeface="+mn-cs"/>
            </a:rPr>
            <a:t> Les enfants souffrants de malnutrition chronique ont un taux de redoublement de 20 % contre seulement 8 % pour ceux n’ayant pas souffert de cette forme de malnutrition</a:t>
          </a:r>
          <a:endParaRPr lang="en-US" sz="1200" b="0" kern="1200" dirty="0">
            <a:latin typeface="Gill Sans MT" pitchFamily="34" charset="0"/>
            <a:ea typeface="+mn-ea"/>
            <a:cs typeface="+mn-cs"/>
          </a:endParaRPr>
        </a:p>
      </dsp:txBody>
      <dsp:txXfrm rot="-5400000">
        <a:off x="1382524" y="1996945"/>
        <a:ext cx="9543709" cy="845396"/>
      </dsp:txXfrm>
    </dsp:sp>
    <dsp:sp modelId="{5F084B0A-7D23-41F6-AFEA-43493AF1CD0C}">
      <dsp:nvSpPr>
        <dsp:cNvPr id="0" name=""/>
        <dsp:cNvSpPr/>
      </dsp:nvSpPr>
      <dsp:spPr>
        <a:xfrm>
          <a:off x="108259" y="1955327"/>
          <a:ext cx="1274263" cy="928632"/>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a:latin typeface="Gill Sans MT" pitchFamily="34" charset="0"/>
              <a:ea typeface="+mn-ea"/>
              <a:cs typeface="+mn-cs"/>
            </a:rPr>
            <a:t>3</a:t>
          </a:r>
          <a:endParaRPr lang="en-US" sz="2400" kern="1200" dirty="0">
            <a:latin typeface="Gill Sans MT" pitchFamily="34" charset="0"/>
            <a:ea typeface="+mn-ea"/>
            <a:cs typeface="+mn-cs"/>
          </a:endParaRPr>
        </a:p>
      </dsp:txBody>
      <dsp:txXfrm>
        <a:off x="153591" y="2000659"/>
        <a:ext cx="1183599" cy="837968"/>
      </dsp:txXfrm>
    </dsp:sp>
    <dsp:sp modelId="{FCAF26F0-8720-4E2D-990A-1CEDF48EBC49}">
      <dsp:nvSpPr>
        <dsp:cNvPr id="0" name=""/>
        <dsp:cNvSpPr/>
      </dsp:nvSpPr>
      <dsp:spPr>
        <a:xfrm rot="5400000">
          <a:off x="5790324" y="-1379184"/>
          <a:ext cx="742906" cy="9556015"/>
        </a:xfrm>
        <a:prstGeom prst="round2SameRect">
          <a:avLst/>
        </a:prstGeom>
        <a:solidFill>
          <a:schemeClr val="accent3">
            <a:tint val="40000"/>
            <a:alpha val="90000"/>
            <a:hueOff val="1521856"/>
            <a:satOff val="75000"/>
            <a:lumOff val="1334"/>
            <a:alphaOff val="0"/>
          </a:schemeClr>
        </a:solidFill>
        <a:ln w="12700" cap="flat" cmpd="sng" algn="ctr">
          <a:solidFill>
            <a:schemeClr val="accent3">
              <a:tint val="40000"/>
              <a:alpha val="90000"/>
              <a:hueOff val="1521856"/>
              <a:satOff val="75000"/>
              <a:lumOff val="13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l" defTabSz="914400" rtl="0" eaLnBrk="1" fontAlgn="auto" latinLnBrk="0" hangingPunct="1">
            <a:lnSpc>
              <a:spcPct val="100000"/>
            </a:lnSpc>
            <a:spcBef>
              <a:spcPct val="0"/>
            </a:spcBef>
            <a:spcAft>
              <a:spcPts val="0"/>
            </a:spcAft>
            <a:buClrTx/>
            <a:buSzTx/>
            <a:buFontTx/>
            <a:buChar char="••"/>
            <a:tabLst/>
            <a:defRPr/>
          </a:pPr>
          <a:r>
            <a:rPr lang="fr-FR" sz="1800" b="0" kern="1200" dirty="0">
              <a:latin typeface="+mn-lt"/>
              <a:ea typeface="+mn-ea"/>
              <a:cs typeface="+mn-cs"/>
            </a:rPr>
            <a:t> </a:t>
          </a:r>
          <a:r>
            <a:rPr lang="fr-FR" sz="1600" b="1" kern="1200" dirty="0">
              <a:latin typeface="+mn-lt"/>
              <a:ea typeface="+mn-ea"/>
              <a:cs typeface="+mn-cs"/>
            </a:rPr>
            <a:t>48 % de la population active au Niger a souffert de malnutrition chronique ou retard de croissance durant leur enfance</a:t>
          </a:r>
          <a:endParaRPr lang="en-US" sz="1600" b="1" kern="1200" dirty="0">
            <a:latin typeface="+mn-lt"/>
            <a:ea typeface="+mn-ea"/>
            <a:cs typeface="+mn-cs"/>
          </a:endParaRPr>
        </a:p>
      </dsp:txBody>
      <dsp:txXfrm rot="-5400000">
        <a:off x="1383770" y="3063636"/>
        <a:ext cx="9519749" cy="670374"/>
      </dsp:txXfrm>
    </dsp:sp>
    <dsp:sp modelId="{F8CA5B4E-ABD7-47B9-B045-70D49F26B453}">
      <dsp:nvSpPr>
        <dsp:cNvPr id="0" name=""/>
        <dsp:cNvSpPr/>
      </dsp:nvSpPr>
      <dsp:spPr>
        <a:xfrm>
          <a:off x="108259" y="2934507"/>
          <a:ext cx="1275509" cy="928632"/>
        </a:xfrm>
        <a:prstGeom prst="round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a:latin typeface="Gill Sans MT" pitchFamily="34" charset="0"/>
              <a:ea typeface="+mn-ea"/>
              <a:cs typeface="+mn-cs"/>
            </a:rPr>
            <a:t>5</a:t>
          </a:r>
          <a:endParaRPr lang="en-US" sz="2400" kern="1200" dirty="0">
            <a:latin typeface="Gill Sans MT" pitchFamily="34" charset="0"/>
            <a:ea typeface="+mn-ea"/>
            <a:cs typeface="+mn-cs"/>
          </a:endParaRPr>
        </a:p>
      </dsp:txBody>
      <dsp:txXfrm>
        <a:off x="153591" y="2979839"/>
        <a:ext cx="1184845" cy="837968"/>
      </dsp:txXfrm>
    </dsp:sp>
    <dsp:sp modelId="{7080DA0C-6990-4C2E-A02C-A666A26C55B0}">
      <dsp:nvSpPr>
        <dsp:cNvPr id="0" name=""/>
        <dsp:cNvSpPr/>
      </dsp:nvSpPr>
      <dsp:spPr>
        <a:xfrm rot="5400000">
          <a:off x="5811725" y="-425520"/>
          <a:ext cx="742906" cy="9598817"/>
        </a:xfrm>
        <a:prstGeom prst="round2SameRect">
          <a:avLst/>
        </a:prstGeom>
        <a:solidFill>
          <a:schemeClr val="accent3">
            <a:tint val="40000"/>
            <a:alpha val="90000"/>
            <a:hueOff val="2029141"/>
            <a:satOff val="100000"/>
            <a:lumOff val="1779"/>
            <a:alphaOff val="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l" defTabSz="914400" rtl="0" eaLnBrk="1" fontAlgn="auto" latinLnBrk="0" hangingPunct="1">
            <a:lnSpc>
              <a:spcPct val="100000"/>
            </a:lnSpc>
            <a:spcBef>
              <a:spcPct val="0"/>
            </a:spcBef>
            <a:spcAft>
              <a:spcPts val="0"/>
            </a:spcAft>
            <a:buClrTx/>
            <a:buSzTx/>
            <a:buFontTx/>
            <a:buChar char="••"/>
            <a:tabLst/>
            <a:defRPr/>
          </a:pPr>
          <a:r>
            <a:rPr lang="fr-FR" sz="1600" b="1" kern="1200" dirty="0">
              <a:latin typeface="+mn-lt"/>
              <a:ea typeface="+mn-ea"/>
              <a:cs typeface="+mn-cs"/>
            </a:rPr>
            <a:t> Les coûts annuels associés à la sous-nutrition chez l’enfant sont estimés à 289,7 milliards de FCFA, ce qui correspond à 7,1% du PIB</a:t>
          </a:r>
          <a:endParaRPr lang="en-US" sz="1600" b="1" kern="1200" dirty="0">
            <a:latin typeface="+mn-lt"/>
            <a:ea typeface="+mn-ea"/>
            <a:cs typeface="+mn-cs"/>
          </a:endParaRPr>
        </a:p>
      </dsp:txBody>
      <dsp:txXfrm rot="-5400000">
        <a:off x="1383770" y="4038701"/>
        <a:ext cx="9562551" cy="670374"/>
      </dsp:txXfrm>
    </dsp:sp>
    <dsp:sp modelId="{EDDEA7DD-D83B-438B-A3C2-D855A6E27D1B}">
      <dsp:nvSpPr>
        <dsp:cNvPr id="0" name=""/>
        <dsp:cNvSpPr/>
      </dsp:nvSpPr>
      <dsp:spPr>
        <a:xfrm>
          <a:off x="108259" y="3909571"/>
          <a:ext cx="1275509" cy="928632"/>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a:latin typeface="Gill Sans MT" pitchFamily="34" charset="0"/>
              <a:ea typeface="+mn-ea"/>
              <a:cs typeface="+mn-cs"/>
            </a:rPr>
            <a:t>6</a:t>
          </a:r>
          <a:endParaRPr lang="en-US" sz="2400" kern="1200" dirty="0">
            <a:latin typeface="Gill Sans MT" pitchFamily="34" charset="0"/>
            <a:ea typeface="+mn-ea"/>
            <a:cs typeface="+mn-cs"/>
          </a:endParaRPr>
        </a:p>
      </dsp:txBody>
      <dsp:txXfrm>
        <a:off x="153591" y="3954903"/>
        <a:ext cx="1184845" cy="83796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FA53A2-DDEC-419B-8C50-30EF5C106D82}" type="datetimeFigureOut">
              <a:rPr lang="fr-FR" smtClean="0"/>
              <a:t>29/09/2022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471C7E-4992-4601-8EEA-5ADDB5873647}" type="slidenum">
              <a:rPr lang="fr-FR" smtClean="0"/>
              <a:t>‹N°›</a:t>
            </a:fld>
            <a:endParaRPr lang="fr-FR"/>
          </a:p>
        </p:txBody>
      </p:sp>
    </p:spTree>
    <p:extLst>
      <p:ext uri="{BB962C8B-B14F-4D97-AF65-F5344CB8AC3E}">
        <p14:creationId xmlns:p14="http://schemas.microsoft.com/office/powerpoint/2010/main" val="73956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Selon l’OMS,</a:t>
            </a:r>
            <a:r>
              <a:rPr lang="fr-FR" sz="1200" kern="1200" baseline="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la fréquence minimale des repas correspond la proportion d'enfants âgés de 6 à 23 mois ayant une fréquence de repas minimale</a:t>
            </a:r>
            <a:r>
              <a:rPr lang="fr-FR" sz="1200" kern="1200" dirty="0">
                <a:solidFill>
                  <a:schemeClr val="tx1"/>
                </a:solidFill>
                <a:effectLst/>
                <a:latin typeface="+mn-lt"/>
                <a:ea typeface="+mn-ea"/>
                <a:cs typeface="+mn-cs"/>
              </a:rPr>
              <a:t>. Cette fréquence minimale est de 2 repas/collations par jour pour les enfants allaités âgés de 6 à 8 mois, 3 repas/collations par jour pour les enfants nourris au sein âgés de 9 mois-23 mois et 4 repas/collations par jour pour les enfants de ce même groupe d’âge non allaités. Les enfants doivent être nourris souvent parce qu’ils ont un petit estomac et que la croissance de leur poids est proportionnellement élevé. La fréquence d'alimentation recommandée dépend de l'âge des enfants. Au Niger, </a:t>
            </a:r>
            <a:r>
              <a:rPr lang="fr-FR" sz="1200" b="0" kern="1200" dirty="0">
                <a:solidFill>
                  <a:schemeClr val="tx1"/>
                </a:solidFill>
                <a:effectLst/>
                <a:latin typeface="+mn-lt"/>
                <a:ea typeface="+mn-ea"/>
                <a:cs typeface="+mn-cs"/>
              </a:rPr>
              <a:t>la fréquence minimale des repas chez les enfants âgés de 6 à 23 mois est passée de 52% à 78% entre 2012 et 2018, représentant une des meilleures performances au Sahel.</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 diversité alimentaire minimale est la proportion d'enfants de 6 à 23 mois qui reçoivent des aliments de 4 groupes d'aliments ou plus</a:t>
            </a:r>
            <a:r>
              <a:rPr lang="fr-FR" sz="1200" kern="1200" dirty="0">
                <a:solidFill>
                  <a:schemeClr val="tx1"/>
                </a:solidFill>
                <a:effectLst/>
                <a:latin typeface="+mn-lt"/>
                <a:ea typeface="+mn-ea"/>
                <a:cs typeface="+mn-cs"/>
              </a:rPr>
              <a:t>. En plus du nombre de repas que reçoivent les petits enfants chaque jour, ils doivent également avoir accès à un régime alimentaire diversifié. Pendant la période d'alimentation complémentaire, il est recommandé qu’en plus du lait maternel, les enfants aient un régime alimentaire fréquent et varié, composé d'aliments complémentaires riches en nutriments et préparés de manière hygiénique. Des évidences récentes ont montré </a:t>
            </a:r>
            <a:r>
              <a:rPr lang="fr-FR" sz="1200" b="1" kern="1200" dirty="0">
                <a:solidFill>
                  <a:schemeClr val="tx1"/>
                </a:solidFill>
                <a:effectLst/>
                <a:latin typeface="+mn-lt"/>
                <a:ea typeface="+mn-ea"/>
                <a:cs typeface="+mn-cs"/>
              </a:rPr>
              <a:t>qu'un régime comprenant au moins quatre groupes d'aliments par jour est associé à une amélioration de la croissance chez les jeunes enfants</a:t>
            </a:r>
            <a:r>
              <a:rPr lang="fr-FR" sz="1200" kern="1200" dirty="0">
                <a:solidFill>
                  <a:schemeClr val="tx1"/>
                </a:solidFill>
                <a:effectLst/>
                <a:latin typeface="+mn-lt"/>
                <a:ea typeface="+mn-ea"/>
                <a:cs typeface="+mn-cs"/>
              </a:rPr>
              <a:t>. Seulement 14% des enfants de 6 à 23 mois ont un régime alimentaire diversifié même si</a:t>
            </a:r>
            <a:r>
              <a:rPr lang="fr-FR" sz="1200" kern="1200" baseline="0" dirty="0">
                <a:solidFill>
                  <a:schemeClr val="tx1"/>
                </a:solidFill>
                <a:effectLst/>
                <a:latin typeface="+mn-lt"/>
                <a:ea typeface="+mn-ea"/>
                <a:cs typeface="+mn-cs"/>
              </a:rPr>
              <a:t> cette proportion est trois fois plus élevée qu’en 2012, </a:t>
            </a:r>
            <a:r>
              <a:rPr lang="fr-FR" sz="1200" b="1" kern="1200" baseline="0" dirty="0">
                <a:solidFill>
                  <a:schemeClr val="tx1"/>
                </a:solidFill>
                <a:effectLst/>
                <a:latin typeface="+mn-lt"/>
                <a:ea typeface="+mn-ea"/>
                <a:cs typeface="+mn-cs"/>
              </a:rPr>
              <a:t>l’amélioration de la diversité alimentaire chez les nourrissons de 6-23 mois représente le plus grand défi des pratiques alimentaires optimales du nourrisson et du jeune enfant</a:t>
            </a:r>
            <a:r>
              <a:rPr lang="fr-FR" sz="1200" kern="1200" baseline="0" dirty="0">
                <a:solidFill>
                  <a:schemeClr val="tx1"/>
                </a:solidFill>
                <a:effectLst/>
                <a:latin typeface="+mn-lt"/>
                <a:ea typeface="+mn-ea"/>
                <a:cs typeface="+mn-cs"/>
              </a:rPr>
              <a:t>.</a:t>
            </a: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Le régime minimum acceptable représente la proportion d'enfants de 6 à 23 mois qui suivent un régime qui présente à la fois une diversité et une fréquence minimales acceptables</a:t>
            </a:r>
            <a:r>
              <a:rPr lang="fr-FR" sz="1200" b="0" kern="1200" dirty="0">
                <a:solidFill>
                  <a:schemeClr val="tx1"/>
                </a:solidFill>
                <a:effectLst/>
                <a:latin typeface="+mn-lt"/>
                <a:ea typeface="+mn-ea"/>
                <a:cs typeface="+mn-cs"/>
              </a:rPr>
              <a:t>. Il s’agit d’un indicateur composite qui examine à la fois la fréquence et la diversité des aliments consommés par les enfants de 6 à 23 mois. Au Niger, moins d'un enfant sur dix reçoit un régime minimum acceptable. </a:t>
            </a:r>
            <a:r>
              <a:rPr lang="fr-FR" sz="1200" b="1" kern="1200" dirty="0">
                <a:solidFill>
                  <a:schemeClr val="tx1"/>
                </a:solidFill>
                <a:effectLst/>
                <a:latin typeface="+mn-lt"/>
                <a:ea typeface="+mn-ea"/>
                <a:cs typeface="+mn-cs"/>
              </a:rPr>
              <a:t>Trop d'enfants dans le pays sont privés d'une alimentation saine et diversifiée</a:t>
            </a:r>
            <a:r>
              <a:rPr lang="fr-FR" sz="1200" b="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5"/>
          </p:nvPr>
        </p:nvSpPr>
        <p:spPr/>
        <p:txBody>
          <a:bodyPr/>
          <a:lstStyle/>
          <a:p>
            <a:fld id="{1C471C7E-4992-4601-8EEA-5ADDB5873647}" type="slidenum">
              <a:rPr lang="fr-FR" smtClean="0"/>
              <a:t>7</a:t>
            </a:fld>
            <a:endParaRPr lang="fr-FR"/>
          </a:p>
        </p:txBody>
      </p:sp>
    </p:spTree>
    <p:extLst>
      <p:ext uri="{BB962C8B-B14F-4D97-AF65-F5344CB8AC3E}">
        <p14:creationId xmlns:p14="http://schemas.microsoft.com/office/powerpoint/2010/main" val="236159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0" dirty="0"/>
              <a:t>Les</a:t>
            </a:r>
            <a:r>
              <a:rPr lang="fr-FR" b="0" baseline="0" dirty="0"/>
              <a:t> résultats de </a:t>
            </a:r>
            <a:r>
              <a:rPr lang="fr-FR" b="1" baseline="0" dirty="0"/>
              <a:t>l’étude sur le coût de la faim </a:t>
            </a:r>
            <a:r>
              <a:rPr lang="fr-FR" b="0" baseline="0" dirty="0"/>
              <a:t>au Niger montre </a:t>
            </a:r>
            <a:r>
              <a:rPr lang="fr-FR" b="1" baseline="0" dirty="0"/>
              <a:t>l’énorme fardeau de la malnutrition </a:t>
            </a:r>
            <a:r>
              <a:rPr lang="fr-FR" b="0" baseline="0" dirty="0"/>
              <a:t>en termes de souffrances humaines car </a:t>
            </a:r>
            <a:r>
              <a:rPr lang="fr-FR" b="1" baseline="0" dirty="0"/>
              <a:t>43% de la mortalité des enfants de moins de cinq ans </a:t>
            </a:r>
            <a:r>
              <a:rPr lang="fr-FR" b="0" baseline="0" dirty="0"/>
              <a:t>est associée à la sous-nutrition. De même, elle engendre des </a:t>
            </a:r>
            <a:r>
              <a:rPr lang="fr-FR" b="1" baseline="0" dirty="0"/>
              <a:t>dépenses de santé additionnelles </a:t>
            </a:r>
            <a:r>
              <a:rPr lang="fr-FR" b="0" baseline="0" dirty="0"/>
              <a:t>et de </a:t>
            </a:r>
            <a:r>
              <a:rPr lang="fr-FR" b="1" baseline="0" dirty="0"/>
              <a:t>pertes économiques énormes </a:t>
            </a:r>
            <a:r>
              <a:rPr lang="fr-FR" b="0" baseline="0" dirty="0"/>
              <a:t>représentant </a:t>
            </a:r>
            <a:r>
              <a:rPr lang="fr-FR" b="1" baseline="0" dirty="0"/>
              <a:t>7% du PIB</a:t>
            </a:r>
            <a:r>
              <a:rPr lang="fr-FR" b="0" baseline="0" dirty="0"/>
              <a:t> .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Eliminer toutes les formes </a:t>
            </a:r>
            <a:r>
              <a:rPr lang="fr-FR" b="0" baseline="0" dirty="0"/>
              <a:t>de la malnutrition au Niger est une </a:t>
            </a:r>
            <a:r>
              <a:rPr lang="fr-FR" b="1" baseline="0" dirty="0"/>
              <a:t>étape nécessaire </a:t>
            </a:r>
            <a:r>
              <a:rPr lang="fr-FR" b="0" baseline="0" dirty="0"/>
              <a:t>pour le </a:t>
            </a:r>
            <a:r>
              <a:rPr lang="fr-FR" b="1" baseline="0" dirty="0"/>
              <a:t>développement inclusif </a:t>
            </a:r>
            <a:r>
              <a:rPr lang="fr-FR" b="0" baseline="0" dirty="0"/>
              <a:t>du pays.</a:t>
            </a:r>
          </a:p>
          <a:p>
            <a:endParaRPr lang="fr-FR" dirty="0"/>
          </a:p>
        </p:txBody>
      </p:sp>
      <p:sp>
        <p:nvSpPr>
          <p:cNvPr id="4" name="Espace réservé du numéro de diapositive 3"/>
          <p:cNvSpPr>
            <a:spLocks noGrp="1"/>
          </p:cNvSpPr>
          <p:nvPr>
            <p:ph type="sldNum" sz="quarter" idx="5"/>
          </p:nvPr>
        </p:nvSpPr>
        <p:spPr/>
        <p:txBody>
          <a:bodyPr/>
          <a:lstStyle/>
          <a:p>
            <a:fld id="{1C471C7E-4992-4601-8EEA-5ADDB5873647}" type="slidenum">
              <a:rPr lang="fr-FR" smtClean="0"/>
              <a:t>8</a:t>
            </a:fld>
            <a:endParaRPr lang="fr-FR"/>
          </a:p>
        </p:txBody>
      </p:sp>
    </p:spTree>
    <p:extLst>
      <p:ext uri="{BB962C8B-B14F-4D97-AF65-F5344CB8AC3E}">
        <p14:creationId xmlns:p14="http://schemas.microsoft.com/office/powerpoint/2010/main" val="3401769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79768" y="4715907"/>
            <a:ext cx="5438140" cy="4714184"/>
          </a:xfrm>
        </p:spPr>
        <p:txBody>
          <a:bodyPr/>
          <a:lstStyle/>
          <a:p>
            <a:pPr marL="0" marR="0" indent="0" algn="just" defTabSz="924916" rtl="0" eaLnBrk="1" fontAlgn="auto" latinLnBrk="0" hangingPunct="1">
              <a:lnSpc>
                <a:spcPct val="100000"/>
              </a:lnSpc>
              <a:spcBef>
                <a:spcPct val="0"/>
              </a:spcBef>
              <a:spcAft>
                <a:spcPct val="0"/>
              </a:spcAft>
              <a:buClrTx/>
              <a:buSzTx/>
              <a:buFontTx/>
              <a:buNone/>
              <a:tabLst/>
              <a:defRPr/>
            </a:pPr>
            <a:r>
              <a:rPr lang="fr-FR" sz="1200" b="1" dirty="0"/>
              <a:t>Diapo 29. Conclusions</a:t>
            </a:r>
          </a:p>
          <a:p>
            <a:pPr algn="just" defTabSz="924916">
              <a:spcBef>
                <a:spcPct val="0"/>
              </a:spcBef>
              <a:spcAft>
                <a:spcPct val="0"/>
              </a:spcAft>
              <a:defRPr/>
            </a:pPr>
            <a:endParaRPr lang="fr-FR" sz="1200" dirty="0"/>
          </a:p>
          <a:p>
            <a:pPr algn="just" defTabSz="924916">
              <a:spcBef>
                <a:spcPct val="0"/>
              </a:spcBef>
              <a:spcAft>
                <a:spcPct val="0"/>
              </a:spcAft>
              <a:defRPr/>
            </a:pPr>
            <a:r>
              <a:rPr lang="fr-FR" sz="1200" dirty="0"/>
              <a:t>Face</a:t>
            </a:r>
            <a:r>
              <a:rPr lang="fr-FR" sz="1200" baseline="0" dirty="0"/>
              <a:t> à la </a:t>
            </a:r>
            <a:r>
              <a:rPr lang="fr-FR" sz="1200" b="1" baseline="0" dirty="0"/>
              <a:t>gravité </a:t>
            </a:r>
            <a:r>
              <a:rPr lang="fr-FR" sz="1200" baseline="0" dirty="0"/>
              <a:t>de la </a:t>
            </a:r>
            <a:r>
              <a:rPr lang="fr-FR" sz="1200" b="1" baseline="0" dirty="0"/>
              <a:t>situation nutritionnelle </a:t>
            </a:r>
            <a:r>
              <a:rPr lang="fr-FR" sz="1200" baseline="0" dirty="0"/>
              <a:t>au Niger, il est important de mettre en place une stratégie de mobilisation de ressources basée d’abord sur les </a:t>
            </a:r>
            <a:r>
              <a:rPr lang="fr-FR" sz="1200" b="1" baseline="0" dirty="0"/>
              <a:t>allocations budgétaires nationales </a:t>
            </a:r>
            <a:r>
              <a:rPr lang="fr-FR" sz="1200" b="0" baseline="0" dirty="0"/>
              <a:t>complétée par les </a:t>
            </a:r>
            <a:r>
              <a:rPr lang="fr-FR" sz="1200" b="1" baseline="0" dirty="0"/>
              <a:t>aides extérieures</a:t>
            </a:r>
            <a:r>
              <a:rPr lang="fr-FR" sz="1200" b="0" baseline="0" dirty="0"/>
              <a:t>. </a:t>
            </a: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0" baseline="0" dirty="0"/>
              <a:t>A propos des allocations budgétaires nationales, le suivi des </a:t>
            </a:r>
            <a:r>
              <a:rPr lang="fr-FR" sz="1200" b="1" baseline="0" dirty="0"/>
              <a:t>arbitrages budgétaires </a:t>
            </a:r>
            <a:r>
              <a:rPr lang="fr-FR" sz="1200" b="0" baseline="0" dirty="0"/>
              <a:t>au niveau des </a:t>
            </a:r>
            <a:r>
              <a:rPr lang="fr-FR" sz="1200" b="1" baseline="0" dirty="0"/>
              <a:t>différents secteurs </a:t>
            </a:r>
            <a:r>
              <a:rPr lang="fr-FR" sz="1200" b="0" baseline="0" dirty="0"/>
              <a:t>est également important car gérant des priorités multiples dont la conséquence pourrait être une </a:t>
            </a:r>
            <a:r>
              <a:rPr lang="fr-FR" sz="1200" b="1" baseline="0" dirty="0"/>
              <a:t>faible prise en compte de la nutrition</a:t>
            </a:r>
            <a:r>
              <a:rPr lang="fr-FR" sz="1200" b="0" baseline="0" dirty="0"/>
              <a:t>. </a:t>
            </a: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0" baseline="0" dirty="0"/>
              <a:t>La mobilisation des </a:t>
            </a:r>
            <a:r>
              <a:rPr lang="fr-FR" sz="1200" b="1" baseline="0" dirty="0"/>
              <a:t>financements extérieurs </a:t>
            </a:r>
            <a:r>
              <a:rPr lang="fr-FR" sz="1200" b="0" baseline="0" dirty="0"/>
              <a:t>doit être </a:t>
            </a:r>
            <a:r>
              <a:rPr lang="fr-FR" sz="1200" b="1" baseline="0" dirty="0"/>
              <a:t>optimisée</a:t>
            </a:r>
            <a:r>
              <a:rPr lang="fr-FR" sz="1200" b="0" baseline="0" dirty="0"/>
              <a:t> en saisissant les </a:t>
            </a:r>
            <a:r>
              <a:rPr lang="fr-FR" sz="1200" b="1" baseline="0" dirty="0"/>
              <a:t>opportunités</a:t>
            </a:r>
            <a:r>
              <a:rPr lang="fr-FR" sz="1200" b="0" baseline="0" dirty="0"/>
              <a:t> et en répondant à temps à des appels d’offres et des intentions </a:t>
            </a:r>
            <a:r>
              <a:rPr lang="fr-FR" sz="1200" b="1" baseline="0" dirty="0"/>
              <a:t>de financements extérieurs </a:t>
            </a:r>
            <a:r>
              <a:rPr lang="fr-FR" sz="1200" b="0" baseline="0" dirty="0"/>
              <a:t>(EU, BAD, BID, BM et coopérations bilatérales). Nous présentons ici deux exemples à titre illustratif. Il y a d’une part le processus en cours </a:t>
            </a:r>
            <a:r>
              <a:rPr lang="fr-FR" sz="1200" b="1" baseline="0" dirty="0"/>
              <a:t>sur l’appui budgétaire de l’Union Européenne </a:t>
            </a:r>
            <a:r>
              <a:rPr lang="fr-FR" sz="1200" b="0" baseline="0" dirty="0"/>
              <a:t>au bénéfice du Niger </a:t>
            </a:r>
            <a:r>
              <a:rPr lang="fr-FR" sz="1200" b="1" baseline="0" dirty="0"/>
              <a:t>pour la prise en charge de la malnutrition aiguë </a:t>
            </a:r>
            <a:r>
              <a:rPr lang="fr-FR" sz="1200" b="0" baseline="0" dirty="0"/>
              <a:t>est </a:t>
            </a:r>
            <a:r>
              <a:rPr lang="fr-FR" sz="1200" b="1" baseline="0" dirty="0"/>
              <a:t>un bon exemple à condition </a:t>
            </a:r>
            <a:r>
              <a:rPr lang="fr-FR" sz="1200" b="0" baseline="0" dirty="0"/>
              <a:t>que toutes les mesures d’accompagnement soient prises pour sa mise en œuvre sur le terrain. Le Ministère de la Santé Publique élabore une feuille de route pour permettre à l’Etat de planifier un engagement financier croissant dans la PCIMA qui se traduira par une inscription budgétaire de 1 milliard de Francs FCA pour 2020.</a:t>
            </a:r>
          </a:p>
          <a:p>
            <a:pPr marL="0" marR="0" indent="0" algn="just" defTabSz="924916" rtl="0" eaLnBrk="1" fontAlgn="auto" latinLnBrk="0" hangingPunct="1">
              <a:lnSpc>
                <a:spcPct val="100000"/>
              </a:lnSpc>
              <a:spcBef>
                <a:spcPct val="0"/>
              </a:spcBef>
              <a:spcAft>
                <a:spcPct val="0"/>
              </a:spcAft>
              <a:buClrTx/>
              <a:buSzTx/>
              <a:buFontTx/>
              <a:buNone/>
              <a:tabLst/>
              <a:defRPr/>
            </a:pPr>
            <a:r>
              <a:rPr lang="fr-FR" dirty="0"/>
              <a:t>Ce processus correspond également à un engagement pris par l'Etat dans le cadre d'une convention d'appui budgétaire (11e FED) passée récemment entre le Niger et l'UE. En développant une telle feuille de route et en assurant l'allocation de ressources du budget national au domaine de la prise en charge de la malnutrition aigüe, le MSP répond à un indicateur déclencheur de cet appui budgétaire. Cet appui joue ainsi le rôle de levier pour encourager les efforts du Gouvernement de rehausser le niveau des ressources nationales attribuées à la nutrition, et en particulier aux efforts de prise en charge médicale des enfants sévèrement malnutris, dans un contexte de raréfaction des ressources externes dans ce domaine. Il s'agit ainsi pour le MSP d'intégrer pleinement ces activités dans les planifications et le fonctionnement des structures sanitaires à travers tout le territoire national, en prenant progressivement en charge les coûts y afférents</a:t>
            </a:r>
            <a:r>
              <a:rPr lang="fr-FR" sz="1200" b="0" baseline="0" dirty="0"/>
              <a:t>. </a:t>
            </a:r>
            <a:r>
              <a:rPr lang="fr-FR" sz="1200" kern="1200" dirty="0">
                <a:solidFill>
                  <a:schemeClr val="tx1"/>
                </a:solidFill>
                <a:effectLst/>
                <a:latin typeface="+mn-lt"/>
                <a:ea typeface="+mn-ea"/>
                <a:cs typeface="+mn-cs"/>
              </a:rPr>
              <a:t>Ce levier sera encore plus bénéfique sur le développement inclusif lorsque les allocations budgétaires nationales couvrent également la prévention de toutes les formes de malnutrition. Il y a un besoin d’équilibre de financement entre le traitement et la prévention qui commence à partir des allocations budgétaires. </a:t>
            </a:r>
          </a:p>
          <a:p>
            <a:pPr algn="just" defTabSz="924916">
              <a:spcBef>
                <a:spcPct val="0"/>
              </a:spcBef>
              <a:spcAft>
                <a:spcPct val="0"/>
              </a:spcAft>
              <a:defRPr/>
            </a:pPr>
            <a:r>
              <a:rPr lang="fr-FR" sz="1200" b="0" baseline="0" dirty="0"/>
              <a:t>Le second exemple est la mise en œuvre de la Plateforme Nationale pour la Nutrition (PNIN). </a:t>
            </a:r>
            <a:r>
              <a:rPr lang="fr-FR" sz="1200" b="1" kern="1200" dirty="0">
                <a:solidFill>
                  <a:schemeClr val="tx1"/>
                </a:solidFill>
                <a:effectLst/>
                <a:latin typeface="+mn-lt"/>
                <a:ea typeface="+mn-ea"/>
                <a:cs typeface="+mn-cs"/>
              </a:rPr>
              <a:t>La PNIN </a:t>
            </a:r>
            <a:r>
              <a:rPr lang="fr-FR" sz="1200" b="0" kern="1200" dirty="0">
                <a:solidFill>
                  <a:schemeClr val="tx1"/>
                </a:solidFill>
                <a:effectLst/>
                <a:latin typeface="+mn-lt"/>
                <a:ea typeface="+mn-ea"/>
                <a:cs typeface="+mn-cs"/>
              </a:rPr>
              <a:t>est coordonnée </a:t>
            </a:r>
            <a:r>
              <a:rPr lang="fr-FR" sz="1200" b="1" kern="1200" dirty="0">
                <a:solidFill>
                  <a:schemeClr val="tx1"/>
                </a:solidFill>
                <a:effectLst/>
                <a:latin typeface="+mn-lt"/>
                <a:ea typeface="+mn-ea"/>
                <a:cs typeface="+mn-cs"/>
              </a:rPr>
              <a:t>par l’Institut National de la Statistique (INS) </a:t>
            </a:r>
            <a:r>
              <a:rPr lang="fr-FR" sz="1200" b="0" kern="1200" dirty="0">
                <a:solidFill>
                  <a:schemeClr val="tx1"/>
                </a:solidFill>
                <a:effectLst/>
                <a:latin typeface="+mn-lt"/>
                <a:ea typeface="+mn-ea"/>
                <a:cs typeface="+mn-cs"/>
              </a:rPr>
              <a:t>et le Haut-Commissariat à l’Initiative 3N (HC3N) sur financement de la Délégation de l’Union européenne au Niger. Elle est une opportunité </a:t>
            </a:r>
            <a:r>
              <a:rPr lang="fr-FR" sz="1200" b="1" kern="1200" dirty="0">
                <a:solidFill>
                  <a:schemeClr val="tx1"/>
                </a:solidFill>
                <a:effectLst/>
                <a:latin typeface="+mn-lt"/>
                <a:ea typeface="+mn-ea"/>
                <a:cs typeface="+mn-cs"/>
              </a:rPr>
              <a:t>pour orienter l’action. La subvention de l’UE  est </a:t>
            </a:r>
            <a:r>
              <a:rPr lang="fr-FR" sz="1200" b="1" kern="1200" baseline="0" dirty="0">
                <a:solidFill>
                  <a:schemeClr val="tx1"/>
                </a:solidFill>
                <a:effectLst/>
                <a:latin typeface="+mn-lt"/>
                <a:ea typeface="+mn-ea"/>
                <a:cs typeface="+mn-cs"/>
              </a:rPr>
              <a:t>de 1,5 millions d’euros. </a:t>
            </a:r>
            <a:endParaRPr lang="fr-FR" sz="1200" b="1" kern="1200" dirty="0">
              <a:solidFill>
                <a:schemeClr val="tx1"/>
              </a:solidFill>
              <a:effectLst/>
              <a:latin typeface="+mn-lt"/>
              <a:ea typeface="+mn-ea"/>
              <a:cs typeface="+mn-cs"/>
            </a:endParaRP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0" baseline="0" dirty="0"/>
              <a:t>La </a:t>
            </a:r>
            <a:r>
              <a:rPr lang="fr-FR" sz="1200" b="1" baseline="0" dirty="0"/>
              <a:t>dynamisation</a:t>
            </a:r>
            <a:r>
              <a:rPr lang="fr-FR" sz="1200" b="0" baseline="0" dirty="0"/>
              <a:t> et la </a:t>
            </a:r>
            <a:r>
              <a:rPr lang="fr-FR" sz="1200" b="1" baseline="0" dirty="0"/>
              <a:t>responsabilisation</a:t>
            </a:r>
            <a:r>
              <a:rPr lang="fr-FR" sz="1200" b="0" baseline="0" dirty="0"/>
              <a:t> des secteurs pour la mobilisation des ressources est cruciale. Les parlementaires tout comme les journalistes ont un rôle crucial à y jouer à travers le plaidoyer et le lobbying.</a:t>
            </a: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1" baseline="0" dirty="0"/>
              <a:t>2 minutes et 30 secondes</a:t>
            </a:r>
          </a:p>
          <a:p>
            <a:pPr algn="just" defTabSz="924916">
              <a:spcBef>
                <a:spcPct val="0"/>
              </a:spcBef>
              <a:spcAft>
                <a:spcPct val="0"/>
              </a:spcAft>
              <a:defRPr/>
            </a:pPr>
            <a:endParaRPr lang="fr-FR" sz="1200" b="0" baseline="0" dirty="0"/>
          </a:p>
          <a:p>
            <a:pPr algn="just" defTabSz="924916">
              <a:spcBef>
                <a:spcPct val="0"/>
              </a:spcBef>
              <a:spcAft>
                <a:spcPct val="0"/>
              </a:spcAft>
              <a:defRPr/>
            </a:pPr>
            <a:endParaRPr lang="fr-FR" sz="1200" b="0" dirty="0"/>
          </a:p>
          <a:p>
            <a:pPr algn="just" defTabSz="924916">
              <a:spcBef>
                <a:spcPct val="0"/>
              </a:spcBef>
              <a:spcAft>
                <a:spcPct val="0"/>
              </a:spcAft>
              <a:defRPr/>
            </a:pPr>
            <a:endParaRPr lang="fr-FR" sz="1200" b="0" dirty="0"/>
          </a:p>
          <a:p>
            <a:pPr algn="just" defTabSz="924916">
              <a:spcBef>
                <a:spcPct val="0"/>
              </a:spcBef>
              <a:spcAft>
                <a:spcPct val="0"/>
              </a:spcAft>
              <a:defRPr/>
            </a:pPr>
            <a:endParaRPr lang="fr-FR" sz="1200" dirty="0"/>
          </a:p>
          <a:p>
            <a:pPr algn="just" defTabSz="924916">
              <a:spcBef>
                <a:spcPct val="0"/>
              </a:spcBef>
              <a:spcAft>
                <a:spcPct val="0"/>
              </a:spcAft>
              <a:defRPr/>
            </a:pPr>
            <a:endParaRPr lang="fr-FR" sz="1200" dirty="0"/>
          </a:p>
          <a:p>
            <a:pPr marL="0" marR="0" indent="0" algn="just"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12</a:t>
            </a:fld>
            <a:endParaRPr lang="fr-FR">
              <a:solidFill>
                <a:prstClr val="black"/>
              </a:solidFill>
            </a:endParaRPr>
          </a:p>
        </p:txBody>
      </p:sp>
    </p:spTree>
    <p:extLst>
      <p:ext uri="{BB962C8B-B14F-4D97-AF65-F5344CB8AC3E}">
        <p14:creationId xmlns:p14="http://schemas.microsoft.com/office/powerpoint/2010/main" val="532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79768" y="4715907"/>
            <a:ext cx="5438140" cy="4714184"/>
          </a:xfrm>
        </p:spPr>
        <p:txBody>
          <a:bodyPr/>
          <a:lstStyle/>
          <a:p>
            <a:pPr marL="0" marR="0" indent="0" algn="just" defTabSz="924916" rtl="0" eaLnBrk="1" fontAlgn="auto" latinLnBrk="0" hangingPunct="1">
              <a:lnSpc>
                <a:spcPct val="100000"/>
              </a:lnSpc>
              <a:spcBef>
                <a:spcPct val="0"/>
              </a:spcBef>
              <a:spcAft>
                <a:spcPct val="0"/>
              </a:spcAft>
              <a:buClrTx/>
              <a:buSzTx/>
              <a:buFontTx/>
              <a:buNone/>
              <a:tabLst/>
              <a:defRPr/>
            </a:pPr>
            <a:r>
              <a:rPr lang="fr-FR" sz="1200" b="1" dirty="0"/>
              <a:t>Diapo 29. Conclusions</a:t>
            </a:r>
          </a:p>
          <a:p>
            <a:pPr algn="just" defTabSz="924916">
              <a:spcBef>
                <a:spcPct val="0"/>
              </a:spcBef>
              <a:spcAft>
                <a:spcPct val="0"/>
              </a:spcAft>
              <a:defRPr/>
            </a:pPr>
            <a:endParaRPr lang="fr-FR" sz="1200" dirty="0"/>
          </a:p>
          <a:p>
            <a:pPr algn="just" defTabSz="924916">
              <a:spcBef>
                <a:spcPct val="0"/>
              </a:spcBef>
              <a:spcAft>
                <a:spcPct val="0"/>
              </a:spcAft>
              <a:defRPr/>
            </a:pPr>
            <a:r>
              <a:rPr lang="fr-FR" sz="1200" dirty="0"/>
              <a:t>Face</a:t>
            </a:r>
            <a:r>
              <a:rPr lang="fr-FR" sz="1200" baseline="0" dirty="0"/>
              <a:t> à la </a:t>
            </a:r>
            <a:r>
              <a:rPr lang="fr-FR" sz="1200" b="1" baseline="0" dirty="0"/>
              <a:t>gravité </a:t>
            </a:r>
            <a:r>
              <a:rPr lang="fr-FR" sz="1200" baseline="0" dirty="0"/>
              <a:t>de la </a:t>
            </a:r>
            <a:r>
              <a:rPr lang="fr-FR" sz="1200" b="1" baseline="0" dirty="0"/>
              <a:t>situation nutritionnelle </a:t>
            </a:r>
            <a:r>
              <a:rPr lang="fr-FR" sz="1200" baseline="0" dirty="0"/>
              <a:t>au Niger, il est important de mettre en place une stratégie de mobilisation de ressources basée d’abord sur les </a:t>
            </a:r>
            <a:r>
              <a:rPr lang="fr-FR" sz="1200" b="1" baseline="0" dirty="0"/>
              <a:t>allocations budgétaires nationales </a:t>
            </a:r>
            <a:r>
              <a:rPr lang="fr-FR" sz="1200" b="0" baseline="0" dirty="0"/>
              <a:t>complétée par les </a:t>
            </a:r>
            <a:r>
              <a:rPr lang="fr-FR" sz="1200" b="1" baseline="0" dirty="0"/>
              <a:t>aides extérieures</a:t>
            </a:r>
            <a:r>
              <a:rPr lang="fr-FR" sz="1200" b="0" baseline="0" dirty="0"/>
              <a:t>. </a:t>
            </a: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0" baseline="0" dirty="0"/>
              <a:t>A propos des allocations budgétaires nationales, le suivi des </a:t>
            </a:r>
            <a:r>
              <a:rPr lang="fr-FR" sz="1200" b="1" baseline="0" dirty="0"/>
              <a:t>arbitrages budgétaires </a:t>
            </a:r>
            <a:r>
              <a:rPr lang="fr-FR" sz="1200" b="0" baseline="0" dirty="0"/>
              <a:t>au niveau des </a:t>
            </a:r>
            <a:r>
              <a:rPr lang="fr-FR" sz="1200" b="1" baseline="0" dirty="0"/>
              <a:t>différents secteurs </a:t>
            </a:r>
            <a:r>
              <a:rPr lang="fr-FR" sz="1200" b="0" baseline="0" dirty="0"/>
              <a:t>est également important car gérant des priorités multiples dont la conséquence pourrait être une </a:t>
            </a:r>
            <a:r>
              <a:rPr lang="fr-FR" sz="1200" b="1" baseline="0" dirty="0"/>
              <a:t>faible prise en compte de la nutrition</a:t>
            </a:r>
            <a:r>
              <a:rPr lang="fr-FR" sz="1200" b="0" baseline="0" dirty="0"/>
              <a:t>. </a:t>
            </a: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0" baseline="0" dirty="0"/>
              <a:t>La mobilisation des </a:t>
            </a:r>
            <a:r>
              <a:rPr lang="fr-FR" sz="1200" b="1" baseline="0" dirty="0"/>
              <a:t>financements extérieurs </a:t>
            </a:r>
            <a:r>
              <a:rPr lang="fr-FR" sz="1200" b="0" baseline="0" dirty="0"/>
              <a:t>doit être </a:t>
            </a:r>
            <a:r>
              <a:rPr lang="fr-FR" sz="1200" b="1" baseline="0" dirty="0"/>
              <a:t>optimisée</a:t>
            </a:r>
            <a:r>
              <a:rPr lang="fr-FR" sz="1200" b="0" baseline="0" dirty="0"/>
              <a:t> en saisissant les </a:t>
            </a:r>
            <a:r>
              <a:rPr lang="fr-FR" sz="1200" b="1" baseline="0" dirty="0"/>
              <a:t>opportunités</a:t>
            </a:r>
            <a:r>
              <a:rPr lang="fr-FR" sz="1200" b="0" baseline="0" dirty="0"/>
              <a:t> et en répondant à temps à des appels d’offres et des intentions </a:t>
            </a:r>
            <a:r>
              <a:rPr lang="fr-FR" sz="1200" b="1" baseline="0" dirty="0"/>
              <a:t>de financements extérieurs </a:t>
            </a:r>
            <a:r>
              <a:rPr lang="fr-FR" sz="1200" b="0" baseline="0" dirty="0"/>
              <a:t>(EU, BAD, BID, BM et coopérations bilatérales). Nous présentons ici deux exemples à titre illustratif. Il y a d’une part le processus en cours </a:t>
            </a:r>
            <a:r>
              <a:rPr lang="fr-FR" sz="1200" b="1" baseline="0" dirty="0"/>
              <a:t>sur l’appui budgétaire de l’Union Européenne </a:t>
            </a:r>
            <a:r>
              <a:rPr lang="fr-FR" sz="1200" b="0" baseline="0" dirty="0"/>
              <a:t>au bénéfice du Niger </a:t>
            </a:r>
            <a:r>
              <a:rPr lang="fr-FR" sz="1200" b="1" baseline="0" dirty="0"/>
              <a:t>pour la prise en charge de la malnutrition aiguë </a:t>
            </a:r>
            <a:r>
              <a:rPr lang="fr-FR" sz="1200" b="0" baseline="0" dirty="0"/>
              <a:t>est </a:t>
            </a:r>
            <a:r>
              <a:rPr lang="fr-FR" sz="1200" b="1" baseline="0" dirty="0"/>
              <a:t>un bon exemple à condition </a:t>
            </a:r>
            <a:r>
              <a:rPr lang="fr-FR" sz="1200" b="0" baseline="0" dirty="0"/>
              <a:t>que toutes les mesures d’accompagnement soient prises pour sa mise en œuvre sur le terrain. Le Ministère de la Santé Publique élabore une feuille de route pour permettre à l’Etat de planifier un engagement financier croissant dans la PCIMA qui se traduira par une inscription budgétaire de 1 milliard de Francs FCA pour 2020.</a:t>
            </a:r>
          </a:p>
          <a:p>
            <a:pPr marL="0" marR="0" indent="0" algn="just" defTabSz="924916" rtl="0" eaLnBrk="1" fontAlgn="auto" latinLnBrk="0" hangingPunct="1">
              <a:lnSpc>
                <a:spcPct val="100000"/>
              </a:lnSpc>
              <a:spcBef>
                <a:spcPct val="0"/>
              </a:spcBef>
              <a:spcAft>
                <a:spcPct val="0"/>
              </a:spcAft>
              <a:buClrTx/>
              <a:buSzTx/>
              <a:buFontTx/>
              <a:buNone/>
              <a:tabLst/>
              <a:defRPr/>
            </a:pPr>
            <a:r>
              <a:rPr lang="fr-FR" dirty="0"/>
              <a:t>Ce processus correspond également à un engagement pris par l'Etat dans le cadre d'une convention d'appui budgétaire (11e FED) passée récemment entre le Niger et l'UE. En développant une telle feuille de route et en assurant l'allocation de ressources du budget national au domaine de la prise en charge de la malnutrition aigüe, le MSP répond à un indicateur déclencheur de cet appui budgétaire. Cet appui joue ainsi le rôle de levier pour encourager les efforts du Gouvernement de rehausser le niveau des ressources nationales attribuées à la nutrition, et en particulier aux efforts de prise en charge médicale des enfants sévèrement malnutris, dans un contexte de raréfaction des ressources externes dans ce domaine. Il s'agit ainsi pour le MSP d'intégrer pleinement ces activités dans les planifications et le fonctionnement des structures sanitaires à travers tout le territoire national, en prenant progressivement en charge les coûts y afférents</a:t>
            </a:r>
            <a:r>
              <a:rPr lang="fr-FR" sz="1200" b="0" baseline="0" dirty="0"/>
              <a:t>. </a:t>
            </a:r>
            <a:r>
              <a:rPr lang="fr-FR" sz="1200" kern="1200" dirty="0">
                <a:solidFill>
                  <a:schemeClr val="tx1"/>
                </a:solidFill>
                <a:effectLst/>
                <a:latin typeface="+mn-lt"/>
                <a:ea typeface="+mn-ea"/>
                <a:cs typeface="+mn-cs"/>
              </a:rPr>
              <a:t>Ce levier sera encore plus bénéfique sur le développement inclusif lorsque les allocations budgétaires nationales couvrent également la prévention de toutes les formes de malnutrition. Il y a un besoin d’équilibre de financement entre le traitement et la prévention qui commence à partir des allocations budgétaires. </a:t>
            </a:r>
          </a:p>
          <a:p>
            <a:pPr algn="just" defTabSz="924916">
              <a:spcBef>
                <a:spcPct val="0"/>
              </a:spcBef>
              <a:spcAft>
                <a:spcPct val="0"/>
              </a:spcAft>
              <a:defRPr/>
            </a:pPr>
            <a:r>
              <a:rPr lang="fr-FR" sz="1200" b="0" baseline="0" dirty="0"/>
              <a:t>Le second exemple est la mise en œuvre de la Plateforme Nationale pour la Nutrition (PNIN). </a:t>
            </a:r>
            <a:r>
              <a:rPr lang="fr-FR" sz="1200" b="1" kern="1200" dirty="0">
                <a:solidFill>
                  <a:schemeClr val="tx1"/>
                </a:solidFill>
                <a:effectLst/>
                <a:latin typeface="+mn-lt"/>
                <a:ea typeface="+mn-ea"/>
                <a:cs typeface="+mn-cs"/>
              </a:rPr>
              <a:t>La PNIN </a:t>
            </a:r>
            <a:r>
              <a:rPr lang="fr-FR" sz="1200" b="0" kern="1200" dirty="0">
                <a:solidFill>
                  <a:schemeClr val="tx1"/>
                </a:solidFill>
                <a:effectLst/>
                <a:latin typeface="+mn-lt"/>
                <a:ea typeface="+mn-ea"/>
                <a:cs typeface="+mn-cs"/>
              </a:rPr>
              <a:t>est coordonnée </a:t>
            </a:r>
            <a:r>
              <a:rPr lang="fr-FR" sz="1200" b="1" kern="1200" dirty="0">
                <a:solidFill>
                  <a:schemeClr val="tx1"/>
                </a:solidFill>
                <a:effectLst/>
                <a:latin typeface="+mn-lt"/>
                <a:ea typeface="+mn-ea"/>
                <a:cs typeface="+mn-cs"/>
              </a:rPr>
              <a:t>par l’Institut National de la Statistique (INS) </a:t>
            </a:r>
            <a:r>
              <a:rPr lang="fr-FR" sz="1200" b="0" kern="1200" dirty="0">
                <a:solidFill>
                  <a:schemeClr val="tx1"/>
                </a:solidFill>
                <a:effectLst/>
                <a:latin typeface="+mn-lt"/>
                <a:ea typeface="+mn-ea"/>
                <a:cs typeface="+mn-cs"/>
              </a:rPr>
              <a:t>et le Haut-Commissariat à l’Initiative 3N (HC3N) sur financement de la Délégation de l’Union européenne au Niger. Elle est une opportunité </a:t>
            </a:r>
            <a:r>
              <a:rPr lang="fr-FR" sz="1200" b="1" kern="1200" dirty="0">
                <a:solidFill>
                  <a:schemeClr val="tx1"/>
                </a:solidFill>
                <a:effectLst/>
                <a:latin typeface="+mn-lt"/>
                <a:ea typeface="+mn-ea"/>
                <a:cs typeface="+mn-cs"/>
              </a:rPr>
              <a:t>pour orienter l’action. La subvention de l’UE  est </a:t>
            </a:r>
            <a:r>
              <a:rPr lang="fr-FR" sz="1200" b="1" kern="1200" baseline="0" dirty="0">
                <a:solidFill>
                  <a:schemeClr val="tx1"/>
                </a:solidFill>
                <a:effectLst/>
                <a:latin typeface="+mn-lt"/>
                <a:ea typeface="+mn-ea"/>
                <a:cs typeface="+mn-cs"/>
              </a:rPr>
              <a:t>de 1,5 millions d’euros. </a:t>
            </a:r>
            <a:endParaRPr lang="fr-FR" sz="1200" b="1" kern="1200" dirty="0">
              <a:solidFill>
                <a:schemeClr val="tx1"/>
              </a:solidFill>
              <a:effectLst/>
              <a:latin typeface="+mn-lt"/>
              <a:ea typeface="+mn-ea"/>
              <a:cs typeface="+mn-cs"/>
            </a:endParaRP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0" baseline="0" dirty="0"/>
              <a:t>La </a:t>
            </a:r>
            <a:r>
              <a:rPr lang="fr-FR" sz="1200" b="1" baseline="0" dirty="0"/>
              <a:t>dynamisation</a:t>
            </a:r>
            <a:r>
              <a:rPr lang="fr-FR" sz="1200" b="0" baseline="0" dirty="0"/>
              <a:t> et la </a:t>
            </a:r>
            <a:r>
              <a:rPr lang="fr-FR" sz="1200" b="1" baseline="0" dirty="0"/>
              <a:t>responsabilisation</a:t>
            </a:r>
            <a:r>
              <a:rPr lang="fr-FR" sz="1200" b="0" baseline="0" dirty="0"/>
              <a:t> des secteurs pour la mobilisation des ressources est cruciale. Les parlementaires tout comme les journalistes ont un rôle crucial à y jouer à travers le plaidoyer et le lobbying.</a:t>
            </a:r>
          </a:p>
          <a:p>
            <a:pPr algn="just" defTabSz="924916">
              <a:spcBef>
                <a:spcPct val="0"/>
              </a:spcBef>
              <a:spcAft>
                <a:spcPct val="0"/>
              </a:spcAft>
              <a:defRPr/>
            </a:pPr>
            <a:endParaRPr lang="fr-FR" sz="1200" b="0" baseline="0" dirty="0"/>
          </a:p>
          <a:p>
            <a:pPr algn="just" defTabSz="924916">
              <a:spcBef>
                <a:spcPct val="0"/>
              </a:spcBef>
              <a:spcAft>
                <a:spcPct val="0"/>
              </a:spcAft>
              <a:defRPr/>
            </a:pPr>
            <a:r>
              <a:rPr lang="fr-FR" sz="1200" b="1" baseline="0" dirty="0"/>
              <a:t>2 minutes et 30 secondes</a:t>
            </a:r>
          </a:p>
          <a:p>
            <a:pPr algn="just" defTabSz="924916">
              <a:spcBef>
                <a:spcPct val="0"/>
              </a:spcBef>
              <a:spcAft>
                <a:spcPct val="0"/>
              </a:spcAft>
              <a:defRPr/>
            </a:pPr>
            <a:endParaRPr lang="fr-FR" sz="1200" b="0" baseline="0" dirty="0"/>
          </a:p>
          <a:p>
            <a:pPr algn="just" defTabSz="924916">
              <a:spcBef>
                <a:spcPct val="0"/>
              </a:spcBef>
              <a:spcAft>
                <a:spcPct val="0"/>
              </a:spcAft>
              <a:defRPr/>
            </a:pPr>
            <a:endParaRPr lang="fr-FR" sz="1200" b="0" dirty="0"/>
          </a:p>
          <a:p>
            <a:pPr algn="just" defTabSz="924916">
              <a:spcBef>
                <a:spcPct val="0"/>
              </a:spcBef>
              <a:spcAft>
                <a:spcPct val="0"/>
              </a:spcAft>
              <a:defRPr/>
            </a:pPr>
            <a:endParaRPr lang="fr-FR" sz="1200" b="0" dirty="0"/>
          </a:p>
          <a:p>
            <a:pPr algn="just" defTabSz="924916">
              <a:spcBef>
                <a:spcPct val="0"/>
              </a:spcBef>
              <a:spcAft>
                <a:spcPct val="0"/>
              </a:spcAft>
              <a:defRPr/>
            </a:pPr>
            <a:endParaRPr lang="fr-FR" sz="1200" dirty="0"/>
          </a:p>
          <a:p>
            <a:pPr algn="just" defTabSz="924916">
              <a:spcBef>
                <a:spcPct val="0"/>
              </a:spcBef>
              <a:spcAft>
                <a:spcPct val="0"/>
              </a:spcAft>
              <a:defRPr/>
            </a:pPr>
            <a:endParaRPr lang="fr-FR" sz="1200" dirty="0"/>
          </a:p>
          <a:p>
            <a:pPr marL="0" marR="0" indent="0" algn="just"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13</a:t>
            </a:fld>
            <a:endParaRPr lang="fr-FR">
              <a:solidFill>
                <a:prstClr val="black"/>
              </a:solidFill>
            </a:endParaRPr>
          </a:p>
        </p:txBody>
      </p:sp>
    </p:spTree>
    <p:extLst>
      <p:ext uri="{BB962C8B-B14F-4D97-AF65-F5344CB8AC3E}">
        <p14:creationId xmlns:p14="http://schemas.microsoft.com/office/powerpoint/2010/main" val="601303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200" b="1" dirty="0"/>
              <a:t>Diapo 25. Message pour passer à l’action</a:t>
            </a:r>
          </a:p>
          <a:p>
            <a:pPr algn="just"/>
            <a:endParaRPr lang="fr-FR" sz="1200" dirty="0"/>
          </a:p>
          <a:p>
            <a:pPr algn="just"/>
            <a:r>
              <a:rPr lang="fr-FR" sz="1200" dirty="0"/>
              <a:t>Toute </a:t>
            </a:r>
            <a:r>
              <a:rPr lang="fr-FR" sz="1200" b="1" dirty="0"/>
              <a:t>mise en œuvre </a:t>
            </a:r>
            <a:r>
              <a:rPr lang="fr-FR" sz="1200" dirty="0"/>
              <a:t>de programmes ou de projets nécessite </a:t>
            </a:r>
            <a:r>
              <a:rPr lang="fr-FR" sz="1200" b="1" dirty="0"/>
              <a:t>des ressources financières</a:t>
            </a:r>
            <a:r>
              <a:rPr lang="fr-FR" sz="1200" dirty="0"/>
              <a:t>. Certaines seront de </a:t>
            </a:r>
            <a:r>
              <a:rPr lang="fr-FR" sz="1200" b="1" dirty="0"/>
              <a:t>nouvelles ressources et </a:t>
            </a:r>
            <a:r>
              <a:rPr lang="fr-FR" sz="1200" b="0" dirty="0"/>
              <a:t>d’a</a:t>
            </a:r>
            <a:r>
              <a:rPr lang="fr-FR" sz="1200" dirty="0"/>
              <a:t>utres </a:t>
            </a:r>
            <a:r>
              <a:rPr lang="fr-FR" sz="1200" b="1" dirty="0"/>
              <a:t>devront être réparties différemment </a:t>
            </a:r>
            <a:r>
              <a:rPr lang="fr-FR" sz="1200" b="0" dirty="0"/>
              <a:t>en prenant en compte la balance d’effort </a:t>
            </a:r>
            <a:r>
              <a:rPr lang="fr-FR" sz="1200" b="1" dirty="0"/>
              <a:t>entre le traitement et la prévention. </a:t>
            </a:r>
          </a:p>
          <a:p>
            <a:pPr algn="just"/>
            <a:endParaRPr lang="fr-FR" sz="1200" b="1" dirty="0"/>
          </a:p>
          <a:p>
            <a:pPr algn="just"/>
            <a:r>
              <a:rPr lang="fr-FR" sz="1200" b="1" dirty="0"/>
              <a:t>15 secondes</a:t>
            </a:r>
          </a:p>
          <a:p>
            <a:endParaRPr lang="fr-FR" sz="1200" b="1" dirty="0"/>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15</a:t>
            </a:fld>
            <a:endParaRPr lang="fr-FR" dirty="0">
              <a:solidFill>
                <a:prstClr val="black"/>
              </a:solidFill>
            </a:endParaRPr>
          </a:p>
        </p:txBody>
      </p:sp>
    </p:spTree>
    <p:extLst>
      <p:ext uri="{BB962C8B-B14F-4D97-AF65-F5344CB8AC3E}">
        <p14:creationId xmlns:p14="http://schemas.microsoft.com/office/powerpoint/2010/main" val="1365853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8B722D1F-B01D-457C-A1CD-CB6F223F1969}" type="datetimeFigureOut">
              <a:rPr lang="fr-FR" smtClean="0"/>
              <a:t>29/09/2022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1193296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B722D1F-B01D-457C-A1CD-CB6F223F1969}" type="datetimeFigureOut">
              <a:rPr lang="fr-FR" smtClean="0"/>
              <a:t>29/09/2022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2493719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8B722D1F-B01D-457C-A1CD-CB6F223F1969}" type="datetimeFigureOut">
              <a:rPr lang="fr-FR" smtClean="0"/>
              <a:t>29/09/2022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4243293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B722D1F-B01D-457C-A1CD-CB6F223F1969}" type="datetimeFigureOut">
              <a:rPr lang="fr-FR" smtClean="0"/>
              <a:t>29/09/2022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4139581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8B722D1F-B01D-457C-A1CD-CB6F223F1969}" type="datetimeFigureOut">
              <a:rPr lang="fr-FR" smtClean="0"/>
              <a:t>29/09/2022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1578580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8B722D1F-B01D-457C-A1CD-CB6F223F1969}" type="datetimeFigureOut">
              <a:rPr lang="fr-FR" smtClean="0"/>
              <a:t>29/09/2022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1668772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B722D1F-B01D-457C-A1CD-CB6F223F1969}" type="datetimeFigureOut">
              <a:rPr lang="fr-FR" smtClean="0"/>
              <a:t>29/09/2022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14913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8B722D1F-B01D-457C-A1CD-CB6F223F1969}" type="datetimeFigureOut">
              <a:rPr lang="fr-FR" smtClean="0"/>
              <a:t>29/09/2022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3650676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8B722D1F-B01D-457C-A1CD-CB6F223F1969}" type="datetimeFigureOut">
              <a:rPr lang="fr-FR" smtClean="0"/>
              <a:t>29/09/2022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2929813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B722D1F-B01D-457C-A1CD-CB6F223F1969}" type="datetimeFigureOut">
              <a:rPr lang="fr-FR" smtClean="0"/>
              <a:t>29/09/2022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1383341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B722D1F-B01D-457C-A1CD-CB6F223F1969}" type="datetimeFigureOut">
              <a:rPr lang="fr-FR" smtClean="0"/>
              <a:t>29/09/2022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08ECC74-1B43-46B0-8B39-D80FC15AE371}" type="slidenum">
              <a:rPr lang="fr-FR" smtClean="0"/>
              <a:t>‹N°›</a:t>
            </a:fld>
            <a:endParaRPr lang="fr-FR"/>
          </a:p>
        </p:txBody>
      </p:sp>
    </p:spTree>
    <p:extLst>
      <p:ext uri="{BB962C8B-B14F-4D97-AF65-F5344CB8AC3E}">
        <p14:creationId xmlns:p14="http://schemas.microsoft.com/office/powerpoint/2010/main" val="694444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18" y="6444808"/>
            <a:ext cx="1822449"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2545360"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310722765"/>
      </p:ext>
    </p:extLst>
  </p:cSld>
  <p:clrMapOvr>
    <a:masterClrMapping/>
  </p:clrMapOvr>
  <p:transition>
    <p:strips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22D1F-B01D-457C-A1CD-CB6F223F1969}" type="datetimeFigureOut">
              <a:rPr lang="fr-FR" smtClean="0"/>
              <a:t>29/09/2022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8ECC74-1B43-46B0-8B39-D80FC15AE371}" type="slidenum">
              <a:rPr lang="fr-FR" smtClean="0"/>
              <a:t>‹N°›</a:t>
            </a:fld>
            <a:endParaRPr lang="fr-FR"/>
          </a:p>
        </p:txBody>
      </p:sp>
    </p:spTree>
    <p:extLst>
      <p:ext uri="{BB962C8B-B14F-4D97-AF65-F5344CB8AC3E}">
        <p14:creationId xmlns:p14="http://schemas.microsoft.com/office/powerpoint/2010/main" val="1734327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jpeg"/><Relationship Id="rId7"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microsoft.com/office/2007/relationships/hdphoto" Target="../media/hdphoto1.wdp"/><Relationship Id="rId9"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 6" descr="FAO_logo_Blue_3lines_f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194" y="5855855"/>
            <a:ext cx="3435841" cy="1005476"/>
          </a:xfrm>
          <a:prstGeom prst="rect">
            <a:avLst/>
          </a:prstGeom>
          <a:noFill/>
          <a:ln>
            <a:noFill/>
          </a:ln>
        </p:spPr>
      </p:pic>
      <p:pic>
        <p:nvPicPr>
          <p:cNvPr id="8" name="Picture 2"/>
          <p:cNvPicPr>
            <a:picLocks noChangeAspect="1" noChangeArrowheads="1"/>
          </p:cNvPicPr>
          <p:nvPr/>
        </p:nvPicPr>
        <p:blipFill>
          <a:blip r:embed="rId4" cstate="print"/>
          <a:srcRect/>
          <a:stretch>
            <a:fillRect/>
          </a:stretch>
        </p:blipFill>
        <p:spPr bwMode="auto">
          <a:xfrm>
            <a:off x="8571345" y="2104707"/>
            <a:ext cx="3620655" cy="3806176"/>
          </a:xfrm>
          <a:prstGeom prst="rect">
            <a:avLst/>
          </a:prstGeom>
          <a:noFill/>
          <a:ln w="9525">
            <a:noFill/>
            <a:miter lim="800000"/>
            <a:headEnd/>
            <a:tailEnd/>
          </a:ln>
        </p:spPr>
      </p:pic>
      <p:sp>
        <p:nvSpPr>
          <p:cNvPr id="10" name="ZoneTexte 9"/>
          <p:cNvSpPr txBox="1"/>
          <p:nvPr/>
        </p:nvSpPr>
        <p:spPr>
          <a:xfrm>
            <a:off x="1" y="2104708"/>
            <a:ext cx="8654472" cy="969496"/>
          </a:xfrm>
          <a:prstGeom prst="rect">
            <a:avLst/>
          </a:prstGeom>
          <a:solidFill>
            <a:schemeClr val="accent2"/>
          </a:solidFill>
        </p:spPr>
        <p:txBody>
          <a:bodyPr wrap="square" rtlCol="0">
            <a:spAutoFit/>
          </a:bodyPr>
          <a:lstStyle/>
          <a:p>
            <a:pPr algn="ctr">
              <a:defRPr/>
            </a:pPr>
            <a:endParaRPr lang="fr-FR" sz="1100" b="1" dirty="0" smtClean="0">
              <a:solidFill>
                <a:schemeClr val="bg1"/>
              </a:solidFill>
            </a:endParaRPr>
          </a:p>
          <a:p>
            <a:pPr algn="ctr">
              <a:defRPr/>
            </a:pPr>
            <a:r>
              <a:rPr lang="fr-FR" sz="2200" b="1" dirty="0" smtClean="0">
                <a:solidFill>
                  <a:schemeClr val="bg1"/>
                </a:solidFill>
              </a:rPr>
              <a:t>SUIVI DE L’OPERATIONNALISATION DE LA POLITIQUE NATIONALE </a:t>
            </a:r>
          </a:p>
          <a:p>
            <a:pPr algn="ctr">
              <a:defRPr/>
            </a:pPr>
            <a:r>
              <a:rPr lang="fr-FR" sz="2200" b="1" dirty="0" smtClean="0">
                <a:solidFill>
                  <a:schemeClr val="bg1"/>
                </a:solidFill>
              </a:rPr>
              <a:t>DE SECURITE  NUTRITIONNELLE AU NIGER, 2017-2025</a:t>
            </a:r>
            <a:r>
              <a:rPr lang="en-GB" sz="2200" b="1" dirty="0" smtClean="0">
                <a:solidFill>
                  <a:schemeClr val="bg1"/>
                </a:solidFill>
              </a:rPr>
              <a:t> </a:t>
            </a:r>
          </a:p>
        </p:txBody>
      </p:sp>
      <p:pic>
        <p:nvPicPr>
          <p:cNvPr id="11" name="Image 1">
            <a:extLst>
              <a:ext uri="{FF2B5EF4-FFF2-40B4-BE49-F238E27FC236}">
                <a16:creationId xmlns:a16="http://schemas.microsoft.com/office/drawing/2014/main" id="{CC17B0B0-72F0-4E8D-9FBA-CBE518B22F35}"/>
              </a:ext>
            </a:extLst>
          </p:cNvPr>
          <p:cNvPicPr/>
          <p:nvPr/>
        </p:nvPicPr>
        <p:blipFill>
          <a:blip r:embed="rId5">
            <a:extLst>
              <a:ext uri="{28A0092B-C50C-407E-A947-70E740481C1C}">
                <a14:useLocalDpi xmlns:a14="http://schemas.microsoft.com/office/drawing/2010/main" val="0"/>
              </a:ext>
            </a:extLst>
          </a:blip>
          <a:stretch>
            <a:fillRect/>
          </a:stretch>
        </p:blipFill>
        <p:spPr>
          <a:xfrm>
            <a:off x="10504224" y="5929744"/>
            <a:ext cx="1198249" cy="877455"/>
          </a:xfrm>
          <a:prstGeom prst="rect">
            <a:avLst/>
          </a:prstGeom>
        </p:spPr>
      </p:pic>
      <p:sp>
        <p:nvSpPr>
          <p:cNvPr id="12" name="ZoneTexte 11"/>
          <p:cNvSpPr txBox="1"/>
          <p:nvPr/>
        </p:nvSpPr>
        <p:spPr>
          <a:xfrm>
            <a:off x="9526" y="3048561"/>
            <a:ext cx="8644947" cy="2862322"/>
          </a:xfrm>
          <a:prstGeom prst="rect">
            <a:avLst/>
          </a:prstGeom>
          <a:solidFill>
            <a:schemeClr val="accent2"/>
          </a:solidFill>
        </p:spPr>
        <p:txBody>
          <a:bodyPr wrap="square" rtlCol="0">
            <a:spAutoFit/>
          </a:bodyPr>
          <a:lstStyle/>
          <a:p>
            <a:pPr lvl="0" algn="ctr">
              <a:defRPr/>
            </a:pPr>
            <a:endParaRPr lang="fr-FR" sz="2000" b="1" dirty="0" smtClean="0">
              <a:solidFill>
                <a:srgbClr val="4E4E4C"/>
              </a:solidFill>
            </a:endParaRPr>
          </a:p>
          <a:p>
            <a:pPr lvl="0" algn="ctr">
              <a:defRPr/>
            </a:pPr>
            <a:r>
              <a:rPr lang="fr-FR" sz="3200" b="1" dirty="0" smtClean="0">
                <a:solidFill>
                  <a:srgbClr val="4E4E4C"/>
                </a:solidFill>
              </a:rPr>
              <a:t>Analyse des allocations et dépenses publiques dédiées à la nutrition, 2018-2020</a:t>
            </a:r>
          </a:p>
          <a:p>
            <a:pPr lvl="0" algn="ctr">
              <a:defRPr/>
            </a:pPr>
            <a:endParaRPr lang="fr-FR" sz="3200" b="1" dirty="0">
              <a:solidFill>
                <a:srgbClr val="4E4E4C"/>
              </a:solidFill>
            </a:endParaRPr>
          </a:p>
          <a:p>
            <a:pPr lvl="0" algn="ctr">
              <a:defRPr/>
            </a:pPr>
            <a:endParaRPr lang="fr-FR" sz="3200" b="1" dirty="0" smtClean="0">
              <a:solidFill>
                <a:srgbClr val="4E4E4C"/>
              </a:solidFill>
            </a:endParaRPr>
          </a:p>
          <a:p>
            <a:pPr lvl="0" algn="ctr">
              <a:defRPr/>
            </a:pPr>
            <a:endParaRPr lang="fr-FR" sz="3200" b="1" dirty="0">
              <a:solidFill>
                <a:srgbClr val="4E4E4C"/>
              </a:solidFill>
            </a:endParaRPr>
          </a:p>
        </p:txBody>
      </p:sp>
      <p:sp>
        <p:nvSpPr>
          <p:cNvPr id="13" name="ZoneTexte 12"/>
          <p:cNvSpPr txBox="1"/>
          <p:nvPr/>
        </p:nvSpPr>
        <p:spPr>
          <a:xfrm>
            <a:off x="3315855" y="4968430"/>
            <a:ext cx="4221019" cy="830997"/>
          </a:xfrm>
          <a:prstGeom prst="rect">
            <a:avLst/>
          </a:prstGeom>
          <a:solidFill>
            <a:schemeClr val="accent2"/>
          </a:solidFill>
        </p:spPr>
        <p:txBody>
          <a:bodyPr wrap="square" rtlCol="0">
            <a:spAutoFit/>
          </a:bodyPr>
          <a:lstStyle/>
          <a:p>
            <a:r>
              <a:rPr lang="fr-FR" sz="2400" b="1" dirty="0">
                <a:solidFill>
                  <a:srgbClr val="4E4E4C"/>
                </a:solidFill>
              </a:rPr>
              <a:t>20-21 Septembre </a:t>
            </a:r>
            <a:r>
              <a:rPr lang="fr-FR" sz="2400" b="1" dirty="0" smtClean="0">
                <a:solidFill>
                  <a:srgbClr val="4E4E4C"/>
                </a:solidFill>
              </a:rPr>
              <a:t>2022 Radisson </a:t>
            </a:r>
            <a:r>
              <a:rPr lang="fr-FR" sz="2400" b="1" dirty="0" err="1" smtClean="0">
                <a:solidFill>
                  <a:srgbClr val="4E4E4C"/>
                </a:solidFill>
              </a:rPr>
              <a:t>Blu</a:t>
            </a:r>
            <a:r>
              <a:rPr lang="fr-FR" sz="2400" b="1" dirty="0" smtClean="0">
                <a:solidFill>
                  <a:srgbClr val="4E4E4C"/>
                </a:solidFill>
              </a:rPr>
              <a:t>, Niamey </a:t>
            </a:r>
            <a:endParaRPr lang="fr-FR" sz="2400" b="1" dirty="0">
              <a:solidFill>
                <a:srgbClr val="4E4E4C"/>
              </a:solidFill>
            </a:endParaRPr>
          </a:p>
        </p:txBody>
      </p:sp>
      <p:pic>
        <p:nvPicPr>
          <p:cNvPr id="14" name="Picture 8">
            <a:extLst>
              <a:ext uri="{FF2B5EF4-FFF2-40B4-BE49-F238E27FC236}">
                <a16:creationId xmlns:a16="http://schemas.microsoft.com/office/drawing/2014/main" id="{FB9D4819-65AA-42F2-B0AA-1284A9692014}"/>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4604326" y="5942111"/>
            <a:ext cx="1616364" cy="832964"/>
          </a:xfrm>
          <a:prstGeom prst="rect">
            <a:avLst/>
          </a:prstGeom>
        </p:spPr>
      </p:pic>
      <p:pic>
        <p:nvPicPr>
          <p:cNvPr id="15" name="Image 14">
            <a:extLst>
              <a:ext uri="{FF2B5EF4-FFF2-40B4-BE49-F238E27FC236}">
                <a16:creationId xmlns:a16="http://schemas.microsoft.com/office/drawing/2014/main" id="{7635E91C-C882-43DB-9EC9-AFE6465D294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55346" y="5988291"/>
            <a:ext cx="1440872" cy="754253"/>
          </a:xfrm>
          <a:prstGeom prst="rect">
            <a:avLst/>
          </a:prstGeom>
          <a:noFill/>
        </p:spPr>
      </p:pic>
    </p:spTree>
    <p:extLst>
      <p:ext uri="{BB962C8B-B14F-4D97-AF65-F5344CB8AC3E}">
        <p14:creationId xmlns:p14="http://schemas.microsoft.com/office/powerpoint/2010/main" val="1822722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ZoneTexte 8"/>
          <p:cNvSpPr txBox="1"/>
          <p:nvPr/>
        </p:nvSpPr>
        <p:spPr>
          <a:xfrm>
            <a:off x="9526" y="2697047"/>
            <a:ext cx="12182474" cy="1492716"/>
          </a:xfrm>
          <a:prstGeom prst="rect">
            <a:avLst/>
          </a:prstGeom>
          <a:solidFill>
            <a:schemeClr val="accent2"/>
          </a:solidFill>
        </p:spPr>
        <p:txBody>
          <a:bodyPr wrap="square" rtlCol="0">
            <a:spAutoFit/>
          </a:bodyPr>
          <a:lstStyle/>
          <a:p>
            <a:pPr algn="ctr">
              <a:defRPr/>
            </a:pPr>
            <a:endParaRPr lang="fr-FR" sz="1100" b="1" dirty="0">
              <a:solidFill>
                <a:schemeClr val="bg1"/>
              </a:solidFill>
            </a:endParaRPr>
          </a:p>
          <a:p>
            <a:pPr algn="ctr">
              <a:defRPr/>
            </a:pPr>
            <a:r>
              <a:rPr lang="fr-FR" sz="4000" b="1" dirty="0">
                <a:solidFill>
                  <a:srgbClr val="4E4E4C"/>
                </a:solidFill>
              </a:rPr>
              <a:t>Objectif et intérêt de l’exercice d’analyse des allocations et des dépenses publiques dédiées à la  nutrition</a:t>
            </a:r>
            <a:endParaRPr lang="en-GB" sz="4000" b="1" dirty="0">
              <a:solidFill>
                <a:srgbClr val="4E4E4C"/>
              </a:solidFill>
            </a:endParaRPr>
          </a:p>
        </p:txBody>
      </p:sp>
      <p:pic>
        <p:nvPicPr>
          <p:cNvPr id="25" name="Image 1">
            <a:extLst>
              <a:ext uri="{FF2B5EF4-FFF2-40B4-BE49-F238E27FC236}">
                <a16:creationId xmlns:a16="http://schemas.microsoft.com/office/drawing/2014/main" id="{CC17B0B0-72F0-4E8D-9FBA-CBE518B22F35}"/>
              </a:ext>
            </a:extLst>
          </p:cNvPr>
          <p:cNvPicPr/>
          <p:nvPr/>
        </p:nvPicPr>
        <p:blipFill>
          <a:blip r:embed="rId3">
            <a:extLst>
              <a:ext uri="{28A0092B-C50C-407E-A947-70E740481C1C}">
                <a14:useLocalDpi xmlns:a14="http://schemas.microsoft.com/office/drawing/2010/main" val="0"/>
              </a:ext>
            </a:extLst>
          </a:blip>
          <a:stretch>
            <a:fillRect/>
          </a:stretch>
        </p:blipFill>
        <p:spPr>
          <a:xfrm>
            <a:off x="10742959" y="4812145"/>
            <a:ext cx="1199664" cy="919029"/>
          </a:xfrm>
          <a:prstGeom prst="rect">
            <a:avLst/>
          </a:prstGeom>
        </p:spPr>
      </p:pic>
      <p:pic>
        <p:nvPicPr>
          <p:cNvPr id="29" name="Picture 8">
            <a:extLst>
              <a:ext uri="{FF2B5EF4-FFF2-40B4-BE49-F238E27FC236}">
                <a16:creationId xmlns:a16="http://schemas.microsoft.com/office/drawing/2014/main" id="{F0638911-498B-45B0-B831-45C1DAAA440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395853" y="4812145"/>
            <a:ext cx="1672848" cy="919029"/>
          </a:xfrm>
          <a:prstGeom prst="rect">
            <a:avLst/>
          </a:prstGeom>
        </p:spPr>
      </p:pic>
      <p:sp>
        <p:nvSpPr>
          <p:cNvPr id="16" name="ZoneTexte 15"/>
          <p:cNvSpPr txBox="1"/>
          <p:nvPr/>
        </p:nvSpPr>
        <p:spPr>
          <a:xfrm>
            <a:off x="0" y="6353554"/>
            <a:ext cx="11942623" cy="369332"/>
          </a:xfrm>
          <a:prstGeom prst="rect">
            <a:avLst/>
          </a:prstGeom>
          <a:solidFill>
            <a:schemeClr val="accent2"/>
          </a:solidFill>
        </p:spPr>
        <p:txBody>
          <a:bodyPr wrap="square" rtlCol="0">
            <a:spAutoFit/>
          </a:bodyPr>
          <a:lstStyle/>
          <a:p>
            <a:r>
              <a:rPr lang="fr-FR" b="1">
                <a:solidFill>
                  <a:schemeClr val="bg1"/>
                </a:solidFill>
              </a:rPr>
              <a:t>Présentation </a:t>
            </a:r>
            <a:r>
              <a:rPr lang="fr-FR" b="1" smtClean="0">
                <a:solidFill>
                  <a:schemeClr val="bg1"/>
                </a:solidFill>
              </a:rPr>
              <a:t> </a:t>
            </a:r>
            <a:r>
              <a:rPr lang="fr-FR" b="1" dirty="0">
                <a:solidFill>
                  <a:schemeClr val="bg1"/>
                </a:solidFill>
              </a:rPr>
              <a:t>Cellule Nutrition-HC3N                                   </a:t>
            </a:r>
            <a:r>
              <a:rPr lang="fr-FR" b="1" dirty="0">
                <a:solidFill>
                  <a:srgbClr val="4E4E4C"/>
                </a:solidFill>
              </a:rPr>
              <a:t>20-21 Septembre 2022 Radisson </a:t>
            </a:r>
            <a:r>
              <a:rPr lang="fr-FR" b="1" dirty="0" err="1">
                <a:solidFill>
                  <a:srgbClr val="4E4E4C"/>
                </a:solidFill>
              </a:rPr>
              <a:t>Blu</a:t>
            </a:r>
            <a:r>
              <a:rPr lang="fr-FR" b="1" dirty="0">
                <a:solidFill>
                  <a:srgbClr val="4E4E4C"/>
                </a:solidFill>
              </a:rPr>
              <a:t>, Niamey </a:t>
            </a:r>
          </a:p>
        </p:txBody>
      </p:sp>
      <p:pic>
        <p:nvPicPr>
          <p:cNvPr id="17" name="Espace réservé du contenu 4">
            <a:extLst>
              <a:ext uri="{FF2B5EF4-FFF2-40B4-BE49-F238E27FC236}">
                <a16:creationId xmlns:a16="http://schemas.microsoft.com/office/drawing/2014/main" id="{CE17A499-7596-4C59-A3EF-78506FB3AB9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400800" y="4689768"/>
            <a:ext cx="1228437" cy="1163781"/>
          </a:xfrm>
          <a:prstGeom prst="rect">
            <a:avLst/>
          </a:prstGeom>
        </p:spPr>
      </p:pic>
    </p:spTree>
    <p:extLst>
      <p:ext uri="{BB962C8B-B14F-4D97-AF65-F5344CB8AC3E}">
        <p14:creationId xmlns:p14="http://schemas.microsoft.com/office/powerpoint/2010/main" val="1760401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2486"/>
            <a:ext cx="11774557" cy="1858592"/>
          </a:xfrm>
          <a:prstGeom prst="rect">
            <a:avLst/>
          </a:prstGeom>
          <a:noFill/>
        </p:spPr>
      </p:pic>
      <p:sp>
        <p:nvSpPr>
          <p:cNvPr id="6" name="ZoneTexte 5">
            <a:extLst>
              <a:ext uri="{FF2B5EF4-FFF2-40B4-BE49-F238E27FC236}">
                <a16:creationId xmlns:a16="http://schemas.microsoft.com/office/drawing/2014/main" id="{74D48F79-2926-B90E-D10D-7A6B98A110F5}"/>
              </a:ext>
            </a:extLst>
          </p:cNvPr>
          <p:cNvSpPr txBox="1"/>
          <p:nvPr/>
        </p:nvSpPr>
        <p:spPr>
          <a:xfrm>
            <a:off x="265044" y="1815154"/>
            <a:ext cx="10994359" cy="3539430"/>
          </a:xfrm>
          <a:prstGeom prst="rect">
            <a:avLst/>
          </a:prstGeom>
          <a:noFill/>
        </p:spPr>
        <p:txBody>
          <a:bodyPr wrap="square">
            <a:spAutoFit/>
          </a:bodyPr>
          <a:lstStyle/>
          <a:p>
            <a:pPr algn="just">
              <a:buFont typeface="Wingdings" panose="05000000000000000000" pitchFamily="2" charset="2"/>
              <a:buChar char="q"/>
            </a:pPr>
            <a:r>
              <a:rPr lang="fr-FR" sz="3200" dirty="0">
                <a:latin typeface="Trebuchet MS" panose="020B0603020202020204" pitchFamily="34" charset="0"/>
              </a:rPr>
              <a:t> Aperçu des tendances de quelques données nutritionnelles</a:t>
            </a:r>
          </a:p>
          <a:p>
            <a:pPr algn="just">
              <a:buFont typeface="Wingdings" panose="05000000000000000000" pitchFamily="2" charset="2"/>
              <a:buChar char="q"/>
            </a:pPr>
            <a:r>
              <a:rPr lang="fr-FR" sz="3200" dirty="0">
                <a:latin typeface="Trebuchet MS" panose="020B0603020202020204" pitchFamily="34" charset="0"/>
              </a:rPr>
              <a:t> Fardeau de la malnutrition</a:t>
            </a:r>
          </a:p>
          <a:p>
            <a:pPr algn="just">
              <a:buFont typeface="Wingdings" panose="05000000000000000000" pitchFamily="2" charset="2"/>
              <a:buChar char="q"/>
            </a:pPr>
            <a:r>
              <a:rPr lang="fr-FR" sz="3200" dirty="0">
                <a:latin typeface="Trebuchet MS" panose="020B0603020202020204" pitchFamily="34" charset="0"/>
              </a:rPr>
              <a:t>Pourquoi investir dans la nutrition</a:t>
            </a:r>
          </a:p>
          <a:p>
            <a:pPr algn="just">
              <a:buFont typeface="Wingdings" panose="05000000000000000000" pitchFamily="2" charset="2"/>
              <a:buChar char="q"/>
            </a:pPr>
            <a:r>
              <a:rPr lang="fr-FR" sz="3200" dirty="0">
                <a:latin typeface="Trebuchet MS" panose="020B0603020202020204" pitchFamily="34" charset="0"/>
              </a:rPr>
              <a:t> Engagements du Niger en faveur de la nutrition</a:t>
            </a:r>
          </a:p>
          <a:p>
            <a:pPr algn="just">
              <a:buFont typeface="Wingdings" panose="05000000000000000000" pitchFamily="2" charset="2"/>
              <a:buChar char="q"/>
            </a:pPr>
            <a:r>
              <a:rPr lang="fr-FR" sz="3200" dirty="0">
                <a:latin typeface="Trebuchet MS" panose="020B0603020202020204" pitchFamily="34" charset="0"/>
              </a:rPr>
              <a:t>Objectifs et intérêt de l’exercice d’analyse budgétaire</a:t>
            </a:r>
            <a:endParaRPr lang="fr-FR" dirty="0">
              <a:latin typeface="Trebuchet MS" panose="020B0603020202020204" pitchFamily="34" charset="0"/>
            </a:endParaRPr>
          </a:p>
          <a:p>
            <a:pPr marL="0" indent="0">
              <a:buNone/>
            </a:pPr>
            <a:endParaRPr lang="fr-FR" sz="3200" dirty="0"/>
          </a:p>
        </p:txBody>
      </p:sp>
    </p:spTree>
    <p:extLst>
      <p:ext uri="{BB962C8B-B14F-4D97-AF65-F5344CB8AC3E}">
        <p14:creationId xmlns:p14="http://schemas.microsoft.com/office/powerpoint/2010/main" val="3991458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2486"/>
            <a:ext cx="11774557" cy="1858592"/>
          </a:xfrm>
          <a:prstGeom prst="rect">
            <a:avLst/>
          </a:prstGeom>
          <a:noFill/>
        </p:spPr>
      </p:pic>
      <p:pic>
        <p:nvPicPr>
          <p:cNvPr id="2" name="Chart 8">
            <a:extLst>
              <a:ext uri="{FF2B5EF4-FFF2-40B4-BE49-F238E27FC236}">
                <a16:creationId xmlns:a16="http://schemas.microsoft.com/office/drawing/2014/main" id="{860D96F5-1780-083B-FF1C-B6DA4F69545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31" y="2453599"/>
            <a:ext cx="5116327" cy="430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hart 9">
            <a:extLst>
              <a:ext uri="{FF2B5EF4-FFF2-40B4-BE49-F238E27FC236}">
                <a16:creationId xmlns:a16="http://schemas.microsoft.com/office/drawing/2014/main" id="{13F0DEE1-9419-120B-488C-B2560D858B1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2974" y="2466934"/>
            <a:ext cx="5656815" cy="4292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B4E5572D-5CD2-6E5C-BD5B-0A0236B29349}"/>
              </a:ext>
            </a:extLst>
          </p:cNvPr>
          <p:cNvSpPr>
            <a:spLocks noGrp="1" noChangeArrowheads="1"/>
          </p:cNvSpPr>
          <p:nvPr>
            <p:ph type="title"/>
          </p:nvPr>
        </p:nvSpPr>
        <p:spPr>
          <a:xfrm>
            <a:off x="152399" y="1422209"/>
            <a:ext cx="11504645" cy="1020393"/>
          </a:xfrm>
        </p:spPr>
        <p:txBody>
          <a:bodyPr>
            <a:noAutofit/>
          </a:bodyPr>
          <a:lstStyle/>
          <a:p>
            <a:r>
              <a:rPr lang="fr-FR" altLang="en-US" sz="2000" b="1" dirty="0">
                <a:solidFill>
                  <a:srgbClr val="0070C0"/>
                </a:solidFill>
                <a:latin typeface="+mn-lt"/>
              </a:rPr>
              <a:t/>
            </a:r>
            <a:br>
              <a:rPr lang="fr-FR" altLang="en-US" sz="2000" b="1" dirty="0">
                <a:solidFill>
                  <a:srgbClr val="0070C0"/>
                </a:solidFill>
                <a:latin typeface="+mn-lt"/>
              </a:rPr>
            </a:br>
            <a:r>
              <a:rPr lang="fr-FR" altLang="en-US" sz="2000" b="1" dirty="0">
                <a:solidFill>
                  <a:srgbClr val="FF0000"/>
                </a:solidFill>
                <a:latin typeface="+mn-lt"/>
              </a:rPr>
              <a:t>La prévalence de la malnutrition aigue : Elle </a:t>
            </a:r>
            <a:r>
              <a:rPr lang="fr-FR" altLang="en-US" sz="2000" b="1" dirty="0">
                <a:solidFill>
                  <a:srgbClr val="0070C0"/>
                </a:solidFill>
                <a:latin typeface="+mn-lt"/>
              </a:rPr>
              <a:t>a globalement baissée depuis 1985, mais tend à augmenter à nouveau depuis 2016. En revanche, </a:t>
            </a:r>
            <a:r>
              <a:rPr lang="fr-FR" altLang="en-US" sz="2000" b="1" dirty="0">
                <a:solidFill>
                  <a:srgbClr val="FF0000"/>
                </a:solidFill>
                <a:latin typeface="+mn-lt"/>
              </a:rPr>
              <a:t>le nombre d’enfants émaciés (atteints de MAG) </a:t>
            </a:r>
            <a:r>
              <a:rPr lang="fr-FR" altLang="en-US" sz="2000" b="1" dirty="0">
                <a:solidFill>
                  <a:srgbClr val="0070C0"/>
                </a:solidFill>
                <a:latin typeface="+mn-lt"/>
              </a:rPr>
              <a:t>reste globalement croissant avec une accentuation depuis 2016</a:t>
            </a:r>
          </a:p>
        </p:txBody>
      </p:sp>
      <p:sp>
        <p:nvSpPr>
          <p:cNvPr id="7" name="TextBox 11">
            <a:extLst>
              <a:ext uri="{FF2B5EF4-FFF2-40B4-BE49-F238E27FC236}">
                <a16:creationId xmlns:a16="http://schemas.microsoft.com/office/drawing/2014/main" id="{DEC836E1-1D6F-C914-06D4-09027021850B}"/>
              </a:ext>
            </a:extLst>
          </p:cNvPr>
          <p:cNvSpPr txBox="1">
            <a:spLocks noChangeArrowheads="1"/>
          </p:cNvSpPr>
          <p:nvPr/>
        </p:nvSpPr>
        <p:spPr bwMode="auto">
          <a:xfrm>
            <a:off x="379690" y="6546236"/>
            <a:ext cx="995733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fr-FR" altLang="en-US" sz="1400" i="1" dirty="0">
                <a:solidFill>
                  <a:schemeClr val="accent2">
                    <a:lumMod val="75000"/>
                  </a:schemeClr>
                </a:solidFill>
              </a:rPr>
              <a:t>Source : UNICEF/WHO/World Bank Joint Child Malnutrition </a:t>
            </a:r>
            <a:r>
              <a:rPr lang="fr-FR" altLang="en-US" sz="1400" i="1" dirty="0" err="1">
                <a:solidFill>
                  <a:schemeClr val="accent2">
                    <a:lumMod val="75000"/>
                  </a:schemeClr>
                </a:solidFill>
              </a:rPr>
              <a:t>Estimates</a:t>
            </a:r>
            <a:r>
              <a:rPr lang="fr-FR" altLang="en-US" sz="1400" i="1" dirty="0">
                <a:solidFill>
                  <a:schemeClr val="accent2">
                    <a:lumMod val="75000"/>
                  </a:schemeClr>
                </a:solidFill>
              </a:rPr>
              <a:t> </a:t>
            </a:r>
            <a:r>
              <a:rPr lang="fr-FR" altLang="en-US" sz="1400" i="1" dirty="0" err="1">
                <a:solidFill>
                  <a:schemeClr val="accent2">
                    <a:lumMod val="75000"/>
                  </a:schemeClr>
                </a:solidFill>
              </a:rPr>
              <a:t>Expanded</a:t>
            </a:r>
            <a:r>
              <a:rPr lang="fr-FR" altLang="en-US" sz="1400" i="1" dirty="0">
                <a:solidFill>
                  <a:schemeClr val="accent2">
                    <a:lumMod val="75000"/>
                  </a:schemeClr>
                </a:solidFill>
              </a:rPr>
              <a:t> </a:t>
            </a:r>
            <a:r>
              <a:rPr lang="fr-FR" altLang="en-US" sz="1400" i="1" dirty="0" err="1">
                <a:solidFill>
                  <a:schemeClr val="accent2">
                    <a:lumMod val="75000"/>
                  </a:schemeClr>
                </a:solidFill>
              </a:rPr>
              <a:t>Database</a:t>
            </a:r>
            <a:r>
              <a:rPr lang="fr-FR" altLang="en-US" sz="1400" i="1" dirty="0">
                <a:solidFill>
                  <a:schemeClr val="accent2">
                    <a:lumMod val="75000"/>
                  </a:schemeClr>
                </a:solidFill>
              </a:rPr>
              <a:t>: </a:t>
            </a:r>
            <a:r>
              <a:rPr lang="fr-FR" altLang="en-US" sz="1400" i="1" dirty="0" err="1">
                <a:solidFill>
                  <a:schemeClr val="accent2">
                    <a:lumMod val="75000"/>
                  </a:schemeClr>
                </a:solidFill>
              </a:rPr>
              <a:t>Stunting</a:t>
            </a:r>
            <a:r>
              <a:rPr lang="fr-FR" altLang="en-US" sz="1400" i="1" dirty="0">
                <a:solidFill>
                  <a:schemeClr val="accent2">
                    <a:lumMod val="75000"/>
                  </a:schemeClr>
                </a:solidFill>
              </a:rPr>
              <a:t>, 2020, New York.</a:t>
            </a:r>
            <a:endParaRPr lang="en-US" altLang="en-US" sz="1400" dirty="0">
              <a:solidFill>
                <a:schemeClr val="accent2">
                  <a:lumMod val="75000"/>
                </a:schemeClr>
              </a:solidFill>
            </a:endParaRPr>
          </a:p>
        </p:txBody>
      </p:sp>
    </p:spTree>
    <p:extLst>
      <p:ext uri="{BB962C8B-B14F-4D97-AF65-F5344CB8AC3E}">
        <p14:creationId xmlns:p14="http://schemas.microsoft.com/office/powerpoint/2010/main" val="1290415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2486"/>
            <a:ext cx="11774557" cy="1341295"/>
          </a:xfrm>
          <a:prstGeom prst="rect">
            <a:avLst/>
          </a:prstGeom>
          <a:noFill/>
        </p:spPr>
      </p:pic>
      <p:sp>
        <p:nvSpPr>
          <p:cNvPr id="7" name="TextBox 11">
            <a:extLst>
              <a:ext uri="{FF2B5EF4-FFF2-40B4-BE49-F238E27FC236}">
                <a16:creationId xmlns:a16="http://schemas.microsoft.com/office/drawing/2014/main" id="{DEC836E1-1D6F-C914-06D4-09027021850B}"/>
              </a:ext>
            </a:extLst>
          </p:cNvPr>
          <p:cNvSpPr txBox="1">
            <a:spLocks noChangeArrowheads="1"/>
          </p:cNvSpPr>
          <p:nvPr/>
        </p:nvSpPr>
        <p:spPr bwMode="auto">
          <a:xfrm>
            <a:off x="379690" y="6546236"/>
            <a:ext cx="995733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fr-FR" altLang="en-US" sz="1400" i="1" dirty="0">
                <a:solidFill>
                  <a:schemeClr val="accent2">
                    <a:lumMod val="75000"/>
                  </a:schemeClr>
                </a:solidFill>
              </a:rPr>
              <a:t>Source : UNICEF/WHO/World Bank Joint Child Malnutrition </a:t>
            </a:r>
            <a:r>
              <a:rPr lang="fr-FR" altLang="en-US" sz="1400" i="1" dirty="0" err="1">
                <a:solidFill>
                  <a:schemeClr val="accent2">
                    <a:lumMod val="75000"/>
                  </a:schemeClr>
                </a:solidFill>
              </a:rPr>
              <a:t>Estimates</a:t>
            </a:r>
            <a:r>
              <a:rPr lang="fr-FR" altLang="en-US" sz="1400" i="1" dirty="0">
                <a:solidFill>
                  <a:schemeClr val="accent2">
                    <a:lumMod val="75000"/>
                  </a:schemeClr>
                </a:solidFill>
              </a:rPr>
              <a:t> </a:t>
            </a:r>
            <a:r>
              <a:rPr lang="fr-FR" altLang="en-US" sz="1400" i="1" dirty="0" err="1">
                <a:solidFill>
                  <a:schemeClr val="accent2">
                    <a:lumMod val="75000"/>
                  </a:schemeClr>
                </a:solidFill>
              </a:rPr>
              <a:t>Expanded</a:t>
            </a:r>
            <a:r>
              <a:rPr lang="fr-FR" altLang="en-US" sz="1400" i="1" dirty="0">
                <a:solidFill>
                  <a:schemeClr val="accent2">
                    <a:lumMod val="75000"/>
                  </a:schemeClr>
                </a:solidFill>
              </a:rPr>
              <a:t> </a:t>
            </a:r>
            <a:r>
              <a:rPr lang="fr-FR" altLang="en-US" sz="1400" i="1" dirty="0" err="1">
                <a:solidFill>
                  <a:schemeClr val="accent2">
                    <a:lumMod val="75000"/>
                  </a:schemeClr>
                </a:solidFill>
              </a:rPr>
              <a:t>Database</a:t>
            </a:r>
            <a:r>
              <a:rPr lang="fr-FR" altLang="en-US" sz="1400" i="1" dirty="0">
                <a:solidFill>
                  <a:schemeClr val="accent2">
                    <a:lumMod val="75000"/>
                  </a:schemeClr>
                </a:solidFill>
              </a:rPr>
              <a:t>: </a:t>
            </a:r>
            <a:r>
              <a:rPr lang="fr-FR" altLang="en-US" sz="1400" i="1" dirty="0" err="1">
                <a:solidFill>
                  <a:schemeClr val="accent2">
                    <a:lumMod val="75000"/>
                  </a:schemeClr>
                </a:solidFill>
              </a:rPr>
              <a:t>Stunting</a:t>
            </a:r>
            <a:r>
              <a:rPr lang="fr-FR" altLang="en-US" sz="1400" i="1" dirty="0">
                <a:solidFill>
                  <a:schemeClr val="accent2">
                    <a:lumMod val="75000"/>
                  </a:schemeClr>
                </a:solidFill>
              </a:rPr>
              <a:t>, 2020, New York.</a:t>
            </a:r>
            <a:endParaRPr lang="en-US" altLang="en-US" sz="1400" dirty="0">
              <a:solidFill>
                <a:schemeClr val="accent2">
                  <a:lumMod val="75000"/>
                </a:schemeClr>
              </a:solidFill>
            </a:endParaRPr>
          </a:p>
        </p:txBody>
      </p:sp>
      <p:pic>
        <p:nvPicPr>
          <p:cNvPr id="9" name="Picture 8">
            <a:extLst>
              <a:ext uri="{FF2B5EF4-FFF2-40B4-BE49-F238E27FC236}">
                <a16:creationId xmlns:a16="http://schemas.microsoft.com/office/drawing/2014/main" id="{18BAF41F-2386-89E3-692F-ABE364D32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64" y="2243297"/>
            <a:ext cx="5295235" cy="373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92331C80-B69F-21B1-6D13-3AE7FE50E4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2686" y="2256233"/>
            <a:ext cx="5267656" cy="373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1">
            <a:extLst>
              <a:ext uri="{FF2B5EF4-FFF2-40B4-BE49-F238E27FC236}">
                <a16:creationId xmlns:a16="http://schemas.microsoft.com/office/drawing/2014/main" id="{2FEB3637-6401-C0B0-7491-CC694FDBC85A}"/>
              </a:ext>
            </a:extLst>
          </p:cNvPr>
          <p:cNvSpPr>
            <a:spLocks noGrp="1" noChangeArrowheads="1"/>
          </p:cNvSpPr>
          <p:nvPr>
            <p:ph type="title"/>
          </p:nvPr>
        </p:nvSpPr>
        <p:spPr>
          <a:xfrm>
            <a:off x="721658" y="1212279"/>
            <a:ext cx="10978662" cy="967066"/>
          </a:xfrm>
        </p:spPr>
        <p:txBody>
          <a:bodyPr>
            <a:noAutofit/>
          </a:bodyPr>
          <a:lstStyle/>
          <a:p>
            <a:r>
              <a:rPr lang="fr-FR" altLang="en-US" sz="1800" b="1" dirty="0">
                <a:solidFill>
                  <a:srgbClr val="FF0000"/>
                </a:solidFill>
                <a:latin typeface="+mn-lt"/>
              </a:rPr>
              <a:t>LE RETARD DE CROISSANCE </a:t>
            </a:r>
            <a:r>
              <a:rPr lang="fr-FR" altLang="en-US" sz="1800" b="1" dirty="0">
                <a:solidFill>
                  <a:srgbClr val="0070C0"/>
                </a:solidFill>
                <a:latin typeface="+mn-lt"/>
              </a:rPr>
              <a:t>(</a:t>
            </a:r>
            <a:r>
              <a:rPr lang="fr-FR" altLang="en-US" sz="1800" b="1" dirty="0">
                <a:solidFill>
                  <a:srgbClr val="FF0000"/>
                </a:solidFill>
                <a:latin typeface="+mn-lt"/>
              </a:rPr>
              <a:t>MALNUTRITION CHRONIQUE</a:t>
            </a:r>
            <a:r>
              <a:rPr lang="fr-FR" altLang="en-US" sz="1800" b="1" dirty="0">
                <a:solidFill>
                  <a:srgbClr val="0070C0"/>
                </a:solidFill>
                <a:latin typeface="+mn-lt"/>
              </a:rPr>
              <a:t>): Il ne connait pas de progrès significatif au niveau national dans l’ensemble entre 1985 et 2020. Il y a une tendance à l’aggravation depuis 2016. Le nombre d’enfants affecté demeure croissant sur toute la période</a:t>
            </a:r>
          </a:p>
        </p:txBody>
      </p:sp>
      <p:sp>
        <p:nvSpPr>
          <p:cNvPr id="12" name="TextBox 11">
            <a:extLst>
              <a:ext uri="{FF2B5EF4-FFF2-40B4-BE49-F238E27FC236}">
                <a16:creationId xmlns:a16="http://schemas.microsoft.com/office/drawing/2014/main" id="{ED61E7A5-ACA6-0718-DE5B-754735371150}"/>
              </a:ext>
            </a:extLst>
          </p:cNvPr>
          <p:cNvSpPr txBox="1">
            <a:spLocks noChangeArrowheads="1"/>
          </p:cNvSpPr>
          <p:nvPr/>
        </p:nvSpPr>
        <p:spPr bwMode="auto">
          <a:xfrm>
            <a:off x="1086089" y="6054429"/>
            <a:ext cx="9094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altLang="en-US" sz="1400" i="1" dirty="0">
                <a:solidFill>
                  <a:schemeClr val="accent2">
                    <a:lumMod val="75000"/>
                  </a:schemeClr>
                </a:solidFill>
              </a:rPr>
              <a:t>Source : UNICEF/WHO/World Bank Joint Child Malnutrition </a:t>
            </a:r>
            <a:r>
              <a:rPr lang="fr-FR" altLang="en-US" sz="1400" i="1" dirty="0" err="1">
                <a:solidFill>
                  <a:schemeClr val="accent2">
                    <a:lumMod val="75000"/>
                  </a:schemeClr>
                </a:solidFill>
              </a:rPr>
              <a:t>Estimates</a:t>
            </a:r>
            <a:r>
              <a:rPr lang="fr-FR" altLang="en-US" sz="1400" i="1" dirty="0">
                <a:solidFill>
                  <a:schemeClr val="accent2">
                    <a:lumMod val="75000"/>
                  </a:schemeClr>
                </a:solidFill>
              </a:rPr>
              <a:t> </a:t>
            </a:r>
            <a:r>
              <a:rPr lang="fr-FR" altLang="en-US" sz="1400" i="1" dirty="0" err="1">
                <a:solidFill>
                  <a:schemeClr val="accent2">
                    <a:lumMod val="75000"/>
                  </a:schemeClr>
                </a:solidFill>
              </a:rPr>
              <a:t>Expanded</a:t>
            </a:r>
            <a:r>
              <a:rPr lang="fr-FR" altLang="en-US" sz="1400" i="1" dirty="0">
                <a:solidFill>
                  <a:schemeClr val="accent2">
                    <a:lumMod val="75000"/>
                  </a:schemeClr>
                </a:solidFill>
              </a:rPr>
              <a:t> </a:t>
            </a:r>
            <a:r>
              <a:rPr lang="fr-FR" altLang="en-US" sz="1400" i="1" dirty="0" err="1">
                <a:solidFill>
                  <a:schemeClr val="accent2">
                    <a:lumMod val="75000"/>
                  </a:schemeClr>
                </a:solidFill>
              </a:rPr>
              <a:t>Database</a:t>
            </a:r>
            <a:r>
              <a:rPr lang="fr-FR" altLang="en-US" sz="1400" i="1" dirty="0">
                <a:solidFill>
                  <a:schemeClr val="accent2">
                    <a:lumMod val="75000"/>
                  </a:schemeClr>
                </a:solidFill>
              </a:rPr>
              <a:t>: </a:t>
            </a:r>
            <a:r>
              <a:rPr lang="fr-FR" altLang="en-US" sz="1400" i="1" dirty="0" err="1">
                <a:solidFill>
                  <a:schemeClr val="accent2">
                    <a:lumMod val="75000"/>
                  </a:schemeClr>
                </a:solidFill>
              </a:rPr>
              <a:t>Stunting</a:t>
            </a:r>
            <a:r>
              <a:rPr lang="fr-FR" altLang="en-US" sz="1400" i="1" dirty="0">
                <a:solidFill>
                  <a:schemeClr val="accent2">
                    <a:lumMod val="75000"/>
                  </a:schemeClr>
                </a:solidFill>
              </a:rPr>
              <a:t>, 2020, New York.</a:t>
            </a:r>
            <a:endParaRPr lang="en-US" altLang="en-US" sz="1400" dirty="0">
              <a:solidFill>
                <a:schemeClr val="accent2">
                  <a:lumMod val="75000"/>
                </a:schemeClr>
              </a:solidFill>
            </a:endParaRPr>
          </a:p>
        </p:txBody>
      </p:sp>
    </p:spTree>
    <p:extLst>
      <p:ext uri="{BB962C8B-B14F-4D97-AF65-F5344CB8AC3E}">
        <p14:creationId xmlns:p14="http://schemas.microsoft.com/office/powerpoint/2010/main" val="482229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2486"/>
            <a:ext cx="11774557" cy="1206220"/>
          </a:xfrm>
          <a:prstGeom prst="rect">
            <a:avLst/>
          </a:prstGeom>
          <a:noFill/>
        </p:spPr>
      </p:pic>
      <p:grpSp>
        <p:nvGrpSpPr>
          <p:cNvPr id="2" name="Groupe 8">
            <a:extLst>
              <a:ext uri="{FF2B5EF4-FFF2-40B4-BE49-F238E27FC236}">
                <a16:creationId xmlns:a16="http://schemas.microsoft.com/office/drawing/2014/main" id="{98E19C22-9E4C-45F8-A0DE-F81E5A236C13}"/>
              </a:ext>
            </a:extLst>
          </p:cNvPr>
          <p:cNvGrpSpPr>
            <a:grpSpLocks/>
          </p:cNvGrpSpPr>
          <p:nvPr/>
        </p:nvGrpSpPr>
        <p:grpSpPr bwMode="auto">
          <a:xfrm>
            <a:off x="268489" y="1874991"/>
            <a:ext cx="11104788" cy="3949701"/>
            <a:chOff x="1914526" y="1043260"/>
            <a:chExt cx="7490732" cy="4125589"/>
          </a:xfrm>
        </p:grpSpPr>
        <p:pic>
          <p:nvPicPr>
            <p:cNvPr id="3" name="Image 1">
              <a:extLst>
                <a:ext uri="{FF2B5EF4-FFF2-40B4-BE49-F238E27FC236}">
                  <a16:creationId xmlns:a16="http://schemas.microsoft.com/office/drawing/2014/main" id="{59C8D57D-3C95-989D-3C30-F906CEB090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4526" y="1544051"/>
              <a:ext cx="7490732" cy="3624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id="{6AEEDA38-0D9F-0C8E-749E-59D44E74CF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461" t="-278" r="7654" b="87785"/>
            <a:stretch>
              <a:fillRect/>
            </a:stretch>
          </p:blipFill>
          <p:spPr bwMode="auto">
            <a:xfrm>
              <a:off x="1915886" y="1043260"/>
              <a:ext cx="7489372" cy="57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ZoneTexte 6">
            <a:extLst>
              <a:ext uri="{FF2B5EF4-FFF2-40B4-BE49-F238E27FC236}">
                <a16:creationId xmlns:a16="http://schemas.microsoft.com/office/drawing/2014/main" id="{9D5E267A-400D-6011-9F04-66BE79D2178F}"/>
              </a:ext>
            </a:extLst>
          </p:cNvPr>
          <p:cNvSpPr txBox="1"/>
          <p:nvPr/>
        </p:nvSpPr>
        <p:spPr>
          <a:xfrm>
            <a:off x="152400" y="6144280"/>
            <a:ext cx="11336968" cy="707886"/>
          </a:xfrm>
          <a:prstGeom prst="rect">
            <a:avLst/>
          </a:prstGeom>
          <a:solidFill>
            <a:schemeClr val="accent5">
              <a:lumMod val="20000"/>
              <a:lumOff val="80000"/>
            </a:schemeClr>
          </a:solidFill>
        </p:spPr>
        <p:txBody>
          <a:bodyPr wrap="square">
            <a:spAutoFit/>
          </a:bodyPr>
          <a:lstStyle/>
          <a:p>
            <a:pPr algn="ctr">
              <a:defRPr/>
            </a:pPr>
            <a:r>
              <a:rPr lang="fr-FR" sz="2000" b="1" dirty="0">
                <a:solidFill>
                  <a:schemeClr val="accent2">
                    <a:lumMod val="75000"/>
                  </a:schemeClr>
                </a:solidFill>
              </a:rPr>
              <a:t>Les taux des indicateurs sur les pratiques d’allaitement (exclusif surtout) et d’alimentation (diversité minimale et alimentation acceptable) sont très faibles</a:t>
            </a:r>
          </a:p>
        </p:txBody>
      </p:sp>
      <p:sp>
        <p:nvSpPr>
          <p:cNvPr id="9" name="ZoneTexte 8">
            <a:extLst>
              <a:ext uri="{FF2B5EF4-FFF2-40B4-BE49-F238E27FC236}">
                <a16:creationId xmlns:a16="http://schemas.microsoft.com/office/drawing/2014/main" id="{1F5109C8-3BAF-4E5A-7654-48FA94972272}"/>
              </a:ext>
            </a:extLst>
          </p:cNvPr>
          <p:cNvSpPr txBox="1"/>
          <p:nvPr/>
        </p:nvSpPr>
        <p:spPr>
          <a:xfrm>
            <a:off x="904326" y="1348706"/>
            <a:ext cx="9833113" cy="366491"/>
          </a:xfrm>
          <a:prstGeom prst="rect">
            <a:avLst/>
          </a:prstGeom>
          <a:noFill/>
        </p:spPr>
        <p:txBody>
          <a:bodyPr wrap="square">
            <a:spAutoFit/>
          </a:bodyPr>
          <a:lstStyle/>
          <a:p>
            <a:pPr algn="ctr">
              <a:defRPr/>
            </a:pPr>
            <a:r>
              <a:rPr lang="fr-FR" sz="1800" b="1" dirty="0">
                <a:latin typeface="+mn-lt"/>
              </a:rPr>
              <a:t>Les pratiques d’allaitement et d’alimentation chez le nourrisson et jeune enfant (0-2 ans)</a:t>
            </a:r>
            <a:endParaRPr lang="en-GB" sz="1800" b="1" dirty="0">
              <a:latin typeface="+mn-lt"/>
            </a:endParaRPr>
          </a:p>
        </p:txBody>
      </p:sp>
    </p:spTree>
    <p:extLst>
      <p:ext uri="{BB962C8B-B14F-4D97-AF65-F5344CB8AC3E}">
        <p14:creationId xmlns:p14="http://schemas.microsoft.com/office/powerpoint/2010/main" val="4166689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42486"/>
            <a:ext cx="11774557" cy="1858592"/>
          </a:xfrm>
          <a:prstGeom prst="rect">
            <a:avLst/>
          </a:prstGeom>
          <a:noFill/>
        </p:spPr>
      </p:pic>
      <p:sp>
        <p:nvSpPr>
          <p:cNvPr id="2" name="ZoneTexte 1">
            <a:extLst>
              <a:ext uri="{FF2B5EF4-FFF2-40B4-BE49-F238E27FC236}">
                <a16:creationId xmlns:a16="http://schemas.microsoft.com/office/drawing/2014/main" id="{ED219889-8310-65CD-DA3D-8F330BFFC0B9}"/>
              </a:ext>
            </a:extLst>
          </p:cNvPr>
          <p:cNvSpPr txBox="1"/>
          <p:nvPr/>
        </p:nvSpPr>
        <p:spPr>
          <a:xfrm>
            <a:off x="1129544" y="1499020"/>
            <a:ext cx="8902352" cy="646331"/>
          </a:xfrm>
          <a:prstGeom prst="rect">
            <a:avLst/>
          </a:prstGeom>
          <a:noFill/>
        </p:spPr>
        <p:txBody>
          <a:bodyPr wrap="square" rtlCol="0">
            <a:spAutoFit/>
          </a:bodyPr>
          <a:lstStyle/>
          <a:p>
            <a:pPr>
              <a:spcBef>
                <a:spcPct val="20000"/>
              </a:spcBef>
            </a:pPr>
            <a:r>
              <a:rPr lang="fr-FR" b="1" dirty="0">
                <a:solidFill>
                  <a:srgbClr val="FF0000"/>
                </a:solidFill>
              </a:rPr>
              <a:t>Diversité Alimentaire Minimale : </a:t>
            </a:r>
            <a:r>
              <a:rPr lang="fr-FR" b="1" dirty="0">
                <a:solidFill>
                  <a:srgbClr val="0081AE">
                    <a:lumMod val="75000"/>
                  </a:srgbClr>
                </a:solidFill>
              </a:rPr>
              <a:t>Malgré une bonne fréquence minimale des repas chez les enfants âgés de 6 à 23 mois, la diversité alimentaire minimale reste inacceptablement faible </a:t>
            </a:r>
          </a:p>
        </p:txBody>
      </p:sp>
      <p:sp>
        <p:nvSpPr>
          <p:cNvPr id="3" name="TextBox 3">
            <a:extLst>
              <a:ext uri="{FF2B5EF4-FFF2-40B4-BE49-F238E27FC236}">
                <a16:creationId xmlns:a16="http://schemas.microsoft.com/office/drawing/2014/main" id="{6482BAC9-5670-2BE9-D720-A5EA4E2178D0}"/>
              </a:ext>
            </a:extLst>
          </p:cNvPr>
          <p:cNvSpPr txBox="1"/>
          <p:nvPr/>
        </p:nvSpPr>
        <p:spPr>
          <a:xfrm>
            <a:off x="261729" y="2363887"/>
            <a:ext cx="11555895" cy="276999"/>
          </a:xfrm>
          <a:prstGeom prst="rect">
            <a:avLst/>
          </a:prstGeom>
          <a:noFill/>
        </p:spPr>
        <p:txBody>
          <a:bodyPr wrap="square" rtlCol="0">
            <a:spAutoFit/>
          </a:bodyPr>
          <a:lstStyle/>
          <a:p>
            <a:r>
              <a:rPr lang="fr-FR" sz="1200" b="1" dirty="0">
                <a:solidFill>
                  <a:srgbClr val="FFFFFF">
                    <a:lumMod val="50000"/>
                  </a:srgbClr>
                </a:solidFill>
              </a:rPr>
              <a:t>Taux de couverture nationale de la fréquence minimale des repas, du minimum alimentaire acceptable et de la diversité alimentaire minimale en 1992 et 2018 au Niger</a:t>
            </a:r>
          </a:p>
        </p:txBody>
      </p:sp>
      <p:graphicFrame>
        <p:nvGraphicFramePr>
          <p:cNvPr id="5" name="Graphique 4">
            <a:extLst>
              <a:ext uri="{FF2B5EF4-FFF2-40B4-BE49-F238E27FC236}">
                <a16:creationId xmlns:a16="http://schemas.microsoft.com/office/drawing/2014/main" id="{DAB316E8-5E4D-2D56-4CEA-B24C3BBA52AB}"/>
              </a:ext>
            </a:extLst>
          </p:cNvPr>
          <p:cNvGraphicFramePr>
            <a:graphicFrameLocks/>
          </p:cNvGraphicFramePr>
          <p:nvPr>
            <p:extLst>
              <p:ext uri="{D42A27DB-BD31-4B8C-83A1-F6EECF244321}">
                <p14:modId xmlns:p14="http://schemas.microsoft.com/office/powerpoint/2010/main" val="3288000516"/>
              </p:ext>
            </p:extLst>
          </p:nvPr>
        </p:nvGraphicFramePr>
        <p:xfrm>
          <a:off x="995400" y="2825552"/>
          <a:ext cx="8902352" cy="3663116"/>
        </p:xfrm>
        <a:graphic>
          <a:graphicData uri="http://schemas.openxmlformats.org/drawingml/2006/chart">
            <c:chart xmlns:c="http://schemas.openxmlformats.org/drawingml/2006/chart" xmlns:r="http://schemas.openxmlformats.org/officeDocument/2006/relationships" r:id="rId4"/>
          </a:graphicData>
        </a:graphic>
      </p:graphicFrame>
      <p:sp>
        <p:nvSpPr>
          <p:cNvPr id="8" name="ZoneTexte 7">
            <a:extLst>
              <a:ext uri="{FF2B5EF4-FFF2-40B4-BE49-F238E27FC236}">
                <a16:creationId xmlns:a16="http://schemas.microsoft.com/office/drawing/2014/main" id="{16BD4D99-5DB2-5ED1-3435-5FB8F722EFE9}"/>
              </a:ext>
            </a:extLst>
          </p:cNvPr>
          <p:cNvSpPr txBox="1"/>
          <p:nvPr/>
        </p:nvSpPr>
        <p:spPr>
          <a:xfrm>
            <a:off x="1789043" y="6488668"/>
            <a:ext cx="6096000" cy="276999"/>
          </a:xfrm>
          <a:prstGeom prst="rect">
            <a:avLst/>
          </a:prstGeom>
          <a:noFill/>
        </p:spPr>
        <p:txBody>
          <a:bodyPr wrap="square">
            <a:spAutoFit/>
          </a:bodyPr>
          <a:lstStyle/>
          <a:p>
            <a:r>
              <a:rPr lang="fr-FR" sz="1200" i="1" dirty="0">
                <a:solidFill>
                  <a:srgbClr val="DADC4B">
                    <a:lumMod val="50000"/>
                  </a:srgbClr>
                </a:solidFill>
              </a:rPr>
              <a:t>Source : INS (EDS, SMART)</a:t>
            </a:r>
          </a:p>
        </p:txBody>
      </p:sp>
    </p:spTree>
    <p:extLst>
      <p:ext uri="{BB962C8B-B14F-4D97-AF65-F5344CB8AC3E}">
        <p14:creationId xmlns:p14="http://schemas.microsoft.com/office/powerpoint/2010/main" val="379835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11" dur="500"/>
                                        <p:tgtEl>
                                          <p:spTgt spid="5">
                                            <p:graphicEl>
                                              <a:chart seriesIdx="-3" categoryIdx="-3" bldStep="gridLegend"/>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5" dur="500"/>
                                        <p:tgtEl>
                                          <p:spTgt spid="5">
                                            <p:graphicEl>
                                              <a:chart seriesIdx="0"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9" dur="500"/>
                                        <p:tgtEl>
                                          <p:spTgt spid="5">
                                            <p:graphicEl>
                                              <a:chart seriesIdx="1" categoryIdx="-4" bldStep="series"/>
                                            </p:graphicEl>
                                          </p:spTgt>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5" grpId="0">
        <p:bldSub>
          <a:bldChart bld="series"/>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42487"/>
            <a:ext cx="11439379" cy="1390892"/>
          </a:xfrm>
          <a:prstGeom prst="rect">
            <a:avLst/>
          </a:prstGeom>
          <a:noFill/>
        </p:spPr>
      </p:pic>
      <p:graphicFrame>
        <p:nvGraphicFramePr>
          <p:cNvPr id="2" name="Content Placeholder 3">
            <a:extLst>
              <a:ext uri="{FF2B5EF4-FFF2-40B4-BE49-F238E27FC236}">
                <a16:creationId xmlns:a16="http://schemas.microsoft.com/office/drawing/2014/main" id="{8C843F64-D396-1513-9882-871939AB0C47}"/>
              </a:ext>
            </a:extLst>
          </p:cNvPr>
          <p:cNvGraphicFramePr>
            <a:graphicFrameLocks/>
          </p:cNvGraphicFramePr>
          <p:nvPr>
            <p:extLst>
              <p:ext uri="{D42A27DB-BD31-4B8C-83A1-F6EECF244321}">
                <p14:modId xmlns:p14="http://schemas.microsoft.com/office/powerpoint/2010/main" val="154218520"/>
              </p:ext>
            </p:extLst>
          </p:nvPr>
        </p:nvGraphicFramePr>
        <p:xfrm>
          <a:off x="261780" y="1876226"/>
          <a:ext cx="11090847" cy="48392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ZoneTexte 4">
            <a:extLst>
              <a:ext uri="{FF2B5EF4-FFF2-40B4-BE49-F238E27FC236}">
                <a16:creationId xmlns:a16="http://schemas.microsoft.com/office/drawing/2014/main" id="{54A50335-80D9-524C-F2A2-BE203C5FDFBC}"/>
              </a:ext>
            </a:extLst>
          </p:cNvPr>
          <p:cNvSpPr txBox="1"/>
          <p:nvPr/>
        </p:nvSpPr>
        <p:spPr>
          <a:xfrm>
            <a:off x="703385" y="1229896"/>
            <a:ext cx="10058400" cy="369332"/>
          </a:xfrm>
          <a:prstGeom prst="rect">
            <a:avLst/>
          </a:prstGeom>
          <a:noFill/>
        </p:spPr>
        <p:txBody>
          <a:bodyPr wrap="square">
            <a:spAutoFit/>
          </a:bodyPr>
          <a:lstStyle/>
          <a:p>
            <a:pPr indent="-342900">
              <a:spcBef>
                <a:spcPct val="20000"/>
              </a:spcBef>
              <a:defRPr sz="1400" b="0" i="0" u="none" strike="noStrike" kern="1200" spc="0" baseline="0">
                <a:solidFill>
                  <a:prstClr val="black">
                    <a:lumMod val="65000"/>
                    <a:lumOff val="35000"/>
                  </a:prstClr>
                </a:solidFill>
                <a:latin typeface="+mn-lt"/>
                <a:ea typeface="+mn-ea"/>
                <a:cs typeface="+mn-cs"/>
              </a:defRPr>
            </a:pPr>
            <a:r>
              <a:rPr lang="fr-FR" sz="1800" b="1" cap="all" dirty="0"/>
              <a:t>LE FARDEAU DE LA MALNUTRITION SELON L’ETUDE sur le coût de la faim au Niger (2018)</a:t>
            </a:r>
          </a:p>
        </p:txBody>
      </p:sp>
    </p:spTree>
    <p:extLst>
      <p:ext uri="{BB962C8B-B14F-4D97-AF65-F5344CB8AC3E}">
        <p14:creationId xmlns:p14="http://schemas.microsoft.com/office/powerpoint/2010/main" val="408905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2486"/>
            <a:ext cx="11774557" cy="1858592"/>
          </a:xfrm>
          <a:prstGeom prst="rect">
            <a:avLst/>
          </a:prstGeom>
          <a:noFill/>
        </p:spPr>
      </p:pic>
      <p:sp>
        <p:nvSpPr>
          <p:cNvPr id="3" name="ZoneTexte 2">
            <a:extLst>
              <a:ext uri="{FF2B5EF4-FFF2-40B4-BE49-F238E27FC236}">
                <a16:creationId xmlns:a16="http://schemas.microsoft.com/office/drawing/2014/main" id="{2E7139E6-AC12-4208-3CBA-B15CE401DA31}"/>
              </a:ext>
            </a:extLst>
          </p:cNvPr>
          <p:cNvSpPr txBox="1"/>
          <p:nvPr/>
        </p:nvSpPr>
        <p:spPr>
          <a:xfrm>
            <a:off x="365760" y="1859338"/>
            <a:ext cx="10972800" cy="3785652"/>
          </a:xfrm>
          <a:prstGeom prst="rect">
            <a:avLst/>
          </a:prstGeom>
          <a:noFill/>
        </p:spPr>
        <p:txBody>
          <a:bodyPr wrap="square">
            <a:spAutoFit/>
          </a:bodyPr>
          <a:lstStyle/>
          <a:p>
            <a:pPr algn="just" defTabSz="924916">
              <a:spcBef>
                <a:spcPct val="0"/>
              </a:spcBef>
              <a:spcAft>
                <a:spcPct val="0"/>
              </a:spcAft>
              <a:defRPr/>
            </a:pPr>
            <a:r>
              <a:rPr lang="fr-FR" sz="2400" dirty="0"/>
              <a:t>Face</a:t>
            </a:r>
            <a:r>
              <a:rPr lang="fr-FR" sz="2400" baseline="0" dirty="0"/>
              <a:t> à:</a:t>
            </a:r>
          </a:p>
          <a:p>
            <a:pPr marL="285750" indent="-285750" algn="just" defTabSz="924916">
              <a:spcBef>
                <a:spcPct val="0"/>
              </a:spcBef>
              <a:spcAft>
                <a:spcPct val="0"/>
              </a:spcAft>
              <a:buFont typeface="Wingdings" panose="05000000000000000000" pitchFamily="2" charset="2"/>
              <a:buChar char="ü"/>
              <a:defRPr/>
            </a:pPr>
            <a:r>
              <a:rPr lang="fr-FR" sz="2400" baseline="0" dirty="0"/>
              <a:t> aux tendances des prévalences préoccupantes de la malnutrition</a:t>
            </a:r>
          </a:p>
          <a:p>
            <a:pPr marL="285750" indent="-285750" algn="just" defTabSz="924916">
              <a:spcBef>
                <a:spcPct val="0"/>
              </a:spcBef>
              <a:spcAft>
                <a:spcPct val="0"/>
              </a:spcAft>
              <a:buFont typeface="Wingdings" panose="05000000000000000000" pitchFamily="2" charset="2"/>
              <a:buChar char="ü"/>
              <a:defRPr/>
            </a:pPr>
            <a:r>
              <a:rPr lang="fr-FR" sz="2400" baseline="0" dirty="0"/>
              <a:t>la </a:t>
            </a:r>
            <a:r>
              <a:rPr lang="fr-FR" sz="2400" b="1" baseline="0" dirty="0"/>
              <a:t>gravité </a:t>
            </a:r>
            <a:r>
              <a:rPr lang="fr-FR" sz="2400" baseline="0" dirty="0"/>
              <a:t>de la </a:t>
            </a:r>
            <a:r>
              <a:rPr lang="fr-FR" sz="2400" b="1" baseline="0" dirty="0"/>
              <a:t>situation nutritionnelle </a:t>
            </a:r>
            <a:r>
              <a:rPr lang="fr-FR" sz="2400" baseline="0" dirty="0"/>
              <a:t>au Niger</a:t>
            </a:r>
            <a:endParaRPr lang="fr-FR" sz="2400" b="0" baseline="0" dirty="0"/>
          </a:p>
          <a:p>
            <a:pPr algn="just" defTabSz="924916">
              <a:spcBef>
                <a:spcPct val="0"/>
              </a:spcBef>
              <a:spcAft>
                <a:spcPct val="0"/>
              </a:spcAft>
              <a:defRPr/>
            </a:pPr>
            <a:endParaRPr lang="fr-FR" sz="2400" b="0" baseline="0" dirty="0"/>
          </a:p>
          <a:p>
            <a:pPr algn="just" defTabSz="924916">
              <a:spcBef>
                <a:spcPct val="0"/>
              </a:spcBef>
              <a:spcAft>
                <a:spcPct val="0"/>
              </a:spcAft>
              <a:defRPr/>
            </a:pPr>
            <a:r>
              <a:rPr lang="fr-FR" sz="2400" baseline="0" dirty="0"/>
              <a:t>il est important de mettre en place une stratégie de mobilisation de ressources basée d’abord sur les </a:t>
            </a:r>
            <a:r>
              <a:rPr lang="fr-FR" sz="2400" b="1" baseline="0" dirty="0"/>
              <a:t>allocations budgétaires nationales </a:t>
            </a:r>
            <a:r>
              <a:rPr lang="fr-FR" sz="2400" b="0" baseline="0" dirty="0"/>
              <a:t>complétée par les </a:t>
            </a:r>
            <a:r>
              <a:rPr lang="fr-FR" sz="2400" b="1" baseline="0" dirty="0"/>
              <a:t>aides extérieures</a:t>
            </a:r>
            <a:r>
              <a:rPr lang="fr-FR" sz="2400" b="0" baseline="0" dirty="0"/>
              <a:t>. </a:t>
            </a:r>
          </a:p>
          <a:p>
            <a:pPr algn="just" defTabSz="924916">
              <a:spcBef>
                <a:spcPct val="0"/>
              </a:spcBef>
              <a:spcAft>
                <a:spcPct val="0"/>
              </a:spcAft>
              <a:defRPr/>
            </a:pPr>
            <a:endParaRPr lang="fr-FR" sz="2400" b="0" baseline="0" dirty="0"/>
          </a:p>
          <a:p>
            <a:pPr algn="just" defTabSz="924916">
              <a:spcBef>
                <a:spcPct val="0"/>
              </a:spcBef>
              <a:spcAft>
                <a:spcPct val="0"/>
              </a:spcAft>
              <a:defRPr/>
            </a:pPr>
            <a:r>
              <a:rPr lang="fr-FR" sz="2400" b="0" baseline="0" dirty="0"/>
              <a:t>La </a:t>
            </a:r>
            <a:r>
              <a:rPr lang="fr-FR" sz="2400" b="1" baseline="0" dirty="0"/>
              <a:t>dynamisation</a:t>
            </a:r>
            <a:r>
              <a:rPr lang="fr-FR" sz="2400" b="0" baseline="0" dirty="0"/>
              <a:t> et la </a:t>
            </a:r>
            <a:r>
              <a:rPr lang="fr-FR" sz="2400" b="1" baseline="0" dirty="0"/>
              <a:t>responsabilisation</a:t>
            </a:r>
            <a:r>
              <a:rPr lang="fr-FR" sz="2400" b="0" baseline="0" dirty="0"/>
              <a:t> des secteurs pour la mobilisation des ressources est cruciale. Les responsables des Programmations sectorielles, les partenaires doivent s’impliquer davantage</a:t>
            </a:r>
          </a:p>
        </p:txBody>
      </p:sp>
    </p:spTree>
    <p:extLst>
      <p:ext uri="{BB962C8B-B14F-4D97-AF65-F5344CB8AC3E}">
        <p14:creationId xmlns:p14="http://schemas.microsoft.com/office/powerpoint/2010/main" val="2986173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2486"/>
            <a:ext cx="11774557" cy="1858592"/>
          </a:xfrm>
          <a:prstGeom prst="rect">
            <a:avLst/>
          </a:prstGeom>
          <a:noFill/>
        </p:spPr>
      </p:pic>
      <p:pic>
        <p:nvPicPr>
          <p:cNvPr id="8" name="Picture 11" descr="human-rights.jpg">
            <a:extLst>
              <a:ext uri="{FF2B5EF4-FFF2-40B4-BE49-F238E27FC236}">
                <a16:creationId xmlns:a16="http://schemas.microsoft.com/office/drawing/2014/main" id="{7A3C75F3-4ECD-0BEF-F9EC-3305ED215FE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204362" y="2184867"/>
            <a:ext cx="2864024" cy="2092269"/>
          </a:xfrm>
          <a:prstGeom prst="rect">
            <a:avLst/>
          </a:prstGeom>
          <a:ln>
            <a:solidFill>
              <a:sysClr val="window" lastClr="FFFFFF">
                <a:lumMod val="50000"/>
              </a:sysClr>
            </a:solidFill>
          </a:ln>
        </p:spPr>
      </p:pic>
      <p:sp>
        <p:nvSpPr>
          <p:cNvPr id="9" name="TextBox 12">
            <a:extLst>
              <a:ext uri="{FF2B5EF4-FFF2-40B4-BE49-F238E27FC236}">
                <a16:creationId xmlns:a16="http://schemas.microsoft.com/office/drawing/2014/main" id="{E5099BE0-DD5A-0195-5758-685D28758D47}"/>
              </a:ext>
            </a:extLst>
          </p:cNvPr>
          <p:cNvSpPr txBox="1"/>
          <p:nvPr/>
        </p:nvSpPr>
        <p:spPr>
          <a:xfrm>
            <a:off x="412079" y="1661647"/>
            <a:ext cx="2998756" cy="523220"/>
          </a:xfrm>
          <a:prstGeom prst="rect">
            <a:avLst/>
          </a:prstGeom>
          <a:noFill/>
        </p:spPr>
        <p:txBody>
          <a:bodyPr wrap="square" rtlCol="0">
            <a:spAutoFit/>
          </a:bodyPr>
          <a:lstStyle/>
          <a:p>
            <a:pPr algn="ctr" defTabSz="457200"/>
            <a:r>
              <a:rPr lang="fr-FR" sz="2800" dirty="0">
                <a:solidFill>
                  <a:srgbClr val="C00000"/>
                </a:solidFill>
                <a:cs typeface="Calibri Light"/>
              </a:rPr>
              <a:t>Droits humains</a:t>
            </a:r>
          </a:p>
        </p:txBody>
      </p:sp>
      <p:pic>
        <p:nvPicPr>
          <p:cNvPr id="10" name="Picture 14" descr="alive and thriving.png">
            <a:extLst>
              <a:ext uri="{FF2B5EF4-FFF2-40B4-BE49-F238E27FC236}">
                <a16:creationId xmlns:a16="http://schemas.microsoft.com/office/drawing/2014/main" id="{C2B51525-7A0C-1CAE-FA38-B1E0E277B1CD}"/>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622466" y="1923257"/>
            <a:ext cx="2694668" cy="2119401"/>
          </a:xfrm>
          <a:prstGeom prst="rect">
            <a:avLst/>
          </a:prstGeom>
        </p:spPr>
      </p:pic>
      <p:sp>
        <p:nvSpPr>
          <p:cNvPr id="11" name="TextBox 4">
            <a:extLst>
              <a:ext uri="{FF2B5EF4-FFF2-40B4-BE49-F238E27FC236}">
                <a16:creationId xmlns:a16="http://schemas.microsoft.com/office/drawing/2014/main" id="{7F001B77-64B7-7537-8F24-2C05DD5A49A8}"/>
              </a:ext>
            </a:extLst>
          </p:cNvPr>
          <p:cNvSpPr txBox="1"/>
          <p:nvPr/>
        </p:nvSpPr>
        <p:spPr>
          <a:xfrm>
            <a:off x="8677810" y="1702799"/>
            <a:ext cx="3361791" cy="584775"/>
          </a:xfrm>
          <a:prstGeom prst="rect">
            <a:avLst/>
          </a:prstGeom>
          <a:noFill/>
        </p:spPr>
        <p:txBody>
          <a:bodyPr wrap="square" rtlCol="0">
            <a:spAutoFit/>
          </a:bodyPr>
          <a:lstStyle/>
          <a:p>
            <a:pPr algn="ctr" defTabSz="457200"/>
            <a:r>
              <a:rPr lang="fr-FR" sz="3200" dirty="0">
                <a:solidFill>
                  <a:schemeClr val="accent1"/>
                </a:solidFill>
                <a:cs typeface="Calibri Light"/>
              </a:rPr>
              <a:t>Vivant et prospère</a:t>
            </a:r>
          </a:p>
        </p:txBody>
      </p:sp>
      <p:pic>
        <p:nvPicPr>
          <p:cNvPr id="12" name="Picture 3" descr="intergenrational justice.tiff">
            <a:extLst>
              <a:ext uri="{FF2B5EF4-FFF2-40B4-BE49-F238E27FC236}">
                <a16:creationId xmlns:a16="http://schemas.microsoft.com/office/drawing/2014/main" id="{0721D946-0497-FD64-372C-E94F2075B015}"/>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b="14505"/>
          <a:stretch/>
        </p:blipFill>
        <p:spPr>
          <a:xfrm>
            <a:off x="2327360" y="4480074"/>
            <a:ext cx="3165395" cy="2377925"/>
          </a:xfrm>
          <a:prstGeom prst="rect">
            <a:avLst/>
          </a:prstGeom>
        </p:spPr>
      </p:pic>
      <p:sp>
        <p:nvSpPr>
          <p:cNvPr id="13" name="TextBox 10">
            <a:extLst>
              <a:ext uri="{FF2B5EF4-FFF2-40B4-BE49-F238E27FC236}">
                <a16:creationId xmlns:a16="http://schemas.microsoft.com/office/drawing/2014/main" id="{5F0C3F0C-B669-873D-3E2A-15085B7432E0}"/>
              </a:ext>
            </a:extLst>
          </p:cNvPr>
          <p:cNvSpPr txBox="1"/>
          <p:nvPr/>
        </p:nvSpPr>
        <p:spPr>
          <a:xfrm>
            <a:off x="-106764" y="5445185"/>
            <a:ext cx="3454401" cy="690638"/>
          </a:xfrm>
          <a:prstGeom prst="rect">
            <a:avLst/>
          </a:prstGeom>
          <a:noFill/>
        </p:spPr>
        <p:txBody>
          <a:bodyPr wrap="square" rtlCol="0">
            <a:spAutoFit/>
          </a:bodyPr>
          <a:lstStyle/>
          <a:p>
            <a:pPr algn="ctr" defTabSz="457200">
              <a:lnSpc>
                <a:spcPct val="80000"/>
              </a:lnSpc>
            </a:pPr>
            <a:r>
              <a:rPr lang="fr-FR" sz="2400" dirty="0">
                <a:solidFill>
                  <a:srgbClr val="C00000"/>
                </a:solidFill>
                <a:cs typeface="Calibri Light"/>
              </a:rPr>
              <a:t>Equité-Égalité entre les</a:t>
            </a:r>
          </a:p>
          <a:p>
            <a:pPr algn="ctr" defTabSz="457200">
              <a:lnSpc>
                <a:spcPct val="80000"/>
              </a:lnSpc>
            </a:pPr>
            <a:r>
              <a:rPr lang="fr-FR" sz="2400" dirty="0">
                <a:solidFill>
                  <a:srgbClr val="C00000"/>
                </a:solidFill>
                <a:cs typeface="Calibri Light"/>
              </a:rPr>
              <a:t>générations</a:t>
            </a:r>
          </a:p>
        </p:txBody>
      </p:sp>
      <p:pic>
        <p:nvPicPr>
          <p:cNvPr id="14" name="Picture 15" descr="currencies_2037560b.jpg">
            <a:extLst>
              <a:ext uri="{FF2B5EF4-FFF2-40B4-BE49-F238E27FC236}">
                <a16:creationId xmlns:a16="http://schemas.microsoft.com/office/drawing/2014/main" id="{F75C4578-9070-2E4A-E0BE-63E270F42D60}"/>
              </a:ext>
            </a:extLst>
          </p:cNvPr>
          <p:cNvPicPr>
            <a:picLocks noChangeAspect="1"/>
          </p:cNvPicPr>
          <p:nvPr/>
        </p:nvPicPr>
        <p:blipFill rotWithShape="1">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r="21503"/>
          <a:stretch/>
        </p:blipFill>
        <p:spPr>
          <a:xfrm>
            <a:off x="9122962" y="4480074"/>
            <a:ext cx="2803994" cy="2235440"/>
          </a:xfrm>
          <a:prstGeom prst="rect">
            <a:avLst/>
          </a:prstGeom>
        </p:spPr>
      </p:pic>
      <p:sp>
        <p:nvSpPr>
          <p:cNvPr id="15" name="TextBox 18">
            <a:extLst>
              <a:ext uri="{FF2B5EF4-FFF2-40B4-BE49-F238E27FC236}">
                <a16:creationId xmlns:a16="http://schemas.microsoft.com/office/drawing/2014/main" id="{2077ECB3-4968-6838-FFCA-84BA44333EC6}"/>
              </a:ext>
            </a:extLst>
          </p:cNvPr>
          <p:cNvSpPr txBox="1"/>
          <p:nvPr/>
        </p:nvSpPr>
        <p:spPr>
          <a:xfrm>
            <a:off x="9044323" y="3506791"/>
            <a:ext cx="3147677" cy="954107"/>
          </a:xfrm>
          <a:prstGeom prst="rect">
            <a:avLst/>
          </a:prstGeom>
          <a:solidFill>
            <a:sysClr val="window" lastClr="FFFFFF">
              <a:lumMod val="65000"/>
              <a:alpha val="79000"/>
            </a:sysClr>
          </a:solidFill>
          <a:effectLst>
            <a:softEdge rad="190500"/>
          </a:effectLst>
        </p:spPr>
        <p:txBody>
          <a:bodyPr wrap="square" rtlCol="0">
            <a:spAutoFit/>
          </a:bodyPr>
          <a:lstStyle/>
          <a:p>
            <a:pPr defTabSz="457200">
              <a:defRPr/>
            </a:pPr>
            <a:r>
              <a:rPr lang="fr-FR" sz="2800" kern="0" dirty="0">
                <a:solidFill>
                  <a:srgbClr val="C00000"/>
                </a:solidFill>
                <a:cs typeface="Calibri Light"/>
              </a:rPr>
              <a:t>Avantages</a:t>
            </a:r>
          </a:p>
          <a:p>
            <a:pPr defTabSz="457200">
              <a:defRPr/>
            </a:pPr>
            <a:r>
              <a:rPr lang="fr-FR" sz="2800" kern="0" dirty="0">
                <a:solidFill>
                  <a:srgbClr val="C00000"/>
                </a:solidFill>
                <a:cs typeface="Calibri Light"/>
              </a:rPr>
              <a:t>économiques</a:t>
            </a:r>
          </a:p>
        </p:txBody>
      </p:sp>
      <p:sp>
        <p:nvSpPr>
          <p:cNvPr id="17" name="ZoneTexte 16">
            <a:extLst>
              <a:ext uri="{FF2B5EF4-FFF2-40B4-BE49-F238E27FC236}">
                <a16:creationId xmlns:a16="http://schemas.microsoft.com/office/drawing/2014/main" id="{D78083CB-B61D-76B3-599F-E77C03A85342}"/>
              </a:ext>
            </a:extLst>
          </p:cNvPr>
          <p:cNvSpPr txBox="1"/>
          <p:nvPr/>
        </p:nvSpPr>
        <p:spPr>
          <a:xfrm rot="2493872">
            <a:off x="3258267" y="3464827"/>
            <a:ext cx="5013866" cy="830997"/>
          </a:xfrm>
          <a:prstGeom prst="rect">
            <a:avLst/>
          </a:prstGeom>
          <a:noFill/>
        </p:spPr>
        <p:txBody>
          <a:bodyPr wrap="square">
            <a:spAutoFit/>
          </a:bodyPr>
          <a:lstStyle/>
          <a:p>
            <a:pPr marL="0" indent="0"/>
            <a:r>
              <a:rPr lang="fr-FR" sz="2400" b="1" cap="all" dirty="0">
                <a:solidFill>
                  <a:srgbClr val="00B050"/>
                </a:solidFill>
              </a:rPr>
              <a:t>Pourquoi investir dans la nutrition ?</a:t>
            </a:r>
          </a:p>
        </p:txBody>
      </p:sp>
      <p:sp>
        <p:nvSpPr>
          <p:cNvPr id="19" name="ZoneTexte 18">
            <a:extLst>
              <a:ext uri="{FF2B5EF4-FFF2-40B4-BE49-F238E27FC236}">
                <a16:creationId xmlns:a16="http://schemas.microsoft.com/office/drawing/2014/main" id="{F6C532EB-936D-4862-11F9-671FEDFCEB67}"/>
              </a:ext>
            </a:extLst>
          </p:cNvPr>
          <p:cNvSpPr txBox="1"/>
          <p:nvPr/>
        </p:nvSpPr>
        <p:spPr>
          <a:xfrm>
            <a:off x="6318967" y="5079950"/>
            <a:ext cx="2803995" cy="1200329"/>
          </a:xfrm>
          <a:prstGeom prst="rect">
            <a:avLst/>
          </a:prstGeom>
          <a:noFill/>
        </p:spPr>
        <p:txBody>
          <a:bodyPr wrap="square">
            <a:spAutoFit/>
          </a:bodyPr>
          <a:lstStyle/>
          <a:p>
            <a:pPr algn="ctr">
              <a:defRPr/>
            </a:pPr>
            <a:r>
              <a:rPr lang="fr-FR" sz="1800" b="1" cap="all" dirty="0">
                <a:ln w="9000" cmpd="sng">
                  <a:solidFill>
                    <a:srgbClr val="0081AE">
                      <a:shade val="50000"/>
                      <a:satMod val="120000"/>
                    </a:srgbClr>
                  </a:solidFill>
                  <a:prstDash val="solid"/>
                </a:ln>
                <a:solidFill>
                  <a:srgbClr val="575757"/>
                </a:solidFill>
                <a:effectLst>
                  <a:reflection blurRad="12700" stA="28000" endPos="45000" dist="1000" dir="5400000" sy="-100000" algn="bl" rotWithShape="0"/>
                </a:effectLst>
              </a:rPr>
              <a:t>Important retour sur </a:t>
            </a:r>
          </a:p>
          <a:p>
            <a:pPr algn="ctr">
              <a:defRPr/>
            </a:pPr>
            <a:r>
              <a:rPr lang="fr-FR" sz="1800" b="1" cap="all" dirty="0">
                <a:ln w="9000" cmpd="sng">
                  <a:solidFill>
                    <a:srgbClr val="0081AE">
                      <a:shade val="50000"/>
                      <a:satMod val="120000"/>
                    </a:srgbClr>
                  </a:solidFill>
                  <a:prstDash val="solid"/>
                </a:ln>
                <a:solidFill>
                  <a:srgbClr val="575757"/>
                </a:solidFill>
                <a:effectLst>
                  <a:reflection blurRad="12700" stA="28000" endPos="45000" dist="1000" dir="5400000" sy="-100000" algn="bl" rotWithShape="0"/>
                </a:effectLst>
              </a:rPr>
              <a:t>Investissement : </a:t>
            </a:r>
          </a:p>
          <a:p>
            <a:pPr algn="ctr">
              <a:defRPr/>
            </a:pPr>
            <a:r>
              <a:rPr lang="fr-FR" sz="1800" b="1" cap="all" dirty="0">
                <a:ln w="9000" cmpd="sng">
                  <a:solidFill>
                    <a:srgbClr val="0081AE">
                      <a:shade val="50000"/>
                      <a:satMod val="120000"/>
                    </a:srgbClr>
                  </a:solidFill>
                  <a:prstDash val="solid"/>
                </a:ln>
                <a:solidFill>
                  <a:srgbClr val="C00000"/>
                </a:solidFill>
                <a:effectLst>
                  <a:reflection blurRad="12700" stA="28000" endPos="45000" dist="1000" dir="5400000" sy="-100000" algn="bl" rotWithShape="0"/>
                </a:effectLst>
              </a:rPr>
              <a:t>16</a:t>
            </a:r>
            <a:r>
              <a:rPr lang="fr-FR" sz="1800" b="1" cap="all" dirty="0">
                <a:ln w="9000" cmpd="sng">
                  <a:solidFill>
                    <a:srgbClr val="0081AE">
                      <a:shade val="50000"/>
                      <a:satMod val="120000"/>
                    </a:srgbClr>
                  </a:solidFill>
                  <a:prstDash val="solid"/>
                </a:ln>
                <a:solidFill>
                  <a:srgbClr val="575757"/>
                </a:solidFill>
                <a:effectLst>
                  <a:reflection blurRad="12700" stA="28000" endPos="45000" dist="1000" dir="5400000" sy="-100000" algn="bl" rotWithShape="0"/>
                </a:effectLst>
              </a:rPr>
              <a:t> dollars </a:t>
            </a:r>
            <a:r>
              <a:rPr lang="fr-FR" sz="1800" b="1" cap="all" dirty="0">
                <a:ln w="9000" cmpd="sng">
                  <a:solidFill>
                    <a:srgbClr val="0081AE">
                      <a:shade val="50000"/>
                      <a:satMod val="120000"/>
                    </a:srgbClr>
                  </a:solidFill>
                  <a:prstDash val="solid"/>
                </a:ln>
                <a:solidFill>
                  <a:srgbClr val="FF0000"/>
                </a:solidFill>
                <a:effectLst>
                  <a:reflection blurRad="12700" stA="28000" endPos="45000" dist="1000" dir="5400000" sy="-100000" algn="bl" rotWithShape="0"/>
                </a:effectLst>
              </a:rPr>
              <a:t>US </a:t>
            </a:r>
          </a:p>
          <a:p>
            <a:pPr algn="ctr">
              <a:defRPr/>
            </a:pPr>
            <a:r>
              <a:rPr lang="fr-FR" sz="1800" b="1" cap="all" dirty="0">
                <a:ln w="9000" cmpd="sng">
                  <a:solidFill>
                    <a:srgbClr val="0081AE">
                      <a:shade val="50000"/>
                      <a:satMod val="120000"/>
                    </a:srgbClr>
                  </a:solidFill>
                  <a:prstDash val="solid"/>
                </a:ln>
                <a:solidFill>
                  <a:srgbClr val="575757"/>
                </a:solidFill>
                <a:effectLst>
                  <a:reflection blurRad="12700" stA="28000" endPos="45000" dist="1000" dir="5400000" sy="-100000" algn="bl" rotWithShape="0"/>
                </a:effectLst>
              </a:rPr>
              <a:t>pour </a:t>
            </a:r>
            <a:r>
              <a:rPr lang="fr-FR" sz="1800" b="1" cap="all" dirty="0">
                <a:ln w="9000" cmpd="sng">
                  <a:solidFill>
                    <a:srgbClr val="0081AE">
                      <a:shade val="50000"/>
                      <a:satMod val="120000"/>
                    </a:srgbClr>
                  </a:solidFill>
                  <a:prstDash val="solid"/>
                </a:ln>
                <a:solidFill>
                  <a:srgbClr val="C00000"/>
                </a:solidFill>
                <a:effectLst>
                  <a:reflection blurRad="12700" stA="28000" endPos="45000" dist="1000" dir="5400000" sy="-100000" algn="bl" rotWithShape="0"/>
                </a:effectLst>
              </a:rPr>
              <a:t>1</a:t>
            </a:r>
            <a:r>
              <a:rPr lang="fr-FR" sz="1800" b="1" cap="all" dirty="0">
                <a:ln w="9000" cmpd="sng">
                  <a:solidFill>
                    <a:srgbClr val="0081AE">
                      <a:shade val="50000"/>
                      <a:satMod val="120000"/>
                    </a:srgbClr>
                  </a:solidFill>
                  <a:prstDash val="solid"/>
                </a:ln>
                <a:solidFill>
                  <a:srgbClr val="575757"/>
                </a:solidFill>
                <a:effectLst>
                  <a:reflection blurRad="12700" stA="28000" endPos="45000" dist="1000" dir="5400000" sy="-100000" algn="bl" rotWithShape="0"/>
                </a:effectLst>
              </a:rPr>
              <a:t> dollar investi!!! </a:t>
            </a:r>
          </a:p>
        </p:txBody>
      </p:sp>
    </p:spTree>
    <p:extLst>
      <p:ext uri="{BB962C8B-B14F-4D97-AF65-F5344CB8AC3E}">
        <p14:creationId xmlns:p14="http://schemas.microsoft.com/office/powerpoint/2010/main" val="176535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5B0C508-E278-69F2-79EC-916BA2704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42486"/>
            <a:ext cx="11774557" cy="1858592"/>
          </a:xfrm>
          <a:prstGeom prst="rect">
            <a:avLst/>
          </a:prstGeom>
          <a:noFill/>
        </p:spPr>
      </p:pic>
      <p:sp>
        <p:nvSpPr>
          <p:cNvPr id="6" name="ZoneTexte 5">
            <a:extLst>
              <a:ext uri="{FF2B5EF4-FFF2-40B4-BE49-F238E27FC236}">
                <a16:creationId xmlns:a16="http://schemas.microsoft.com/office/drawing/2014/main" id="{74D48F79-2926-B90E-D10D-7A6B98A110F5}"/>
              </a:ext>
            </a:extLst>
          </p:cNvPr>
          <p:cNvSpPr txBox="1"/>
          <p:nvPr/>
        </p:nvSpPr>
        <p:spPr>
          <a:xfrm>
            <a:off x="422031" y="2182099"/>
            <a:ext cx="11228363" cy="4308872"/>
          </a:xfrm>
          <a:prstGeom prst="rect">
            <a:avLst/>
          </a:prstGeom>
          <a:noFill/>
        </p:spPr>
        <p:txBody>
          <a:bodyPr wrap="square">
            <a:spAutoFit/>
          </a:bodyPr>
          <a:lstStyle/>
          <a:p>
            <a:pPr algn="just">
              <a:buFont typeface="Wingdings" panose="05000000000000000000" pitchFamily="2" charset="2"/>
              <a:buChar char="q"/>
            </a:pPr>
            <a:r>
              <a:rPr lang="fr-FR" sz="3200" dirty="0"/>
              <a:t> RESPECTER LES ENGAGEMENTS NATIONAUX (i3N, PNSN) ET INTERNATIONAUX</a:t>
            </a:r>
            <a:r>
              <a:rPr lang="fr-FR" dirty="0">
                <a:latin typeface="Trebuchet MS" panose="020B0603020202020204" pitchFamily="34" charset="0"/>
              </a:rPr>
              <a:t> (ODD, Décennie d’action, NG4, WHA…)</a:t>
            </a:r>
          </a:p>
          <a:p>
            <a:pPr algn="just">
              <a:buFont typeface="Wingdings" panose="05000000000000000000" pitchFamily="2" charset="2"/>
              <a:buChar char="q"/>
            </a:pPr>
            <a:r>
              <a:rPr lang="fr-FR" sz="3200" dirty="0">
                <a:latin typeface="Trebuchet MS" panose="020B0603020202020204" pitchFamily="34" charset="0"/>
              </a:rPr>
              <a:t>Raréfaction des ressources financières extérieures </a:t>
            </a:r>
          </a:p>
          <a:p>
            <a:pPr algn="just">
              <a:buFont typeface="Wingdings" panose="05000000000000000000" pitchFamily="2" charset="2"/>
              <a:buChar char="q"/>
            </a:pPr>
            <a:endParaRPr lang="fr-FR" sz="3200" dirty="0">
              <a:latin typeface="Trebuchet MS" panose="020B0603020202020204" pitchFamily="34" charset="0"/>
            </a:endParaRPr>
          </a:p>
          <a:p>
            <a:pPr algn="just">
              <a:buFont typeface="Wingdings" panose="05000000000000000000" pitchFamily="2" charset="2"/>
              <a:buChar char="q"/>
            </a:pPr>
            <a:r>
              <a:rPr lang="fr-FR" sz="3200" dirty="0">
                <a:latin typeface="Trebuchet MS" panose="020B0603020202020204" pitchFamily="34" charset="0"/>
              </a:rPr>
              <a:t> Nécessité de suivre les ressources financières engagées dans la nutrition pour de i) </a:t>
            </a:r>
            <a:r>
              <a:rPr lang="fr-FR" dirty="0">
                <a:latin typeface="Trebuchet MS" panose="020B0603020202020204" pitchFamily="34" charset="0"/>
              </a:rPr>
              <a:t>Meilleur alignement des autres secteurs autour de la nutrition, ii) déterminer le GAP et rechercher le Financement additionnel en faveur de la nutrition</a:t>
            </a:r>
          </a:p>
          <a:p>
            <a:pPr algn="just">
              <a:buFont typeface="Wingdings" panose="05000000000000000000" pitchFamily="2" charset="2"/>
              <a:buChar char="q"/>
            </a:pPr>
            <a:r>
              <a:rPr lang="fr-FR" sz="3200" dirty="0">
                <a:latin typeface="Trebuchet MS" panose="020B0603020202020204" pitchFamily="34" charset="0"/>
              </a:rPr>
              <a:t>Disposer d’un outil de plaidoyer en faveur de la nutrition</a:t>
            </a:r>
          </a:p>
          <a:p>
            <a:pPr marL="0" indent="0">
              <a:buNone/>
            </a:pPr>
            <a:endParaRPr lang="fr-FR" sz="3200" dirty="0"/>
          </a:p>
        </p:txBody>
      </p:sp>
      <p:sp>
        <p:nvSpPr>
          <p:cNvPr id="2" name="ZoneTexte 1">
            <a:extLst>
              <a:ext uri="{FF2B5EF4-FFF2-40B4-BE49-F238E27FC236}">
                <a16:creationId xmlns:a16="http://schemas.microsoft.com/office/drawing/2014/main" id="{E035B1AE-C92B-0FEB-6F90-E33D225F3CD2}"/>
              </a:ext>
            </a:extLst>
          </p:cNvPr>
          <p:cNvSpPr txBox="1"/>
          <p:nvPr/>
        </p:nvSpPr>
        <p:spPr>
          <a:xfrm>
            <a:off x="541606" y="1720434"/>
            <a:ext cx="10424160" cy="461665"/>
          </a:xfrm>
          <a:prstGeom prst="rect">
            <a:avLst/>
          </a:prstGeom>
          <a:noFill/>
        </p:spPr>
        <p:txBody>
          <a:bodyPr wrap="square">
            <a:spAutoFit/>
          </a:bodyPr>
          <a:lstStyle/>
          <a:p>
            <a:pPr marL="0" indent="0"/>
            <a:r>
              <a:rPr lang="fr-FR" sz="2400" b="1" cap="all" dirty="0">
                <a:solidFill>
                  <a:srgbClr val="00B050"/>
                </a:solidFill>
              </a:rPr>
              <a:t>Pourquoi suivre les allocations et dépenses dédiées à la nutrition? </a:t>
            </a:r>
          </a:p>
        </p:txBody>
      </p:sp>
    </p:spTree>
    <p:extLst>
      <p:ext uri="{BB962C8B-B14F-4D97-AF65-F5344CB8AC3E}">
        <p14:creationId xmlns:p14="http://schemas.microsoft.com/office/powerpoint/2010/main" val="1308985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12</a:t>
            </a:fld>
            <a:endParaRPr lang="fr-FR">
              <a:solidFill>
                <a:srgbClr val="FFFFFF"/>
              </a:solidFill>
            </a:endParaRPr>
          </a:p>
        </p:txBody>
      </p:sp>
      <p:sp>
        <p:nvSpPr>
          <p:cNvPr id="3" name="Rectangle 2"/>
          <p:cNvSpPr/>
          <p:nvPr/>
        </p:nvSpPr>
        <p:spPr>
          <a:xfrm>
            <a:off x="728589" y="1649382"/>
            <a:ext cx="10289345" cy="4708981"/>
          </a:xfrm>
          <a:prstGeom prst="rect">
            <a:avLst/>
          </a:prstGeom>
        </p:spPr>
        <p:txBody>
          <a:bodyPr wrap="square">
            <a:spAutoFit/>
          </a:bodyPr>
          <a:lstStyle/>
          <a:p>
            <a:pPr algn="just">
              <a:spcBef>
                <a:spcPts val="1200"/>
              </a:spcBef>
              <a:spcAft>
                <a:spcPts val="600"/>
              </a:spcAft>
            </a:pPr>
            <a:r>
              <a:rPr lang="fr-FR" sz="2400" b="1" dirty="0">
                <a:solidFill>
                  <a:srgbClr val="0081AE">
                    <a:lumMod val="50000"/>
                  </a:srgbClr>
                </a:solidFill>
                <a:cs typeface="Calibri Light"/>
              </a:rPr>
              <a:t>1. La Mobilisation </a:t>
            </a:r>
            <a:r>
              <a:rPr lang="fr-FR" sz="2400" b="1" dirty="0" err="1">
                <a:solidFill>
                  <a:srgbClr val="0081AE">
                    <a:lumMod val="50000"/>
                  </a:srgbClr>
                </a:solidFill>
                <a:cs typeface="Calibri Light"/>
              </a:rPr>
              <a:t>progressiv</a:t>
            </a:r>
            <a:r>
              <a:rPr lang="fr-FR" sz="2400" b="1" dirty="0">
                <a:solidFill>
                  <a:srgbClr val="0081AE">
                    <a:lumMod val="50000"/>
                  </a:srgbClr>
                </a:solidFill>
                <a:cs typeface="Calibri Light"/>
              </a:rPr>
              <a:t> et </a:t>
            </a:r>
            <a:r>
              <a:rPr lang="fr-FR" sz="2400" b="1" dirty="0" err="1">
                <a:solidFill>
                  <a:srgbClr val="0081AE">
                    <a:lumMod val="50000"/>
                  </a:srgbClr>
                </a:solidFill>
                <a:cs typeface="Calibri Light"/>
              </a:rPr>
              <a:t>et</a:t>
            </a:r>
            <a:r>
              <a:rPr lang="fr-FR" sz="2400" b="1" dirty="0">
                <a:solidFill>
                  <a:srgbClr val="0081AE">
                    <a:lumMod val="50000"/>
                  </a:srgbClr>
                </a:solidFill>
                <a:cs typeface="Calibri Light"/>
              </a:rPr>
              <a:t> dans la durée </a:t>
            </a:r>
            <a:r>
              <a:rPr lang="fr-FR" sz="2400" b="1" dirty="0">
                <a:solidFill>
                  <a:srgbClr val="C00000"/>
                </a:solidFill>
                <a:cs typeface="Calibri Light"/>
              </a:rPr>
              <a:t>de nouveaux </a:t>
            </a:r>
            <a:r>
              <a:rPr lang="fr-FR" sz="2400" b="1" u="sng" dirty="0">
                <a:solidFill>
                  <a:srgbClr val="C00000"/>
                </a:solidFill>
                <a:cs typeface="Calibri Light"/>
              </a:rPr>
              <a:t>moyens et financements </a:t>
            </a:r>
            <a:r>
              <a:rPr lang="fr-FR" sz="2400" b="1" dirty="0">
                <a:solidFill>
                  <a:srgbClr val="C00000"/>
                </a:solidFill>
                <a:cs typeface="Calibri Light"/>
              </a:rPr>
              <a:t>sur le budget de l’Etat, </a:t>
            </a:r>
            <a:r>
              <a:rPr lang="fr-FR" sz="2400" b="1" dirty="0">
                <a:solidFill>
                  <a:srgbClr val="0081AE">
                    <a:lumMod val="50000"/>
                  </a:srgbClr>
                </a:solidFill>
                <a:cs typeface="Calibri Light"/>
              </a:rPr>
              <a:t>à la fois pour : (1) </a:t>
            </a:r>
            <a:r>
              <a:rPr lang="fr-FR" sz="2400" b="1" dirty="0">
                <a:solidFill>
                  <a:srgbClr val="C00000"/>
                </a:solidFill>
                <a:cs typeface="Calibri Light"/>
              </a:rPr>
              <a:t>la prise en charge médicale</a:t>
            </a:r>
            <a:r>
              <a:rPr lang="fr-FR" sz="2400" b="1" dirty="0">
                <a:solidFill>
                  <a:srgbClr val="0081AE">
                    <a:lumMod val="50000"/>
                  </a:srgbClr>
                </a:solidFill>
                <a:cs typeface="Calibri Light"/>
              </a:rPr>
              <a:t> de la malnutrition aiguë  et (2) </a:t>
            </a:r>
            <a:r>
              <a:rPr lang="fr-FR" sz="2400" b="1" dirty="0">
                <a:solidFill>
                  <a:srgbClr val="C00000"/>
                </a:solidFill>
                <a:cs typeface="Calibri Light"/>
              </a:rPr>
              <a:t>la prévention</a:t>
            </a:r>
            <a:r>
              <a:rPr lang="fr-FR" sz="2400" b="1" dirty="0">
                <a:solidFill>
                  <a:srgbClr val="0081AE">
                    <a:lumMod val="50000"/>
                  </a:srgbClr>
                </a:solidFill>
                <a:cs typeface="Calibri Light"/>
              </a:rPr>
              <a:t> </a:t>
            </a:r>
            <a:r>
              <a:rPr lang="fr-FR" sz="2400" b="1" dirty="0">
                <a:solidFill>
                  <a:srgbClr val="C00000"/>
                </a:solidFill>
                <a:cs typeface="Calibri Light"/>
              </a:rPr>
              <a:t>et la réduction de la prévalence </a:t>
            </a:r>
            <a:r>
              <a:rPr lang="fr-FR" sz="2400" b="1" dirty="0">
                <a:solidFill>
                  <a:srgbClr val="0081AE">
                    <a:lumMod val="50000"/>
                  </a:srgbClr>
                </a:solidFill>
                <a:cs typeface="Calibri Light"/>
              </a:rPr>
              <a:t>de toutes les formes de la malnutrition</a:t>
            </a:r>
          </a:p>
          <a:p>
            <a:pPr marL="0" lvl="1" algn="just">
              <a:spcBef>
                <a:spcPts val="1200"/>
              </a:spcBef>
              <a:spcAft>
                <a:spcPts val="600"/>
              </a:spcAft>
            </a:pPr>
            <a:r>
              <a:rPr lang="fr-FR" sz="2400" b="1" dirty="0">
                <a:solidFill>
                  <a:srgbClr val="DADC4B">
                    <a:lumMod val="50000"/>
                  </a:srgbClr>
                </a:solidFill>
                <a:cs typeface="Calibri Light"/>
              </a:rPr>
              <a:t>2. Le suivi des arbitrages budgétaires </a:t>
            </a:r>
            <a:r>
              <a:rPr lang="fr-FR" sz="2400" b="1" dirty="0">
                <a:solidFill>
                  <a:srgbClr val="C00000"/>
                </a:solidFill>
                <a:cs typeface="Calibri Light"/>
              </a:rPr>
              <a:t>en faveur </a:t>
            </a:r>
            <a:r>
              <a:rPr lang="fr-FR" sz="2400" b="1" dirty="0">
                <a:solidFill>
                  <a:srgbClr val="DADC4B">
                    <a:lumMod val="50000"/>
                  </a:srgbClr>
                </a:solidFill>
                <a:cs typeface="Calibri Light"/>
              </a:rPr>
              <a:t>des secteurs</a:t>
            </a:r>
          </a:p>
          <a:p>
            <a:pPr algn="just">
              <a:spcBef>
                <a:spcPts val="1200"/>
              </a:spcBef>
              <a:spcAft>
                <a:spcPts val="600"/>
              </a:spcAft>
            </a:pPr>
            <a:r>
              <a:rPr lang="fr-FR" sz="2400" b="1" dirty="0">
                <a:solidFill>
                  <a:srgbClr val="C00000"/>
                </a:solidFill>
                <a:cs typeface="Calibri Light"/>
              </a:rPr>
              <a:t>3. Le  plaidoyer et l’optimisation de </a:t>
            </a:r>
            <a:r>
              <a:rPr lang="fr-FR" sz="2400" b="1" dirty="0">
                <a:solidFill>
                  <a:srgbClr val="0081AE">
                    <a:lumMod val="75000"/>
                  </a:srgbClr>
                </a:solidFill>
                <a:cs typeface="Calibri Light"/>
              </a:rPr>
              <a:t>la mobilisation des ressources </a:t>
            </a:r>
            <a:r>
              <a:rPr lang="fr-FR" sz="2400" b="1" dirty="0" err="1">
                <a:solidFill>
                  <a:srgbClr val="0081AE">
                    <a:lumMod val="75000"/>
                  </a:srgbClr>
                </a:solidFill>
                <a:cs typeface="Calibri Light"/>
              </a:rPr>
              <a:t>exterieures</a:t>
            </a:r>
            <a:r>
              <a:rPr lang="fr-FR" sz="2400" b="1" dirty="0">
                <a:solidFill>
                  <a:srgbClr val="0081AE">
                    <a:lumMod val="75000"/>
                  </a:srgbClr>
                </a:solidFill>
                <a:cs typeface="Calibri Light"/>
              </a:rPr>
              <a:t> </a:t>
            </a:r>
          </a:p>
          <a:p>
            <a:pPr algn="just">
              <a:spcBef>
                <a:spcPts val="1200"/>
              </a:spcBef>
              <a:spcAft>
                <a:spcPts val="600"/>
              </a:spcAft>
            </a:pPr>
            <a:r>
              <a:rPr lang="fr-FR" sz="2400" b="1" dirty="0">
                <a:solidFill>
                  <a:srgbClr val="C00000"/>
                </a:solidFill>
                <a:cs typeface="Calibri Light"/>
              </a:rPr>
              <a:t>4. La mise  à une grande échelle les interventions sectorielles contribuant à l’amélioration de la sécurité nutritionnelle</a:t>
            </a:r>
            <a:endParaRPr lang="fr-FR" sz="2400" b="1" dirty="0">
              <a:solidFill>
                <a:srgbClr val="DADC4B">
                  <a:lumMod val="50000"/>
                </a:srgbClr>
              </a:solidFill>
              <a:cs typeface="Calibri Light"/>
            </a:endParaRPr>
          </a:p>
          <a:p>
            <a:pPr algn="just">
              <a:spcBef>
                <a:spcPts val="1200"/>
              </a:spcBef>
              <a:spcAft>
                <a:spcPts val="600"/>
              </a:spcAft>
            </a:pPr>
            <a:r>
              <a:rPr lang="fr-FR" sz="2400" b="1" dirty="0">
                <a:solidFill>
                  <a:srgbClr val="C00000"/>
                </a:solidFill>
                <a:cs typeface="Calibri Light"/>
              </a:rPr>
              <a:t>5. Le renforcement de la </a:t>
            </a:r>
            <a:r>
              <a:rPr lang="fr-FR" sz="2400" b="1" dirty="0">
                <a:solidFill>
                  <a:srgbClr val="DADC4B">
                    <a:lumMod val="50000"/>
                  </a:srgbClr>
                </a:solidFill>
                <a:cs typeface="Calibri Light"/>
              </a:rPr>
              <a:t>traçabilité et la rentabilité des allocations et des dépenses </a:t>
            </a:r>
            <a:endParaRPr lang="fr-FR" sz="2000" i="1" strike="sngStrike" dirty="0">
              <a:solidFill>
                <a:srgbClr val="0081AE">
                  <a:lumMod val="75000"/>
                </a:srgbClr>
              </a:solidFill>
            </a:endParaRPr>
          </a:p>
        </p:txBody>
      </p:sp>
      <p:sp>
        <p:nvSpPr>
          <p:cNvPr id="2" name="ZoneTexte 1">
            <a:extLst>
              <a:ext uri="{FF2B5EF4-FFF2-40B4-BE49-F238E27FC236}">
                <a16:creationId xmlns:a16="http://schemas.microsoft.com/office/drawing/2014/main" id="{184B8886-8A37-96AD-AA34-8431DF2D7507}"/>
              </a:ext>
            </a:extLst>
          </p:cNvPr>
          <p:cNvSpPr txBox="1"/>
          <p:nvPr/>
        </p:nvSpPr>
        <p:spPr>
          <a:xfrm>
            <a:off x="728589" y="272375"/>
            <a:ext cx="10424160" cy="461665"/>
          </a:xfrm>
          <a:prstGeom prst="rect">
            <a:avLst/>
          </a:prstGeom>
          <a:noFill/>
        </p:spPr>
        <p:txBody>
          <a:bodyPr wrap="square">
            <a:spAutoFit/>
          </a:bodyPr>
          <a:lstStyle/>
          <a:p>
            <a:pPr marL="0" indent="0"/>
            <a:r>
              <a:rPr lang="fr-FR" sz="2400" b="1" cap="all" dirty="0">
                <a:solidFill>
                  <a:srgbClr val="00B050"/>
                </a:solidFill>
              </a:rPr>
              <a:t>Pourquoi suivre les allocations et dépenses dédiées à la nutrition? </a:t>
            </a:r>
          </a:p>
        </p:txBody>
      </p:sp>
      <p:sp>
        <p:nvSpPr>
          <p:cNvPr id="11" name="ZoneTexte 10">
            <a:extLst>
              <a:ext uri="{FF2B5EF4-FFF2-40B4-BE49-F238E27FC236}">
                <a16:creationId xmlns:a16="http://schemas.microsoft.com/office/drawing/2014/main" id="{DC09A828-46FA-E0A5-AD1B-ABB84F8A5C99}"/>
              </a:ext>
            </a:extLst>
          </p:cNvPr>
          <p:cNvSpPr txBox="1"/>
          <p:nvPr/>
        </p:nvSpPr>
        <p:spPr>
          <a:xfrm>
            <a:off x="728589" y="1051231"/>
            <a:ext cx="10424160" cy="461665"/>
          </a:xfrm>
          <a:prstGeom prst="rect">
            <a:avLst/>
          </a:prstGeom>
          <a:noFill/>
        </p:spPr>
        <p:txBody>
          <a:bodyPr wrap="square">
            <a:spAutoFit/>
          </a:bodyPr>
          <a:lstStyle/>
          <a:p>
            <a:pPr marL="0" indent="0"/>
            <a:r>
              <a:rPr lang="fr-FR" sz="2400" b="1" cap="all" dirty="0">
                <a:solidFill>
                  <a:srgbClr val="00B050"/>
                </a:solidFill>
              </a:rPr>
              <a:t>L’Exercice Facilite:</a:t>
            </a:r>
          </a:p>
        </p:txBody>
      </p:sp>
    </p:spTree>
    <p:extLst>
      <p:ext uri="{BB962C8B-B14F-4D97-AF65-F5344CB8AC3E}">
        <p14:creationId xmlns:p14="http://schemas.microsoft.com/office/powerpoint/2010/main" val="364272738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13</a:t>
            </a:fld>
            <a:endParaRPr lang="fr-FR">
              <a:solidFill>
                <a:srgbClr val="FFFFFF"/>
              </a:solidFill>
            </a:endParaRPr>
          </a:p>
        </p:txBody>
      </p:sp>
      <p:sp>
        <p:nvSpPr>
          <p:cNvPr id="11" name="ZoneTexte 10">
            <a:extLst>
              <a:ext uri="{FF2B5EF4-FFF2-40B4-BE49-F238E27FC236}">
                <a16:creationId xmlns:a16="http://schemas.microsoft.com/office/drawing/2014/main" id="{DC09A828-46FA-E0A5-AD1B-ABB84F8A5C99}"/>
              </a:ext>
            </a:extLst>
          </p:cNvPr>
          <p:cNvSpPr txBox="1"/>
          <p:nvPr/>
        </p:nvSpPr>
        <p:spPr>
          <a:xfrm>
            <a:off x="2792436" y="419644"/>
            <a:ext cx="6471139" cy="707886"/>
          </a:xfrm>
          <a:prstGeom prst="rect">
            <a:avLst/>
          </a:prstGeom>
          <a:noFill/>
        </p:spPr>
        <p:txBody>
          <a:bodyPr wrap="square">
            <a:spAutoFit/>
          </a:bodyPr>
          <a:lstStyle/>
          <a:p>
            <a:pPr marL="0" indent="0"/>
            <a:r>
              <a:rPr lang="fr-FR" sz="4000" b="1" cap="all" dirty="0">
                <a:solidFill>
                  <a:srgbClr val="00B050"/>
                </a:solidFill>
              </a:rPr>
              <a:t>Objectifs  de l’Exercice</a:t>
            </a:r>
          </a:p>
        </p:txBody>
      </p:sp>
      <p:sp>
        <p:nvSpPr>
          <p:cNvPr id="6" name="ZoneTexte 5">
            <a:extLst>
              <a:ext uri="{FF2B5EF4-FFF2-40B4-BE49-F238E27FC236}">
                <a16:creationId xmlns:a16="http://schemas.microsoft.com/office/drawing/2014/main" id="{E585085D-9A49-BBB2-4285-E6609E4D7B8B}"/>
              </a:ext>
            </a:extLst>
          </p:cNvPr>
          <p:cNvSpPr txBox="1"/>
          <p:nvPr/>
        </p:nvSpPr>
        <p:spPr>
          <a:xfrm>
            <a:off x="393894" y="1731195"/>
            <a:ext cx="11268222" cy="3395610"/>
          </a:xfrm>
          <a:prstGeom prst="rect">
            <a:avLst/>
          </a:prstGeom>
          <a:noFill/>
        </p:spPr>
        <p:txBody>
          <a:bodyPr wrap="square">
            <a:spAutoFit/>
          </a:bodyPr>
          <a:lstStyle/>
          <a:p>
            <a:pPr algn="just">
              <a:lnSpc>
                <a:spcPct val="107000"/>
              </a:lnSpc>
              <a:spcBef>
                <a:spcPts val="600"/>
              </a:spcBef>
              <a:spcAft>
                <a:spcPts val="1200"/>
              </a:spcAft>
            </a:pPr>
            <a:r>
              <a:rPr lang="fr-FR" dirty="0">
                <a:solidFill>
                  <a:srgbClr val="000000"/>
                </a:solidFill>
                <a:latin typeface="Aharoni" panose="02010803020104030203" pitchFamily="2" charset="-79"/>
                <a:ea typeface="Calibri" panose="020F0502020204030204" pitchFamily="34" charset="0"/>
                <a:cs typeface="Aharoni" panose="02010803020104030203" pitchFamily="2" charset="-79"/>
              </a:rPr>
              <a:t>D</a:t>
            </a:r>
            <a:r>
              <a:rPr lang="fr-FR" sz="1800" dirty="0">
                <a:solidFill>
                  <a:srgbClr val="000000"/>
                </a:solidFill>
                <a:effectLst/>
                <a:latin typeface="Aharoni" panose="02010803020104030203" pitchFamily="2" charset="-79"/>
                <a:ea typeface="Calibri" panose="020F0502020204030204" pitchFamily="34" charset="0"/>
                <a:cs typeface="Aharoni" panose="02010803020104030203" pitchFamily="2" charset="-79"/>
              </a:rPr>
              <a:t>’identifier et de confirmer les lignes budgétaires de chaque ministère ou institution publique qui contribuent à la nutrition y compris les projets et programmes sous-tutelle desdites institutions. </a:t>
            </a:r>
          </a:p>
          <a:p>
            <a:pPr marL="228600" algn="just">
              <a:lnSpc>
                <a:spcPct val="115000"/>
              </a:lnSpc>
              <a:spcAft>
                <a:spcPts val="1200"/>
              </a:spcAft>
            </a:pPr>
            <a:r>
              <a:rPr lang="fr-FR" sz="1600" b="1" dirty="0">
                <a:latin typeface="Aharoni" panose="02010803020104030203" pitchFamily="2" charset="-79"/>
                <a:ea typeface="Times New Roman" panose="02020603050405020304" pitchFamily="18" charset="0"/>
                <a:cs typeface="Aharoni" panose="02010803020104030203" pitchFamily="2" charset="-79"/>
              </a:rPr>
              <a:t>Plus spécifiquement</a:t>
            </a:r>
            <a:endParaRPr lang="fr-FR" sz="1800" dirty="0">
              <a:effectLst/>
              <a:latin typeface="Aharoni" panose="02010803020104030203" pitchFamily="2" charset="-79"/>
              <a:ea typeface="Times New Roman" panose="02020603050405020304" pitchFamily="18" charset="0"/>
              <a:cs typeface="Aharoni" panose="02010803020104030203" pitchFamily="2" charset="-79"/>
            </a:endParaRPr>
          </a:p>
          <a:p>
            <a:pPr marL="342900" lvl="0" indent="-342900" algn="just">
              <a:lnSpc>
                <a:spcPct val="107000"/>
              </a:lnSpc>
              <a:spcBef>
                <a:spcPts val="300"/>
              </a:spcBef>
              <a:spcAft>
                <a:spcPts val="300"/>
              </a:spcAft>
              <a:buFont typeface="Wingdings" panose="05000000000000000000" pitchFamily="2" charset="2"/>
              <a:buChar char=""/>
            </a:pPr>
            <a:r>
              <a:rPr lang="fr-FR" dirty="0">
                <a:latin typeface="Aharoni" panose="02010803020104030203" pitchFamily="2" charset="-79"/>
                <a:ea typeface="Times New Roman" panose="02020603050405020304" pitchFamily="18" charset="0"/>
                <a:cs typeface="Aharoni" panose="02010803020104030203" pitchFamily="2" charset="-79"/>
              </a:rPr>
              <a:t>Identifier les lignes budgétaires en lien avec la nutrition,</a:t>
            </a:r>
            <a:endParaRPr lang="fr-FR" sz="1200" dirty="0">
              <a:latin typeface="Aharoni" panose="02010803020104030203" pitchFamily="2" charset="-79"/>
              <a:ea typeface="Times New Roman" panose="02020603050405020304" pitchFamily="18" charset="0"/>
              <a:cs typeface="Aharoni" panose="02010803020104030203" pitchFamily="2" charset="-79"/>
            </a:endParaRPr>
          </a:p>
          <a:p>
            <a:pPr marL="342900" lvl="0" indent="-342900" algn="just">
              <a:lnSpc>
                <a:spcPct val="107000"/>
              </a:lnSpc>
              <a:spcBef>
                <a:spcPts val="300"/>
              </a:spcBef>
              <a:spcAft>
                <a:spcPts val="300"/>
              </a:spcAft>
              <a:buFont typeface="Wingdings" panose="05000000000000000000" pitchFamily="2" charset="2"/>
              <a:buChar char=""/>
            </a:pPr>
            <a:r>
              <a:rPr lang="fr-FR" dirty="0">
                <a:latin typeface="Aharoni" panose="02010803020104030203" pitchFamily="2" charset="-79"/>
                <a:ea typeface="Times New Roman" panose="02020603050405020304" pitchFamily="18" charset="0"/>
                <a:cs typeface="Aharoni" panose="02010803020104030203" pitchFamily="2" charset="-79"/>
              </a:rPr>
              <a:t>Identifier les contenus de ces lignes budgétaires</a:t>
            </a:r>
            <a:endParaRPr lang="fr-FR" sz="1200" dirty="0">
              <a:latin typeface="Aharoni" panose="02010803020104030203" pitchFamily="2" charset="-79"/>
              <a:ea typeface="Times New Roman" panose="02020603050405020304" pitchFamily="18" charset="0"/>
              <a:cs typeface="Aharoni" panose="02010803020104030203" pitchFamily="2" charset="-79"/>
            </a:endParaRPr>
          </a:p>
          <a:p>
            <a:pPr marL="342900" indent="-342900" algn="just">
              <a:lnSpc>
                <a:spcPct val="107000"/>
              </a:lnSpc>
              <a:spcBef>
                <a:spcPts val="300"/>
              </a:spcBef>
              <a:spcAft>
                <a:spcPts val="300"/>
              </a:spcAft>
              <a:buFont typeface="Wingdings" panose="05000000000000000000" pitchFamily="2" charset="2"/>
              <a:buChar char=""/>
            </a:pPr>
            <a:r>
              <a:rPr lang="fr-FR" dirty="0">
                <a:latin typeface="Aharoni" panose="02010803020104030203" pitchFamily="2" charset="-79"/>
                <a:ea typeface="Times New Roman" panose="02020603050405020304" pitchFamily="18" charset="0"/>
                <a:cs typeface="Aharoni" panose="02010803020104030203" pitchFamily="2" charset="-79"/>
              </a:rPr>
              <a:t>Catégoriser les lignes budgétaires en investissements « spécifiques à la nutrition » ou en investissements « contribuant à la nutrition » ;</a:t>
            </a:r>
            <a:endParaRPr lang="fr-FR" sz="1200" dirty="0">
              <a:latin typeface="Aharoni" panose="02010803020104030203" pitchFamily="2" charset="-79"/>
              <a:ea typeface="Times New Roman" panose="02020603050405020304" pitchFamily="18" charset="0"/>
              <a:cs typeface="Aharoni" panose="02010803020104030203" pitchFamily="2" charset="-79"/>
            </a:endParaRPr>
          </a:p>
          <a:p>
            <a:pPr marL="342900" lvl="0" indent="-342900" algn="just">
              <a:lnSpc>
                <a:spcPct val="107000"/>
              </a:lnSpc>
              <a:spcBef>
                <a:spcPts val="300"/>
              </a:spcBef>
              <a:spcAft>
                <a:spcPts val="300"/>
              </a:spcAft>
              <a:buFont typeface="Wingdings" panose="05000000000000000000" pitchFamily="2" charset="2"/>
              <a:buChar char=""/>
            </a:pPr>
            <a:r>
              <a:rPr lang="fr-FR" sz="1800" dirty="0">
                <a:effectLst/>
                <a:latin typeface="Aharoni" panose="02010803020104030203" pitchFamily="2" charset="-79"/>
                <a:ea typeface="Times New Roman" panose="02020603050405020304" pitchFamily="18" charset="0"/>
                <a:cs typeface="Aharoni" panose="02010803020104030203" pitchFamily="2" charset="-79"/>
              </a:rPr>
              <a:t>Identifier les projets et programmes en lien avec la nutrition des ministères/institutions de la PNSN ;</a:t>
            </a:r>
            <a:endParaRPr lang="fr-FR" sz="1200" dirty="0">
              <a:effectLst/>
              <a:latin typeface="Aharoni" panose="02010803020104030203" pitchFamily="2" charset="-79"/>
              <a:ea typeface="Times New Roman" panose="02020603050405020304" pitchFamily="18" charset="0"/>
              <a:cs typeface="Aharoni" panose="02010803020104030203" pitchFamily="2" charset="-79"/>
            </a:endParaRPr>
          </a:p>
          <a:p>
            <a:pPr marL="342900" lvl="0" indent="-342900" algn="just">
              <a:lnSpc>
                <a:spcPct val="107000"/>
              </a:lnSpc>
              <a:spcBef>
                <a:spcPts val="300"/>
              </a:spcBef>
              <a:spcAft>
                <a:spcPts val="300"/>
              </a:spcAft>
              <a:buFont typeface="Wingdings" panose="05000000000000000000" pitchFamily="2" charset="2"/>
              <a:buChar char=""/>
            </a:pPr>
            <a:r>
              <a:rPr lang="fr-FR" sz="1800" dirty="0">
                <a:effectLst/>
                <a:latin typeface="Aharoni" panose="02010803020104030203" pitchFamily="2" charset="-79"/>
                <a:ea typeface="Times New Roman" panose="02020603050405020304" pitchFamily="18" charset="0"/>
                <a:cs typeface="Aharoni" panose="02010803020104030203" pitchFamily="2" charset="-79"/>
              </a:rPr>
              <a:t>Pondérer les allocations budgétaires</a:t>
            </a:r>
            <a:endParaRPr lang="fr-FR" sz="1200" dirty="0">
              <a:effectLst/>
              <a:latin typeface="Aharoni" panose="02010803020104030203" pitchFamily="2" charset="-79"/>
              <a:ea typeface="Times New Roman" panose="02020603050405020304" pitchFamily="18" charset="0"/>
              <a:cs typeface="Aharoni" panose="02010803020104030203" pitchFamily="2" charset="-79"/>
            </a:endParaRPr>
          </a:p>
        </p:txBody>
      </p:sp>
    </p:spTree>
    <p:extLst>
      <p:ext uri="{BB962C8B-B14F-4D97-AF65-F5344CB8AC3E}">
        <p14:creationId xmlns:p14="http://schemas.microsoft.com/office/powerpoint/2010/main" val="3515735163"/>
      </p:ext>
    </p:extLst>
  </p:cSld>
  <p:clrMapOvr>
    <a:masterClrMapping/>
  </p:clrMapOvr>
  <p:transition>
    <p:strips dir="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F0672-C844-523D-9E8C-A8CEA7C77DAC}"/>
              </a:ext>
            </a:extLst>
          </p:cNvPr>
          <p:cNvSpPr>
            <a:spLocks noGrp="1"/>
          </p:cNvSpPr>
          <p:nvPr>
            <p:ph type="title"/>
          </p:nvPr>
        </p:nvSpPr>
        <p:spPr/>
        <p:txBody>
          <a:bodyPr/>
          <a:lstStyle/>
          <a:p>
            <a:r>
              <a:rPr lang="fr-FR" dirty="0"/>
              <a:t>CONCLUSION</a:t>
            </a:r>
          </a:p>
        </p:txBody>
      </p:sp>
      <p:grpSp>
        <p:nvGrpSpPr>
          <p:cNvPr id="13" name="Groupe 12">
            <a:extLst>
              <a:ext uri="{FF2B5EF4-FFF2-40B4-BE49-F238E27FC236}">
                <a16:creationId xmlns:a16="http://schemas.microsoft.com/office/drawing/2014/main" id="{1B464C07-46C9-FF5E-236A-EA09DE07CFC8}"/>
              </a:ext>
            </a:extLst>
          </p:cNvPr>
          <p:cNvGrpSpPr/>
          <p:nvPr/>
        </p:nvGrpSpPr>
        <p:grpSpPr>
          <a:xfrm>
            <a:off x="635549" y="1580922"/>
            <a:ext cx="10644041" cy="5005407"/>
            <a:chOff x="1420455" y="401302"/>
            <a:chExt cx="9239596" cy="5613889"/>
          </a:xfrm>
        </p:grpSpPr>
        <p:sp>
          <p:nvSpPr>
            <p:cNvPr id="4" name="ZoneTexte 5">
              <a:extLst>
                <a:ext uri="{FF2B5EF4-FFF2-40B4-BE49-F238E27FC236}">
                  <a16:creationId xmlns:a16="http://schemas.microsoft.com/office/drawing/2014/main" id="{0CDA8042-968E-818E-A116-1B7C03ADC3B7}"/>
                </a:ext>
              </a:extLst>
            </p:cNvPr>
            <p:cNvSpPr txBox="1"/>
            <p:nvPr/>
          </p:nvSpPr>
          <p:spPr>
            <a:xfrm>
              <a:off x="1531949" y="4827568"/>
              <a:ext cx="9128102" cy="44874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600"/>
                </a:spcBef>
                <a:spcAft>
                  <a:spcPts val="600"/>
                </a:spcAft>
              </a:pPr>
              <a:r>
                <a:rPr lang="fr-FR" sz="2000" b="1" dirty="0">
                  <a:solidFill>
                    <a:srgbClr val="0081AE">
                      <a:lumMod val="50000"/>
                    </a:srgbClr>
                  </a:solidFill>
                </a:rPr>
                <a:t> L</a:t>
              </a:r>
              <a:r>
                <a:rPr lang="fr-FR" sz="2000" b="1" dirty="0">
                  <a:solidFill>
                    <a:srgbClr val="004057"/>
                  </a:solidFill>
                  <a:ea typeface="Gill Sans MT" charset="0"/>
                  <a:cs typeface="Gill Sans MT" charset="0"/>
                </a:rPr>
                <a:t>es acteurs doivent comprendre et mesurer les enjeux liés à  :</a:t>
              </a:r>
              <a:endParaRPr lang="fr-FR" sz="2000" b="1" dirty="0">
                <a:solidFill>
                  <a:srgbClr val="0070C0"/>
                </a:solidFill>
              </a:endParaRPr>
            </a:p>
          </p:txBody>
        </p:sp>
        <p:sp>
          <p:nvSpPr>
            <p:cNvPr id="5" name="Rectangle 4">
              <a:extLst>
                <a:ext uri="{FF2B5EF4-FFF2-40B4-BE49-F238E27FC236}">
                  <a16:creationId xmlns:a16="http://schemas.microsoft.com/office/drawing/2014/main" id="{C1321383-1DAF-6B12-5AE2-016EC2139BA2}"/>
                </a:ext>
              </a:extLst>
            </p:cNvPr>
            <p:cNvSpPr/>
            <p:nvPr/>
          </p:nvSpPr>
          <p:spPr>
            <a:xfrm>
              <a:off x="1420455" y="524412"/>
              <a:ext cx="2427684" cy="1200329"/>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400" b="1" dirty="0">
                  <a:solidFill>
                    <a:srgbClr val="34AE8D">
                      <a:lumMod val="50000"/>
                    </a:srgbClr>
                  </a:solidFill>
                  <a:ea typeface="Gill Sans MT" charset="0"/>
                  <a:cs typeface="Gill Sans MT" charset="0"/>
                </a:rPr>
                <a:t>La malnutrition n’est pas une fatalité</a:t>
              </a:r>
              <a:endParaRPr lang="fr-FR" sz="2400" dirty="0">
                <a:solidFill>
                  <a:srgbClr val="34AE8D">
                    <a:lumMod val="50000"/>
                  </a:srgbClr>
                </a:solidFill>
              </a:endParaRPr>
            </a:p>
          </p:txBody>
        </p:sp>
        <p:sp>
          <p:nvSpPr>
            <p:cNvPr id="6" name="Rectangle 5">
              <a:extLst>
                <a:ext uri="{FF2B5EF4-FFF2-40B4-BE49-F238E27FC236}">
                  <a16:creationId xmlns:a16="http://schemas.microsoft.com/office/drawing/2014/main" id="{92D959A3-4A48-63B3-22C9-F476A34009C7}"/>
                </a:ext>
              </a:extLst>
            </p:cNvPr>
            <p:cNvSpPr/>
            <p:nvPr/>
          </p:nvSpPr>
          <p:spPr>
            <a:xfrm>
              <a:off x="5790499" y="401302"/>
              <a:ext cx="4572000" cy="1323439"/>
            </a:xfrm>
            <a:prstGeom prst="rect">
              <a:avLst/>
            </a:prstGeom>
          </p:spPr>
          <p:txBody>
            <a:bodyP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600"/>
                </a:spcBef>
                <a:spcAft>
                  <a:spcPts val="600"/>
                </a:spcAft>
              </a:pPr>
              <a:r>
                <a:rPr lang="fr-FR" sz="2000" b="1" dirty="0">
                  <a:solidFill>
                    <a:srgbClr val="34AE8D">
                      <a:lumMod val="50000"/>
                    </a:srgbClr>
                  </a:solidFill>
                  <a:ea typeface="Gill Sans MT" charset="0"/>
                  <a:cs typeface="Gill Sans MT" charset="0"/>
                </a:rPr>
                <a:t>Mettre un terme à la malnutrition est un choix politique étayé par des engagements mesurables </a:t>
              </a:r>
              <a:r>
                <a:rPr lang="fr-FR" sz="2000" b="1" dirty="0">
                  <a:solidFill>
                    <a:srgbClr val="C00000"/>
                  </a:solidFill>
                  <a:ea typeface="Gill Sans MT" charset="0"/>
                  <a:cs typeface="Gill Sans MT" charset="0"/>
                </a:rPr>
                <a:t>et un financement adéquat prévisible.</a:t>
              </a:r>
            </a:p>
          </p:txBody>
        </p:sp>
        <p:sp>
          <p:nvSpPr>
            <p:cNvPr id="7" name="Flèche droite à entaille 4">
              <a:extLst>
                <a:ext uri="{FF2B5EF4-FFF2-40B4-BE49-F238E27FC236}">
                  <a16:creationId xmlns:a16="http://schemas.microsoft.com/office/drawing/2014/main" id="{3A75215A-A18D-263E-ADAB-A71B177AB8C2}"/>
                </a:ext>
              </a:extLst>
            </p:cNvPr>
            <p:cNvSpPr/>
            <p:nvPr/>
          </p:nvSpPr>
          <p:spPr>
            <a:xfrm>
              <a:off x="3945559" y="608884"/>
              <a:ext cx="936104" cy="563083"/>
            </a:xfrm>
            <a:prstGeom prst="notched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rgbClr val="FFFFFF"/>
                </a:solidFill>
              </a:endParaRPr>
            </a:p>
          </p:txBody>
        </p:sp>
        <p:sp>
          <p:nvSpPr>
            <p:cNvPr id="10" name="Rectangle 9">
              <a:extLst>
                <a:ext uri="{FF2B5EF4-FFF2-40B4-BE49-F238E27FC236}">
                  <a16:creationId xmlns:a16="http://schemas.microsoft.com/office/drawing/2014/main" id="{DD1A6F94-733A-671F-9876-001E604CCFDE}"/>
                </a:ext>
              </a:extLst>
            </p:cNvPr>
            <p:cNvSpPr/>
            <p:nvPr/>
          </p:nvSpPr>
          <p:spPr>
            <a:xfrm>
              <a:off x="3335615" y="2971774"/>
              <a:ext cx="6336704" cy="1015663"/>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600"/>
                </a:spcBef>
                <a:spcAft>
                  <a:spcPts val="600"/>
                </a:spcAft>
              </a:pPr>
              <a:r>
                <a:rPr lang="fr-FR" sz="2000" b="1" dirty="0">
                  <a:solidFill>
                    <a:srgbClr val="DADC4B">
                      <a:lumMod val="50000"/>
                    </a:srgbClr>
                  </a:solidFill>
                </a:rPr>
                <a:t>Les solutions techniques existent et sont déjà traduites en documents stratégiques (ex. PNSN, DPPD et PAP sectoriels).</a:t>
              </a:r>
            </a:p>
          </p:txBody>
        </p:sp>
        <p:sp>
          <p:nvSpPr>
            <p:cNvPr id="11" name="Rectangle 10">
              <a:extLst>
                <a:ext uri="{FF2B5EF4-FFF2-40B4-BE49-F238E27FC236}">
                  <a16:creationId xmlns:a16="http://schemas.microsoft.com/office/drawing/2014/main" id="{38573878-4D36-516D-901E-A00A19691AB2}"/>
                </a:ext>
              </a:extLst>
            </p:cNvPr>
            <p:cNvSpPr/>
            <p:nvPr/>
          </p:nvSpPr>
          <p:spPr>
            <a:xfrm>
              <a:off x="2045690" y="3718348"/>
              <a:ext cx="1043876" cy="461665"/>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600"/>
                </a:spcBef>
                <a:spcAft>
                  <a:spcPts val="600"/>
                </a:spcAft>
              </a:pPr>
              <a:r>
                <a:rPr lang="fr-FR" sz="2400" b="1" dirty="0">
                  <a:solidFill>
                    <a:srgbClr val="0081AE">
                      <a:lumMod val="50000"/>
                    </a:srgbClr>
                  </a:solidFill>
                  <a:ea typeface="Gill Sans MT" charset="0"/>
                  <a:cs typeface="Gill Sans MT" charset="0"/>
                </a:rPr>
                <a:t>NIGER</a:t>
              </a:r>
            </a:p>
          </p:txBody>
        </p:sp>
        <p:sp>
          <p:nvSpPr>
            <p:cNvPr id="12" name="Rectangle 11">
              <a:extLst>
                <a:ext uri="{FF2B5EF4-FFF2-40B4-BE49-F238E27FC236}">
                  <a16:creationId xmlns:a16="http://schemas.microsoft.com/office/drawing/2014/main" id="{2DD559D8-6080-63DC-6ADB-D94D3BC677A1}"/>
                </a:ext>
              </a:extLst>
            </p:cNvPr>
            <p:cNvSpPr/>
            <p:nvPr/>
          </p:nvSpPr>
          <p:spPr>
            <a:xfrm>
              <a:off x="1722555" y="5307305"/>
              <a:ext cx="8135888" cy="707886"/>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Font typeface="Arial" panose="020B0604020202020204" pitchFamily="34" charset="0"/>
                <a:buChar char="•"/>
              </a:pPr>
              <a:r>
                <a:rPr lang="fr-FR" sz="2000" b="1" dirty="0">
                  <a:solidFill>
                    <a:srgbClr val="C00000"/>
                  </a:solidFill>
                  <a:ea typeface="Gill Sans MT" charset="0"/>
                  <a:cs typeface="Gill Sans MT" charset="0"/>
                </a:rPr>
                <a:t>la gravité de la situation</a:t>
              </a:r>
            </a:p>
            <a:p>
              <a:pPr marL="342900" indent="-342900" algn="just">
                <a:buFont typeface="Arial" panose="020B0604020202020204" pitchFamily="34" charset="0"/>
                <a:buChar char="•"/>
              </a:pPr>
              <a:r>
                <a:rPr lang="fr-FR" sz="2000" b="1" dirty="0">
                  <a:solidFill>
                    <a:srgbClr val="C00000"/>
                  </a:solidFill>
                  <a:ea typeface="Gill Sans MT" charset="0"/>
                  <a:cs typeface="Gill Sans MT" charset="0"/>
                </a:rPr>
                <a:t>le rythme trop lent</a:t>
              </a:r>
              <a:r>
                <a:rPr lang="fr-FR" sz="2000" b="1" dirty="0">
                  <a:solidFill>
                    <a:srgbClr val="004057"/>
                  </a:solidFill>
                  <a:ea typeface="Gill Sans MT" charset="0"/>
                  <a:cs typeface="Gill Sans MT" charset="0"/>
                </a:rPr>
                <a:t>, appliqué à la réduction de la malnutrition</a:t>
              </a:r>
            </a:p>
          </p:txBody>
        </p:sp>
      </p:grpSp>
    </p:spTree>
    <p:extLst>
      <p:ext uri="{BB962C8B-B14F-4D97-AF65-F5344CB8AC3E}">
        <p14:creationId xmlns:p14="http://schemas.microsoft.com/office/powerpoint/2010/main" val="3361123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15</a:t>
            </a:fld>
            <a:endParaRPr lang="fr-FR">
              <a:solidFill>
                <a:srgbClr val="FFFFFF"/>
              </a:solidFill>
            </a:endParaRPr>
          </a:p>
        </p:txBody>
      </p:sp>
      <p:sp>
        <p:nvSpPr>
          <p:cNvPr id="15" name="ZoneTexte 14"/>
          <p:cNvSpPr txBox="1"/>
          <p:nvPr/>
        </p:nvSpPr>
        <p:spPr>
          <a:xfrm>
            <a:off x="5956646" y="4365105"/>
            <a:ext cx="4266494" cy="954107"/>
          </a:xfrm>
          <a:prstGeom prst="rect">
            <a:avLst/>
          </a:prstGeom>
          <a:noFill/>
        </p:spPr>
        <p:txBody>
          <a:bodyPr wrap="square" rtlCol="0">
            <a:spAutoFit/>
          </a:bodyPr>
          <a:lstStyle/>
          <a:p>
            <a:r>
              <a:rPr lang="fr-FR" sz="2800" b="1" dirty="0">
                <a:solidFill>
                  <a:srgbClr val="575757"/>
                </a:solidFill>
              </a:rPr>
              <a:t>Investir davantage et mieux répartir les fonds</a:t>
            </a:r>
          </a:p>
        </p:txBody>
      </p:sp>
      <p:pic>
        <p:nvPicPr>
          <p:cNvPr id="24" name="Espace réservé du contenu 1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27836" y="1109348"/>
            <a:ext cx="7436516" cy="5055956"/>
          </a:xfrm>
        </p:spPr>
      </p:pic>
      <p:grpSp>
        <p:nvGrpSpPr>
          <p:cNvPr id="30" name="Groupe 29"/>
          <p:cNvGrpSpPr/>
          <p:nvPr/>
        </p:nvGrpSpPr>
        <p:grpSpPr>
          <a:xfrm>
            <a:off x="7142461" y="882444"/>
            <a:ext cx="2289349" cy="2186516"/>
            <a:chOff x="5618460" y="882444"/>
            <a:chExt cx="2289349" cy="2186516"/>
          </a:xfrm>
        </p:grpSpPr>
        <p:sp>
          <p:nvSpPr>
            <p:cNvPr id="25" name="ZoneTexte 24"/>
            <p:cNvSpPr txBox="1"/>
            <p:nvPr/>
          </p:nvSpPr>
          <p:spPr>
            <a:xfrm>
              <a:off x="5618460" y="1176532"/>
              <a:ext cx="936104" cy="369332"/>
            </a:xfrm>
            <a:prstGeom prst="rect">
              <a:avLst/>
            </a:prstGeom>
            <a:noFill/>
          </p:spPr>
          <p:txBody>
            <a:bodyPr wrap="square" rtlCol="0">
              <a:spAutoFit/>
            </a:bodyPr>
            <a:lstStyle/>
            <a:p>
              <a:r>
                <a:rPr lang="fr-FR" dirty="0">
                  <a:solidFill>
                    <a:srgbClr val="575757"/>
                  </a:solidFill>
                </a:rPr>
                <a:t>FCFA</a:t>
              </a:r>
            </a:p>
          </p:txBody>
        </p:sp>
        <p:sp>
          <p:nvSpPr>
            <p:cNvPr id="26" name="ZoneTexte 25"/>
            <p:cNvSpPr txBox="1"/>
            <p:nvPr/>
          </p:nvSpPr>
          <p:spPr>
            <a:xfrm>
              <a:off x="6971705" y="882444"/>
              <a:ext cx="936104" cy="369332"/>
            </a:xfrm>
            <a:prstGeom prst="rect">
              <a:avLst/>
            </a:prstGeom>
            <a:noFill/>
          </p:spPr>
          <p:txBody>
            <a:bodyPr wrap="square" rtlCol="0">
              <a:spAutoFit/>
            </a:bodyPr>
            <a:lstStyle/>
            <a:p>
              <a:r>
                <a:rPr lang="fr-FR" dirty="0">
                  <a:solidFill>
                    <a:srgbClr val="575757"/>
                  </a:solidFill>
                </a:rPr>
                <a:t>FCFA</a:t>
              </a:r>
            </a:p>
          </p:txBody>
        </p:sp>
        <p:sp>
          <p:nvSpPr>
            <p:cNvPr id="27" name="ZoneTexte 26"/>
            <p:cNvSpPr txBox="1"/>
            <p:nvPr/>
          </p:nvSpPr>
          <p:spPr>
            <a:xfrm>
              <a:off x="5724128" y="2123564"/>
              <a:ext cx="936104" cy="369332"/>
            </a:xfrm>
            <a:prstGeom prst="rect">
              <a:avLst/>
            </a:prstGeom>
            <a:noFill/>
          </p:spPr>
          <p:txBody>
            <a:bodyPr wrap="square" rtlCol="0">
              <a:spAutoFit/>
            </a:bodyPr>
            <a:lstStyle/>
            <a:p>
              <a:r>
                <a:rPr lang="fr-FR" dirty="0">
                  <a:solidFill>
                    <a:srgbClr val="575757"/>
                  </a:solidFill>
                </a:rPr>
                <a:t>FCFA</a:t>
              </a:r>
            </a:p>
          </p:txBody>
        </p:sp>
        <p:sp>
          <p:nvSpPr>
            <p:cNvPr id="28" name="ZoneTexte 27"/>
            <p:cNvSpPr txBox="1"/>
            <p:nvPr/>
          </p:nvSpPr>
          <p:spPr>
            <a:xfrm>
              <a:off x="6804248" y="1466024"/>
              <a:ext cx="936104" cy="369332"/>
            </a:xfrm>
            <a:prstGeom prst="rect">
              <a:avLst/>
            </a:prstGeom>
            <a:noFill/>
          </p:spPr>
          <p:txBody>
            <a:bodyPr wrap="square" rtlCol="0">
              <a:spAutoFit/>
            </a:bodyPr>
            <a:lstStyle/>
            <a:p>
              <a:r>
                <a:rPr lang="fr-FR" dirty="0">
                  <a:solidFill>
                    <a:srgbClr val="575757"/>
                  </a:solidFill>
                </a:rPr>
                <a:t>FCFA</a:t>
              </a:r>
            </a:p>
          </p:txBody>
        </p:sp>
        <p:sp>
          <p:nvSpPr>
            <p:cNvPr id="29" name="ZoneTexte 28"/>
            <p:cNvSpPr txBox="1"/>
            <p:nvPr/>
          </p:nvSpPr>
          <p:spPr>
            <a:xfrm>
              <a:off x="5618460" y="2699628"/>
              <a:ext cx="936104" cy="369332"/>
            </a:xfrm>
            <a:prstGeom prst="rect">
              <a:avLst/>
            </a:prstGeom>
            <a:noFill/>
          </p:spPr>
          <p:txBody>
            <a:bodyPr wrap="square" rtlCol="0">
              <a:spAutoFit/>
            </a:bodyPr>
            <a:lstStyle/>
            <a:p>
              <a:r>
                <a:rPr lang="fr-FR" dirty="0">
                  <a:solidFill>
                    <a:srgbClr val="575757"/>
                  </a:solidFill>
                </a:rPr>
                <a:t>FCFA</a:t>
              </a:r>
            </a:p>
          </p:txBody>
        </p:sp>
      </p:grpSp>
    </p:spTree>
    <p:extLst>
      <p:ext uri="{BB962C8B-B14F-4D97-AF65-F5344CB8AC3E}">
        <p14:creationId xmlns:p14="http://schemas.microsoft.com/office/powerpoint/2010/main" val="311595953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14" presetClass="entr" presetSubtype="1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anim calcmode="lin" valueType="num">
                                      <p:cBhvr>
                                        <p:cTn id="16" dur="1000" fill="hold"/>
                                        <p:tgtEl>
                                          <p:spTgt spid="15"/>
                                        </p:tgtEl>
                                        <p:attrNameLst>
                                          <p:attrName>style.rotation</p:attrName>
                                        </p:attrNameLst>
                                      </p:cBhvr>
                                      <p:tavLst>
                                        <p:tav tm="0">
                                          <p:val>
                                            <p:fltVal val="90"/>
                                          </p:val>
                                        </p:tav>
                                        <p:tav tm="100000">
                                          <p:val>
                                            <p:fltVal val="0"/>
                                          </p:val>
                                        </p:tav>
                                      </p:tavLst>
                                    </p:anim>
                                    <p:animEffect transition="in" filter="fade">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9785CA63-D5EA-4E32-918F-9BCA592EC59D}" vid="{D4240ADC-7648-4BD1-981E-4FBD3C58722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PPT HC3N</Template>
  <TotalTime>4255</TotalTime>
  <Words>2580</Words>
  <Application>Microsoft Office PowerPoint</Application>
  <PresentationFormat>Grand écran</PresentationFormat>
  <Paragraphs>145</Paragraphs>
  <Slides>15</Slides>
  <Notes>5</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vt:i4>
      </vt:variant>
    </vt:vector>
  </HeadingPairs>
  <TitlesOfParts>
    <vt:vector size="24" baseType="lpstr">
      <vt:lpstr>Aharoni</vt:lpstr>
      <vt:lpstr>Arial</vt:lpstr>
      <vt:lpstr>Calibri</vt:lpstr>
      <vt:lpstr>Calibri Light</vt:lpstr>
      <vt:lpstr>Gill Sans MT</vt:lpstr>
      <vt:lpstr>Times New Roman</vt:lpstr>
      <vt:lpstr>Trebuchet MS</vt:lpstr>
      <vt:lpstr>Wingdings</vt:lpstr>
      <vt:lpstr>Thème Office</vt:lpstr>
      <vt:lpstr>Présentation PowerPoint</vt:lpstr>
      <vt:lpstr>Présentation PowerPoint</vt:lpstr>
      <vt:lpstr>Présentation PowerPoint</vt:lpstr>
      <vt:lpstr> La prévalence de la malnutrition aigue : Elle a globalement baissée depuis 1985, mais tend à augmenter à nouveau depuis 2016. En revanche, le nombre d’enfants émaciés (atteints de MAG) reste globalement croissant avec une accentuation depuis 2016</vt:lpstr>
      <vt:lpstr>LE RETARD DE CROISSANCE (MALNUTRITION CHRONIQUE): Il ne connait pas de progrès significatif au niveau national dans l’ensemble entre 1985 et 2020. Il y a une tendance à l’aggravation depuis 2016. Le nombre d’enfants affecté demeure croissant sur toute la période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CONCLUSION</vt:lpstr>
      <vt:lpstr>Présentation PowerPoint</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NtandouBouzitou, Gervais (FAONE)</dc:creator>
  <cp:lastModifiedBy>NtandouBouzitou, Gervais (FAONE)</cp:lastModifiedBy>
  <cp:revision>198</cp:revision>
  <dcterms:created xsi:type="dcterms:W3CDTF">2022-05-11T14:27:00Z</dcterms:created>
  <dcterms:modified xsi:type="dcterms:W3CDTF">2022-09-29T15:50:28Z</dcterms:modified>
</cp:coreProperties>
</file>