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CC00"/>
    <a:srgbClr val="3AAA35"/>
    <a:srgbClr val="315E6F"/>
    <a:srgbClr val="4E4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7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A53A2-DDEC-419B-8C50-30EF5C106D82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71C7E-4992-4601-8EEA-5ADDB5873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5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29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71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9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58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8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77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7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81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4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44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22D1F-B01D-457C-A1CD-CB6F223F1969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2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hyperlink" Target="mailto:upadniger@gmail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FAO_logo_Blue_3lines_f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94" y="5855855"/>
            <a:ext cx="3435841" cy="100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1345" y="2104707"/>
            <a:ext cx="3620655" cy="380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1" y="2104708"/>
            <a:ext cx="8654472" cy="9694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fr-FR" sz="11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fr-FR" sz="2200" b="1" dirty="0" smtClean="0">
                <a:solidFill>
                  <a:schemeClr val="bg1"/>
                </a:solidFill>
              </a:rPr>
              <a:t>SUIVI DE L’OPERATIONNALISATION DE LA POLITIQUE NATIONALE </a:t>
            </a:r>
          </a:p>
          <a:p>
            <a:pPr algn="ctr">
              <a:defRPr/>
            </a:pPr>
            <a:r>
              <a:rPr lang="fr-FR" sz="2200" b="1" dirty="0" smtClean="0">
                <a:solidFill>
                  <a:schemeClr val="bg1"/>
                </a:solidFill>
              </a:rPr>
              <a:t>DE SECURITE  NUTRITIONNELLE AU NIGER, 2017-2025</a:t>
            </a:r>
            <a:r>
              <a:rPr lang="en-GB" sz="2200" b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CC17B0B0-72F0-4E8D-9FBA-CBE518B22F3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224" y="5929744"/>
            <a:ext cx="1198249" cy="877455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9526" y="3048561"/>
            <a:ext cx="8644947" cy="286232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endParaRPr lang="fr-FR" sz="2000" b="1" dirty="0" smtClean="0">
              <a:solidFill>
                <a:srgbClr val="4E4E4C"/>
              </a:solidFill>
            </a:endParaRPr>
          </a:p>
          <a:p>
            <a:pPr lvl="0" algn="ctr">
              <a:defRPr/>
            </a:pPr>
            <a:r>
              <a:rPr lang="fr-FR" sz="3200" b="1" dirty="0" smtClean="0">
                <a:solidFill>
                  <a:srgbClr val="4E4E4C"/>
                </a:solidFill>
              </a:rPr>
              <a:t>Analyse des allocations et dépenses publiques dédiées à </a:t>
            </a:r>
            <a:r>
              <a:rPr lang="fr-FR" sz="3200" b="1" smtClean="0">
                <a:solidFill>
                  <a:srgbClr val="4E4E4C"/>
                </a:solidFill>
              </a:rPr>
              <a:t>la nutrition</a:t>
            </a:r>
            <a:r>
              <a:rPr lang="fr-FR" sz="3200" b="1" dirty="0" smtClean="0">
                <a:solidFill>
                  <a:srgbClr val="4E4E4C"/>
                </a:solidFill>
              </a:rPr>
              <a:t>, 2018-2020</a:t>
            </a:r>
          </a:p>
          <a:p>
            <a:pPr lvl="0" algn="ctr">
              <a:defRPr/>
            </a:pPr>
            <a:endParaRPr lang="fr-FR" sz="3200" b="1" dirty="0">
              <a:solidFill>
                <a:srgbClr val="4E4E4C"/>
              </a:solidFill>
            </a:endParaRPr>
          </a:p>
          <a:p>
            <a:pPr lvl="0" algn="ctr">
              <a:defRPr/>
            </a:pPr>
            <a:endParaRPr lang="fr-FR" sz="3200" b="1" dirty="0" smtClean="0">
              <a:solidFill>
                <a:srgbClr val="4E4E4C"/>
              </a:solidFill>
            </a:endParaRPr>
          </a:p>
          <a:p>
            <a:pPr lvl="0" algn="ctr">
              <a:defRPr/>
            </a:pPr>
            <a:endParaRPr lang="fr-FR" sz="3200" b="1" dirty="0">
              <a:solidFill>
                <a:srgbClr val="4E4E4C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315855" y="4968430"/>
            <a:ext cx="4221019" cy="83099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4E4E4C"/>
                </a:solidFill>
              </a:rPr>
              <a:t>20-21 Septembre </a:t>
            </a:r>
            <a:r>
              <a:rPr lang="fr-FR" sz="2400" b="1" dirty="0" smtClean="0">
                <a:solidFill>
                  <a:srgbClr val="4E4E4C"/>
                </a:solidFill>
              </a:rPr>
              <a:t>2022 Radisson </a:t>
            </a:r>
            <a:r>
              <a:rPr lang="fr-FR" sz="2400" b="1" dirty="0" err="1" smtClean="0">
                <a:solidFill>
                  <a:srgbClr val="4E4E4C"/>
                </a:solidFill>
              </a:rPr>
              <a:t>Blu</a:t>
            </a:r>
            <a:r>
              <a:rPr lang="fr-FR" sz="2400" b="1" dirty="0" smtClean="0">
                <a:solidFill>
                  <a:srgbClr val="4E4E4C"/>
                </a:solidFill>
              </a:rPr>
              <a:t>, Niamey </a:t>
            </a:r>
            <a:endParaRPr lang="fr-FR" sz="2400" b="1" dirty="0">
              <a:solidFill>
                <a:srgbClr val="4E4E4C"/>
              </a:solidFill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FB9D4819-65AA-42F2-B0AA-1284A969201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326" y="5942111"/>
            <a:ext cx="1616364" cy="8329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35E91C-C882-43DB-9EC9-AFE6465D294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346" y="5988291"/>
            <a:ext cx="1440872" cy="754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64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5AC5-B123-6BA7-077B-48BECF6AB4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5454" y="831417"/>
            <a:ext cx="91440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ANALYSE BUDGÉTAIRE POUR LA NUTRITION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5F2F0-001C-5587-FA95-CD58CB4FD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3202"/>
            <a:ext cx="9144000" cy="748289"/>
          </a:xfrm>
        </p:spPr>
        <p:txBody>
          <a:bodyPr/>
          <a:lstStyle/>
          <a:p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Note d’orientation pour les pays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D8669-0293-98A3-BE3D-18F465A5CE1E}"/>
              </a:ext>
            </a:extLst>
          </p:cNvPr>
          <p:cNvSpPr txBox="1"/>
          <p:nvPr/>
        </p:nvSpPr>
        <p:spPr>
          <a:xfrm>
            <a:off x="5430982" y="5514109"/>
            <a:ext cx="56526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Dr Maimouna H. DOUDOU, PhD, </a:t>
            </a:r>
            <a:r>
              <a:rPr lang="fr-FR" dirty="0" err="1"/>
              <a:t>PEDs</a:t>
            </a:r>
            <a:endParaRPr lang="fr-FR" dirty="0"/>
          </a:p>
          <a:p>
            <a:pPr algn="ctr"/>
            <a:r>
              <a:rPr lang="fr-FR" dirty="0"/>
              <a:t>Université Privée Africaine pour le développement (UPAD)</a:t>
            </a:r>
          </a:p>
          <a:p>
            <a:pPr algn="ctr"/>
            <a:r>
              <a:rPr lang="fr-FR" dirty="0">
                <a:hlinkClick r:id="rId2"/>
              </a:rPr>
              <a:t>upadniger@gmail.com</a:t>
            </a:r>
            <a:endParaRPr lang="fr-FR" dirty="0"/>
          </a:p>
          <a:p>
            <a:pPr algn="ctr"/>
            <a:r>
              <a:rPr lang="fr-FR" dirty="0"/>
              <a:t>96465533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0B996092-D511-4E39-ADBD-B8EA3DA808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" y="4371109"/>
            <a:ext cx="2693670" cy="228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5533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E7FBA-FDDB-0F5B-F145-2F29C1B02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45" y="99435"/>
            <a:ext cx="11457709" cy="493857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Déroulement de l’analyse du budget nutritionnel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6B8BC-2E0E-491A-C13B-423961932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45" y="803564"/>
            <a:ext cx="11152910" cy="565265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1. Définition du champ d’application et des objectifs;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2. Détermination du moment le plus opportun pour collecter les données financières;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3. Nomination des personnes participant à l’analyse du budget alloué à la nutrition 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4. Identification des sources des données financières 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5. Collecte des données financières 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6. Analyse et interprétation des données financières 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fr-FR" sz="24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FR" sz="2400" dirty="0"/>
              <a:t>7. Utilisation des données financières;</a:t>
            </a:r>
          </a:p>
        </p:txBody>
      </p:sp>
    </p:spTree>
    <p:extLst>
      <p:ext uri="{BB962C8B-B14F-4D97-AF65-F5344CB8AC3E}">
        <p14:creationId xmlns:p14="http://schemas.microsoft.com/office/powerpoint/2010/main" val="411353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9A0F-3056-6488-E3CC-29F225920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3" y="365126"/>
            <a:ext cx="10979727" cy="632402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1. Définition du champ d’application et des objectifs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8C48A-9372-49B3-59F3-D46B941CB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63" y="1493116"/>
            <a:ext cx="10515600" cy="4351338"/>
          </a:xfrm>
        </p:spPr>
        <p:txBody>
          <a:bodyPr>
            <a:normAutofit/>
          </a:bodyPr>
          <a:lstStyle/>
          <a:p>
            <a:r>
              <a:rPr lang="fr-FR" sz="3600" dirty="0"/>
              <a:t>Les objectifs doivent être définis de manière réaliste et il est judicieux d’organiser la collecte et l’analyse des données;</a:t>
            </a:r>
          </a:p>
          <a:p>
            <a:endParaRPr lang="fr-FR" sz="3600" dirty="0"/>
          </a:p>
          <a:p>
            <a:r>
              <a:rPr lang="fr-FR" sz="3600" dirty="0"/>
              <a:t>L’étendue de l’analyse doit s’adapter à chaque pays en fonction des données et des capacités des différents systèmes.</a:t>
            </a:r>
          </a:p>
        </p:txBody>
      </p:sp>
    </p:spTree>
    <p:extLst>
      <p:ext uri="{BB962C8B-B14F-4D97-AF65-F5344CB8AC3E}">
        <p14:creationId xmlns:p14="http://schemas.microsoft.com/office/powerpoint/2010/main" val="3888184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8D93-08EC-5A78-CDF9-BC26E999A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235"/>
            <a:ext cx="10515600" cy="86793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Détermination du moment le plus opportun pour collecter les données financières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A32DD-ECF3-1C9E-B595-F9AEACBF8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406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fr-FR" sz="3600" dirty="0"/>
              <a:t>L’analyse des données et la rédaction de rapports les concernant doivent cependant coïncider avec </a:t>
            </a:r>
            <a:r>
              <a:rPr lang="fr-FR" sz="3600" b="1" dirty="0"/>
              <a:t>deux moments critiques</a:t>
            </a:r>
            <a:r>
              <a:rPr lang="fr-FR" sz="3600" dirty="0"/>
              <a:t> de l’année budgétaire : </a:t>
            </a:r>
          </a:p>
          <a:p>
            <a:endParaRPr lang="fr-FR" sz="3600" dirty="0"/>
          </a:p>
          <a:p>
            <a:pPr marL="742950" indent="-742950">
              <a:buFont typeface="+mj-lt"/>
              <a:buAutoNum type="alphaLcParenR"/>
            </a:pPr>
            <a:r>
              <a:rPr lang="fr-FR" sz="3600" dirty="0"/>
              <a:t>le moment où les allocations sont intégrées aux documents budgétaires du pays et </a:t>
            </a:r>
          </a:p>
          <a:p>
            <a:pPr marL="742950" indent="-742950">
              <a:buFont typeface="+mj-lt"/>
              <a:buAutoNum type="alphaLcParenR"/>
            </a:pPr>
            <a:endParaRPr lang="fr-FR" sz="3600" dirty="0"/>
          </a:p>
          <a:p>
            <a:pPr marL="742950" indent="-742950">
              <a:buFont typeface="+mj-lt"/>
              <a:buAutoNum type="alphaLcParenR"/>
            </a:pPr>
            <a:r>
              <a:rPr lang="fr-FR" sz="3600" dirty="0"/>
              <a:t>le moment où le Parlement approuve les budgets</a:t>
            </a:r>
          </a:p>
        </p:txBody>
      </p:sp>
    </p:spTree>
    <p:extLst>
      <p:ext uri="{BB962C8B-B14F-4D97-AF65-F5344CB8AC3E}">
        <p14:creationId xmlns:p14="http://schemas.microsoft.com/office/powerpoint/2010/main" val="131543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26195-7EA4-7C38-BCA2-8DC37A52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46" y="129598"/>
            <a:ext cx="10515600" cy="1325563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3. Nomination des personnes participant à l’analyse du budget alloué à la nutrition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0B14D-5787-1E48-C5BD-2AFF579EB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764"/>
            <a:ext cx="10515600" cy="532014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fr-FR" sz="3200" dirty="0"/>
              <a:t>Les membres des plateformes multi-acteurs pour la nutrition: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le personnel technique de la nutrition </a:t>
            </a:r>
            <a:r>
              <a:rPr lang="fr-FR" sz="2800" dirty="0"/>
              <a:t>: dans chaque ministère participant aux actions en faveur de la nutrition. </a:t>
            </a:r>
            <a:r>
              <a:rPr lang="fr-FR" sz="2800" b="1" dirty="0"/>
              <a:t>Il peut aider à identifier les programmes pertinents et les activités en lien avec la nutrition</a:t>
            </a:r>
            <a:r>
              <a:rPr lang="fr-FR" sz="2800" dirty="0"/>
              <a:t>;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fr-FR" sz="28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le personnel chargé du budget et de la planification </a:t>
            </a:r>
            <a:r>
              <a:rPr lang="fr-FR" sz="2800" dirty="0"/>
              <a:t>: dans chaque ministère participant aux actions en faveur de la nutrition (y compris le ministère des Finances ou toute cellule de planification: </a:t>
            </a:r>
            <a:r>
              <a:rPr lang="fr-FR" sz="2800" b="1" dirty="0"/>
              <a:t>il peut aider à identifier les programmes pertinents et les activités en lien avec la nutrition dans le budget annuel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fr-FR" sz="2800" b="1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l’aide externe </a:t>
            </a:r>
            <a:r>
              <a:rPr lang="fr-FR" sz="2800" dirty="0"/>
              <a:t>: le Secrétariat du Mouvement SUN et d’autres organismes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00085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FB6E9-515C-E815-9643-ED22F3EE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927" y="365125"/>
            <a:ext cx="11540837" cy="1325563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4. Identification des sources des données financières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4FE4-27F4-2E24-232A-31FE0CC9F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091"/>
            <a:ext cx="10515600" cy="4691784"/>
          </a:xfrm>
        </p:spPr>
        <p:txBody>
          <a:bodyPr>
            <a:normAutofit fontScale="77500" lnSpcReduction="20000"/>
          </a:bodyPr>
          <a:lstStyle/>
          <a:p>
            <a:r>
              <a:rPr lang="fr-FR" sz="3600" dirty="0"/>
              <a:t>Le budget gouvernemental national doit être la première source de données. </a:t>
            </a:r>
          </a:p>
          <a:p>
            <a:endParaRPr lang="fr-FR" sz="3600" dirty="0"/>
          </a:p>
          <a:p>
            <a:r>
              <a:rPr lang="fr-FR" sz="3600" dirty="0"/>
              <a:t>Mais il peut exister d’autres sources</a:t>
            </a:r>
          </a:p>
          <a:p>
            <a:endParaRPr lang="fr-FR" sz="36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3600" dirty="0"/>
              <a:t>Programme de gestion de l’aide (PGA)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3600" dirty="0"/>
          </a:p>
          <a:p>
            <a:pPr lvl="1"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fr-FR" sz="3600" dirty="0"/>
              <a:t>Système de notification des pays créanciers (SNPC) du Comité d’aide au développement (CAD) de l’Organisation de coopération et de développement économiques (OCDE)</a:t>
            </a:r>
            <a:r>
              <a:rPr lang="fr-FR" sz="2800" dirty="0"/>
              <a:t>. À consulter sur : https://stats.oecd.org/Index.aspx?DataSetCode=CRS1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71484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58CA5-D1AF-7E01-5974-CE6C8D2E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93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5. Collecte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AAEA-3A7C-15E0-1C34-5FA4997F0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5"/>
            <a:ext cx="10515600" cy="4791508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Étape 1 : identification </a:t>
            </a:r>
          </a:p>
          <a:p>
            <a:pPr marL="0" indent="0">
              <a:buNone/>
            </a:pPr>
            <a:r>
              <a:rPr lang="fr-FR" dirty="0"/>
              <a:t>Identifier les </a:t>
            </a:r>
            <a:r>
              <a:rPr lang="fr-FR" b="1" dirty="0"/>
              <a:t>rubriques budgétaires pertinentes </a:t>
            </a:r>
            <a:r>
              <a:rPr lang="fr-FR" dirty="0"/>
              <a:t>(programmes ou projets) :</a:t>
            </a:r>
          </a:p>
          <a:p>
            <a:pPr lvl="1"/>
            <a:r>
              <a:rPr lang="fr-FR" dirty="0"/>
              <a:t>Plan national de nutrition ;</a:t>
            </a:r>
          </a:p>
          <a:p>
            <a:pPr lvl="1"/>
            <a:r>
              <a:rPr lang="fr-FR" dirty="0"/>
              <a:t>recherche par mots clés; </a:t>
            </a:r>
          </a:p>
          <a:p>
            <a:pPr lvl="1"/>
            <a:r>
              <a:rPr lang="fr-FR" dirty="0"/>
              <a:t>cadre commun de résultats en nutrition</a:t>
            </a:r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pPr marL="0" indent="0">
              <a:buNone/>
            </a:pPr>
            <a:r>
              <a:rPr lang="fr-FR" b="1" dirty="0"/>
              <a:t>Étape 2 : catégorisation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fr-FR" dirty="0"/>
              <a:t>Définir si les programmes ou projets identifiés appartiennent à la catégorie des investissements « </a:t>
            </a:r>
            <a:r>
              <a:rPr lang="fr-FR" b="1" dirty="0"/>
              <a:t>spécifiques à la nutrition </a:t>
            </a:r>
            <a:r>
              <a:rPr lang="fr-FR" dirty="0"/>
              <a:t>» ou à la catégorie des investissements « </a:t>
            </a:r>
            <a:r>
              <a:rPr lang="fr-FR" b="1" dirty="0"/>
              <a:t>contribuant à la nutrition </a:t>
            </a:r>
            <a:r>
              <a:rPr lang="fr-FR" dirty="0"/>
              <a:t>».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515987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58CA5-D1AF-7E01-5974-CE6C8D2E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93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5. Collecte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AAEA-3A7C-15E0-1C34-5FA4997F0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5"/>
            <a:ext cx="10515600" cy="4791508"/>
          </a:xfrm>
        </p:spPr>
        <p:txBody>
          <a:bodyPr>
            <a:normAutofit/>
          </a:bodyPr>
          <a:lstStyle/>
          <a:p>
            <a:r>
              <a:rPr lang="fr-FR" sz="3200" b="1" dirty="0"/>
              <a:t>Étape 3 : pondération </a:t>
            </a:r>
          </a:p>
          <a:p>
            <a:pPr marL="0" indent="0">
              <a:buNone/>
            </a:pPr>
            <a:r>
              <a:rPr lang="fr-FR" sz="3200" dirty="0"/>
              <a:t>attribuer un pourcentage à une allocation budgétaire afin de définir quelle part de cette allocation contribue à la nutrition (pondération). </a:t>
            </a:r>
          </a:p>
          <a:p>
            <a:pPr marL="0" indent="0">
              <a:buNone/>
            </a:pPr>
            <a:r>
              <a:rPr lang="fr-FR" sz="3200" dirty="0"/>
              <a:t>Ce pourcentage est calculé en fonction de la catégorisation (étape 2) et d’avis d’experts nationaux concernant les investissements </a:t>
            </a:r>
          </a:p>
          <a:p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9541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58CA5-D1AF-7E01-5974-CE6C8D2E1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7930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5. Collecte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0AAEA-3A7C-15E0-1C34-5FA4997F0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1" y="1039090"/>
            <a:ext cx="11166763" cy="5721927"/>
          </a:xfrm>
        </p:spPr>
        <p:txBody>
          <a:bodyPr>
            <a:normAutofit fontScale="92500" lnSpcReduction="10000"/>
          </a:bodyPr>
          <a:lstStyle/>
          <a:p>
            <a:r>
              <a:rPr lang="fr-FR" sz="3200" b="1" dirty="0"/>
              <a:t>Étape 3 : pondération </a:t>
            </a:r>
          </a:p>
          <a:p>
            <a:pPr marL="0" indent="0">
              <a:buNone/>
            </a:pPr>
            <a:r>
              <a:rPr lang="fr-FR" sz="3200" dirty="0"/>
              <a:t>Exemple:</a:t>
            </a:r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r>
              <a:rPr lang="fr-FR" sz="3200" dirty="0"/>
              <a:t>une pondération de </a:t>
            </a:r>
            <a:r>
              <a:rPr lang="fr-FR" sz="3200" b="1" dirty="0">
                <a:solidFill>
                  <a:schemeClr val="accent1"/>
                </a:solidFill>
              </a:rPr>
              <a:t>25%</a:t>
            </a:r>
            <a:r>
              <a:rPr lang="fr-FR" sz="3200" dirty="0"/>
              <a:t> est accordée aux lignes considérées comme faiblement sensibles ;</a:t>
            </a:r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endParaRPr lang="fr-FR" sz="3200" dirty="0"/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r>
              <a:rPr lang="fr-FR" sz="3200" dirty="0"/>
              <a:t>une pondération de </a:t>
            </a:r>
            <a:r>
              <a:rPr lang="fr-FR" sz="3200" b="1" dirty="0">
                <a:solidFill>
                  <a:schemeClr val="accent1"/>
                </a:solidFill>
              </a:rPr>
              <a:t>50 %</a:t>
            </a:r>
            <a:r>
              <a:rPr lang="fr-FR" sz="3200" dirty="0"/>
              <a:t> est accordée aux lignes considérées comme moyennement sensibles ;</a:t>
            </a:r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endParaRPr lang="fr-FR" sz="3200" dirty="0"/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r>
              <a:rPr lang="fr-FR" sz="3200" dirty="0"/>
              <a:t>une pondération de </a:t>
            </a:r>
            <a:r>
              <a:rPr lang="fr-FR" sz="3200" b="1" dirty="0">
                <a:solidFill>
                  <a:schemeClr val="accent1"/>
                </a:solidFill>
              </a:rPr>
              <a:t>75%</a:t>
            </a:r>
            <a:r>
              <a:rPr lang="fr-FR" sz="3200" dirty="0"/>
              <a:t> est donnée pour les lignes considérées comme fortement sensibles;</a:t>
            </a:r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endParaRPr lang="fr-FR" sz="3200" dirty="0"/>
          </a:p>
          <a:p>
            <a:pPr marL="800100" marR="36195" lvl="1" indent="-342900">
              <a:buFont typeface="Wingdings" panose="05000000000000000000" pitchFamily="2" charset="2"/>
              <a:buChar char=""/>
            </a:pPr>
            <a:r>
              <a:rPr lang="fr-FR" sz="3200" b="1" dirty="0">
                <a:solidFill>
                  <a:schemeClr val="accent1"/>
                </a:solidFill>
              </a:rPr>
              <a:t>100 % </a:t>
            </a:r>
            <a:r>
              <a:rPr lang="fr-FR" sz="3200" dirty="0"/>
              <a:t>aux rubriques budgétaires catégorisées « spécifiques à la nutrition »</a:t>
            </a:r>
          </a:p>
          <a:p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2505217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D57D-944F-6DAF-F5DF-BFA5832C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646257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6. Analyse et interprétation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87F9A-488C-5470-F0EF-4D3122814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2218"/>
            <a:ext cx="10515600" cy="50547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Le premier niveau d’analyse </a:t>
            </a:r>
            <a:r>
              <a:rPr lang="fr-FR" dirty="0"/>
              <a:t>aborde quatre éléments essentiels : </a:t>
            </a:r>
          </a:p>
          <a:p>
            <a:pPr marL="0" indent="0">
              <a:buNone/>
            </a:pPr>
            <a:endParaRPr lang="fr-FR" dirty="0"/>
          </a:p>
          <a:p>
            <a:pPr marL="514350" indent="-514350">
              <a:buFont typeface="+mj-lt"/>
              <a:buAutoNum type="alphaLcPeriod"/>
            </a:pPr>
            <a:r>
              <a:rPr lang="fr-FR" dirty="0"/>
              <a:t>• les allocations concernant la nutrition dans les différents ministères et institutions</a:t>
            </a:r>
          </a:p>
          <a:p>
            <a:pPr marL="514350" indent="-514350">
              <a:buFont typeface="+mj-lt"/>
              <a:buAutoNum type="alphaLcPeriod"/>
            </a:pPr>
            <a:r>
              <a:rPr lang="fr-FR" dirty="0"/>
              <a:t>• les dotations budgétaires spécifiques à la nutrition ou contribuant à la nutrition </a:t>
            </a:r>
          </a:p>
          <a:p>
            <a:pPr marL="514350" indent="-514350">
              <a:buFont typeface="+mj-lt"/>
              <a:buAutoNum type="alphaLcPeriod"/>
            </a:pPr>
            <a:r>
              <a:rPr lang="fr-FR" dirty="0"/>
              <a:t>• la présentation approfondie des programmes spécifiques à la nutrition </a:t>
            </a:r>
          </a:p>
          <a:p>
            <a:pPr marL="514350" indent="-514350">
              <a:buFont typeface="+mj-lt"/>
              <a:buAutoNum type="alphaLcPeriod"/>
            </a:pPr>
            <a:r>
              <a:rPr lang="fr-FR" dirty="0"/>
              <a:t>• la présentation des principaux programmes engendrant le plus de dépenses</a:t>
            </a:r>
          </a:p>
        </p:txBody>
      </p:sp>
    </p:spTree>
    <p:extLst>
      <p:ext uri="{BB962C8B-B14F-4D97-AF65-F5344CB8AC3E}">
        <p14:creationId xmlns:p14="http://schemas.microsoft.com/office/powerpoint/2010/main" val="3042731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D57D-944F-6DAF-F5DF-BFA5832C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365125"/>
            <a:ext cx="11526982" cy="452293"/>
          </a:xfrm>
        </p:spPr>
        <p:txBody>
          <a:bodyPr>
            <a:normAutofit fontScale="90000"/>
          </a:bodyPr>
          <a:lstStyle/>
          <a:p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6. Analyse et interprétation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87F9A-488C-5470-F0EF-4D3122814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1049771"/>
            <a:ext cx="1129838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b="1" dirty="0"/>
              <a:t>Le deuxième niveau d’analyse </a:t>
            </a:r>
            <a:r>
              <a:rPr lang="fr-FR" sz="4000" dirty="0"/>
              <a:t>identifie </a:t>
            </a:r>
            <a:r>
              <a:rPr lang="fr-FR" sz="4000" b="1" dirty="0"/>
              <a:t>les tendances financières </a:t>
            </a:r>
            <a:r>
              <a:rPr lang="fr-FR" sz="4000" dirty="0"/>
              <a:t>au fil du temps  pour mettre en exergue les schémas d’allocation longitudinaux dans les ministères, les allocations spécifiques et les allocations contribuant à la nutrition, ainsi que les dotations financières dans les différents secteurs.</a:t>
            </a:r>
          </a:p>
        </p:txBody>
      </p:sp>
    </p:spTree>
    <p:extLst>
      <p:ext uri="{BB962C8B-B14F-4D97-AF65-F5344CB8AC3E}">
        <p14:creationId xmlns:p14="http://schemas.microsoft.com/office/powerpoint/2010/main" val="3354353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D57D-944F-6DAF-F5DF-BFA5832C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/>
          </a:bodyPr>
          <a:lstStyle/>
          <a:p>
            <a:r>
              <a:rPr lang="fr-FR" sz="29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6. Analyse et interprétation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87F9A-488C-5470-F0EF-4D3122814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4000" b="1" dirty="0"/>
              <a:t>Le troisième niveau </a:t>
            </a:r>
            <a:r>
              <a:rPr lang="fr-FR" sz="4000" dirty="0"/>
              <a:t>d’analyse permet de ventiler les données budgétaires des premier et second niveaux dans l’espace. </a:t>
            </a:r>
          </a:p>
          <a:p>
            <a:pPr marL="0" indent="0">
              <a:buNone/>
            </a:pPr>
            <a:r>
              <a:rPr lang="fr-FR" sz="4000" dirty="0"/>
              <a:t>Répartition géographique des allocations dédiées à la nutrition. 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329554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023A-092D-0D74-7942-964DF4AFD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984"/>
          </a:xfrm>
        </p:spPr>
        <p:txBody>
          <a:bodyPr>
            <a:normAutofit/>
          </a:bodyPr>
          <a:lstStyle/>
          <a:p>
            <a:r>
              <a:rPr lang="fr-FR" sz="2900" b="1" dirty="0">
                <a:solidFill>
                  <a:schemeClr val="accent5">
                    <a:lumMod val="75000"/>
                  </a:schemeClr>
                </a:solidFill>
                <a:latin typeface="Amasis MT Pro Black" panose="02040A04050005020304" pitchFamily="18" charset="0"/>
              </a:rPr>
              <a:t>7. Utilisation des données financières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3388E-D2AA-260A-3D49-0C07AA846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4618"/>
            <a:ext cx="10515600" cy="4902345"/>
          </a:xfrm>
        </p:spPr>
        <p:txBody>
          <a:bodyPr>
            <a:normAutofit/>
          </a:bodyPr>
          <a:lstStyle/>
          <a:p>
            <a:r>
              <a:rPr lang="fr-FR" sz="3600" dirty="0"/>
              <a:t>Plaider en faveur de « plus de financement pour les interventions spécifiques à la nutrition à fort impact »</a:t>
            </a:r>
          </a:p>
          <a:p>
            <a:endParaRPr lang="fr-FR" sz="3600" dirty="0"/>
          </a:p>
          <a:p>
            <a:r>
              <a:rPr lang="fr-FR" sz="3600" dirty="0"/>
              <a:t>Plaider pour « plus d’actions en faveur de la nutrition dans le cadre des grandes initiatives de dépenses sectorielles »</a:t>
            </a:r>
          </a:p>
        </p:txBody>
      </p:sp>
    </p:spTree>
    <p:extLst>
      <p:ext uri="{BB962C8B-B14F-4D97-AF65-F5344CB8AC3E}">
        <p14:creationId xmlns:p14="http://schemas.microsoft.com/office/powerpoint/2010/main" val="74906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FC102-0228-493F-AD08-3F2168325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693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Reférences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B270E-80BB-6CB9-9338-6F0F6ED38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9818"/>
            <a:ext cx="10515600" cy="5888182"/>
          </a:xfrm>
        </p:spPr>
        <p:txBody>
          <a:bodyPr>
            <a:normAutofit fontScale="77500" lnSpcReduction="20000"/>
          </a:bodyPr>
          <a:lstStyle/>
          <a:p>
            <a:r>
              <a:rPr lang="fr-FR" dirty="0"/>
              <a:t>ACF (2017) “Le </a:t>
            </a:r>
            <a:r>
              <a:rPr lang="fr-FR" dirty="0" err="1"/>
              <a:t>playdoier</a:t>
            </a:r>
            <a:r>
              <a:rPr lang="fr-FR" dirty="0"/>
              <a:t> budgétaire pur la nutrition: </a:t>
            </a:r>
            <a:r>
              <a:rPr lang="fr-FR" dirty="0" err="1"/>
              <a:t>manual</a:t>
            </a:r>
            <a:r>
              <a:rPr lang="fr-FR" dirty="0"/>
              <a:t> destine aux </a:t>
            </a:r>
            <a:r>
              <a:rPr lang="fr-FR" dirty="0" err="1"/>
              <a:t>acterus</a:t>
            </a:r>
            <a:r>
              <a:rPr lang="fr-FR" dirty="0"/>
              <a:t> de la société civil” (</a:t>
            </a:r>
            <a:r>
              <a:rPr lang="fr-FR" dirty="0" err="1"/>
              <a:t>forthcoming</a:t>
            </a:r>
            <a:r>
              <a:rPr lang="fr-FR" dirty="0"/>
              <a:t> English version and </a:t>
            </a:r>
            <a:r>
              <a:rPr lang="fr-FR" dirty="0" err="1"/>
              <a:t>link</a:t>
            </a:r>
            <a:r>
              <a:rPr lang="fr-FR" dirty="0"/>
              <a:t>) </a:t>
            </a:r>
          </a:p>
          <a:p>
            <a:r>
              <a:rPr lang="fr-FR" dirty="0"/>
              <a:t>Brown S (2016). “How to Engage in Budget Cycles and </a:t>
            </a:r>
            <a:r>
              <a:rPr lang="fr-FR" dirty="0" err="1"/>
              <a:t>Processes</a:t>
            </a:r>
            <a:r>
              <a:rPr lang="fr-FR" dirty="0"/>
              <a:t> to </a:t>
            </a:r>
            <a:r>
              <a:rPr lang="fr-FR" dirty="0" err="1"/>
              <a:t>Leverage</a:t>
            </a:r>
            <a:r>
              <a:rPr lang="fr-FR" dirty="0"/>
              <a:t> </a:t>
            </a:r>
            <a:r>
              <a:rPr lang="fr-FR" dirty="0" err="1"/>
              <a:t>Government</a:t>
            </a:r>
            <a:r>
              <a:rPr lang="fr-FR" dirty="0"/>
              <a:t> Budgets for </a:t>
            </a:r>
            <a:r>
              <a:rPr lang="fr-FR" dirty="0" err="1"/>
              <a:t>Children</a:t>
            </a:r>
            <a:r>
              <a:rPr lang="fr-FR" dirty="0"/>
              <a:t>”. United Nations </a:t>
            </a:r>
            <a:r>
              <a:rPr lang="fr-FR" dirty="0" err="1"/>
              <a:t>Children’s</a:t>
            </a:r>
            <a:r>
              <a:rPr lang="fr-FR" dirty="0"/>
              <a:t> </a:t>
            </a:r>
            <a:r>
              <a:rPr lang="fr-FR" dirty="0" err="1"/>
              <a:t>Fund</a:t>
            </a:r>
            <a:r>
              <a:rPr lang="fr-FR" dirty="0"/>
              <a:t>. </a:t>
            </a:r>
            <a:r>
              <a:rPr lang="fr-FR" dirty="0" err="1"/>
              <a:t>Available</a:t>
            </a:r>
            <a:r>
              <a:rPr lang="fr-FR" dirty="0"/>
              <a:t> at: https://www.unicef.org/socialpolicy/files/Engaging_in_Budget_Cycles_and_Processes_FINAL.p </a:t>
            </a:r>
            <a:r>
              <a:rPr lang="fr-FR" dirty="0" err="1"/>
              <a:t>df</a:t>
            </a:r>
            <a:r>
              <a:rPr lang="fr-FR" dirty="0"/>
              <a:t> </a:t>
            </a:r>
          </a:p>
          <a:p>
            <a:r>
              <a:rPr lang="fr-FR" dirty="0"/>
              <a:t>D’</a:t>
            </a:r>
            <a:r>
              <a:rPr lang="fr-FR" dirty="0" err="1"/>
              <a:t>Alimonte</a:t>
            </a:r>
            <a:r>
              <a:rPr lang="fr-FR" dirty="0"/>
              <a:t> M, Rogers H, and de </a:t>
            </a:r>
            <a:r>
              <a:rPr lang="fr-FR" dirty="0" err="1"/>
              <a:t>Ferranti</a:t>
            </a:r>
            <a:r>
              <a:rPr lang="fr-FR" dirty="0"/>
              <a:t> D (2016). “Ch. 7 </a:t>
            </a:r>
            <a:r>
              <a:rPr lang="fr-FR" dirty="0" err="1"/>
              <a:t>Financing</a:t>
            </a:r>
            <a:r>
              <a:rPr lang="fr-FR" dirty="0"/>
              <a:t> the Global Nutrition </a:t>
            </a:r>
            <a:r>
              <a:rPr lang="fr-FR" dirty="0" err="1"/>
              <a:t>Targets</a:t>
            </a:r>
            <a:r>
              <a:rPr lang="fr-FR" dirty="0"/>
              <a:t>” An Investment Framework for Nutrition: </a:t>
            </a:r>
            <a:r>
              <a:rPr lang="fr-FR" dirty="0" err="1"/>
              <a:t>Reaching</a:t>
            </a:r>
            <a:r>
              <a:rPr lang="fr-FR" dirty="0"/>
              <a:t> the Global </a:t>
            </a:r>
            <a:r>
              <a:rPr lang="fr-FR" dirty="0" err="1"/>
              <a:t>Targets</a:t>
            </a:r>
            <a:r>
              <a:rPr lang="fr-FR" dirty="0"/>
              <a:t> for </a:t>
            </a:r>
            <a:r>
              <a:rPr lang="fr-FR" dirty="0" err="1"/>
              <a:t>Stunting</a:t>
            </a:r>
            <a:r>
              <a:rPr lang="fr-FR" dirty="0"/>
              <a:t>, </a:t>
            </a:r>
            <a:r>
              <a:rPr lang="fr-FR" dirty="0" err="1"/>
              <a:t>Anemia</a:t>
            </a:r>
            <a:r>
              <a:rPr lang="fr-FR" dirty="0"/>
              <a:t>, </a:t>
            </a:r>
            <a:r>
              <a:rPr lang="fr-FR" dirty="0" err="1"/>
              <a:t>Breastfeeding</a:t>
            </a:r>
            <a:r>
              <a:rPr lang="fr-FR" dirty="0"/>
              <a:t>, and </a:t>
            </a:r>
            <a:r>
              <a:rPr lang="fr-FR" dirty="0" err="1"/>
              <a:t>Wasting</a:t>
            </a:r>
            <a:r>
              <a:rPr lang="fr-FR" dirty="0"/>
              <a:t>. World Bank Group. </a:t>
            </a:r>
            <a:r>
              <a:rPr lang="fr-FR" dirty="0" err="1"/>
              <a:t>Available</a:t>
            </a:r>
            <a:r>
              <a:rPr lang="fr-FR" dirty="0"/>
              <a:t> at https://openknowledge.worldbank.org/handle/10986/26069 </a:t>
            </a:r>
          </a:p>
          <a:p>
            <a:r>
              <a:rPr lang="fr-FR" dirty="0"/>
              <a:t>Leroy J, </a:t>
            </a:r>
            <a:r>
              <a:rPr lang="fr-FR" dirty="0" err="1"/>
              <a:t>Olney</a:t>
            </a:r>
            <a:r>
              <a:rPr lang="fr-FR" dirty="0"/>
              <a:t> D, Ruel M (2017) “</a:t>
            </a:r>
            <a:r>
              <a:rPr lang="fr-FR" dirty="0" err="1"/>
              <a:t>Evaluating</a:t>
            </a:r>
            <a:r>
              <a:rPr lang="fr-FR" dirty="0"/>
              <a:t> Nutrition Sensitive Programs: Challenges, Methods and </a:t>
            </a:r>
            <a:r>
              <a:rPr lang="fr-FR" dirty="0" err="1"/>
              <a:t>Opportunities</a:t>
            </a:r>
            <a:r>
              <a:rPr lang="fr-FR" dirty="0"/>
              <a:t>” in </a:t>
            </a:r>
            <a:r>
              <a:rPr lang="fr-FR" dirty="0" err="1"/>
              <a:t>Plney</a:t>
            </a:r>
            <a:r>
              <a:rPr lang="fr-FR" dirty="0"/>
              <a:t>, Leroy and Ruel (</a:t>
            </a:r>
            <a:r>
              <a:rPr lang="fr-FR" dirty="0" err="1"/>
              <a:t>forthcoming</a:t>
            </a:r>
            <a:r>
              <a:rPr lang="fr-FR" dirty="0"/>
              <a:t>). Article </a:t>
            </a:r>
            <a:r>
              <a:rPr lang="fr-FR" dirty="0" err="1"/>
              <a:t>available</a:t>
            </a:r>
            <a:r>
              <a:rPr lang="fr-FR" dirty="0"/>
              <a:t> at: http://ebrary.ifpri.org/utils/getfile/collection/p15738coll2/id/130766/filename/130977.pdf </a:t>
            </a:r>
          </a:p>
          <a:p>
            <a:r>
              <a:rPr lang="fr-FR" dirty="0"/>
              <a:t>R4D (2016). “Nutrition </a:t>
            </a:r>
            <a:r>
              <a:rPr lang="fr-FR" dirty="0" err="1"/>
              <a:t>Financing</a:t>
            </a:r>
            <a:r>
              <a:rPr lang="fr-FR" dirty="0"/>
              <a:t> in Rajasthan: Trends and Gaps in 2016-17” </a:t>
            </a:r>
            <a:r>
              <a:rPr lang="fr-FR" dirty="0" err="1"/>
              <a:t>Available</a:t>
            </a:r>
            <a:r>
              <a:rPr lang="fr-FR" dirty="0"/>
              <a:t> at http://www.r4d.org/knowledge-center/tracking-nutrition-financing-rajasthan </a:t>
            </a:r>
          </a:p>
          <a:p>
            <a:r>
              <a:rPr lang="fr-FR" dirty="0"/>
              <a:t>Simson R, Sharma N, and Aziz I (2011).” A guide to public </a:t>
            </a:r>
            <a:r>
              <a:rPr lang="fr-FR" dirty="0" err="1"/>
              <a:t>financial</a:t>
            </a:r>
            <a:r>
              <a:rPr lang="fr-FR" dirty="0"/>
              <a:t> management </a:t>
            </a:r>
            <a:r>
              <a:rPr lang="fr-FR" dirty="0" err="1"/>
              <a:t>literature</a:t>
            </a:r>
            <a:r>
              <a:rPr lang="fr-FR" dirty="0"/>
              <a:t> For </a:t>
            </a:r>
            <a:r>
              <a:rPr lang="fr-FR" dirty="0" err="1"/>
              <a:t>practitioners</a:t>
            </a:r>
            <a:r>
              <a:rPr lang="fr-FR" dirty="0"/>
              <a:t> in </a:t>
            </a:r>
            <a:r>
              <a:rPr lang="fr-FR" dirty="0" err="1"/>
              <a:t>developing</a:t>
            </a:r>
            <a:r>
              <a:rPr lang="fr-FR" dirty="0"/>
              <a:t> countries”. World </a:t>
            </a:r>
            <a:r>
              <a:rPr lang="fr-FR" dirty="0" err="1"/>
              <a:t>Health</a:t>
            </a:r>
            <a:r>
              <a:rPr lang="fr-FR" dirty="0"/>
              <a:t> </a:t>
            </a:r>
            <a:r>
              <a:rPr lang="fr-FR" dirty="0" err="1"/>
              <a:t>Organization</a:t>
            </a:r>
            <a:r>
              <a:rPr lang="fr-FR" dirty="0"/>
              <a:t>. </a:t>
            </a:r>
            <a:r>
              <a:rPr lang="fr-FR" dirty="0" err="1"/>
              <a:t>Available</a:t>
            </a:r>
            <a:r>
              <a:rPr lang="fr-FR" dirty="0"/>
              <a:t> at http://www.who.int/pmnch/media/events/2013/pfm_literature.pdf </a:t>
            </a:r>
          </a:p>
          <a:p>
            <a:r>
              <a:rPr lang="fr-FR" dirty="0"/>
              <a:t>SPRING 2017. Putting Budget Data to Work for Nutrition. Arlington </a:t>
            </a:r>
            <a:r>
              <a:rPr lang="fr-FR" dirty="0" err="1"/>
              <a:t>VA:Strengthening</a:t>
            </a:r>
            <a:r>
              <a:rPr lang="fr-FR" dirty="0"/>
              <a:t> Partnerships, </a:t>
            </a:r>
            <a:r>
              <a:rPr lang="fr-FR" dirty="0" err="1"/>
              <a:t>results</a:t>
            </a:r>
            <a:r>
              <a:rPr lang="fr-FR" dirty="0"/>
              <a:t>, and innovations in nutrition </a:t>
            </a:r>
            <a:r>
              <a:rPr lang="fr-FR" dirty="0" err="1"/>
              <a:t>globally</a:t>
            </a:r>
            <a:r>
              <a:rPr lang="fr-FR" dirty="0"/>
              <a:t> (SPRING) </a:t>
            </a:r>
            <a:r>
              <a:rPr lang="fr-FR" dirty="0" err="1"/>
              <a:t>project</a:t>
            </a:r>
            <a:r>
              <a:rPr lang="fr-F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95747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785CA63-D5EA-4E32-918F-9BCA592EC59D}" vid="{D4240ADC-7648-4BD1-981E-4FBD3C5872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PPT HC3N</Template>
  <TotalTime>4228</TotalTime>
  <Words>1058</Words>
  <Application>Microsoft Office PowerPoint</Application>
  <PresentationFormat>Grand écran</PresentationFormat>
  <Paragraphs>99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Aharoni</vt:lpstr>
      <vt:lpstr>Amasis MT Pro Black</vt:lpstr>
      <vt:lpstr>Arial</vt:lpstr>
      <vt:lpstr>Calibri</vt:lpstr>
      <vt:lpstr>Calibri Light</vt:lpstr>
      <vt:lpstr>Courier New</vt:lpstr>
      <vt:lpstr>Wingdings</vt:lpstr>
      <vt:lpstr>Thème Office</vt:lpstr>
      <vt:lpstr>Présentation PowerPoint</vt:lpstr>
      <vt:lpstr>ANALYSE BUDGÉTAIRE POUR LA NUTRITION </vt:lpstr>
      <vt:lpstr>Déroulement de l’analyse du budget nutritionnel </vt:lpstr>
      <vt:lpstr>1. Définition du champ d’application et des objectifs</vt:lpstr>
      <vt:lpstr>Détermination du moment le plus opportun pour collecter les données financières</vt:lpstr>
      <vt:lpstr>3. Nomination des personnes participant à l’analyse du budget alloué à la nutrition </vt:lpstr>
      <vt:lpstr>4. Identification des sources des données financières</vt:lpstr>
      <vt:lpstr>5. Collecte des données financières </vt:lpstr>
      <vt:lpstr>5. Collecte des données financières </vt:lpstr>
      <vt:lpstr>5. Collecte des données financières </vt:lpstr>
      <vt:lpstr>6. Analyse et interprétation des données financières </vt:lpstr>
      <vt:lpstr>6. Analyse et interprétation des données financières </vt:lpstr>
      <vt:lpstr>6. Analyse et interprétation des données financières </vt:lpstr>
      <vt:lpstr>7. Utilisation des données financières </vt:lpstr>
      <vt:lpstr>Reférences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NtandouBouzitou, Gervais (FAONE)</cp:lastModifiedBy>
  <cp:revision>199</cp:revision>
  <dcterms:created xsi:type="dcterms:W3CDTF">2022-05-11T14:27:00Z</dcterms:created>
  <dcterms:modified xsi:type="dcterms:W3CDTF">2022-09-29T15:53:51Z</dcterms:modified>
</cp:coreProperties>
</file>