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56" r:id="rId1"/>
    <p:sldMasterId id="2147483648" r:id="rId2"/>
  </p:sldMasterIdLst>
  <p:notesMasterIdLst>
    <p:notesMasterId r:id="rId14"/>
  </p:notesMasterIdLst>
  <p:sldIdLst>
    <p:sldId id="261" r:id="rId3"/>
    <p:sldId id="380" r:id="rId4"/>
    <p:sldId id="396" r:id="rId5"/>
    <p:sldId id="414" r:id="rId6"/>
    <p:sldId id="415" r:id="rId7"/>
    <p:sldId id="417" r:id="rId8"/>
    <p:sldId id="398" r:id="rId9"/>
    <p:sldId id="416" r:id="rId10"/>
    <p:sldId id="410" r:id="rId11"/>
    <p:sldId id="408" r:id="rId12"/>
    <p:sldId id="411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865F724B-4BB1-4C2C-AB79-C25ECD5622C1}">
          <p14:sldIdLst>
            <p14:sldId id="261"/>
          </p14:sldIdLst>
        </p14:section>
        <p14:section name="Section sans titre" id="{C67A54A2-4A70-4FDB-88A2-550EBAA4A7D9}">
          <p14:sldIdLst>
            <p14:sldId id="380"/>
            <p14:sldId id="396"/>
            <p14:sldId id="414"/>
            <p14:sldId id="415"/>
            <p14:sldId id="417"/>
            <p14:sldId id="398"/>
            <p14:sldId id="416"/>
            <p14:sldId id="410"/>
            <p14:sldId id="408"/>
            <p14:sldId id="41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linda Munos" initials="MM" lastIdx="15" clrIdx="0">
    <p:extLst>
      <p:ext uri="{19B8F6BF-5375-455C-9EA6-DF929625EA0E}">
        <p15:presenceInfo xmlns:p15="http://schemas.microsoft.com/office/powerpoint/2012/main" userId="Melinda Munos" providerId="None"/>
      </p:ext>
    </p:extLst>
  </p:cmAuthor>
  <p:cmAuthor id="2" name="Samaila" initials="Sam" lastIdx="2" clrIdx="1">
    <p:extLst>
      <p:ext uri="{19B8F6BF-5375-455C-9EA6-DF929625EA0E}">
        <p15:presenceInfo xmlns:p15="http://schemas.microsoft.com/office/powerpoint/2012/main" userId="Samai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97" autoAdjust="0"/>
    <p:restoredTop sz="94291" autoAdjust="0"/>
  </p:normalViewPr>
  <p:slideViewPr>
    <p:cSldViewPr>
      <p:cViewPr varScale="1">
        <p:scale>
          <a:sx n="65" d="100"/>
          <a:sy n="65" d="100"/>
        </p:scale>
        <p:origin x="1284" y="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D3592-F663-4DAD-82B0-B6206D1A948B}" type="datetimeFigureOut">
              <a:rPr lang="fr-FR" smtClean="0"/>
              <a:pPr/>
              <a:t>30/09/2022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48DAC-8A2D-4825-850C-34E762FB0A5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4507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9005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4603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fr-FR" sz="1200" b="1" dirty="0">
                <a:solidFill>
                  <a:srgbClr val="0081AE"/>
                </a:solidFill>
              </a:rPr>
              <a:t>- Revue  du CT-PNSN incluant HC3N, INS, AT GSF et AT PNIN  pour affiner/adapter les questions et suivi de la formulation du PCA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fr-FR" sz="1200" b="1" dirty="0">
                <a:solidFill>
                  <a:srgbClr val="0081AE"/>
                </a:solidFill>
              </a:rPr>
              <a:t>- Revue de la formulation des questions avec l’appui de l’équipe de GSF en travaux de groupe lors de l’atelier des PNIN au Grand Bassam (Abidjan)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fr-FR" sz="1200" b="1" dirty="0">
                <a:solidFill>
                  <a:srgbClr val="0081AE"/>
                </a:solidFill>
              </a:rPr>
              <a:t>- Finalisation du document et sa soumission pour validation en mai 2019</a:t>
            </a:r>
            <a:endParaRPr lang="fr-FR" sz="12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3066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9383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036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7839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3223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0228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5816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313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4206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4572000" y="2852936"/>
            <a:ext cx="432048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none" baseline="0"/>
            </a:lvl1pPr>
          </a:lstStyle>
          <a:p>
            <a:r>
              <a:rPr lang="fr-FR"/>
              <a:t>Title</a:t>
            </a:r>
            <a:endParaRPr lang="fr-FR" dirty="0"/>
          </a:p>
        </p:txBody>
      </p:sp>
      <p:sp>
        <p:nvSpPr>
          <p:cNvPr id="8" name="Espace réservé du texte 2"/>
          <p:cNvSpPr>
            <a:spLocks noGrp="1"/>
          </p:cNvSpPr>
          <p:nvPr>
            <p:ph idx="1" hasCustomPrompt="1"/>
          </p:nvPr>
        </p:nvSpPr>
        <p:spPr>
          <a:xfrm>
            <a:off x="4572000" y="4797152"/>
            <a:ext cx="4320480" cy="93610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 cap="none" baseline="0"/>
            </a:lvl1pPr>
          </a:lstStyle>
          <a:p>
            <a:pPr lvl="0"/>
            <a:r>
              <a:rPr lang="fr-FR"/>
              <a:t>Presenter, authors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0" hasCustomPrompt="1"/>
          </p:nvPr>
        </p:nvSpPr>
        <p:spPr>
          <a:xfrm>
            <a:off x="4572000" y="6022107"/>
            <a:ext cx="4320480" cy="503237"/>
          </a:xfrm>
        </p:spPr>
        <p:txBody>
          <a:bodyPr anchor="ctr" anchorCtr="0">
            <a:normAutofit/>
          </a:bodyPr>
          <a:lstStyle>
            <a:lvl1pPr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Date, Place</a:t>
            </a:r>
          </a:p>
        </p:txBody>
      </p:sp>
    </p:spTree>
    <p:extLst>
      <p:ext uri="{BB962C8B-B14F-4D97-AF65-F5344CB8AC3E}">
        <p14:creationId xmlns:p14="http://schemas.microsoft.com/office/powerpoint/2010/main" val="905762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67544" y="3573016"/>
            <a:ext cx="8208912" cy="2016224"/>
          </a:xfrm>
        </p:spPr>
        <p:txBody>
          <a:bodyPr anchor="ctr" anchorCtr="0">
            <a:normAutofit/>
          </a:bodyPr>
          <a:lstStyle>
            <a:lvl1pPr algn="ctr">
              <a:buNone/>
              <a:defRPr sz="2800"/>
            </a:lvl1pPr>
          </a:lstStyle>
          <a:p>
            <a:pPr lvl="0"/>
            <a:r>
              <a:rPr lang="fr-FR"/>
              <a:t>Sub-title</a:t>
            </a:r>
            <a:endParaRPr lang="fr-FR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8" name="Titre 7"/>
          <p:cNvSpPr>
            <a:spLocks noGrp="1"/>
          </p:cNvSpPr>
          <p:nvPr>
            <p:ph type="title" hasCustomPrompt="1"/>
          </p:nvPr>
        </p:nvSpPr>
        <p:spPr>
          <a:xfrm>
            <a:off x="467544" y="1628800"/>
            <a:ext cx="8208912" cy="172819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3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5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19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cap="none" baseline="0"/>
            </a:lvl1pPr>
          </a:lstStyle>
          <a:p>
            <a:r>
              <a:rPr lang="fr-FR"/>
              <a:t>Title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Text</a:t>
            </a:r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8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3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9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19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cap="none" baseline="0"/>
            </a:lvl1pPr>
          </a:lstStyle>
          <a:p>
            <a:r>
              <a:rPr lang="fr-FR"/>
              <a:t>Title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67544" y="2276872"/>
            <a:ext cx="3960440" cy="388843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fr-FR"/>
              <a:t>Text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idx="14" hasCustomPrompt="1"/>
          </p:nvPr>
        </p:nvSpPr>
        <p:spPr>
          <a:xfrm>
            <a:off x="4716016" y="2276872"/>
            <a:ext cx="3960440" cy="388843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fr-FR"/>
              <a:t>Text</a:t>
            </a:r>
            <a:endParaRPr lang="fr-FR" dirty="0"/>
          </a:p>
        </p:txBody>
      </p:sp>
      <p:sp>
        <p:nvSpPr>
          <p:cNvPr id="9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3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0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19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33664" y="3140968"/>
            <a:ext cx="4258816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44008" y="4437112"/>
            <a:ext cx="4248472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SOUS-TITRE DE LA PRESENTATION </a:t>
            </a:r>
          </a:p>
        </p:txBody>
      </p:sp>
    </p:spTree>
    <p:extLst>
      <p:ext uri="{BB962C8B-B14F-4D97-AF65-F5344CB8AC3E}">
        <p14:creationId xmlns:p14="http://schemas.microsoft.com/office/powerpoint/2010/main" val="182181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600" b="1" kern="1200" cap="none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kern="1200" cap="none" baseline="0">
          <a:solidFill>
            <a:schemeClr val="bg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08912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544" y="2276872"/>
            <a:ext cx="8208912" cy="3888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1378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/>
              <a:t>Date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35696" y="6453336"/>
            <a:ext cx="4392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/>
              <a:t>Place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2C702AE-1502-43AE-8DBA-2BCAD3408EF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4891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50" r:id="rId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b="1" kern="1200" cap="none" baseline="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572000" y="2348880"/>
            <a:ext cx="43924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800" b="1" dirty="0">
                <a:solidFill>
                  <a:schemeClr val="bg1"/>
                </a:solidFill>
                <a:cs typeface="Arial" panose="020B0604020202020204" pitchFamily="34" charset="0"/>
              </a:rPr>
              <a:t>Adaptation du processus de formulation du 2</a:t>
            </a:r>
            <a:r>
              <a:rPr lang="fr-FR" sz="2800" b="1" baseline="30000" dirty="0">
                <a:solidFill>
                  <a:schemeClr val="bg1"/>
                </a:solidFill>
                <a:cs typeface="Arial" panose="020B0604020202020204" pitchFamily="34" charset="0"/>
              </a:rPr>
              <a:t>nd</a:t>
            </a:r>
            <a:r>
              <a:rPr lang="fr-FR" sz="2800" b="1" dirty="0">
                <a:solidFill>
                  <a:schemeClr val="bg1"/>
                </a:solidFill>
                <a:cs typeface="Arial" panose="020B0604020202020204" pitchFamily="34" charset="0"/>
              </a:rPr>
              <a:t> PCA 2021/2022 à partir des leçons apprises du 1</a:t>
            </a:r>
            <a:r>
              <a:rPr lang="fr-FR" sz="2800" b="1" baseline="30000" dirty="0">
                <a:solidFill>
                  <a:schemeClr val="bg1"/>
                </a:solidFill>
                <a:cs typeface="Arial" panose="020B0604020202020204" pitchFamily="34" charset="0"/>
              </a:rPr>
              <a:t>er</a:t>
            </a:r>
            <a:r>
              <a:rPr lang="fr-FR" sz="2800" b="1" dirty="0">
                <a:solidFill>
                  <a:schemeClr val="bg1"/>
                </a:solidFill>
                <a:cs typeface="Arial" panose="020B0604020202020204" pitchFamily="34" charset="0"/>
              </a:rPr>
              <a:t> PCA 2019/2020 au Niger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688124" y="6042774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>
                <a:solidFill>
                  <a:schemeClr val="bg1"/>
                </a:solidFill>
              </a:rPr>
              <a:t>Abidjan, Octobre 2022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E025E8AD-77F8-4857-AC99-0CDB77FD0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4008" y="5026536"/>
            <a:ext cx="4392488" cy="785408"/>
          </a:xfrm>
        </p:spPr>
        <p:txBody>
          <a:bodyPr>
            <a:noAutofit/>
          </a:bodyPr>
          <a:lstStyle/>
          <a:p>
            <a:pPr algn="ctr"/>
            <a:r>
              <a:rPr lang="fr-FR" sz="1800" b="1" i="1" dirty="0">
                <a:solidFill>
                  <a:srgbClr val="002060"/>
                </a:solidFill>
              </a:rPr>
              <a:t>Dr Aboubacar Mahamadou,</a:t>
            </a:r>
          </a:p>
          <a:p>
            <a:pPr algn="ctr"/>
            <a:r>
              <a:rPr lang="fr-FR" sz="1800" b="1" i="1" dirty="0">
                <a:solidFill>
                  <a:srgbClr val="002060"/>
                </a:solidFill>
              </a:rPr>
              <a:t>Point focal PNIN Niger au HC3N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>
                <a:latin typeface="+mj-lt"/>
              </a:rPr>
              <a:pPr/>
              <a:t>2</a:t>
            </a:fld>
            <a:endParaRPr lang="fr-FR" dirty="0">
              <a:latin typeface="+mj-lt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195736" y="116632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63538">
              <a:tabLst>
                <a:tab pos="903288" algn="l"/>
                <a:tab pos="1077913" algn="l"/>
              </a:tabLst>
            </a:pPr>
            <a:r>
              <a:rPr lang="fr-FR" sz="2800" b="1" cap="small" dirty="0">
                <a:solidFill>
                  <a:schemeClr val="bg1"/>
                </a:solidFill>
                <a:latin typeface="+mj-lt"/>
              </a:rPr>
              <a:t> Plan de la présentation</a:t>
            </a: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latin typeface="+mj-lt"/>
              </a:rPr>
              <a:pPr/>
              <a:t>2</a:t>
            </a:fld>
            <a:endParaRPr lang="fr-FR" dirty="0">
              <a:latin typeface="+mj-lt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EBEC3AA-981F-480C-9929-131702B3C496}"/>
              </a:ext>
            </a:extLst>
          </p:cNvPr>
          <p:cNvSpPr txBox="1"/>
          <p:nvPr/>
        </p:nvSpPr>
        <p:spPr>
          <a:xfrm>
            <a:off x="251520" y="1602953"/>
            <a:ext cx="511787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spcBef>
                <a:spcPts val="300"/>
              </a:spcBef>
              <a:spcAft>
                <a:spcPts val="300"/>
              </a:spcAft>
              <a:buAutoNum type="romanUcPeriod"/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Constats issus du 1</a:t>
            </a:r>
            <a:r>
              <a:rPr lang="fr-FR" sz="2800" b="1" baseline="30000" dirty="0">
                <a:solidFill>
                  <a:schemeClr val="accent1">
                    <a:lumMod val="75000"/>
                  </a:schemeClr>
                </a:solidFill>
              </a:rPr>
              <a:t>er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 PCA 2019-2020</a:t>
            </a:r>
          </a:p>
          <a:p>
            <a:pPr marL="571500" lvl="0" indent="-571500">
              <a:spcBef>
                <a:spcPts val="300"/>
              </a:spcBef>
              <a:spcAft>
                <a:spcPts val="300"/>
              </a:spcAft>
              <a:buAutoNum type="romanUcPeriod"/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Leçons et capitalisation</a:t>
            </a:r>
          </a:p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</a:rPr>
              <a:t>III. Processus de formulation du 2</a:t>
            </a:r>
            <a:r>
              <a:rPr lang="fr-FR" sz="2800" b="1" baseline="30000" dirty="0">
                <a:solidFill>
                  <a:schemeClr val="accent5">
                    <a:lumMod val="50000"/>
                  </a:schemeClr>
                </a:solidFill>
              </a:rPr>
              <a:t>nd</a:t>
            </a: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</a:rPr>
              <a:t> PCA</a:t>
            </a:r>
          </a:p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</a:rPr>
              <a:t>IV. Principales étapes de formulation du 2</a:t>
            </a:r>
            <a:r>
              <a:rPr lang="fr-FR" sz="2800" b="1" baseline="30000" dirty="0">
                <a:solidFill>
                  <a:schemeClr val="accent6">
                    <a:lumMod val="75000"/>
                  </a:schemeClr>
                </a:solidFill>
              </a:rPr>
              <a:t>nd</a:t>
            </a: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</a:rPr>
              <a:t> PCA </a:t>
            </a:r>
          </a:p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fr-FR" sz="2800" b="1" dirty="0">
                <a:solidFill>
                  <a:schemeClr val="accent2">
                    <a:lumMod val="50000"/>
                  </a:schemeClr>
                </a:solidFill>
              </a:rPr>
              <a:t>V. Recommandations  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398" y="980728"/>
            <a:ext cx="3257742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72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>
                <a:latin typeface="+mj-lt"/>
              </a:rPr>
              <a:pPr/>
              <a:t>3</a:t>
            </a:fld>
            <a:endParaRPr lang="fr-FR" dirty="0">
              <a:latin typeface="+mj-lt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195736" y="-37775"/>
            <a:ext cx="47876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63538"/>
            <a:r>
              <a:rPr lang="fr-FR" sz="2400" b="1" cap="small" dirty="0">
                <a:solidFill>
                  <a:schemeClr val="bg1"/>
                </a:solidFill>
                <a:latin typeface="+mj-lt"/>
              </a:rPr>
              <a:t>I. Constats issus du 1</a:t>
            </a:r>
            <a:r>
              <a:rPr lang="fr-FR" sz="2400" b="1" cap="small" baseline="30000" dirty="0">
                <a:solidFill>
                  <a:schemeClr val="bg1"/>
                </a:solidFill>
                <a:latin typeface="+mj-lt"/>
              </a:rPr>
              <a:t>er</a:t>
            </a:r>
            <a:r>
              <a:rPr lang="fr-FR" sz="2400" b="1" cap="small" dirty="0">
                <a:solidFill>
                  <a:schemeClr val="bg1"/>
                </a:solidFill>
                <a:latin typeface="+mj-lt"/>
              </a:rPr>
              <a:t> PCA 2019/2020</a:t>
            </a: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latin typeface="+mj-lt"/>
              </a:rPr>
              <a:pPr/>
              <a:t>3</a:t>
            </a:fld>
            <a:endParaRPr lang="fr-FR" dirty="0">
              <a:latin typeface="+mj-lt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212685" y="1085836"/>
            <a:ext cx="8679795" cy="82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Un processus d’apprentissage long (12 mois, Juin 2018-Mai 2019) plus technique que politique 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1916832"/>
            <a:ext cx="568863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fr-FR" sz="2200" b="1" dirty="0">
                <a:solidFill>
                  <a:schemeClr val="accent1">
                    <a:lumMod val="50000"/>
                  </a:schemeClr>
                </a:solidFill>
              </a:rPr>
              <a:t>Analyse des défis de la malnutrition dans les politiques, programmes et stratégies</a:t>
            </a: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fr-FR" sz="22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endParaRPr lang="fr-FR" sz="2200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fr-FR" sz="2200" b="1" dirty="0">
                <a:solidFill>
                  <a:schemeClr val="accent2">
                    <a:lumMod val="75000"/>
                  </a:schemeClr>
                </a:solidFill>
              </a:rPr>
              <a:t>2. Identification des questions d’analyse et formulation du premier draft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fr-FR" sz="2200" b="1" dirty="0">
                <a:solidFill>
                  <a:srgbClr val="0081AE"/>
                </a:solidFill>
              </a:rPr>
              <a:t>3. Affinement des questions et du  document 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988840"/>
            <a:ext cx="2921203" cy="4131139"/>
          </a:xfrm>
          <a:prstGeom prst="rect">
            <a:avLst/>
          </a:prstGeom>
        </p:spPr>
      </p:pic>
      <p:sp>
        <p:nvSpPr>
          <p:cNvPr id="8" name="Flèche : bas 7">
            <a:extLst>
              <a:ext uri="{FF2B5EF4-FFF2-40B4-BE49-F238E27FC236}">
                <a16:creationId xmlns:a16="http://schemas.microsoft.com/office/drawing/2014/main" id="{F4B49DAC-9799-1E58-C08B-6155E3C171A1}"/>
              </a:ext>
            </a:extLst>
          </p:cNvPr>
          <p:cNvSpPr/>
          <p:nvPr/>
        </p:nvSpPr>
        <p:spPr>
          <a:xfrm>
            <a:off x="2051720" y="3463980"/>
            <a:ext cx="1368152" cy="82911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875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>
                <a:latin typeface="+mj-lt"/>
              </a:rPr>
              <a:pPr/>
              <a:t>4</a:t>
            </a:fld>
            <a:endParaRPr lang="fr-FR">
              <a:latin typeface="+mj-lt"/>
            </a:endParaRP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latin typeface="+mj-lt"/>
              </a:rPr>
              <a:pPr/>
              <a:t>4</a:t>
            </a:fld>
            <a:endParaRPr lang="fr-FR">
              <a:latin typeface="+mj-lt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11" name="ZoneTexte 10"/>
          <p:cNvSpPr txBox="1"/>
          <p:nvPr/>
        </p:nvSpPr>
        <p:spPr>
          <a:xfrm>
            <a:off x="2267744" y="-66293"/>
            <a:ext cx="46972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63538"/>
            <a:r>
              <a:rPr lang="fr-FR" sz="2400" b="1" cap="small" dirty="0">
                <a:solidFill>
                  <a:schemeClr val="bg1"/>
                </a:solidFill>
                <a:latin typeface="+mj-lt"/>
              </a:rPr>
              <a:t>II. Leçons apprises du processus de formulation du 1</a:t>
            </a:r>
            <a:r>
              <a:rPr lang="fr-FR" sz="2400" b="1" cap="small" baseline="30000" dirty="0">
                <a:solidFill>
                  <a:schemeClr val="bg1"/>
                </a:solidFill>
                <a:latin typeface="+mj-lt"/>
              </a:rPr>
              <a:t>er</a:t>
            </a:r>
            <a:r>
              <a:rPr lang="fr-FR" sz="2400" b="1" cap="small" dirty="0">
                <a:solidFill>
                  <a:schemeClr val="bg1"/>
                </a:solidFill>
                <a:latin typeface="+mj-lt"/>
              </a:rPr>
              <a:t> PCA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5C0317-E9DB-43F9-BF9A-6A665BF0FAA5}"/>
              </a:ext>
            </a:extLst>
          </p:cNvPr>
          <p:cNvSpPr txBox="1"/>
          <p:nvPr/>
        </p:nvSpPr>
        <p:spPr>
          <a:xfrm>
            <a:off x="313382" y="1126698"/>
            <a:ext cx="8696474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b="1" dirty="0">
                <a:solidFill>
                  <a:schemeClr val="accent2">
                    <a:lumMod val="75000"/>
                  </a:schemeClr>
                </a:solidFill>
              </a:rPr>
              <a:t>Le cadre conceptuel et la note d’orientation de GSF sur la formulation des questions utiles pour guide le processus;</a:t>
            </a:r>
          </a:p>
          <a:p>
            <a:endParaRPr lang="fr-FR" sz="19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b="1" dirty="0">
                <a:solidFill>
                  <a:schemeClr val="accent6">
                    <a:lumMod val="75000"/>
                  </a:schemeClr>
                </a:solidFill>
              </a:rPr>
              <a:t>Le recours à une expertise externe coute cher et rallonge le processus de formulation sans être efficient</a:t>
            </a:r>
            <a:r>
              <a:rPr lang="fr-FR" sz="1900" dirty="0">
                <a:solidFill>
                  <a:schemeClr val="accent6">
                    <a:lumMod val="75000"/>
                  </a:schemeClr>
                </a:solidFill>
              </a:rPr>
              <a:t>;</a:t>
            </a:r>
          </a:p>
          <a:p>
            <a:endParaRPr lang="fr-FR" sz="1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b="1" dirty="0">
                <a:solidFill>
                  <a:srgbClr val="0070C0"/>
                </a:solidFill>
              </a:rPr>
              <a:t>Cinq questions d’analyse, un effort de mise en œuvre sous-estimé au départ par rapport à la capacité de l’équipe PNIN;</a:t>
            </a:r>
          </a:p>
          <a:p>
            <a:endParaRPr lang="fr-FR" sz="1900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b="1" dirty="0"/>
              <a:t>Vulgarisation de l’information et la promotion du dialogue entre les parties prenantes techniques et décisionnelles pas optimisées;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19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b="1" dirty="0">
                <a:solidFill>
                  <a:schemeClr val="accent2">
                    <a:lumMod val="75000"/>
                  </a:schemeClr>
                </a:solidFill>
              </a:rPr>
              <a:t>Tenir compte des besoins d’information directement ou indirectement exprimés par les décideurs (dimension politique)</a:t>
            </a:r>
          </a:p>
          <a:p>
            <a:endParaRPr lang="fr-FR" sz="19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900" b="1" dirty="0"/>
              <a:t>Besoin de valoriser prioritairement des données qui répondent aux critères de qualité de la PNIN</a:t>
            </a:r>
            <a:endParaRPr lang="fr-FR" sz="1900" dirty="0"/>
          </a:p>
        </p:txBody>
      </p:sp>
    </p:spTree>
    <p:extLst>
      <p:ext uri="{BB962C8B-B14F-4D97-AF65-F5344CB8AC3E}">
        <p14:creationId xmlns:p14="http://schemas.microsoft.com/office/powerpoint/2010/main" val="72131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>
                <a:latin typeface="+mj-lt"/>
              </a:rPr>
              <a:pPr/>
              <a:t>5</a:t>
            </a:fld>
            <a:endParaRPr lang="fr-FR">
              <a:latin typeface="+mj-lt"/>
            </a:endParaRP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latin typeface="+mj-lt"/>
              </a:rPr>
              <a:pPr/>
              <a:t>5</a:t>
            </a:fld>
            <a:endParaRPr lang="fr-FR">
              <a:latin typeface="+mj-lt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11" name="ZoneTexte 10"/>
          <p:cNvSpPr txBox="1"/>
          <p:nvPr/>
        </p:nvSpPr>
        <p:spPr>
          <a:xfrm>
            <a:off x="2267744" y="-66293"/>
            <a:ext cx="46972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63538"/>
            <a:r>
              <a:rPr lang="fr-FR" sz="2400" b="1" cap="small" dirty="0">
                <a:solidFill>
                  <a:schemeClr val="bg1"/>
                </a:solidFill>
                <a:latin typeface="+mj-lt"/>
              </a:rPr>
              <a:t>III. processus de formulation du 2</a:t>
            </a:r>
            <a:r>
              <a:rPr lang="fr-FR" sz="2400" b="1" cap="small" baseline="30000" dirty="0">
                <a:solidFill>
                  <a:schemeClr val="bg1"/>
                </a:solidFill>
                <a:latin typeface="+mj-lt"/>
              </a:rPr>
              <a:t>nd</a:t>
            </a:r>
            <a:r>
              <a:rPr lang="fr-FR" sz="2400" b="1" cap="small" dirty="0">
                <a:solidFill>
                  <a:schemeClr val="bg1"/>
                </a:solidFill>
                <a:latin typeface="+mj-lt"/>
              </a:rPr>
              <a:t>  PCA 2021/2022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5C0317-E9DB-43F9-BF9A-6A665BF0FAA5}"/>
              </a:ext>
            </a:extLst>
          </p:cNvPr>
          <p:cNvSpPr txBox="1"/>
          <p:nvPr/>
        </p:nvSpPr>
        <p:spPr>
          <a:xfrm>
            <a:off x="142319" y="2338422"/>
            <a:ext cx="886753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b="1" u="sng" dirty="0">
                <a:solidFill>
                  <a:schemeClr val="accent2">
                    <a:lumMod val="75000"/>
                  </a:schemeClr>
                </a:solidFill>
              </a:rPr>
              <a:t>Capitalisation des leçons apprises </a:t>
            </a:r>
            <a:r>
              <a:rPr lang="fr-FR" sz="2200" b="1" dirty="0">
                <a:solidFill>
                  <a:schemeClr val="accent2">
                    <a:lumMod val="75000"/>
                  </a:schemeClr>
                </a:solidFill>
              </a:rPr>
              <a:t>de la formulation du premier PCA</a:t>
            </a:r>
          </a:p>
          <a:p>
            <a:endParaRPr lang="fr-FR" sz="22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200" b="1" dirty="0">
                <a:solidFill>
                  <a:schemeClr val="accent1"/>
                </a:solidFill>
              </a:rPr>
              <a:t>Pas d’expertise externe;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200" b="1" dirty="0">
                <a:solidFill>
                  <a:schemeClr val="accent1"/>
                </a:solidFill>
              </a:rPr>
              <a:t>limitation du nombre de questions;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200" b="1" dirty="0">
                <a:solidFill>
                  <a:schemeClr val="accent1"/>
                </a:solidFill>
              </a:rPr>
              <a:t>Leadership du HC3N et pleine participation de l’INS;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200" b="1" dirty="0">
                <a:solidFill>
                  <a:schemeClr val="accent1"/>
                </a:solidFill>
              </a:rPr>
              <a:t>Dynamiques positives issues de la mise en œuvre du premier PCA.</a:t>
            </a:r>
          </a:p>
          <a:p>
            <a:pPr lvl="1"/>
            <a:endParaRPr lang="fr-FR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b="1" u="sng" dirty="0">
                <a:solidFill>
                  <a:schemeClr val="accent6">
                    <a:lumMod val="75000"/>
                  </a:schemeClr>
                </a:solidFill>
              </a:rPr>
              <a:t>Efficience</a:t>
            </a:r>
            <a:r>
              <a:rPr lang="fr-FR" sz="2200" b="1" dirty="0">
                <a:solidFill>
                  <a:schemeClr val="accent6">
                    <a:lumMod val="75000"/>
                  </a:schemeClr>
                </a:solidFill>
              </a:rPr>
              <a:t>: Seules les informations utiles sont collectées pour </a:t>
            </a:r>
          </a:p>
          <a:p>
            <a:r>
              <a:rPr lang="fr-FR" sz="2200" b="1" dirty="0">
                <a:solidFill>
                  <a:schemeClr val="accent6">
                    <a:lumMod val="75000"/>
                  </a:schemeClr>
                </a:solidFill>
              </a:rPr>
              <a:t>   gagner du temps</a:t>
            </a:r>
            <a:endParaRPr lang="fr-FR" sz="22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0C2CC2-9E5A-10BA-480C-20D1FA26158E}"/>
              </a:ext>
            </a:extLst>
          </p:cNvPr>
          <p:cNvSpPr/>
          <p:nvPr/>
        </p:nvSpPr>
        <p:spPr>
          <a:xfrm>
            <a:off x="251520" y="1229851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Un processus plus court (04 mois) et plus politique avec un leadership national affirmé </a:t>
            </a:r>
          </a:p>
        </p:txBody>
      </p:sp>
    </p:spTree>
    <p:extLst>
      <p:ext uri="{BB962C8B-B14F-4D97-AF65-F5344CB8AC3E}">
        <p14:creationId xmlns:p14="http://schemas.microsoft.com/office/powerpoint/2010/main" val="260821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>
                <a:latin typeface="+mj-lt"/>
              </a:rPr>
              <a:pPr/>
              <a:t>6</a:t>
            </a:fld>
            <a:endParaRPr lang="fr-FR">
              <a:latin typeface="+mj-lt"/>
            </a:endParaRP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latin typeface="+mj-lt"/>
              </a:rPr>
              <a:pPr/>
              <a:t>6</a:t>
            </a:fld>
            <a:endParaRPr lang="fr-FR">
              <a:latin typeface="+mj-lt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11" name="ZoneTexte 10"/>
          <p:cNvSpPr txBox="1"/>
          <p:nvPr/>
        </p:nvSpPr>
        <p:spPr>
          <a:xfrm>
            <a:off x="2267744" y="-66293"/>
            <a:ext cx="46972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63538"/>
            <a:r>
              <a:rPr lang="fr-FR" sz="2400" b="1" cap="small" dirty="0">
                <a:solidFill>
                  <a:schemeClr val="bg1"/>
                </a:solidFill>
              </a:rPr>
              <a:t>III. processus de formulation du 2</a:t>
            </a:r>
            <a:r>
              <a:rPr lang="fr-FR" sz="2400" b="1" cap="small" baseline="30000" dirty="0">
                <a:solidFill>
                  <a:schemeClr val="bg1"/>
                </a:solidFill>
              </a:rPr>
              <a:t>nd</a:t>
            </a:r>
            <a:r>
              <a:rPr lang="fr-FR" sz="2400" b="1" cap="small" dirty="0">
                <a:solidFill>
                  <a:schemeClr val="bg1"/>
                </a:solidFill>
              </a:rPr>
              <a:t>  PCA 2021/2022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5C0317-E9DB-43F9-BF9A-6A665BF0FAA5}"/>
              </a:ext>
            </a:extLst>
          </p:cNvPr>
          <p:cNvSpPr txBox="1"/>
          <p:nvPr/>
        </p:nvSpPr>
        <p:spPr>
          <a:xfrm>
            <a:off x="105003" y="1937139"/>
            <a:ext cx="8787477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b="1" u="sng" dirty="0">
                <a:solidFill>
                  <a:schemeClr val="accent6">
                    <a:lumMod val="75000"/>
                  </a:schemeClr>
                </a:solidFill>
              </a:rPr>
              <a:t>Faisabilité technique</a:t>
            </a:r>
            <a:r>
              <a:rPr lang="fr-FR" sz="2200" b="1" dirty="0">
                <a:solidFill>
                  <a:schemeClr val="accent6">
                    <a:lumMod val="75000"/>
                  </a:schemeClr>
                </a:solidFill>
              </a:rPr>
              <a:t>: données et capacités disponibles pour traiter les questions retenues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b="1" u="sng" dirty="0">
                <a:solidFill>
                  <a:schemeClr val="accent3"/>
                </a:solidFill>
              </a:rPr>
              <a:t>Domaines émergents d’intérêt</a:t>
            </a:r>
            <a:r>
              <a:rPr lang="fr-FR" sz="2200" b="1" dirty="0">
                <a:solidFill>
                  <a:schemeClr val="accent3"/>
                </a:solidFill>
              </a:rPr>
              <a:t>: idées récentes découlant des discussions avec les décideurs politiques (COVID 19, Nexus Urgence- développement et sommet systèmes alimentaires par exemple)</a:t>
            </a:r>
          </a:p>
          <a:p>
            <a:endParaRPr lang="fr-FR" sz="2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0C2CC2-9E5A-10BA-480C-20D1FA26158E}"/>
              </a:ext>
            </a:extLst>
          </p:cNvPr>
          <p:cNvSpPr/>
          <p:nvPr/>
        </p:nvSpPr>
        <p:spPr>
          <a:xfrm>
            <a:off x="251520" y="1157843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Un processus plus court (04 mois) et plus politique avec un leadership national affirmé </a:t>
            </a:r>
          </a:p>
        </p:txBody>
      </p:sp>
    </p:spTree>
    <p:extLst>
      <p:ext uri="{BB962C8B-B14F-4D97-AF65-F5344CB8AC3E}">
        <p14:creationId xmlns:p14="http://schemas.microsoft.com/office/powerpoint/2010/main" val="338611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>
                <a:latin typeface="+mj-lt"/>
              </a:rPr>
              <a:pPr/>
              <a:t>7</a:t>
            </a:fld>
            <a:endParaRPr lang="fr-FR">
              <a:latin typeface="+mj-lt"/>
            </a:endParaRP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latin typeface="+mj-lt"/>
              </a:rPr>
              <a:pPr/>
              <a:t>7</a:t>
            </a:fld>
            <a:endParaRPr lang="fr-FR">
              <a:latin typeface="+mj-lt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11" name="ZoneTexte 10"/>
          <p:cNvSpPr txBox="1"/>
          <p:nvPr/>
        </p:nvSpPr>
        <p:spPr>
          <a:xfrm>
            <a:off x="2267744" y="-66293"/>
            <a:ext cx="46972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63538"/>
            <a:r>
              <a:rPr lang="fr-FR" sz="2400" b="1" cap="small" dirty="0">
                <a:solidFill>
                  <a:schemeClr val="bg1"/>
                </a:solidFill>
              </a:rPr>
              <a:t>III. processus de formulation du 2</a:t>
            </a:r>
            <a:r>
              <a:rPr lang="fr-FR" sz="2400" b="1" cap="small" baseline="30000" dirty="0">
                <a:solidFill>
                  <a:schemeClr val="bg1"/>
                </a:solidFill>
              </a:rPr>
              <a:t>nd</a:t>
            </a:r>
            <a:r>
              <a:rPr lang="fr-FR" sz="2400" b="1" cap="small" dirty="0">
                <a:solidFill>
                  <a:schemeClr val="bg1"/>
                </a:solidFill>
              </a:rPr>
              <a:t>  PCA 2021/2022</a:t>
            </a:r>
          </a:p>
          <a:p>
            <a:pPr defTabSz="363538"/>
            <a:r>
              <a:rPr lang="fr-FR" sz="2400" b="1" cap="small" dirty="0">
                <a:solidFill>
                  <a:schemeClr val="bg1"/>
                </a:solidFill>
                <a:latin typeface="+mj-lt"/>
              </a:rPr>
              <a:t>2021/2022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5C0317-E9DB-43F9-BF9A-6A665BF0FAA5}"/>
              </a:ext>
            </a:extLst>
          </p:cNvPr>
          <p:cNvSpPr txBox="1"/>
          <p:nvPr/>
        </p:nvSpPr>
        <p:spPr>
          <a:xfrm>
            <a:off x="134143" y="2091493"/>
            <a:ext cx="8875713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300" b="1" dirty="0">
                <a:solidFill>
                  <a:schemeClr val="accent1"/>
                </a:solidFill>
              </a:rPr>
              <a:t>Mise en place d’un groupe restreint du </a:t>
            </a:r>
            <a:r>
              <a:rPr lang="fr-FR" sz="2300" b="1">
                <a:solidFill>
                  <a:schemeClr val="accent1"/>
                </a:solidFill>
              </a:rPr>
              <a:t>CT-PNSN pour </a:t>
            </a:r>
            <a:r>
              <a:rPr lang="fr-FR" sz="2300" b="1" dirty="0">
                <a:solidFill>
                  <a:schemeClr val="accent1"/>
                </a:solidFill>
              </a:rPr>
              <a:t>identifier les questions;</a:t>
            </a:r>
          </a:p>
          <a:p>
            <a:endParaRPr lang="fr-FR" sz="23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300" b="1" dirty="0">
                <a:solidFill>
                  <a:schemeClr val="accent2">
                    <a:lumMod val="75000"/>
                  </a:schemeClr>
                </a:solidFill>
              </a:rPr>
              <a:t>Affinement des questions par un noyau de personnes ressources, membres du groupe restreint;  </a:t>
            </a:r>
          </a:p>
          <a:p>
            <a:endParaRPr lang="fr-FR" sz="23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300" b="1" dirty="0"/>
              <a:t>Partage par mail des résultats de l’affinement des questions et Identification des domaines émergents d’intérêts par le groupe restreint</a:t>
            </a:r>
            <a:endParaRPr lang="fr-FR" sz="23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B1947A-BA90-3960-E8AA-374F9E26C928}"/>
              </a:ext>
            </a:extLst>
          </p:cNvPr>
          <p:cNvSpPr/>
          <p:nvPr/>
        </p:nvSpPr>
        <p:spPr>
          <a:xfrm>
            <a:off x="251520" y="1157843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Un processus plus court (04 mois) et plus politique avec un leadership national affirmé </a:t>
            </a:r>
          </a:p>
        </p:txBody>
      </p:sp>
    </p:spTree>
    <p:extLst>
      <p:ext uri="{BB962C8B-B14F-4D97-AF65-F5344CB8AC3E}">
        <p14:creationId xmlns:p14="http://schemas.microsoft.com/office/powerpoint/2010/main" val="52470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>
                <a:latin typeface="+mj-lt"/>
              </a:rPr>
              <a:pPr/>
              <a:t>8</a:t>
            </a:fld>
            <a:endParaRPr lang="fr-FR">
              <a:latin typeface="+mj-lt"/>
            </a:endParaRP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latin typeface="+mj-lt"/>
              </a:rPr>
              <a:pPr/>
              <a:t>8</a:t>
            </a:fld>
            <a:endParaRPr lang="fr-FR">
              <a:latin typeface="+mj-lt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11" name="ZoneTexte 10"/>
          <p:cNvSpPr txBox="1"/>
          <p:nvPr/>
        </p:nvSpPr>
        <p:spPr>
          <a:xfrm>
            <a:off x="2267744" y="-66292"/>
            <a:ext cx="47156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63538"/>
            <a:r>
              <a:rPr lang="fr-FR" sz="2400" b="1" cap="small" dirty="0">
                <a:solidFill>
                  <a:schemeClr val="bg1"/>
                </a:solidFill>
              </a:rPr>
              <a:t>III. processus de formulation du 2</a:t>
            </a:r>
            <a:r>
              <a:rPr lang="fr-FR" sz="2400" b="1" cap="small" baseline="30000" dirty="0">
                <a:solidFill>
                  <a:schemeClr val="bg1"/>
                </a:solidFill>
              </a:rPr>
              <a:t>nd</a:t>
            </a:r>
            <a:r>
              <a:rPr lang="fr-FR" sz="2400" b="1" cap="small" dirty="0">
                <a:solidFill>
                  <a:schemeClr val="bg1"/>
                </a:solidFill>
              </a:rPr>
              <a:t>  PCA 2021/2022</a:t>
            </a:r>
          </a:p>
          <a:p>
            <a:pPr defTabSz="363538"/>
            <a:r>
              <a:rPr lang="fr-FR" sz="2400" b="1" cap="small" dirty="0">
                <a:solidFill>
                  <a:schemeClr val="bg1"/>
                </a:solidFill>
                <a:latin typeface="+mj-lt"/>
              </a:rPr>
              <a:t>2021/2022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5C0317-E9DB-43F9-BF9A-6A665BF0FAA5}"/>
              </a:ext>
            </a:extLst>
          </p:cNvPr>
          <p:cNvSpPr txBox="1"/>
          <p:nvPr/>
        </p:nvSpPr>
        <p:spPr>
          <a:xfrm>
            <a:off x="313382" y="2076250"/>
            <a:ext cx="85172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200" b="1" dirty="0">
                <a:solidFill>
                  <a:schemeClr val="accent6">
                    <a:lumMod val="50000"/>
                  </a:schemeClr>
                </a:solidFill>
              </a:rPr>
              <a:t>Une fiche technique par question partagée avec l’ensemble du groupe restreint (incluant un conseiller politique) entre les réunions pour leurs observations;</a:t>
            </a:r>
          </a:p>
          <a:p>
            <a:pPr algn="just"/>
            <a:endParaRPr lang="fr-FR" sz="22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200" b="1" dirty="0">
                <a:solidFill>
                  <a:schemeClr val="accent6">
                    <a:lumMod val="75000"/>
                  </a:schemeClr>
                </a:solidFill>
              </a:rPr>
              <a:t>Redaction du premier draft PCA par l’équipe PNIN (nationale et  AT);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2200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200" b="1" dirty="0">
                <a:solidFill>
                  <a:schemeClr val="accent1"/>
                </a:solidFill>
              </a:rPr>
              <a:t>Revue de la version provisoire par des experts locaux reconnus pour leur expertise des thèmes retenus;</a:t>
            </a:r>
          </a:p>
          <a:p>
            <a:pPr algn="just"/>
            <a:endParaRPr lang="fr-FR" sz="2200" b="1" dirty="0">
              <a:solidFill>
                <a:schemeClr val="accent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2200" b="1" dirty="0"/>
              <a:t>Validation de la version provisoire du PCA par le Comité  Technique de la PNSN.</a:t>
            </a:r>
            <a:endParaRPr lang="fr-FR" sz="2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95E0A0-CF2D-AEE1-802E-45FA4980757B}"/>
              </a:ext>
            </a:extLst>
          </p:cNvPr>
          <p:cNvSpPr/>
          <p:nvPr/>
        </p:nvSpPr>
        <p:spPr>
          <a:xfrm>
            <a:off x="251520" y="1157843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Un processus plus court (04 mois) et plus politique avec un leadership national affirmé </a:t>
            </a:r>
          </a:p>
        </p:txBody>
      </p:sp>
    </p:spTree>
    <p:extLst>
      <p:ext uri="{BB962C8B-B14F-4D97-AF65-F5344CB8AC3E}">
        <p14:creationId xmlns:p14="http://schemas.microsoft.com/office/powerpoint/2010/main" val="106396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>
                <a:latin typeface="+mj-lt"/>
              </a:rPr>
              <a:pPr/>
              <a:t>9</a:t>
            </a:fld>
            <a:endParaRPr lang="fr-FR">
              <a:latin typeface="+mj-lt"/>
            </a:endParaRP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latin typeface="+mj-lt"/>
              </a:rPr>
              <a:pPr/>
              <a:t>9</a:t>
            </a:fld>
            <a:endParaRPr lang="fr-FR">
              <a:latin typeface="+mj-lt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EBEC3AA-981F-480C-9929-131702B3C496}"/>
              </a:ext>
            </a:extLst>
          </p:cNvPr>
          <p:cNvSpPr txBox="1"/>
          <p:nvPr/>
        </p:nvSpPr>
        <p:spPr>
          <a:xfrm>
            <a:off x="0" y="1340768"/>
            <a:ext cx="4211960" cy="3362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F"/>
            </a:pPr>
            <a:r>
              <a:rPr lang="fr-FR" sz="2000" b="1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Assurer l’appropriation nationale totale du processus de formulation du PCA 2022-2023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F"/>
            </a:pPr>
            <a:endParaRPr lang="fr-FR" sz="2000" b="1" dirty="0">
              <a:solidFill>
                <a:schemeClr val="accent6">
                  <a:lumMod val="50000"/>
                </a:schemeClr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fr-FR" sz="2000" b="1" dirty="0">
              <a:solidFill>
                <a:schemeClr val="accent6">
                  <a:lumMod val="50000"/>
                </a:schemeClr>
              </a:solidFill>
              <a:ea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F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</a:rPr>
              <a:t>Poursuivre la recherche de l’efficience du processus de formulation des questions d’Analyses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13" name="ZoneTexte 12"/>
          <p:cNvSpPr txBox="1"/>
          <p:nvPr/>
        </p:nvSpPr>
        <p:spPr>
          <a:xfrm>
            <a:off x="2195736" y="116632"/>
            <a:ext cx="4787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63538">
              <a:tabLst>
                <a:tab pos="903288" algn="l"/>
                <a:tab pos="1077913" algn="l"/>
              </a:tabLst>
            </a:pPr>
            <a:r>
              <a:rPr lang="fr-FR" sz="2800" b="1" cap="small" dirty="0">
                <a:solidFill>
                  <a:schemeClr val="bg1"/>
                </a:solidFill>
                <a:latin typeface="+mj-lt"/>
              </a:rPr>
              <a:t> IV. Recommandations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D360EC7-2E46-26E6-3D77-7152BE85F2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7007" y="1988840"/>
            <a:ext cx="4385473" cy="341560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0A283A1-E318-314D-E891-DF2D69642583}"/>
              </a:ext>
            </a:extLst>
          </p:cNvPr>
          <p:cNvSpPr txBox="1"/>
          <p:nvPr/>
        </p:nvSpPr>
        <p:spPr>
          <a:xfrm>
            <a:off x="4644008" y="1202849"/>
            <a:ext cx="3744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accent4"/>
                </a:solidFill>
              </a:rPr>
              <a:t>Etapes à la formulation des Questions</a:t>
            </a:r>
          </a:p>
        </p:txBody>
      </p:sp>
    </p:spTree>
    <p:extLst>
      <p:ext uri="{BB962C8B-B14F-4D97-AF65-F5344CB8AC3E}">
        <p14:creationId xmlns:p14="http://schemas.microsoft.com/office/powerpoint/2010/main" val="405230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>
                <a:latin typeface="+mj-lt"/>
              </a:rPr>
              <a:pPr/>
              <a:t>10</a:t>
            </a:fld>
            <a:endParaRPr lang="fr-FR">
              <a:latin typeface="+mj-lt"/>
            </a:endParaRP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latin typeface="+mj-lt"/>
              </a:rPr>
              <a:pPr/>
              <a:t>10</a:t>
            </a:fld>
            <a:endParaRPr lang="fr-FR">
              <a:latin typeface="+mj-lt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EBEC3AA-981F-480C-9929-131702B3C496}"/>
              </a:ext>
            </a:extLst>
          </p:cNvPr>
          <p:cNvSpPr txBox="1"/>
          <p:nvPr/>
        </p:nvSpPr>
        <p:spPr>
          <a:xfrm>
            <a:off x="107504" y="1340768"/>
            <a:ext cx="6160218" cy="3691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F"/>
            </a:pPr>
            <a:endParaRPr lang="fr-FR" sz="2000" b="1" dirty="0">
              <a:solidFill>
                <a:schemeClr val="accent6">
                  <a:lumMod val="75000"/>
                </a:schemeClr>
              </a:solidFill>
              <a:ea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F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</a:rPr>
              <a:t>Privilégier le principe de subsidiarité » dans l’attribution du traitement des questions d’analyses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F"/>
            </a:pPr>
            <a:endParaRPr lang="fr-FR" sz="2000" b="1" dirty="0">
              <a:solidFill>
                <a:schemeClr val="accent6">
                  <a:lumMod val="75000"/>
                </a:schemeClr>
              </a:solidFill>
              <a:ea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F"/>
            </a:pPr>
            <a:r>
              <a:rPr lang="fr-FR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Elargir les partenariats techniques avec les Universités et Instituts de recherche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F"/>
            </a:pPr>
            <a:endParaRPr lang="fr-FR" sz="2000" b="1" dirty="0">
              <a:solidFill>
                <a:schemeClr val="accent1"/>
              </a:solidFill>
              <a:ea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F"/>
            </a:pPr>
            <a:r>
              <a:rPr lang="fr-FR" sz="20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Rechercher des cofinancements pour assurer le traitement des différentes questions d’analyses</a:t>
            </a:r>
            <a:endParaRPr lang="fr-FR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13" name="ZoneTexte 12"/>
          <p:cNvSpPr txBox="1"/>
          <p:nvPr/>
        </p:nvSpPr>
        <p:spPr>
          <a:xfrm>
            <a:off x="2195736" y="116632"/>
            <a:ext cx="4787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63538">
              <a:tabLst>
                <a:tab pos="903288" algn="l"/>
                <a:tab pos="1077913" algn="l"/>
              </a:tabLst>
            </a:pPr>
            <a:r>
              <a:rPr lang="fr-FR" sz="2800" b="1" cap="small" dirty="0">
                <a:solidFill>
                  <a:schemeClr val="bg1"/>
                </a:solidFill>
              </a:rPr>
              <a:t>IV. Recommandations</a:t>
            </a:r>
            <a:endParaRPr lang="fr-FR" sz="2800" b="1" cap="small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037" y="1664811"/>
            <a:ext cx="2368451" cy="334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03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2">
            <a:extLst>
              <a:ext uri="{FF2B5EF4-FFF2-40B4-BE49-F238E27FC236}">
                <a16:creationId xmlns:a16="http://schemas.microsoft.com/office/drawing/2014/main" id="{90782D16-951F-410C-A02A-6632C86469E3}"/>
              </a:ext>
            </a:extLst>
          </p:cNvPr>
          <p:cNvSpPr>
            <a:spLocks/>
          </p:cNvSpPr>
          <p:nvPr/>
        </p:nvSpPr>
        <p:spPr bwMode="auto">
          <a:xfrm>
            <a:off x="179512" y="1556791"/>
            <a:ext cx="8784976" cy="93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endParaRPr lang="fr-CA" sz="4000" b="1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Forme 2">
            <a:extLst>
              <a:ext uri="{FF2B5EF4-FFF2-40B4-BE49-F238E27FC236}">
                <a16:creationId xmlns:a16="http://schemas.microsoft.com/office/drawing/2014/main" id="{2C45361A-595A-42DA-969E-9D5AB3B48A59}"/>
              </a:ext>
            </a:extLst>
          </p:cNvPr>
          <p:cNvSpPr>
            <a:spLocks/>
          </p:cNvSpPr>
          <p:nvPr/>
        </p:nvSpPr>
        <p:spPr bwMode="auto">
          <a:xfrm>
            <a:off x="184583" y="2204863"/>
            <a:ext cx="8784976" cy="93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endParaRPr lang="fr-CA" sz="4000" b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itchFamily="34" charset="0"/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6983413" y="0"/>
            <a:ext cx="2160587" cy="720725"/>
            <a:chOff x="6983413" y="0"/>
            <a:chExt cx="2190482" cy="720725"/>
          </a:xfrm>
        </p:grpSpPr>
        <p:grpSp>
          <p:nvGrpSpPr>
            <p:cNvPr id="15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7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b="1"/>
              </a:p>
            </p:txBody>
          </p:sp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312" y="3717033"/>
            <a:ext cx="4277176" cy="201622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A473872-E09F-8BFF-E4EF-A0C5FEC350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347" y="1124743"/>
            <a:ext cx="8929930" cy="47887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185818C-2D30-11D9-4105-5DB2541C3242}"/>
              </a:ext>
            </a:extLst>
          </p:cNvPr>
          <p:cNvSpPr txBox="1"/>
          <p:nvPr/>
        </p:nvSpPr>
        <p:spPr>
          <a:xfrm>
            <a:off x="107504" y="5913508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</a:rPr>
              <a:t>https://pnin-niger.org/</a:t>
            </a:r>
          </a:p>
        </p:txBody>
      </p:sp>
    </p:spTree>
    <p:extLst>
      <p:ext uri="{BB962C8B-B14F-4D97-AF65-F5344CB8AC3E}">
        <p14:creationId xmlns:p14="http://schemas.microsoft.com/office/powerpoint/2010/main" val="167682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theme/theme1.xml><?xml version="1.0" encoding="utf-8"?>
<a:theme xmlns:a="http://schemas.openxmlformats.org/drawingml/2006/main" name="Conception personnalisée">
  <a:themeElements>
    <a:clrScheme name="NIPN">
      <a:dk1>
        <a:srgbClr val="575757"/>
      </a:dk1>
      <a:lt1>
        <a:srgbClr val="FFFFFF"/>
      </a:lt1>
      <a:dk2>
        <a:srgbClr val="36C1C2"/>
      </a:dk2>
      <a:lt2>
        <a:srgbClr val="FFFFFF"/>
      </a:lt2>
      <a:accent1>
        <a:srgbClr val="0081AE"/>
      </a:accent1>
      <a:accent2>
        <a:srgbClr val="86C286"/>
      </a:accent2>
      <a:accent3>
        <a:srgbClr val="34AE8D"/>
      </a:accent3>
      <a:accent4>
        <a:srgbClr val="0081AE"/>
      </a:accent4>
      <a:accent5>
        <a:srgbClr val="36C1C2"/>
      </a:accent5>
      <a:accent6>
        <a:srgbClr val="DADC4B"/>
      </a:accent6>
      <a:hlink>
        <a:srgbClr val="34AE8D"/>
      </a:hlink>
      <a:folHlink>
        <a:srgbClr val="34AE8D"/>
      </a:folHlink>
    </a:clrScheme>
    <a:fontScheme name="NIP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NIPN">
      <a:dk1>
        <a:srgbClr val="575757"/>
      </a:dk1>
      <a:lt1>
        <a:srgbClr val="FFFFFF"/>
      </a:lt1>
      <a:dk2>
        <a:srgbClr val="36C1C2"/>
      </a:dk2>
      <a:lt2>
        <a:srgbClr val="FFFFFF"/>
      </a:lt2>
      <a:accent1>
        <a:srgbClr val="0081AE"/>
      </a:accent1>
      <a:accent2>
        <a:srgbClr val="86C286"/>
      </a:accent2>
      <a:accent3>
        <a:srgbClr val="34AE8D"/>
      </a:accent3>
      <a:accent4>
        <a:srgbClr val="0081AE"/>
      </a:accent4>
      <a:accent5>
        <a:srgbClr val="36C1C2"/>
      </a:accent5>
      <a:accent6>
        <a:srgbClr val="DADC4B"/>
      </a:accent6>
      <a:hlink>
        <a:srgbClr val="34AE8D"/>
      </a:hlink>
      <a:folHlink>
        <a:srgbClr val="34AE8D"/>
      </a:folHlink>
    </a:clrScheme>
    <a:fontScheme name="NIP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15144</TotalTime>
  <Words>728</Words>
  <Application>Microsoft Office PowerPoint</Application>
  <PresentationFormat>Affichage à l'écran (4:3)</PresentationFormat>
  <Paragraphs>110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11</vt:i4>
      </vt:variant>
    </vt:vector>
  </HeadingPairs>
  <TitlesOfParts>
    <vt:vector size="18" baseType="lpstr">
      <vt:lpstr>Arial</vt:lpstr>
      <vt:lpstr>Calibri</vt:lpstr>
      <vt:lpstr>Trebuchet MS</vt:lpstr>
      <vt:lpstr>Wingdings</vt:lpstr>
      <vt:lpstr>Wingdings 2</vt:lpstr>
      <vt:lpstr>Conception personnalisée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Issiak Balarabe MAHAMANE</dc:creator>
  <cp:lastModifiedBy>Samaila</cp:lastModifiedBy>
  <cp:revision>435</cp:revision>
  <dcterms:created xsi:type="dcterms:W3CDTF">2016-04-15T07:54:58Z</dcterms:created>
  <dcterms:modified xsi:type="dcterms:W3CDTF">2022-09-30T15:35:18Z</dcterms:modified>
</cp:coreProperties>
</file>