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 id="2147483648" r:id="rId2"/>
    <p:sldMasterId id="2147483661" r:id="rId3"/>
    <p:sldMasterId id="2147483668" r:id="rId4"/>
    <p:sldMasterId id="2147483673" r:id="rId5"/>
  </p:sldMasterIdLst>
  <p:notesMasterIdLst>
    <p:notesMasterId r:id="rId18"/>
  </p:notesMasterIdLst>
  <p:sldIdLst>
    <p:sldId id="261" r:id="rId6"/>
    <p:sldId id="451" r:id="rId7"/>
    <p:sldId id="475" r:id="rId8"/>
    <p:sldId id="473" r:id="rId9"/>
    <p:sldId id="474" r:id="rId10"/>
    <p:sldId id="466" r:id="rId11"/>
    <p:sldId id="469" r:id="rId12"/>
    <p:sldId id="453" r:id="rId13"/>
    <p:sldId id="462" r:id="rId14"/>
    <p:sldId id="458" r:id="rId15"/>
    <p:sldId id="459" r:id="rId16"/>
    <p:sldId id="457" r:id="rId17"/>
  </p:sldIdLst>
  <p:sldSz cx="12192000" cy="6858000"/>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65F724B-4BB1-4C2C-AB79-C25ECD5622C1}">
          <p14:sldIdLst>
            <p14:sldId id="261"/>
            <p14:sldId id="451"/>
            <p14:sldId id="475"/>
            <p14:sldId id="473"/>
            <p14:sldId id="474"/>
            <p14:sldId id="466"/>
            <p14:sldId id="469"/>
            <p14:sldId id="453"/>
            <p14:sldId id="462"/>
            <p14:sldId id="458"/>
            <p14:sldId id="459"/>
            <p14:sldId id="457"/>
          </p14:sldIdLst>
        </p14:section>
        <p14:section name="Section sans titre" id="{C67A54A2-4A70-4FDB-88A2-550EBAA4A7D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niez, Perrine GIZ BE" initials="GPGB" lastIdx="14" clrIdx="0">
    <p:extLst>
      <p:ext uri="{19B8F6BF-5375-455C-9EA6-DF929625EA0E}">
        <p15:presenceInfo xmlns:p15="http://schemas.microsoft.com/office/powerpoint/2012/main" userId="S-1-5-21-3293154066-1002128298-2702063529-5601" providerId="AD"/>
      </p:ext>
    </p:extLst>
  </p:cmAuthor>
  <p:cmAuthor id="2" name="Guillaume Poirel" initials="GP" lastIdx="1" clrIdx="3">
    <p:extLst>
      <p:ext uri="{19B8F6BF-5375-455C-9EA6-DF929625EA0E}">
        <p15:presenceInfo xmlns:p15="http://schemas.microsoft.com/office/powerpoint/2012/main" userId="Guillaume Poirel" providerId="None"/>
      </p:ext>
    </p:extLst>
  </p:cmAuthor>
  <p:cmAuthor id="3" name="Perrine Geniez" initials="PG" lastIdx="1" clrIdx="2">
    <p:extLst>
      <p:ext uri="{19B8F6BF-5375-455C-9EA6-DF929625EA0E}">
        <p15:presenceInfo xmlns:p15="http://schemas.microsoft.com/office/powerpoint/2012/main" userId="Perrine Geniez" providerId="None"/>
      </p:ext>
    </p:extLst>
  </p:cmAuthor>
  <p:cmAuthor id="4" name="Mohamed Ag Bendech" initials="MAB" lastIdx="2" clrIdx="4">
    <p:extLst>
      <p:ext uri="{19B8F6BF-5375-455C-9EA6-DF929625EA0E}">
        <p15:presenceInfo xmlns:p15="http://schemas.microsoft.com/office/powerpoint/2012/main" userId="f4963605f58228d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7A7B18"/>
    <a:srgbClr val="0061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5451" autoAdjust="0"/>
  </p:normalViewPr>
  <p:slideViewPr>
    <p:cSldViewPr>
      <p:cViewPr varScale="1">
        <p:scale>
          <a:sx n="88" d="100"/>
          <a:sy n="88" d="100"/>
        </p:scale>
        <p:origin x="494" y="77"/>
      </p:cViewPr>
      <p:guideLst>
        <p:guide orient="horz" pos="2160"/>
        <p:guide pos="3840"/>
      </p:guideLst>
    </p:cSldViewPr>
  </p:slideViewPr>
  <p:notesTextViewPr>
    <p:cViewPr>
      <p:scale>
        <a:sx n="150" d="100"/>
        <a:sy n="150" d="100"/>
      </p:scale>
      <p:origin x="0" y="0"/>
    </p:cViewPr>
  </p:notesTextViewPr>
  <p:sorterViewPr>
    <p:cViewPr varScale="1">
      <p:scale>
        <a:sx n="1" d="1"/>
        <a:sy n="1" d="1"/>
      </p:scale>
      <p:origin x="0" y="0"/>
    </p:cViewPr>
  </p:sorterViewPr>
  <p:notesViewPr>
    <p:cSldViewPr>
      <p:cViewPr varScale="1">
        <p:scale>
          <a:sx n="77" d="100"/>
          <a:sy n="77" d="100"/>
        </p:scale>
        <p:origin x="390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D1DD3592-F663-4DAD-82B0-B6206D1A948B}" type="datetimeFigureOut">
              <a:rPr lang="fr-FR" smtClean="0"/>
              <a:pPr/>
              <a:t>16/10/2022</a:t>
            </a:fld>
            <a:endParaRPr lang="fr-FR"/>
          </a:p>
        </p:txBody>
      </p:sp>
      <p:sp>
        <p:nvSpPr>
          <p:cNvPr id="4" name="Espace réservé de l'image des diapositives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commentaires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A4B48DAC-8A2D-4825-850C-34E762FB0A5F}" type="slidenum">
              <a:rPr lang="fr-FR" smtClean="0"/>
              <a:pPr/>
              <a:t>‹N°›</a:t>
            </a:fld>
            <a:endParaRPr lang="fr-FR"/>
          </a:p>
        </p:txBody>
      </p:sp>
    </p:spTree>
    <p:extLst>
      <p:ext uri="{BB962C8B-B14F-4D97-AF65-F5344CB8AC3E}">
        <p14:creationId xmlns:p14="http://schemas.microsoft.com/office/powerpoint/2010/main" val="2374507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1499451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219200" y="223838"/>
            <a:ext cx="4511675" cy="2538412"/>
          </a:xfrm>
        </p:spPr>
      </p:sp>
      <p:sp>
        <p:nvSpPr>
          <p:cNvPr id="3" name="Espace réservé des commentaires 2"/>
          <p:cNvSpPr>
            <a:spLocks noGrp="1"/>
          </p:cNvSpPr>
          <p:nvPr>
            <p:ph type="body" idx="1"/>
          </p:nvPr>
        </p:nvSpPr>
        <p:spPr>
          <a:xfrm>
            <a:off x="309290" y="2863104"/>
            <a:ext cx="6509617" cy="7006730"/>
          </a:xfrm>
        </p:spPr>
        <p:txBody>
          <a:bodyPr/>
          <a:lstStyle/>
          <a:p>
            <a:pPr defTabSz="990478" eaLnBrk="0" hangingPunct="0">
              <a:defRPr/>
            </a:pPr>
            <a:endParaRPr lang="fr-FR" sz="130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a:t>
            </a:fld>
            <a:endParaRPr lang="fr-FR"/>
          </a:p>
        </p:txBody>
      </p:sp>
    </p:spTree>
    <p:extLst>
      <p:ext uri="{BB962C8B-B14F-4D97-AF65-F5344CB8AC3E}">
        <p14:creationId xmlns:p14="http://schemas.microsoft.com/office/powerpoint/2010/main" val="3207172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smtClean="0"/>
              <a:t>Diapo 4. Définition d’un Système</a:t>
            </a:r>
            <a:r>
              <a:rPr lang="fr-FR" b="1" baseline="0" dirty="0" smtClean="0"/>
              <a:t> d’Information pour la Nutrition (SIN)</a:t>
            </a:r>
          </a:p>
          <a:p>
            <a:endParaRPr lang="fr-FR" b="1" baseline="0" dirty="0" smtClean="0"/>
          </a:p>
          <a:p>
            <a:pPr eaLnBrk="0" hangingPunct="0"/>
            <a:r>
              <a:rPr lang="fr-FR" sz="1200" kern="1200" dirty="0" smtClean="0">
                <a:solidFill>
                  <a:schemeClr val="tx1"/>
                </a:solidFill>
                <a:effectLst/>
                <a:latin typeface="+mn-lt"/>
                <a:ea typeface="+mn-ea"/>
                <a:cs typeface="+mn-cs"/>
              </a:rPr>
              <a:t>La prise de décisions en nutrition repose de manière déterminante sur la disponibilité en temps voulu de données solides. Le rôle des systèmes d’information pour la nutrition est de produire, d’analyser et de diffuser de telles données. </a:t>
            </a:r>
          </a:p>
          <a:p>
            <a:pPr eaLnBrk="0" hangingPunct="0"/>
            <a:endParaRPr lang="fr-FR" sz="1200" kern="1200" dirty="0" smtClean="0">
              <a:solidFill>
                <a:schemeClr val="tx1"/>
              </a:solidFill>
              <a:effectLst/>
              <a:latin typeface="+mn-lt"/>
              <a:ea typeface="+mn-ea"/>
              <a:cs typeface="+mn-cs"/>
            </a:endParaRPr>
          </a:p>
          <a:p>
            <a:pPr eaLnBrk="0" hangingPunct="0"/>
            <a:r>
              <a:rPr lang="fr-FR" sz="1200" kern="1200" dirty="0" smtClean="0">
                <a:solidFill>
                  <a:schemeClr val="tx1"/>
                </a:solidFill>
                <a:effectLst/>
                <a:latin typeface="+mn-lt"/>
                <a:ea typeface="+mn-ea"/>
                <a:cs typeface="+mn-cs"/>
              </a:rPr>
              <a:t>Un système d’information pour la nutrition comprend la </a:t>
            </a:r>
            <a:r>
              <a:rPr lang="fr-FR" sz="1200" b="1" kern="1200" dirty="0" smtClean="0">
                <a:solidFill>
                  <a:schemeClr val="tx1"/>
                </a:solidFill>
                <a:effectLst/>
                <a:latin typeface="+mn-lt"/>
                <a:ea typeface="+mn-ea"/>
                <a:cs typeface="+mn-cs"/>
              </a:rPr>
              <a:t>collecte</a:t>
            </a:r>
            <a:r>
              <a:rPr lang="fr-FR" sz="1200" kern="1200" dirty="0" smtClean="0">
                <a:solidFill>
                  <a:schemeClr val="tx1"/>
                </a:solidFill>
                <a:effectLst/>
                <a:latin typeface="+mn-lt"/>
                <a:ea typeface="+mn-ea"/>
                <a:cs typeface="+mn-cs"/>
              </a:rPr>
              <a:t>, </a:t>
            </a:r>
            <a:r>
              <a:rPr lang="fr-FR" sz="1200" b="1" kern="1200" dirty="0" smtClean="0">
                <a:solidFill>
                  <a:schemeClr val="tx1"/>
                </a:solidFill>
                <a:effectLst/>
                <a:latin typeface="+mn-lt"/>
                <a:ea typeface="+mn-ea"/>
                <a:cs typeface="+mn-cs"/>
              </a:rPr>
              <a:t>l’analyse</a:t>
            </a:r>
            <a:r>
              <a:rPr lang="fr-FR" sz="1200" kern="1200" dirty="0" smtClean="0">
                <a:solidFill>
                  <a:schemeClr val="tx1"/>
                </a:solidFill>
                <a:effectLst/>
                <a:latin typeface="+mn-lt"/>
                <a:ea typeface="+mn-ea"/>
                <a:cs typeface="+mn-cs"/>
              </a:rPr>
              <a:t>, </a:t>
            </a:r>
            <a:r>
              <a:rPr lang="fr-FR" sz="1200" b="1" kern="1200" dirty="0" smtClean="0">
                <a:solidFill>
                  <a:schemeClr val="tx1"/>
                </a:solidFill>
                <a:effectLst/>
                <a:latin typeface="+mn-lt"/>
                <a:ea typeface="+mn-ea"/>
                <a:cs typeface="+mn-cs"/>
              </a:rPr>
              <a:t>l’interprétation</a:t>
            </a:r>
            <a:r>
              <a:rPr lang="fr-FR" sz="1200" kern="1200" dirty="0" smtClean="0">
                <a:solidFill>
                  <a:schemeClr val="tx1"/>
                </a:solidFill>
                <a:effectLst/>
                <a:latin typeface="+mn-lt"/>
                <a:ea typeface="+mn-ea"/>
                <a:cs typeface="+mn-cs"/>
              </a:rPr>
              <a:t> et </a:t>
            </a:r>
            <a:r>
              <a:rPr lang="fr-FR" sz="1200" b="1" kern="1200" dirty="0" smtClean="0">
                <a:solidFill>
                  <a:schemeClr val="tx1"/>
                </a:solidFill>
                <a:effectLst/>
                <a:latin typeface="+mn-lt"/>
                <a:ea typeface="+mn-ea"/>
                <a:cs typeface="+mn-cs"/>
              </a:rPr>
              <a:t>le partage </a:t>
            </a:r>
            <a:r>
              <a:rPr lang="fr-FR" sz="1200" kern="1200" dirty="0" smtClean="0">
                <a:solidFill>
                  <a:schemeClr val="tx1"/>
                </a:solidFill>
                <a:effectLst/>
                <a:latin typeface="+mn-lt"/>
                <a:ea typeface="+mn-ea"/>
                <a:cs typeface="+mn-cs"/>
              </a:rPr>
              <a:t>de données et informations sur le statut nutritionnel des populations et ses déterminants. Les systèmes d’information pour la nutrition regroupent les ressources, les outils et les approches nécessaires pour optimiser le stockage, la récupération et l'utilisation des données et des informations sur l’état nutritionnel des personnes vulnérables et sur les progrès réalisés dans la mise en œuvre des interventions.</a:t>
            </a:r>
          </a:p>
          <a:p>
            <a:pPr eaLnBrk="0" hangingPunct="0"/>
            <a:endParaRPr lang="fr-FR" sz="1200" kern="1200" dirty="0" smtClean="0">
              <a:solidFill>
                <a:schemeClr val="tx1"/>
              </a:solidFill>
              <a:effectLst/>
              <a:latin typeface="+mn-lt"/>
              <a:ea typeface="+mn-ea"/>
              <a:cs typeface="+mn-cs"/>
            </a:endParaRPr>
          </a:p>
          <a:p>
            <a:pPr eaLnBrk="0" hangingPunct="0"/>
            <a:r>
              <a:rPr lang="fr-FR" sz="1200" kern="1200" dirty="0" smtClean="0">
                <a:solidFill>
                  <a:schemeClr val="tx1"/>
                </a:solidFill>
                <a:effectLst/>
                <a:latin typeface="+mn-lt"/>
                <a:ea typeface="+mn-ea"/>
                <a:cs typeface="+mn-cs"/>
              </a:rPr>
              <a:t>Pour être en mesure de préparer des </a:t>
            </a:r>
            <a:r>
              <a:rPr lang="fr-FR" sz="1200" b="1" kern="1200" dirty="0" smtClean="0">
                <a:solidFill>
                  <a:schemeClr val="tx1"/>
                </a:solidFill>
                <a:effectLst/>
                <a:latin typeface="+mn-lt"/>
                <a:ea typeface="+mn-ea"/>
                <a:cs typeface="+mn-cs"/>
              </a:rPr>
              <a:t>interventions appropriées</a:t>
            </a:r>
            <a:r>
              <a:rPr lang="fr-FR" sz="1200" kern="1200" dirty="0" smtClean="0">
                <a:solidFill>
                  <a:schemeClr val="tx1"/>
                </a:solidFill>
                <a:effectLst/>
                <a:latin typeface="+mn-lt"/>
                <a:ea typeface="+mn-ea"/>
                <a:cs typeface="+mn-cs"/>
              </a:rPr>
              <a:t> et d'allouer les </a:t>
            </a:r>
            <a:r>
              <a:rPr lang="fr-FR" sz="1200" b="1" kern="1200" dirty="0" smtClean="0">
                <a:solidFill>
                  <a:schemeClr val="tx1"/>
                </a:solidFill>
                <a:effectLst/>
                <a:latin typeface="+mn-lt"/>
                <a:ea typeface="+mn-ea"/>
                <a:cs typeface="+mn-cs"/>
              </a:rPr>
              <a:t>ressources</a:t>
            </a:r>
            <a:r>
              <a:rPr lang="fr-FR" sz="1200" kern="1200" dirty="0" smtClean="0">
                <a:solidFill>
                  <a:schemeClr val="tx1"/>
                </a:solidFill>
                <a:effectLst/>
                <a:latin typeface="+mn-lt"/>
                <a:ea typeface="+mn-ea"/>
                <a:cs typeface="+mn-cs"/>
              </a:rPr>
              <a:t> limitées, il est essentiel de comprendre </a:t>
            </a:r>
            <a:r>
              <a:rPr lang="fr-FR" sz="1200" b="1" kern="1200" dirty="0" smtClean="0">
                <a:solidFill>
                  <a:schemeClr val="tx1"/>
                </a:solidFill>
                <a:effectLst/>
                <a:latin typeface="+mn-lt"/>
                <a:ea typeface="+mn-ea"/>
                <a:cs typeface="+mn-cs"/>
              </a:rPr>
              <a:t>l'étendue</a:t>
            </a:r>
            <a:r>
              <a:rPr lang="fr-FR" sz="1200" kern="1200" dirty="0" smtClean="0">
                <a:solidFill>
                  <a:schemeClr val="tx1"/>
                </a:solidFill>
                <a:effectLst/>
                <a:latin typeface="+mn-lt"/>
                <a:ea typeface="+mn-ea"/>
                <a:cs typeface="+mn-cs"/>
              </a:rPr>
              <a:t>, la </a:t>
            </a:r>
            <a:r>
              <a:rPr lang="fr-FR" sz="1200" b="1" kern="1200" dirty="0" smtClean="0">
                <a:solidFill>
                  <a:schemeClr val="tx1"/>
                </a:solidFill>
                <a:effectLst/>
                <a:latin typeface="+mn-lt"/>
                <a:ea typeface="+mn-ea"/>
                <a:cs typeface="+mn-cs"/>
              </a:rPr>
              <a:t>circonscription</a:t>
            </a:r>
            <a:r>
              <a:rPr lang="fr-FR" sz="1200" kern="1200" dirty="0" smtClean="0">
                <a:solidFill>
                  <a:schemeClr val="tx1"/>
                </a:solidFill>
                <a:effectLst/>
                <a:latin typeface="+mn-lt"/>
                <a:ea typeface="+mn-ea"/>
                <a:cs typeface="+mn-cs"/>
              </a:rPr>
              <a:t> et les </a:t>
            </a:r>
            <a:r>
              <a:rPr lang="fr-FR" sz="1200" b="1" kern="1200" dirty="0" smtClean="0">
                <a:solidFill>
                  <a:schemeClr val="tx1"/>
                </a:solidFill>
                <a:effectLst/>
                <a:latin typeface="+mn-lt"/>
                <a:ea typeface="+mn-ea"/>
                <a:cs typeface="+mn-cs"/>
              </a:rPr>
              <a:t>déterminants</a:t>
            </a:r>
            <a:r>
              <a:rPr lang="fr-FR" sz="1200" kern="1200" dirty="0" smtClean="0">
                <a:solidFill>
                  <a:schemeClr val="tx1"/>
                </a:solidFill>
                <a:effectLst/>
                <a:latin typeface="+mn-lt"/>
                <a:ea typeface="+mn-ea"/>
                <a:cs typeface="+mn-cs"/>
              </a:rPr>
              <a:t> de la malnutrition. Une gamme de données relatives aux causes immédiates et sous-jacentes de la malnutrition sont donc nécessaires pour être en mesure d'analyser les déterminants, cibler les groupes vulnérables et hiérarchiser des interventions efficaces. Les informations sur la couverture des services et des programmes et l'identification des parties prenantes permettent également de déterminer quelles interventions sont appropriées.</a:t>
            </a:r>
          </a:p>
          <a:p>
            <a:endParaRPr lang="fr-FR" b="1" dirty="0" smtClean="0"/>
          </a:p>
          <a:p>
            <a:pPr marL="0" lvl="0" indent="0">
              <a:lnSpc>
                <a:spcPct val="100000"/>
              </a:lnSpc>
              <a:buFont typeface="Arial" panose="020B0604020202020204" pitchFamily="34" charset="0"/>
              <a:buNone/>
            </a:pPr>
            <a:r>
              <a:rPr lang="fr-FR" sz="1200" b="1" dirty="0" smtClean="0">
                <a:solidFill>
                  <a:schemeClr val="accent6">
                    <a:lumMod val="75000"/>
                  </a:schemeClr>
                </a:solidFill>
              </a:rPr>
              <a:t>1 minute et 15 secondes</a:t>
            </a:r>
            <a:r>
              <a:rPr lang="fr-FR" sz="1200" b="0" dirty="0" smtClean="0">
                <a:solidFill>
                  <a:schemeClr val="accent6">
                    <a:lumMod val="75000"/>
                  </a:schemeClr>
                </a:solidFill>
              </a:rPr>
              <a:t>. </a:t>
            </a:r>
            <a:endParaRPr lang="fr-FR" b="0"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3</a:t>
            </a:fld>
            <a:endParaRPr lang="fr-FR">
              <a:solidFill>
                <a:prstClr val="black"/>
              </a:solidFill>
            </a:endParaRPr>
          </a:p>
        </p:txBody>
      </p:sp>
    </p:spTree>
    <p:extLst>
      <p:ext uri="{BB962C8B-B14F-4D97-AF65-F5344CB8AC3E}">
        <p14:creationId xmlns:p14="http://schemas.microsoft.com/office/powerpoint/2010/main" val="274422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0" hangingPunct="0"/>
            <a:r>
              <a:rPr lang="fr-FR" sz="1200" b="1" kern="1200" dirty="0">
                <a:solidFill>
                  <a:schemeClr val="tx1"/>
                </a:solidFill>
                <a:effectLst/>
                <a:latin typeface="+mn-lt"/>
                <a:ea typeface="+mn-ea"/>
                <a:cs typeface="+mn-cs"/>
              </a:rPr>
              <a:t>Diapo 5 : Objectifs d’un système d’information en nutrition</a:t>
            </a:r>
            <a:r>
              <a:rPr lang="fr-FR" sz="1200" kern="1200" dirty="0">
                <a:solidFill>
                  <a:schemeClr val="tx1"/>
                </a:solidFill>
                <a:effectLst/>
                <a:latin typeface="+mn-lt"/>
                <a:ea typeface="+mn-ea"/>
                <a:cs typeface="+mn-cs"/>
              </a:rPr>
              <a:t>.</a:t>
            </a:r>
          </a:p>
          <a:p>
            <a:pPr eaLnBrk="0" hangingPunct="0"/>
            <a:endParaRPr lang="fr-FR" sz="1200" kern="1200" dirty="0">
              <a:solidFill>
                <a:schemeClr val="tx1"/>
              </a:solidFill>
              <a:effectLst/>
              <a:latin typeface="+mn-lt"/>
              <a:ea typeface="+mn-ea"/>
              <a:cs typeface="+mn-cs"/>
            </a:endParaRPr>
          </a:p>
          <a:p>
            <a:pPr eaLnBrk="0" hangingPunct="0"/>
            <a:r>
              <a:rPr lang="fr-FR" sz="1200" i="1" kern="1200" dirty="0">
                <a:solidFill>
                  <a:schemeClr val="tx1"/>
                </a:solidFill>
                <a:effectLst/>
                <a:latin typeface="+mn-lt"/>
                <a:ea typeface="+mn-ea"/>
                <a:cs typeface="+mn-cs"/>
              </a:rPr>
              <a:t>Poser la question en plénière et recueillir les réponses sur un tableau. Cette diapositive peut être utilisée comme synthèse des réponses</a:t>
            </a:r>
            <a:r>
              <a:rPr lang="fr-FR" sz="1200" i="0" kern="1200" baseline="0" dirty="0">
                <a:solidFill>
                  <a:schemeClr val="tx1"/>
                </a:solidFill>
                <a:effectLst/>
                <a:latin typeface="+mn-lt"/>
                <a:ea typeface="+mn-ea"/>
                <a:cs typeface="+mn-cs"/>
              </a:rPr>
              <a:t> (3 minutes) </a:t>
            </a:r>
            <a:endParaRPr lang="fr-FR" sz="1200" kern="1200" dirty="0">
              <a:solidFill>
                <a:schemeClr val="tx1"/>
              </a:solidFill>
              <a:effectLst/>
              <a:latin typeface="+mn-lt"/>
              <a:ea typeface="+mn-ea"/>
              <a:cs typeface="+mn-cs"/>
            </a:endParaRPr>
          </a:p>
          <a:p>
            <a:pPr eaLnBrk="0" hangingPunct="0"/>
            <a:endParaRPr lang="fr-FR" sz="1200" kern="1200" dirty="0">
              <a:solidFill>
                <a:schemeClr val="tx1"/>
              </a:solidFill>
              <a:effectLst/>
              <a:latin typeface="+mn-lt"/>
              <a:ea typeface="+mn-ea"/>
              <a:cs typeface="+mn-cs"/>
            </a:endParaRPr>
          </a:p>
          <a:p>
            <a:pPr marL="171450" lvl="0" indent="-171450" eaLnBrk="0" hangingPunct="0">
              <a:buFont typeface="Arial" panose="020B0604020202020204" pitchFamily="34" charset="0"/>
              <a:buChar char="•"/>
            </a:pPr>
            <a:r>
              <a:rPr lang="fr-FR" sz="1200" kern="1200" dirty="0">
                <a:solidFill>
                  <a:schemeClr val="tx1"/>
                </a:solidFill>
                <a:effectLst/>
                <a:latin typeface="+mn-lt"/>
                <a:ea typeface="+mn-ea"/>
                <a:cs typeface="+mn-cs"/>
              </a:rPr>
              <a:t>Suivre et évaluer la situation nutritionnelle actuelle et future et les programmes, projets ou actions en cours ;</a:t>
            </a:r>
          </a:p>
          <a:p>
            <a:pPr marL="171450" lvl="0" indent="-171450" eaLnBrk="0" hangingPunct="0">
              <a:buFont typeface="Arial" panose="020B0604020202020204" pitchFamily="34" charset="0"/>
              <a:buChar char="•"/>
            </a:pPr>
            <a:r>
              <a:rPr lang="fr-FR" sz="1200" kern="1200" dirty="0">
                <a:solidFill>
                  <a:schemeClr val="tx1"/>
                </a:solidFill>
                <a:effectLst/>
                <a:latin typeface="+mn-lt"/>
                <a:ea typeface="+mn-ea"/>
                <a:cs typeface="+mn-cs"/>
              </a:rPr>
              <a:t>Identifier des problèmes nutritionnels pour le plaidoyer auprès des décideurs et de l’opinion publique ;</a:t>
            </a:r>
          </a:p>
          <a:p>
            <a:pPr marL="171450" lvl="0" indent="-171450" eaLnBrk="0" hangingPunct="0">
              <a:buFont typeface="Arial" panose="020B0604020202020204" pitchFamily="34" charset="0"/>
              <a:buChar char="•"/>
            </a:pPr>
            <a:r>
              <a:rPr lang="fr-FR" sz="1200" kern="1200" dirty="0">
                <a:solidFill>
                  <a:schemeClr val="tx1"/>
                </a:solidFill>
                <a:effectLst/>
                <a:latin typeface="+mn-lt"/>
                <a:ea typeface="+mn-ea"/>
                <a:cs typeface="+mn-cs"/>
              </a:rPr>
              <a:t>Aider à la planification de politiques, plans d’action ou programmes. Éclaircir la prise de décision sur les politiques et les stratégies d’intervention, dès leur conception et en termes de pertinence et adéquation ;</a:t>
            </a:r>
          </a:p>
          <a:p>
            <a:pPr marL="171450" lvl="0" indent="-171450" eaLnBrk="0" hangingPunct="0">
              <a:buFont typeface="Arial" panose="020B0604020202020204" pitchFamily="34" charset="0"/>
              <a:buChar char="•"/>
            </a:pPr>
            <a:r>
              <a:rPr lang="fr-FR" sz="1200" kern="1200" dirty="0">
                <a:solidFill>
                  <a:schemeClr val="tx1"/>
                </a:solidFill>
                <a:effectLst/>
                <a:latin typeface="+mn-lt"/>
                <a:ea typeface="+mn-ea"/>
                <a:cs typeface="+mn-cs"/>
              </a:rPr>
              <a:t>Alerter, en temps opportun, de l’évènement d’une crise ;</a:t>
            </a:r>
          </a:p>
          <a:p>
            <a:pPr marL="171450" lvl="0" indent="-171450" eaLnBrk="0" hangingPunct="0">
              <a:buFont typeface="Arial" panose="020B0604020202020204" pitchFamily="34" charset="0"/>
              <a:buChar char="•"/>
            </a:pPr>
            <a:r>
              <a:rPr lang="fr-FR" sz="1200" kern="1200" dirty="0">
                <a:solidFill>
                  <a:schemeClr val="tx1"/>
                </a:solidFill>
                <a:effectLst/>
                <a:latin typeface="+mn-lt"/>
                <a:ea typeface="+mn-ea"/>
                <a:cs typeface="+mn-cs"/>
              </a:rPr>
              <a:t>Mobiliser les communautés et booster des actions locales ;</a:t>
            </a:r>
          </a:p>
          <a:p>
            <a:pPr marL="171450" lvl="0" indent="-171450" eaLnBrk="0" hangingPunct="0">
              <a:buFont typeface="Arial" panose="020B0604020202020204" pitchFamily="34" charset="0"/>
              <a:buChar char="•"/>
            </a:pPr>
            <a:r>
              <a:rPr lang="fr-FR" sz="1200" kern="1200" dirty="0">
                <a:solidFill>
                  <a:schemeClr val="tx1"/>
                </a:solidFill>
                <a:effectLst/>
                <a:latin typeface="+mn-lt"/>
                <a:ea typeface="+mn-ea"/>
                <a:cs typeface="+mn-cs"/>
              </a:rPr>
              <a:t>Analyser les causes et les déterminants des problèmes nutritionnels ;</a:t>
            </a:r>
          </a:p>
          <a:p>
            <a:pPr marL="171450" lvl="0" indent="-171450" eaLnBrk="0" hangingPunct="0">
              <a:buFont typeface="Arial" panose="020B0604020202020204" pitchFamily="34" charset="0"/>
              <a:buChar char="•"/>
            </a:pPr>
            <a:r>
              <a:rPr lang="fr-FR" sz="1200" kern="1200" dirty="0">
                <a:solidFill>
                  <a:schemeClr val="tx1"/>
                </a:solidFill>
                <a:effectLst/>
                <a:latin typeface="+mn-lt"/>
                <a:ea typeface="+mn-ea"/>
                <a:cs typeface="+mn-cs"/>
              </a:rPr>
              <a:t>Ciblage et identification des bénéficiaires (enfants malnutris, ménages vulnérables…) et</a:t>
            </a:r>
            <a:r>
              <a:rPr lang="fr-FR" sz="1200" kern="1200" baseline="0" dirty="0">
                <a:solidFill>
                  <a:schemeClr val="tx1"/>
                </a:solidFill>
                <a:effectLst/>
                <a:latin typeface="+mn-lt"/>
                <a:ea typeface="+mn-ea"/>
                <a:cs typeface="+mn-cs"/>
              </a:rPr>
              <a:t> l</a:t>
            </a:r>
            <a:r>
              <a:rPr lang="fr-FR" sz="1200" kern="1200" dirty="0">
                <a:solidFill>
                  <a:schemeClr val="tx1"/>
                </a:solidFill>
                <a:effectLst/>
                <a:latin typeface="+mn-lt"/>
                <a:ea typeface="+mn-ea"/>
                <a:cs typeface="+mn-cs"/>
              </a:rPr>
              <a:t>'identification des groupes à risque élevé.</a:t>
            </a:r>
          </a:p>
          <a:p>
            <a:pPr marL="0" indent="0">
              <a:buNone/>
            </a:pPr>
            <a:endParaRPr lang="fr-FR" dirty="0"/>
          </a:p>
          <a:p>
            <a:pPr marL="0" lvl="0" indent="0">
              <a:lnSpc>
                <a:spcPct val="100000"/>
              </a:lnSpc>
              <a:buFont typeface="Arial" panose="020B0604020202020204" pitchFamily="34" charset="0"/>
              <a:buNone/>
            </a:pPr>
            <a:r>
              <a:rPr lang="fr-FR" sz="1200" b="1" dirty="0">
                <a:solidFill>
                  <a:schemeClr val="accent6">
                    <a:lumMod val="75000"/>
                  </a:schemeClr>
                </a:solidFill>
              </a:rPr>
              <a:t>4 minutes.</a:t>
            </a:r>
            <a:r>
              <a:rPr lang="fr-FR" sz="1200" b="1" baseline="0" dirty="0">
                <a:solidFill>
                  <a:schemeClr val="accent6">
                    <a:lumMod val="75000"/>
                  </a:schemeClr>
                </a:solidFill>
              </a:rPr>
              <a:t> </a:t>
            </a:r>
            <a:r>
              <a:rPr lang="fr-FR" sz="1200" b="0" dirty="0">
                <a:solidFill>
                  <a:schemeClr val="accent6">
                    <a:lumMod val="75000"/>
                  </a:schemeClr>
                </a:solidFill>
              </a:rPr>
              <a:t> </a:t>
            </a:r>
            <a:endParaRPr lang="fr-FR" b="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8192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eaLnBrk="0" hangingPunct="0"/>
            <a:r>
              <a:rPr lang="fr-FR" sz="1200" b="1" kern="1200" dirty="0">
                <a:solidFill>
                  <a:schemeClr val="tx1"/>
                </a:solidFill>
                <a:effectLst/>
                <a:latin typeface="+mn-lt"/>
                <a:ea typeface="+mn-ea"/>
                <a:cs typeface="+mn-cs"/>
              </a:rPr>
              <a:t>Diapo</a:t>
            </a:r>
            <a:r>
              <a:rPr lang="fr-FR" sz="1200" b="1" kern="1200" baseline="0" dirty="0">
                <a:solidFill>
                  <a:schemeClr val="tx1"/>
                </a:solidFill>
                <a:effectLst/>
                <a:latin typeface="+mn-lt"/>
                <a:ea typeface="+mn-ea"/>
                <a:cs typeface="+mn-cs"/>
              </a:rPr>
              <a:t> 5. </a:t>
            </a:r>
            <a:r>
              <a:rPr lang="fr-FR" sz="1200" b="1" kern="1200" dirty="0">
                <a:solidFill>
                  <a:schemeClr val="tx1"/>
                </a:solidFill>
                <a:effectLst/>
                <a:latin typeface="+mn-lt"/>
                <a:ea typeface="+mn-ea"/>
                <a:cs typeface="+mn-cs"/>
              </a:rPr>
              <a:t>Sources de données et d’information</a:t>
            </a:r>
            <a:r>
              <a:rPr lang="fr-FR"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kern="1200" dirty="0">
                <a:solidFill>
                  <a:schemeClr val="tx1"/>
                </a:solidFill>
                <a:effectLst/>
                <a:latin typeface="+mn-lt"/>
                <a:ea typeface="+mn-ea"/>
                <a:cs typeface="+mn-cs"/>
              </a:rPr>
              <a:t>Discuter, en plénière, de la différence entre sources mesurant des effets ou des prévalences sur la population générale et celles ciblant les bénéficiaires de programmes ou interventions</a:t>
            </a:r>
            <a:r>
              <a:rPr lang="fr-FR" sz="1200" i="1" kern="1200" baseline="0" dirty="0">
                <a:solidFill>
                  <a:schemeClr val="tx1"/>
                </a:solidFill>
                <a:effectLst/>
                <a:latin typeface="+mn-lt"/>
                <a:ea typeface="+mn-ea"/>
                <a:cs typeface="+mn-cs"/>
              </a:rPr>
              <a:t> – 3 minutes.</a:t>
            </a:r>
            <a:endParaRPr lang="x-none" sz="1200" i="1" kern="1200" dirty="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a:p>
            <a:r>
              <a:rPr lang="fr-FR" sz="1200" b="1" kern="1200" dirty="0">
                <a:solidFill>
                  <a:schemeClr val="tx1"/>
                </a:solidFill>
                <a:effectLst/>
                <a:latin typeface="+mn-lt"/>
                <a:ea typeface="+mn-ea"/>
                <a:cs typeface="+mn-cs"/>
              </a:rPr>
              <a:t>CLIC. </a:t>
            </a:r>
            <a:r>
              <a:rPr lang="fr-FR" sz="1200" kern="1200" dirty="0">
                <a:solidFill>
                  <a:schemeClr val="tx1"/>
                </a:solidFill>
                <a:effectLst/>
                <a:latin typeface="+mn-lt"/>
                <a:ea typeface="+mn-ea"/>
                <a:cs typeface="+mn-cs"/>
              </a:rPr>
              <a:t>Les méthodes principales de collecte de données qui fournissent des informations anthropométriques sont : </a:t>
            </a:r>
            <a:r>
              <a:rPr lang="fr-FR" sz="1200" b="1" kern="1200" dirty="0">
                <a:solidFill>
                  <a:schemeClr val="tx1"/>
                </a:solidFill>
                <a:effectLst/>
                <a:latin typeface="+mn-lt"/>
                <a:ea typeface="+mn-ea"/>
                <a:cs typeface="+mn-cs"/>
              </a:rPr>
              <a:t>les enquêtes populationnelles</a:t>
            </a:r>
            <a:r>
              <a:rPr lang="fr-FR" sz="1200" kern="1200" dirty="0">
                <a:solidFill>
                  <a:schemeClr val="tx1"/>
                </a:solidFill>
                <a:effectLst/>
                <a:latin typeface="+mn-lt"/>
                <a:ea typeface="+mn-ea"/>
                <a:cs typeface="+mn-cs"/>
              </a:rPr>
              <a:t>, le suivi de la croissance, les systèmes de surveillance sentinelle et les données de recensement scolaire par exemple. De même, celles concernant les carences en micronutriments sont des enquêtes populationnelles utilisant une </a:t>
            </a:r>
            <a:r>
              <a:rPr lang="fr-FR" sz="1200" b="1" kern="1200" dirty="0">
                <a:solidFill>
                  <a:schemeClr val="tx1"/>
                </a:solidFill>
                <a:effectLst/>
                <a:latin typeface="+mn-lt"/>
                <a:ea typeface="+mn-ea"/>
                <a:cs typeface="+mn-cs"/>
              </a:rPr>
              <a:t>combinaison d’examens cliniques</a:t>
            </a:r>
            <a:r>
              <a:rPr lang="fr-FR" sz="1200" kern="1200" dirty="0">
                <a:solidFill>
                  <a:schemeClr val="tx1"/>
                </a:solidFill>
                <a:effectLst/>
                <a:latin typeface="+mn-lt"/>
                <a:ea typeface="+mn-ea"/>
                <a:cs typeface="+mn-cs"/>
              </a:rPr>
              <a:t> et de </a:t>
            </a:r>
            <a:r>
              <a:rPr lang="fr-FR" sz="1200" b="1" kern="1200" dirty="0">
                <a:solidFill>
                  <a:schemeClr val="tx1"/>
                </a:solidFill>
                <a:effectLst/>
                <a:latin typeface="+mn-lt"/>
                <a:ea typeface="+mn-ea"/>
                <a:cs typeface="+mn-cs"/>
              </a:rPr>
              <a:t>tests biochimiques </a:t>
            </a:r>
            <a:r>
              <a:rPr lang="fr-FR" sz="1200" kern="1200" dirty="0">
                <a:solidFill>
                  <a:schemeClr val="tx1"/>
                </a:solidFill>
                <a:effectLst/>
                <a:latin typeface="+mn-lt"/>
                <a:ea typeface="+mn-ea"/>
                <a:cs typeface="+mn-cs"/>
              </a:rPr>
              <a:t>faits sur des échantillons de sang et d’urines.</a:t>
            </a:r>
            <a:r>
              <a:rPr lang="fr-FR" sz="1200" b="1" kern="1200" dirty="0">
                <a:solidFill>
                  <a:schemeClr val="tx1"/>
                </a:solidFill>
                <a:effectLst/>
                <a:latin typeface="+mn-lt"/>
                <a:ea typeface="+mn-ea"/>
                <a:cs typeface="+mn-cs"/>
              </a:rPr>
              <a:t> Les tests biochimiques </a:t>
            </a:r>
            <a:r>
              <a:rPr lang="fr-FR" sz="1200" kern="1200" dirty="0">
                <a:solidFill>
                  <a:schemeClr val="tx1"/>
                </a:solidFill>
                <a:effectLst/>
                <a:latin typeface="+mn-lt"/>
                <a:ea typeface="+mn-ea"/>
                <a:cs typeface="+mn-cs"/>
              </a:rPr>
              <a:t>peuvent être vitaux dans les situations où il existe une forte indication de risque de carences en micronutriments mais une absence de preuves cliniques</a:t>
            </a:r>
            <a:r>
              <a:rPr lang="fr-FR" sz="1200" b="1" kern="1200" dirty="0">
                <a:solidFill>
                  <a:schemeClr val="tx1"/>
                </a:solidFill>
                <a:effectLst/>
                <a:latin typeface="+mn-lt"/>
                <a:ea typeface="+mn-ea"/>
                <a:cs typeface="+mn-cs"/>
              </a:rPr>
              <a:t>.</a:t>
            </a:r>
          </a:p>
          <a:p>
            <a:endParaRPr lang="en-GB"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Des informations additionnelles sur les facteurs sous-jacents tels que la sécurité alimentaire, la démographie, la socio-économie, les pratiques de santé et de soins sont généralement nécessaires pour interpréter les données de l’état nutritionnel et pour déterminer les causes possibles de la malnutrition.</a:t>
            </a:r>
          </a:p>
          <a:p>
            <a:endParaRPr lang="en-GB"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Les enquêtes populationnelles comprennent également les </a:t>
            </a:r>
            <a:r>
              <a:rPr lang="fr-FR" sz="1200" b="1" kern="1200" dirty="0">
                <a:solidFill>
                  <a:schemeClr val="tx1"/>
                </a:solidFill>
                <a:effectLst/>
                <a:latin typeface="+mn-lt"/>
                <a:ea typeface="+mn-ea"/>
                <a:cs typeface="+mn-cs"/>
              </a:rPr>
              <a:t>enquêtes CAP</a:t>
            </a:r>
            <a:r>
              <a:rPr lang="fr-FR" sz="1200" kern="1200" dirty="0">
                <a:solidFill>
                  <a:schemeClr val="tx1"/>
                </a:solidFill>
                <a:effectLst/>
                <a:latin typeface="+mn-lt"/>
                <a:ea typeface="+mn-ea"/>
                <a:cs typeface="+mn-cs"/>
              </a:rPr>
              <a:t> avec une méthodologie semi-quantitative pour évaluer les C (connaissances) A (attitudes) et P (pratiques) dans des domaines divers : nutrition, </a:t>
            </a:r>
            <a:r>
              <a:rPr lang="fr-FR" sz="1200" kern="1200" dirty="0" err="1">
                <a:solidFill>
                  <a:schemeClr val="tx1"/>
                </a:solidFill>
                <a:effectLst/>
                <a:latin typeface="+mn-lt"/>
                <a:ea typeface="+mn-ea"/>
                <a:cs typeface="+mn-cs"/>
              </a:rPr>
              <a:t>ANJE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EHA</a:t>
            </a:r>
            <a:r>
              <a:rPr lang="fr-FR" sz="1200" kern="1200" dirty="0">
                <a:solidFill>
                  <a:schemeClr val="tx1"/>
                </a:solidFill>
                <a:effectLst/>
                <a:latin typeface="+mn-lt"/>
                <a:ea typeface="+mn-ea"/>
                <a:cs typeface="+mn-cs"/>
              </a:rPr>
              <a:t>, éducation. Plusieurs enquêtes de ce type ont été réalisées au Niger durant les vingt (20) dernières années.</a:t>
            </a:r>
            <a:endParaRPr lang="en-GB" sz="1200" kern="1200" dirty="0">
              <a:solidFill>
                <a:schemeClr val="tx1"/>
              </a:solidFill>
              <a:effectLst/>
              <a:latin typeface="+mn-lt"/>
              <a:ea typeface="+mn-ea"/>
              <a:cs typeface="+mn-cs"/>
            </a:endParaRPr>
          </a:p>
          <a:p>
            <a:endParaRPr lang="fr-FR" b="1" dirty="0"/>
          </a:p>
          <a:p>
            <a:pPr eaLnBrk="0" hangingPunct="0"/>
            <a:r>
              <a:rPr lang="fr-FR" sz="1200" i="1" kern="1200" dirty="0">
                <a:solidFill>
                  <a:schemeClr val="tx1"/>
                </a:solidFill>
                <a:effectLst/>
                <a:latin typeface="+mn-lt"/>
                <a:ea typeface="+mn-ea"/>
                <a:cs typeface="+mn-cs"/>
              </a:rPr>
              <a:t>Le facilitateur devra décider s’il reste avec la diapositive avec les titres ou donne rapidement toutes les informations, y-inclut les exemples au Niger</a:t>
            </a:r>
            <a:r>
              <a:rPr lang="fr-FR" sz="1200" kern="1200" dirty="0">
                <a:solidFill>
                  <a:schemeClr val="tx1"/>
                </a:solidFill>
                <a:effectLst/>
                <a:latin typeface="+mn-lt"/>
                <a:ea typeface="+mn-ea"/>
                <a:cs typeface="+mn-cs"/>
              </a:rPr>
              <a:t>.</a:t>
            </a:r>
          </a:p>
          <a:p>
            <a:pPr lvl="0" eaLnBrk="0" hangingPunct="0"/>
            <a:endParaRPr lang="fr-FR" sz="1200" b="1" kern="1200" dirty="0">
              <a:solidFill>
                <a:schemeClr val="tx1"/>
              </a:solidFill>
              <a:effectLst/>
              <a:latin typeface="+mn-lt"/>
              <a:ea typeface="+mn-ea"/>
              <a:cs typeface="+mn-cs"/>
            </a:endParaRPr>
          </a:p>
          <a:p>
            <a:pPr lvl="0" eaLnBrk="0" hangingPunct="0"/>
            <a:r>
              <a:rPr lang="fr-FR" sz="1200" b="1" kern="1200" dirty="0">
                <a:solidFill>
                  <a:schemeClr val="tx1"/>
                </a:solidFill>
                <a:effectLst/>
                <a:latin typeface="+mn-lt"/>
                <a:ea typeface="+mn-ea"/>
                <a:cs typeface="+mn-cs"/>
              </a:rPr>
              <a:t>Sites sentinelle</a:t>
            </a:r>
            <a:r>
              <a:rPr lang="fr-FR" sz="1200" kern="1200" dirty="0">
                <a:solidFill>
                  <a:schemeClr val="tx1"/>
                </a:solidFill>
                <a:effectLst/>
                <a:latin typeface="+mn-lt"/>
                <a:ea typeface="+mn-ea"/>
                <a:cs typeface="+mn-cs"/>
              </a:rPr>
              <a:t> : demander des expériences au Niger et explorer les avantages et désavantages de cette méthode. </a:t>
            </a:r>
          </a:p>
          <a:p>
            <a:r>
              <a:rPr lang="fr-FR" sz="1200" b="1" kern="1200" dirty="0">
                <a:solidFill>
                  <a:schemeClr val="tx1"/>
                </a:solidFill>
                <a:effectLst/>
                <a:latin typeface="+mn-lt"/>
                <a:ea typeface="+mn-ea"/>
                <a:cs typeface="+mn-cs"/>
              </a:rPr>
              <a:t>Données des programmes et des services </a:t>
            </a:r>
            <a:r>
              <a:rPr lang="fr-FR" sz="1200" b="1" kern="1200" dirty="0" err="1">
                <a:solidFill>
                  <a:schemeClr val="tx1"/>
                </a:solidFill>
                <a:effectLst/>
                <a:latin typeface="+mn-lt"/>
                <a:ea typeface="+mn-ea"/>
                <a:cs typeface="+mn-cs"/>
              </a:rPr>
              <a:t>PCIMA</a:t>
            </a:r>
            <a:r>
              <a:rPr lang="fr-FR" sz="1200" kern="1200" dirty="0">
                <a:solidFill>
                  <a:schemeClr val="tx1"/>
                </a:solidFill>
                <a:effectLst/>
                <a:latin typeface="+mn-lt"/>
                <a:ea typeface="+mn-ea"/>
                <a:cs typeface="+mn-cs"/>
              </a:rPr>
              <a:t> : « </a:t>
            </a:r>
            <a:r>
              <a:rPr lang="fr-FR" sz="1200" kern="1200" dirty="0" err="1">
                <a:solidFill>
                  <a:schemeClr val="tx1"/>
                </a:solidFill>
                <a:effectLst/>
                <a:latin typeface="+mn-lt"/>
                <a:ea typeface="+mn-ea"/>
                <a:cs typeface="+mn-cs"/>
              </a:rPr>
              <a:t>Scaling</a:t>
            </a:r>
            <a:r>
              <a:rPr lang="fr-FR" sz="1200" kern="1200" dirty="0">
                <a:solidFill>
                  <a:schemeClr val="tx1"/>
                </a:solidFill>
                <a:effectLst/>
                <a:latin typeface="+mn-lt"/>
                <a:ea typeface="+mn-ea"/>
                <a:cs typeface="+mn-cs"/>
              </a:rPr>
              <a:t>-up » comme expérience particulière du Niger, en souligner l’importance, mais aussi ses limites.</a:t>
            </a:r>
            <a:endParaRPr lang="fr-FR" b="1" dirty="0"/>
          </a:p>
          <a:p>
            <a:pPr marL="0" indent="0">
              <a:buNone/>
            </a:pPr>
            <a:endParaRPr lang="fr-FR" dirty="0"/>
          </a:p>
          <a:p>
            <a:pPr marL="0" lvl="0" indent="0">
              <a:lnSpc>
                <a:spcPct val="100000"/>
              </a:lnSpc>
              <a:buFont typeface="Arial" panose="020B0604020202020204" pitchFamily="34" charset="0"/>
              <a:buNone/>
            </a:pPr>
            <a:r>
              <a:rPr lang="fr-FR" sz="1200" b="1" dirty="0">
                <a:solidFill>
                  <a:schemeClr val="accent6">
                    <a:lumMod val="75000"/>
                  </a:schemeClr>
                </a:solidFill>
              </a:rPr>
              <a:t>4 minutes et 10 secondes</a:t>
            </a:r>
            <a:r>
              <a:rPr lang="fr-FR" sz="1200" b="0" dirty="0">
                <a:solidFill>
                  <a:schemeClr val="accent6">
                    <a:lumMod val="75000"/>
                  </a:schemeClr>
                </a:solidFill>
              </a:rPr>
              <a:t>. </a:t>
            </a:r>
            <a:endParaRPr lang="fr-FR" b="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4233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28700" y="220663"/>
            <a:ext cx="4824413" cy="2714625"/>
          </a:xfrm>
        </p:spPr>
      </p:sp>
      <p:sp>
        <p:nvSpPr>
          <p:cNvPr id="3" name="Espace réservé des commentaires 2"/>
          <p:cNvSpPr>
            <a:spLocks noGrp="1"/>
          </p:cNvSpPr>
          <p:nvPr>
            <p:ph type="body" idx="1"/>
          </p:nvPr>
        </p:nvSpPr>
        <p:spPr>
          <a:xfrm>
            <a:off x="418902" y="3029075"/>
            <a:ext cx="6343176" cy="7004616"/>
          </a:xfrm>
        </p:spPr>
        <p:txBody>
          <a:bodyPr/>
          <a:lstStyle/>
          <a:p>
            <a:pPr marL="0" marR="0" indent="0" algn="l" defTabSz="914400" rtl="0" eaLnBrk="0" fontAlgn="auto" latinLnBrk="0" hangingPunct="0">
              <a:lnSpc>
                <a:spcPct val="100000"/>
              </a:lnSpc>
              <a:spcBef>
                <a:spcPts val="0"/>
              </a:spcBef>
              <a:spcAft>
                <a:spcPts val="0"/>
              </a:spcAft>
              <a:buClrTx/>
              <a:buSzTx/>
              <a:buFontTx/>
              <a:buNone/>
              <a:tabLst/>
              <a:defRPr/>
            </a:pPr>
            <a:r>
              <a:rPr lang="fr-FR" sz="1200" strike="noStrike" kern="1200" dirty="0">
                <a:solidFill>
                  <a:schemeClr val="tx1"/>
                </a:solidFill>
                <a:effectLst/>
                <a:latin typeface="+mn-lt"/>
                <a:ea typeface="+mn-ea"/>
                <a:cs typeface="+mn-cs"/>
              </a:rPr>
              <a:t>La production des données nutritionnelles (issues des enquêtes ou de sources administrative) : essentiellement financé par les partenaires, faible financement de l’Etat</a:t>
            </a:r>
          </a:p>
          <a:p>
            <a:pPr marL="0" marR="0" indent="0" algn="l" defTabSz="914400" rtl="0" eaLnBrk="0" fontAlgn="auto" latinLnBrk="0" hangingPunct="0">
              <a:lnSpc>
                <a:spcPct val="100000"/>
              </a:lnSpc>
              <a:spcBef>
                <a:spcPts val="0"/>
              </a:spcBef>
              <a:spcAft>
                <a:spcPts val="0"/>
              </a:spcAft>
              <a:buClrTx/>
              <a:buSzTx/>
              <a:buFontTx/>
              <a:buNone/>
              <a:tabLst/>
              <a:defRPr/>
            </a:pPr>
            <a:endParaRPr lang="fr-FR" sz="1200" strike="noStrike"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6</a:t>
            </a:fld>
            <a:endParaRPr lang="fr-FR"/>
          </a:p>
        </p:txBody>
      </p:sp>
    </p:spTree>
    <p:extLst>
      <p:ext uri="{BB962C8B-B14F-4D97-AF65-F5344CB8AC3E}">
        <p14:creationId xmlns:p14="http://schemas.microsoft.com/office/powerpoint/2010/main" val="2346348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28700" y="220663"/>
            <a:ext cx="4824413" cy="2714625"/>
          </a:xfrm>
        </p:spPr>
      </p:sp>
      <p:sp>
        <p:nvSpPr>
          <p:cNvPr id="3" name="Espace réservé des commentaires 2"/>
          <p:cNvSpPr>
            <a:spLocks noGrp="1"/>
          </p:cNvSpPr>
          <p:nvPr>
            <p:ph type="body" idx="1"/>
          </p:nvPr>
        </p:nvSpPr>
        <p:spPr>
          <a:xfrm>
            <a:off x="418902" y="3029075"/>
            <a:ext cx="6343176" cy="7004616"/>
          </a:xfrm>
        </p:spPr>
        <p:txBody>
          <a:bodyPr/>
          <a:lstStyle/>
          <a:p>
            <a:pPr marL="0" marR="0" indent="0" algn="l" defTabSz="914400" rtl="0" eaLnBrk="0" fontAlgn="auto" latinLnBrk="0" hangingPunct="0">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Depuis la crise alimentaire et nutritionnelle qu’a connu le Niger en 2005, l’Institut National de</a:t>
            </a:r>
            <a:r>
              <a:rPr lang="fr-FR" dirty="0"/>
              <a:t/>
            </a:r>
            <a:br>
              <a:rPr lang="fr-FR" dirty="0"/>
            </a:br>
            <a:r>
              <a:rPr lang="fr-FR" sz="1200" kern="1200" dirty="0">
                <a:solidFill>
                  <a:schemeClr val="tx1"/>
                </a:solidFill>
                <a:effectLst/>
                <a:latin typeface="+mn-lt"/>
                <a:ea typeface="+mn-ea"/>
                <a:cs typeface="+mn-cs"/>
              </a:rPr>
              <a:t>la Statistique et le Ministère de la Santé Publique, avec la collaboration des partenaires</a:t>
            </a:r>
            <a:r>
              <a:rPr lang="fr-FR" dirty="0"/>
              <a:t/>
            </a:r>
            <a:br>
              <a:rPr lang="fr-FR" dirty="0"/>
            </a:br>
            <a:r>
              <a:rPr lang="fr-FR" sz="1200" kern="1200" dirty="0">
                <a:solidFill>
                  <a:schemeClr val="tx1"/>
                </a:solidFill>
                <a:effectLst/>
                <a:latin typeface="+mn-lt"/>
                <a:ea typeface="+mn-ea"/>
                <a:cs typeface="+mn-cs"/>
              </a:rPr>
              <a:t>techniques et financiers (UNICEF et PAM) et certaines ONG internationales, organisent</a:t>
            </a:r>
            <a:r>
              <a:rPr lang="fr-FR" dirty="0"/>
              <a:t/>
            </a:r>
            <a:br>
              <a:rPr lang="fr-FR" dirty="0"/>
            </a:br>
            <a:r>
              <a:rPr lang="fr-FR" sz="1200" kern="1200" dirty="0">
                <a:solidFill>
                  <a:schemeClr val="tx1"/>
                </a:solidFill>
                <a:effectLst/>
                <a:latin typeface="+mn-lt"/>
                <a:ea typeface="+mn-ea"/>
                <a:cs typeface="+mn-cs"/>
              </a:rPr>
              <a:t>régulièrement des enquêtes nutritionnelles pour suivre l’évolution de la situation des enfants</a:t>
            </a:r>
            <a:r>
              <a:rPr lang="fr-FR" dirty="0"/>
              <a:t/>
            </a:r>
            <a:br>
              <a:rPr lang="fr-FR" dirty="0"/>
            </a:br>
            <a:r>
              <a:rPr lang="fr-FR" sz="1200" kern="1200" dirty="0">
                <a:solidFill>
                  <a:schemeClr val="tx1"/>
                </a:solidFill>
                <a:effectLst/>
                <a:latin typeface="+mn-lt"/>
                <a:ea typeface="+mn-ea"/>
                <a:cs typeface="+mn-cs"/>
              </a:rPr>
              <a:t>au Niger.</a:t>
            </a:r>
            <a:endParaRPr lang="fr-FR" sz="1200" strike="noStrike" kern="1200" dirty="0">
              <a:solidFill>
                <a:schemeClr val="tx1"/>
              </a:solidFill>
              <a:effectLst/>
              <a:latin typeface="+mn-lt"/>
              <a:ea typeface="+mn-ea"/>
              <a:cs typeface="+mn-cs"/>
            </a:endParaRPr>
          </a:p>
          <a:p>
            <a:pPr marL="0" marR="0" indent="0" algn="l" defTabSz="914400" rtl="0" eaLnBrk="0" fontAlgn="auto" latinLnBrk="0" hangingPunct="0">
              <a:lnSpc>
                <a:spcPct val="100000"/>
              </a:lnSpc>
              <a:spcBef>
                <a:spcPts val="0"/>
              </a:spcBef>
              <a:spcAft>
                <a:spcPts val="0"/>
              </a:spcAft>
              <a:buClrTx/>
              <a:buSzTx/>
              <a:buFontTx/>
              <a:buNone/>
              <a:tabLst/>
              <a:defRPr/>
            </a:pPr>
            <a:endParaRPr lang="fr-FR" sz="1200" strike="noStrike"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a:p>
        </p:txBody>
      </p:sp>
    </p:spTree>
    <p:extLst>
      <p:ext uri="{BB962C8B-B14F-4D97-AF65-F5344CB8AC3E}">
        <p14:creationId xmlns:p14="http://schemas.microsoft.com/office/powerpoint/2010/main" val="4166637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60450" y="361950"/>
            <a:ext cx="4778375" cy="2689225"/>
          </a:xfrm>
        </p:spPr>
      </p:sp>
      <p:sp>
        <p:nvSpPr>
          <p:cNvPr id="3" name="Espace réservé des commentaires 2"/>
          <p:cNvSpPr>
            <a:spLocks noGrp="1"/>
          </p:cNvSpPr>
          <p:nvPr>
            <p:ph type="body" idx="1"/>
          </p:nvPr>
        </p:nvSpPr>
        <p:spPr>
          <a:xfrm>
            <a:off x="381298" y="3263588"/>
            <a:ext cx="6192688" cy="6678254"/>
          </a:xfrm>
        </p:spPr>
        <p:txBody>
          <a:bodyPr/>
          <a:lstStyle/>
          <a:p>
            <a:pPr defTabSz="990478" eaLnBrk="0" hangingPunct="0">
              <a:defRPr/>
            </a:pPr>
            <a:r>
              <a:rPr lang="fr-FR" sz="1300" strike="noStrike" dirty="0"/>
              <a:t>.</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8</a:t>
            </a:fld>
            <a:endParaRPr lang="fr-FR"/>
          </a:p>
        </p:txBody>
      </p:sp>
    </p:spTree>
    <p:extLst>
      <p:ext uri="{BB962C8B-B14F-4D97-AF65-F5344CB8AC3E}">
        <p14:creationId xmlns:p14="http://schemas.microsoft.com/office/powerpoint/2010/main" val="3820937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60450" y="361950"/>
            <a:ext cx="4778375" cy="2689225"/>
          </a:xfrm>
        </p:spPr>
      </p:sp>
      <p:sp>
        <p:nvSpPr>
          <p:cNvPr id="3" name="Espace réservé des commentaires 2"/>
          <p:cNvSpPr>
            <a:spLocks noGrp="1"/>
          </p:cNvSpPr>
          <p:nvPr>
            <p:ph type="body" idx="1"/>
          </p:nvPr>
        </p:nvSpPr>
        <p:spPr>
          <a:xfrm>
            <a:off x="381298" y="3263588"/>
            <a:ext cx="6192688" cy="6678254"/>
          </a:xfrm>
        </p:spPr>
        <p:txBody>
          <a:bodyPr/>
          <a:lstStyle/>
          <a:p>
            <a:r>
              <a:rPr lang="fr-FR" sz="1400" b="1" kern="1200" dirty="0">
                <a:solidFill>
                  <a:schemeClr val="tx1"/>
                </a:solidFill>
                <a:effectLst/>
                <a:latin typeface="+mn-lt"/>
                <a:ea typeface="+mn-ea"/>
                <a:cs typeface="+mn-cs"/>
              </a:rPr>
              <a:t>Diapo 6. 2. Quelles sont les caractéristiques minimum d’une base de données centralisée</a:t>
            </a:r>
          </a:p>
          <a:p>
            <a:r>
              <a:rPr lang="fr-FR" sz="1400" kern="1200" dirty="0">
                <a:solidFill>
                  <a:schemeClr val="tx1"/>
                </a:solidFill>
                <a:effectLst/>
                <a:latin typeface="+mn-lt"/>
                <a:ea typeface="+mn-ea"/>
                <a:cs typeface="+mn-cs"/>
              </a:rPr>
              <a:t> </a:t>
            </a:r>
          </a:p>
          <a:p>
            <a:r>
              <a:rPr lang="fr-FR" sz="1400" kern="1200" dirty="0">
                <a:solidFill>
                  <a:schemeClr val="tx1"/>
                </a:solidFill>
                <a:effectLst/>
                <a:latin typeface="+mn-lt"/>
                <a:ea typeface="+mn-ea"/>
                <a:cs typeface="+mn-cs"/>
              </a:rPr>
              <a:t>Selon la norme ISO 8402-1986 (International Organisation for Standardisation) la définition de la qualité proposée est : « </a:t>
            </a:r>
            <a:r>
              <a:rPr lang="fr-FR" sz="1400" b="1" kern="1200" dirty="0">
                <a:solidFill>
                  <a:schemeClr val="tx1"/>
                </a:solidFill>
                <a:effectLst/>
                <a:latin typeface="+mn-lt"/>
                <a:ea typeface="+mn-ea"/>
                <a:cs typeface="+mn-cs"/>
              </a:rPr>
              <a:t>l'ensemble des fonctionnalités et caractéristiques d'un produit ou service qui lui confèrent l'aptitude à satisfaire des besoins, exprimés ou implicites</a:t>
            </a:r>
            <a:r>
              <a:rPr lang="fr-FR" sz="1400" kern="1200" dirty="0">
                <a:solidFill>
                  <a:schemeClr val="tx1"/>
                </a:solidFill>
                <a:effectLst/>
                <a:latin typeface="+mn-lt"/>
                <a:ea typeface="+mn-ea"/>
                <a:cs typeface="+mn-cs"/>
              </a:rPr>
              <a:t> », </a:t>
            </a:r>
          </a:p>
          <a:p>
            <a:endParaRPr lang="fr-FR" sz="1400" kern="1200" dirty="0">
              <a:solidFill>
                <a:schemeClr val="tx1"/>
              </a:solidFill>
              <a:effectLst/>
              <a:latin typeface="+mn-lt"/>
              <a:ea typeface="+mn-ea"/>
              <a:cs typeface="+mn-cs"/>
            </a:endParaRPr>
          </a:p>
          <a:p>
            <a:r>
              <a:rPr lang="fr-FR" sz="1400" kern="1200" dirty="0">
                <a:solidFill>
                  <a:schemeClr val="tx1"/>
                </a:solidFill>
                <a:effectLst/>
                <a:latin typeface="+mn-lt"/>
                <a:ea typeface="+mn-ea"/>
                <a:cs typeface="+mn-cs"/>
              </a:rPr>
              <a:t>Pour la PNIN du Niger, les critères de qualité retenus sont :</a:t>
            </a:r>
          </a:p>
          <a:p>
            <a:endParaRPr lang="fr-FR" sz="1400" b="1" kern="1200" dirty="0">
              <a:solidFill>
                <a:schemeClr val="tx1"/>
              </a:solidFill>
              <a:effectLst/>
              <a:latin typeface="+mn-lt"/>
              <a:ea typeface="+mn-ea"/>
              <a:cs typeface="+mn-cs"/>
            </a:endParaRPr>
          </a:p>
          <a:p>
            <a:r>
              <a:rPr lang="fr-FR" sz="1400" b="1" kern="1200" dirty="0">
                <a:solidFill>
                  <a:schemeClr val="tx1"/>
                </a:solidFill>
                <a:effectLst/>
                <a:latin typeface="+mn-lt"/>
                <a:ea typeface="+mn-ea"/>
                <a:cs typeface="+mn-cs"/>
              </a:rPr>
              <a:t>La pertinence et complétude : </a:t>
            </a:r>
            <a:r>
              <a:rPr lang="fr-FR" sz="1400" kern="1200" dirty="0">
                <a:solidFill>
                  <a:schemeClr val="tx1"/>
                </a:solidFill>
                <a:effectLst/>
                <a:latin typeface="+mn-lt"/>
                <a:ea typeface="+mn-ea"/>
                <a:cs typeface="+mn-cs"/>
              </a:rPr>
              <a:t>L’indicateur doit être pertinent au regard des objectifs de la PNIN. Il s'agit de savoir si toutes les informations nécessaires à la confection de l’indicateur sont disponibles et dans quelle mesure, les concepts utilisés (définitions, classifications etc.), reflètent les besoins de la PNIN en matière de sensibilité à la nutrition. Pour répondre à la dimension de pertinence qui se réfère à la capacité des indicateurs à répondre aux besoins des utilisateurs actuels et potentiels, tant au niveau national et international, dans le domaine de la nutrition et de la sécurité alimentaire, il faut que l’indicateur soit retenu pour la PNIN et qu’il réponde ainsi à un besoins : indicateur analytique ou sensible à la nutrition, indicateur utile pour la planification, programmation, budgétisation, Suivi et Evaluation des programmes/projets et politiques du secteur nutrition au sein du Secteur.</a:t>
            </a:r>
          </a:p>
          <a:p>
            <a:endParaRPr lang="fr-FR" sz="1400" b="1" kern="1200" dirty="0">
              <a:solidFill>
                <a:schemeClr val="tx1"/>
              </a:solidFill>
              <a:effectLst/>
              <a:latin typeface="+mn-lt"/>
              <a:ea typeface="+mn-ea"/>
              <a:cs typeface="+mn-cs"/>
            </a:endParaRPr>
          </a:p>
          <a:p>
            <a:r>
              <a:rPr lang="fr-FR" sz="1400" b="1" kern="1200" dirty="0">
                <a:solidFill>
                  <a:schemeClr val="tx1"/>
                </a:solidFill>
                <a:effectLst/>
                <a:latin typeface="+mn-lt"/>
                <a:ea typeface="+mn-ea"/>
                <a:cs typeface="+mn-cs"/>
              </a:rPr>
              <a:t>L’accessibilité et clarté : </a:t>
            </a:r>
            <a:r>
              <a:rPr lang="fr-FR" sz="1400" kern="1200" dirty="0">
                <a:solidFill>
                  <a:schemeClr val="tx1"/>
                </a:solidFill>
                <a:effectLst/>
                <a:latin typeface="+mn-lt"/>
                <a:ea typeface="+mn-ea"/>
                <a:cs typeface="+mn-cs"/>
              </a:rPr>
              <a:t>L'accessibilité se réfère aux conditions physiques dans lesquelles les informations utilisées pour le calcul des indicateurs sont disponibles (où trouver les informations, comment rentrer en disposition de ces informations, dans quels délais les informations pourront être disponible, nature des informations disponibles (micro ou macro), formats (papier, fichiers, base de données numériques...), etc. La clarté se réfère à l'environnement informationnel des indicateurs, c'est-à-dire si les indicateurs sont accompagnés de métadonnées appropriées pour leur appréhension et compréhension.</a:t>
            </a:r>
          </a:p>
          <a:p>
            <a:endParaRPr lang="fr-FR" sz="14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a:solidFill>
                  <a:schemeClr val="tx1"/>
                </a:solidFill>
                <a:effectLst/>
                <a:latin typeface="+mn-lt"/>
                <a:ea typeface="+mn-ea"/>
                <a:cs typeface="+mn-cs"/>
              </a:rPr>
              <a:t>L’actualité et ponctualité : </a:t>
            </a:r>
            <a:r>
              <a:rPr lang="fr-FR" sz="1400" kern="1200" dirty="0">
                <a:solidFill>
                  <a:schemeClr val="tx1"/>
                </a:solidFill>
                <a:effectLst/>
                <a:latin typeface="+mn-lt"/>
                <a:ea typeface="+mn-ea"/>
                <a:cs typeface="+mn-cs"/>
              </a:rPr>
              <a:t>L’actualité des indicateurs se réfère au temps entre le moment de sa disponibilité et la période à laquelle elle fait référence. La notion de ponctualité se réfère à la disponibilité de l’indicateur à la période prévue pour sa livraison relativement à l’agenda statistique du producteur de l’indicateur (ceci en référence aux dates annoncées de sortie officielle des données et de confection des indicateurs, prévues par les règlements ou préalablement convenues). Si supérieur à 3 mois</a:t>
            </a:r>
            <a:r>
              <a:rPr lang="fr-FR" sz="1400" kern="1200" baseline="0" dirty="0">
                <a:solidFill>
                  <a:schemeClr val="tx1"/>
                </a:solidFill>
                <a:effectLst/>
                <a:latin typeface="+mn-lt"/>
                <a:ea typeface="+mn-ea"/>
                <a:cs typeface="+mn-cs"/>
              </a:rPr>
              <a:t> = absence de ponctualité</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400" b="1"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a:solidFill>
                  <a:schemeClr val="tx1"/>
                </a:solidFill>
                <a:effectLst/>
                <a:latin typeface="+mn-lt"/>
                <a:ea typeface="+mn-ea"/>
                <a:cs typeface="+mn-cs"/>
              </a:rPr>
              <a:t>La comparabilité Internationale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400" b="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400" b="1" kern="1200" dirty="0">
                <a:solidFill>
                  <a:schemeClr val="tx1"/>
                </a:solidFill>
                <a:effectLst/>
                <a:latin typeface="+mn-lt"/>
                <a:ea typeface="+mn-ea"/>
                <a:cs typeface="+mn-cs"/>
              </a:rPr>
              <a:t>La cohérence : </a:t>
            </a:r>
            <a:r>
              <a:rPr lang="fr-FR" sz="1400" kern="1200" dirty="0">
                <a:solidFill>
                  <a:schemeClr val="tx1"/>
                </a:solidFill>
                <a:effectLst/>
                <a:latin typeface="+mn-lt"/>
                <a:ea typeface="+mn-ea"/>
                <a:cs typeface="+mn-cs"/>
              </a:rPr>
              <a:t>La cohérence des indicateurs est leur capacité à résister au critère de fiabilité lorsque les données sont combinées de différentes manières et pour différentes utilisations. Il est généralement plus facile de montrer des cas d'incohérence que de prouver la cohérence. Lorsqu’ils proviennent d'une source unique, les indicateurs sont normalement cohérents. En revanche, lorsque les même indicateurs proviennent de sources différentes (EDS, SMART, Collecte administrative) les indicateurs peuvent ne pas être totalement cohérents étant fondées sur des approches différentes (classifications, normes méthodologie). </a:t>
            </a:r>
            <a:endParaRPr lang="fr-FR" sz="1400" b="1" kern="1200" dirty="0">
              <a:solidFill>
                <a:schemeClr val="tx1"/>
              </a:solidFill>
              <a:effectLst/>
              <a:latin typeface="+mn-lt"/>
              <a:ea typeface="+mn-ea"/>
              <a:cs typeface="+mn-cs"/>
            </a:endParaRPr>
          </a:p>
          <a:p>
            <a:pPr eaLnBrk="0" hangingPunct="0"/>
            <a:r>
              <a:rPr lang="fr-FR" sz="1300" strike="noStrike" dirty="0"/>
              <a:t>.</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9</a:t>
            </a:fld>
            <a:endParaRPr lang="fr-FR"/>
          </a:p>
        </p:txBody>
      </p:sp>
    </p:spTree>
    <p:extLst>
      <p:ext uri="{BB962C8B-B14F-4D97-AF65-F5344CB8AC3E}">
        <p14:creationId xmlns:p14="http://schemas.microsoft.com/office/powerpoint/2010/main" val="1729426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46163" y="280988"/>
            <a:ext cx="5105400" cy="2871787"/>
          </a:xfrm>
        </p:spPr>
      </p:sp>
      <p:sp>
        <p:nvSpPr>
          <p:cNvPr id="3" name="Espace réservé des commentaires 2"/>
          <p:cNvSpPr>
            <a:spLocks noGrp="1"/>
          </p:cNvSpPr>
          <p:nvPr>
            <p:ph type="body" idx="1"/>
          </p:nvPr>
        </p:nvSpPr>
        <p:spPr>
          <a:xfrm>
            <a:off x="502123" y="3344184"/>
            <a:ext cx="6194093" cy="6689506"/>
          </a:xfrm>
        </p:spPr>
        <p:txBody>
          <a:bodyPr/>
          <a:lstStyle/>
          <a:p>
            <a:pPr defTabSz="990478" eaLnBrk="0" hangingPunct="0">
              <a:defRPr/>
            </a:pPr>
            <a:r>
              <a:rPr lang="fr-FR" sz="1300" b="1" dirty="0" err="1"/>
              <a:t>Slide</a:t>
            </a:r>
            <a:r>
              <a:rPr lang="fr-FR" sz="1300" b="1" dirty="0"/>
              <a:t> 3. Créer un environnement favorable à l’utilisation des données et des évidences</a:t>
            </a:r>
            <a:endParaRPr lang="fr-FR" sz="1300" dirty="0"/>
          </a:p>
          <a:p>
            <a:pPr eaLnBrk="0" hangingPunct="0"/>
            <a:endParaRPr lang="fr-FR" sz="1300" dirty="0"/>
          </a:p>
          <a:p>
            <a:pPr eaLnBrk="0" hangingPunct="0"/>
            <a:r>
              <a:rPr lang="fr-FR" sz="1300" dirty="0"/>
              <a:t>Pour </a:t>
            </a:r>
            <a:r>
              <a:rPr lang="fr-FR" sz="1300" strike="noStrike" dirty="0"/>
              <a:t>être utile, </a:t>
            </a:r>
            <a:r>
              <a:rPr lang="fr-FR" sz="1300" b="1" strike="noStrike" dirty="0"/>
              <a:t>les données doivent répondre à des besoins d’informations et répondre à la demande des utilisateurs et décideurs</a:t>
            </a:r>
            <a:r>
              <a:rPr lang="fr-FR" sz="1300" strike="noStrike" dirty="0"/>
              <a:t>. Ainsi, la plateforme d’information a réalisé une analyse des enjeux et défis de la nutrition au Niger. Ces besoins ont été déclinés en Plan Cadre d’Analyse </a:t>
            </a:r>
            <a:r>
              <a:rPr lang="fr-FR" sz="1300" strike="noStrike" dirty="0" err="1"/>
              <a:t>bi-annuel</a:t>
            </a:r>
            <a:r>
              <a:rPr lang="fr-FR" sz="1300" strike="noStrike" dirty="0"/>
              <a:t> avec une </a:t>
            </a:r>
            <a:r>
              <a:rPr lang="fr-FR" sz="1300" strike="noStrike" dirty="0" err="1"/>
              <a:t>co</a:t>
            </a:r>
            <a:r>
              <a:rPr lang="fr-FR" sz="1300" strike="noStrike" dirty="0"/>
              <a:t>-implication a la fois des producteurs et des décideurs. </a:t>
            </a:r>
            <a:r>
              <a:rPr lang="fr-FR" sz="1300" b="1" strike="noStrike" dirty="0"/>
              <a:t>Ce processus permet d’assurer une production en adéquation avec les besoins des utilisateurs de l’information sur la nutrition</a:t>
            </a:r>
            <a:r>
              <a:rPr lang="fr-FR" sz="1300" strike="noStrike" dirty="0"/>
              <a:t>.</a:t>
            </a:r>
          </a:p>
          <a:p>
            <a:pPr eaLnBrk="0" hangingPunct="0"/>
            <a:endParaRPr lang="fr-FR" sz="1300" strike="noStrike" dirty="0"/>
          </a:p>
          <a:p>
            <a:pPr eaLnBrk="0" hangingPunct="0"/>
            <a:r>
              <a:rPr lang="fr-FR" sz="1300" b="1" strike="noStrike" dirty="0"/>
              <a:t>Le renforcement des capacités fait également partie de l’environnement favorable à l’utilisation des données et concerne l’ensemble des producteurs</a:t>
            </a:r>
            <a:r>
              <a:rPr lang="fr-FR" sz="1300" strike="noStrike" dirty="0"/>
              <a:t>. Ainsi, le Niger a sensibilisé le Système Statistique National (</a:t>
            </a:r>
            <a:r>
              <a:rPr lang="fr-FR" sz="1300" strike="noStrike" dirty="0" err="1"/>
              <a:t>SSN</a:t>
            </a:r>
            <a:r>
              <a:rPr lang="fr-FR" sz="1300" strike="noStrike" dirty="0"/>
              <a:t>) à introduire un axe spécifique à la nutrition dans la future </a:t>
            </a:r>
            <a:r>
              <a:rPr lang="fr-FR" sz="1300" b="1" strike="noStrike" dirty="0"/>
              <a:t>Stratégie Nationale de Développement de la Statistique</a:t>
            </a:r>
            <a:r>
              <a:rPr lang="fr-FR" sz="1300" strike="noStrike" dirty="0"/>
              <a:t> (</a:t>
            </a:r>
            <a:r>
              <a:rPr lang="fr-FR" sz="1300" strike="noStrike" dirty="0" err="1"/>
              <a:t>SNDS</a:t>
            </a:r>
            <a:r>
              <a:rPr lang="fr-FR" sz="1300" strike="noStrike" dirty="0"/>
              <a:t>). Le Niger a également élaboré et mis en œuvre </a:t>
            </a:r>
            <a:r>
              <a:rPr lang="fr-FR" sz="1300" b="1" strike="noStrike" dirty="0"/>
              <a:t>des plans de renforcement des capacités</a:t>
            </a:r>
            <a:r>
              <a:rPr lang="fr-FR" sz="1300" strike="noStrike" dirty="0"/>
              <a:t> </a:t>
            </a:r>
            <a:r>
              <a:rPr lang="fr-FR" sz="1300" b="1" strike="noStrike" dirty="0"/>
              <a:t>pour les parties prenantes et les utilisateurs</a:t>
            </a:r>
            <a:r>
              <a:rPr lang="fr-FR" sz="1300" strike="noStrike" dirty="0"/>
              <a:t>.</a:t>
            </a:r>
          </a:p>
          <a:p>
            <a:pPr eaLnBrk="0" hangingPunct="0"/>
            <a:endParaRPr lang="fr-FR" sz="1300" strike="noStrike" dirty="0"/>
          </a:p>
          <a:p>
            <a:pPr eaLnBrk="0" hangingPunct="0"/>
            <a:r>
              <a:rPr lang="fr-FR" sz="1300" b="1" strike="noStrike" dirty="0"/>
              <a:t>La PNIN appui et participe aux instances en charge de la coordination des interventions nutrition</a:t>
            </a:r>
            <a:r>
              <a:rPr lang="fr-FR" sz="1300" strike="noStrike" dirty="0"/>
              <a:t> à travers le Comité Technique de la PNSN (CT/PNSN) mais aussi les autres instances de coordination sur la nutrition Groupe de Travail Nutrition du Ministère de la Santé (GTN/MSP), le Groupe de Travail Nutrition Sensible avec le Ministère de l’Agriculture (GTNS), ces instances regroupant également les Partenaires Techniques et Financiers </a:t>
            </a:r>
          </a:p>
          <a:p>
            <a:pPr eaLnBrk="0" hangingPunct="0"/>
            <a:endParaRPr lang="fr-FR" sz="1300" strike="noStrike" dirty="0"/>
          </a:p>
          <a:p>
            <a:pPr eaLnBrk="0" hangingPunct="0"/>
            <a:r>
              <a:rPr lang="fr-FR" sz="1300" b="1" strike="noStrike" dirty="0"/>
              <a:t>Chaque analyse de la PNIN est validée par le Comite Technique du Plan National de Nutrition et des ateliers d’interprétations</a:t>
            </a:r>
            <a:r>
              <a:rPr lang="fr-FR" sz="1300" strike="noStrike" dirty="0"/>
              <a:t> sont mis en œuvre pour accompagner les cycles de la plateforme (formulation, analyses, interprétation et diffusion).</a:t>
            </a:r>
          </a:p>
          <a:p>
            <a:pPr eaLnBrk="0" hangingPunct="0"/>
            <a:endParaRPr lang="fr-FR" sz="1300" strike="noStrike" dirty="0"/>
          </a:p>
          <a:p>
            <a:pPr eaLnBrk="0" hangingPunct="0"/>
            <a:r>
              <a:rPr lang="fr-FR" sz="1300" b="1" strike="noStrike" dirty="0"/>
              <a:t>Enfin les analyses de la </a:t>
            </a:r>
            <a:r>
              <a:rPr lang="fr-FR" sz="1300" b="1" strike="noStrike" dirty="0" err="1"/>
              <a:t>PNIN</a:t>
            </a:r>
            <a:r>
              <a:rPr lang="fr-FR" sz="1300" b="1" strike="noStrike" dirty="0"/>
              <a:t> sont valorisées et leur dissémination</a:t>
            </a:r>
            <a:r>
              <a:rPr lang="fr-FR" sz="1300" strike="noStrike" dirty="0"/>
              <a:t> est assurée auprès des décideurs à travers </a:t>
            </a:r>
            <a:r>
              <a:rPr lang="fr-FR" sz="1300" b="1" strike="noStrike" dirty="0"/>
              <a:t>l’organisation de séminaires parlementaires. Ces actions qui permettent de sensibiliser les parlementaires sur le fardeau de la malnutrition et l'allocation des ressources à la nutrition dans tous les ministères.</a:t>
            </a:r>
          </a:p>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10</a:t>
            </a:fld>
            <a:endParaRPr lang="fr-FR"/>
          </a:p>
        </p:txBody>
      </p:sp>
    </p:spTree>
    <p:extLst>
      <p:ext uri="{BB962C8B-B14F-4D97-AF65-F5344CB8AC3E}">
        <p14:creationId xmlns:p14="http://schemas.microsoft.com/office/powerpoint/2010/main" val="2117777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028700" y="220663"/>
            <a:ext cx="4824413" cy="2714625"/>
          </a:xfrm>
        </p:spPr>
      </p:sp>
      <p:sp>
        <p:nvSpPr>
          <p:cNvPr id="3" name="Espace réservé des commentaires 2"/>
          <p:cNvSpPr>
            <a:spLocks noGrp="1"/>
          </p:cNvSpPr>
          <p:nvPr>
            <p:ph type="body" idx="1"/>
          </p:nvPr>
        </p:nvSpPr>
        <p:spPr>
          <a:xfrm>
            <a:off x="418902" y="3029075"/>
            <a:ext cx="6343176" cy="7004616"/>
          </a:xfrm>
        </p:spPr>
        <p:txBody>
          <a:bodyPr/>
          <a:lstStyle/>
          <a:p>
            <a:pPr marL="0" marR="0" indent="0" algn="l" defTabSz="914400" rtl="0" eaLnBrk="0" fontAlgn="auto" latinLnBrk="0" hangingPunct="0">
              <a:lnSpc>
                <a:spcPct val="100000"/>
              </a:lnSpc>
              <a:spcBef>
                <a:spcPts val="0"/>
              </a:spcBef>
              <a:spcAft>
                <a:spcPts val="0"/>
              </a:spcAft>
              <a:buClrTx/>
              <a:buSzTx/>
              <a:buFontTx/>
              <a:buNone/>
              <a:tabLst/>
              <a:defRPr/>
            </a:pPr>
            <a:r>
              <a:rPr lang="fr-FR" sz="1200" b="1" strike="noStrike" kern="1200" dirty="0" err="1">
                <a:solidFill>
                  <a:schemeClr val="tx1"/>
                </a:solidFill>
                <a:effectLst/>
                <a:latin typeface="+mn-lt"/>
                <a:ea typeface="+mn-ea"/>
                <a:cs typeface="+mn-cs"/>
              </a:rPr>
              <a:t>Slide</a:t>
            </a:r>
            <a:r>
              <a:rPr lang="fr-FR" sz="1200" b="1" strike="noStrike" kern="1200" dirty="0">
                <a:solidFill>
                  <a:schemeClr val="tx1"/>
                </a:solidFill>
                <a:effectLst/>
                <a:latin typeface="+mn-lt"/>
                <a:ea typeface="+mn-ea"/>
                <a:cs typeface="+mn-cs"/>
              </a:rPr>
              <a:t> 4 : Des processus politiques et de planification stratégiques clés appuyés par des analyses</a:t>
            </a:r>
            <a:endParaRPr lang="fr-FR" sz="1200" strike="noStrike" kern="1200" dirty="0">
              <a:solidFill>
                <a:schemeClr val="tx1"/>
              </a:solidFill>
              <a:effectLst/>
              <a:latin typeface="+mn-lt"/>
              <a:ea typeface="+mn-ea"/>
              <a:cs typeface="+mn-cs"/>
            </a:endParaRPr>
          </a:p>
          <a:p>
            <a:pPr eaLnBrk="0" hangingPunct="0"/>
            <a:endParaRPr lang="fr-FR" sz="1200" strike="noStrike" kern="1200" dirty="0">
              <a:solidFill>
                <a:schemeClr val="tx1"/>
              </a:solidFill>
              <a:effectLst/>
              <a:latin typeface="+mn-lt"/>
              <a:ea typeface="+mn-ea"/>
              <a:cs typeface="+mn-cs"/>
            </a:endParaRPr>
          </a:p>
          <a:p>
            <a:pPr eaLnBrk="0" hangingPunct="0"/>
            <a:r>
              <a:rPr lang="fr-FR" sz="1200" strike="noStrike" kern="1200" dirty="0">
                <a:solidFill>
                  <a:schemeClr val="tx1"/>
                </a:solidFill>
                <a:effectLst/>
                <a:latin typeface="+mn-lt"/>
                <a:ea typeface="+mn-ea"/>
                <a:cs typeface="+mn-cs"/>
              </a:rPr>
              <a:t>La production d’information a une implication certaine sur la prise de décision. </a:t>
            </a:r>
          </a:p>
          <a:p>
            <a:pPr eaLnBrk="0" hangingPunct="0"/>
            <a:endParaRPr lang="fr-FR" sz="1200" strike="noStrike" kern="1200" dirty="0">
              <a:solidFill>
                <a:schemeClr val="tx1"/>
              </a:solidFill>
              <a:effectLst/>
              <a:latin typeface="+mn-lt"/>
              <a:ea typeface="+mn-ea"/>
              <a:cs typeface="+mn-cs"/>
            </a:endParaRPr>
          </a:p>
          <a:p>
            <a:pPr eaLnBrk="0" hangingPunct="0"/>
            <a:r>
              <a:rPr lang="fr-FR" sz="1200" b="1" strike="noStrike" kern="1200" dirty="0">
                <a:solidFill>
                  <a:schemeClr val="tx1"/>
                </a:solidFill>
                <a:effectLst/>
                <a:latin typeface="+mn-lt"/>
                <a:ea typeface="+mn-ea"/>
                <a:cs typeface="+mn-cs"/>
              </a:rPr>
              <a:t>La cartographie des interventions et intervenants et les analyses</a:t>
            </a:r>
            <a:r>
              <a:rPr lang="fr-FR" sz="1200" b="1" strike="noStrike" kern="1200" baseline="0" dirty="0">
                <a:solidFill>
                  <a:schemeClr val="tx1"/>
                </a:solidFill>
                <a:effectLst/>
                <a:latin typeface="+mn-lt"/>
                <a:ea typeface="+mn-ea"/>
                <a:cs typeface="+mn-cs"/>
              </a:rPr>
              <a:t> de la </a:t>
            </a:r>
            <a:r>
              <a:rPr lang="fr-FR" sz="1200" b="1" strike="noStrike" kern="1200" baseline="0" dirty="0" err="1">
                <a:solidFill>
                  <a:schemeClr val="tx1"/>
                </a:solidFill>
                <a:effectLst/>
                <a:latin typeface="+mn-lt"/>
                <a:ea typeface="+mn-ea"/>
                <a:cs typeface="+mn-cs"/>
              </a:rPr>
              <a:t>PNIN</a:t>
            </a:r>
            <a:r>
              <a:rPr lang="fr-FR" sz="1200" b="1" strike="noStrike" kern="1200" baseline="0" dirty="0">
                <a:solidFill>
                  <a:schemeClr val="tx1"/>
                </a:solidFill>
                <a:effectLst/>
                <a:latin typeface="+mn-lt"/>
                <a:ea typeface="+mn-ea"/>
                <a:cs typeface="+mn-cs"/>
              </a:rPr>
              <a:t> ont </a:t>
            </a:r>
            <a:r>
              <a:rPr lang="fr-FR" sz="1200" b="1" strike="noStrike" kern="1200" dirty="0">
                <a:solidFill>
                  <a:schemeClr val="tx1"/>
                </a:solidFill>
                <a:effectLst/>
                <a:latin typeface="+mn-lt"/>
                <a:ea typeface="+mn-ea"/>
                <a:cs typeface="+mn-cs"/>
              </a:rPr>
              <a:t>: </a:t>
            </a:r>
            <a:endParaRPr lang="fr-FR" sz="1200" strike="noStrike" kern="1200" dirty="0">
              <a:solidFill>
                <a:schemeClr val="tx1"/>
              </a:solidFill>
              <a:effectLst/>
              <a:latin typeface="+mn-lt"/>
              <a:ea typeface="+mn-ea"/>
              <a:cs typeface="+mn-cs"/>
            </a:endParaRP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b="1" strike="noStrike" kern="1200" dirty="0">
                <a:solidFill>
                  <a:schemeClr val="tx1"/>
                </a:solidFill>
                <a:effectLst/>
                <a:latin typeface="+mn-lt"/>
                <a:ea typeface="+mn-ea"/>
                <a:cs typeface="+mn-cs"/>
              </a:rPr>
              <a:t>Servis à la formulation des supports de plaidoyer en faveur de la nutrition </a:t>
            </a:r>
            <a:r>
              <a:rPr lang="fr-FR" sz="1200" strike="noStrike" kern="1200" dirty="0">
                <a:solidFill>
                  <a:schemeClr val="tx1"/>
                </a:solidFill>
                <a:effectLst/>
                <a:latin typeface="+mn-lt"/>
                <a:ea typeface="+mn-ea"/>
                <a:cs typeface="+mn-cs"/>
              </a:rPr>
              <a:t>au Niger (à travers l’organisation de sessions parlementaires)</a:t>
            </a:r>
            <a:r>
              <a:rPr lang="fr-FR" sz="1200" strike="noStrike" kern="1200" baseline="0" dirty="0">
                <a:solidFill>
                  <a:schemeClr val="tx1"/>
                </a:solidFill>
                <a:effectLst/>
                <a:latin typeface="+mn-lt"/>
                <a:ea typeface="+mn-ea"/>
                <a:cs typeface="+mn-cs"/>
              </a:rPr>
              <a:t>. </a:t>
            </a:r>
            <a:r>
              <a:rPr lang="fr-FR" sz="1200" strike="noStrike" kern="1200" dirty="0">
                <a:solidFill>
                  <a:schemeClr val="tx1"/>
                </a:solidFill>
                <a:effectLst/>
                <a:latin typeface="+mn-lt"/>
                <a:ea typeface="+mn-ea"/>
                <a:cs typeface="+mn-cs"/>
              </a:rPr>
              <a:t>Le récent dépôt d’une loi sur le droit à l’alimentation au Niger par l’Assemblée est un exemple d’une prise de conscience de plus en plus forte par les autorités sur le problème de la nutrition au Niger ;</a:t>
            </a:r>
            <a:r>
              <a:rPr lang="fr-FR" sz="1200" strike="noStrike" kern="1200" baseline="0" dirty="0">
                <a:solidFill>
                  <a:schemeClr val="tx1"/>
                </a:solidFill>
                <a:effectLst/>
                <a:latin typeface="+mn-lt"/>
                <a:ea typeface="+mn-ea"/>
                <a:cs typeface="+mn-cs"/>
              </a:rPr>
              <a:t> </a:t>
            </a: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b="1" strike="noStrike" kern="1200" dirty="0">
                <a:solidFill>
                  <a:schemeClr val="tx1"/>
                </a:solidFill>
                <a:effectLst/>
                <a:latin typeface="+mn-lt"/>
                <a:ea typeface="+mn-ea"/>
                <a:cs typeface="+mn-cs"/>
              </a:rPr>
              <a:t>Permis de sensibiliser les décideurs à l’importance des investissements </a:t>
            </a:r>
            <a:r>
              <a:rPr lang="fr-FR" sz="1200" b="0" strike="noStrike" kern="1200" dirty="0">
                <a:solidFill>
                  <a:schemeClr val="tx1"/>
                </a:solidFill>
                <a:effectLst/>
                <a:latin typeface="+mn-lt"/>
                <a:ea typeface="+mn-ea"/>
                <a:cs typeface="+mn-cs"/>
              </a:rPr>
              <a:t>à travers l’analyse budgétaire présentée lors de la session budgétaire au Parlement;</a:t>
            </a: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b="1" strike="noStrike" kern="1200" dirty="0">
                <a:solidFill>
                  <a:schemeClr val="tx1"/>
                </a:solidFill>
                <a:effectLst/>
                <a:latin typeface="+mn-lt"/>
                <a:ea typeface="+mn-ea"/>
                <a:cs typeface="+mn-cs"/>
              </a:rPr>
              <a:t>Permis l’élaboration d’une feuille de route du Ministère de la Santé Publique</a:t>
            </a:r>
            <a:r>
              <a:rPr lang="fr-FR" sz="1200" strike="noStrike" kern="1200" dirty="0">
                <a:solidFill>
                  <a:schemeClr val="tx1"/>
                </a:solidFill>
                <a:effectLst/>
                <a:latin typeface="+mn-lt"/>
                <a:ea typeface="+mn-ea"/>
                <a:cs typeface="+mn-cs"/>
              </a:rPr>
              <a:t>, des Affaires Sociales et de la Population pour permettre à l’état de planifier un engagement financier croissant dans la prise en charge de la malnutrition aigüe dans le cadre de l’appui budgétaire de l’Union européenne. </a:t>
            </a:r>
            <a:r>
              <a:rPr lang="fr-FR" sz="1200" i="0" strike="noStrike" kern="1200" dirty="0">
                <a:solidFill>
                  <a:schemeClr val="tx1"/>
                </a:solidFill>
                <a:effectLst/>
                <a:latin typeface="+mn-lt"/>
                <a:ea typeface="+mn-ea"/>
                <a:cs typeface="+mn-cs"/>
              </a:rPr>
              <a:t>En développant une telle feuille de route et en assurant l'allocation de ressources du budget national au domaine de la prise en charge de la malnutrition aigüe, </a:t>
            </a:r>
            <a:r>
              <a:rPr lang="fr-FR" sz="1200" strike="noStrike" kern="1200" dirty="0">
                <a:solidFill>
                  <a:schemeClr val="tx1"/>
                </a:solidFill>
                <a:effectLst/>
                <a:latin typeface="+mn-lt"/>
                <a:ea typeface="+mn-ea"/>
                <a:cs typeface="+mn-cs"/>
              </a:rPr>
              <a:t>le </a:t>
            </a:r>
            <a:r>
              <a:rPr lang="fr-FR" sz="1200" strike="noStrike" kern="1200" dirty="0" err="1">
                <a:solidFill>
                  <a:schemeClr val="tx1"/>
                </a:solidFill>
                <a:effectLst/>
                <a:latin typeface="+mn-lt"/>
                <a:ea typeface="+mn-ea"/>
                <a:cs typeface="+mn-cs"/>
              </a:rPr>
              <a:t>MSP</a:t>
            </a:r>
            <a:r>
              <a:rPr lang="fr-FR" sz="1200" strike="noStrike" kern="1200" dirty="0">
                <a:solidFill>
                  <a:schemeClr val="tx1"/>
                </a:solidFill>
                <a:effectLst/>
                <a:latin typeface="+mn-lt"/>
                <a:ea typeface="+mn-ea"/>
                <a:cs typeface="+mn-cs"/>
              </a:rPr>
              <a:t>/AS/P répond à un indicateur déclencheur de cet appui budgétaire. Cet appui  qui joue ainsi le rôle de levier pour encourager les efforts du Gouvernement à rehausser le niveau des ressources nationales attribuées à la nutrition dans un contexte de raréfaction des ressources externes dans ce domaine.</a:t>
            </a: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strike="noStrike" kern="1200" dirty="0">
                <a:solidFill>
                  <a:schemeClr val="tx1"/>
                </a:solidFill>
                <a:effectLst/>
                <a:latin typeface="+mn-lt"/>
                <a:ea typeface="+mn-ea"/>
                <a:cs typeface="+mn-cs"/>
              </a:rPr>
              <a:t>Permis </a:t>
            </a:r>
            <a:r>
              <a:rPr lang="fr-FR" sz="1200" b="1" strike="noStrike" kern="1200" dirty="0">
                <a:solidFill>
                  <a:schemeClr val="tx1"/>
                </a:solidFill>
                <a:effectLst/>
                <a:latin typeface="+mn-lt"/>
                <a:ea typeface="+mn-ea"/>
                <a:cs typeface="+mn-cs"/>
              </a:rPr>
              <a:t>d’appuyer le processus d’élaboration de la </a:t>
            </a:r>
            <a:r>
              <a:rPr lang="fr-FR" sz="1200" b="1" strike="noStrike" kern="1200" dirty="0" err="1">
                <a:solidFill>
                  <a:schemeClr val="tx1"/>
                </a:solidFill>
                <a:effectLst/>
                <a:latin typeface="+mn-lt"/>
                <a:ea typeface="+mn-ea"/>
                <a:cs typeface="+mn-cs"/>
              </a:rPr>
              <a:t>PNSN</a:t>
            </a:r>
            <a:r>
              <a:rPr lang="fr-FR" sz="1200" b="1" strike="noStrike" kern="1200" dirty="0">
                <a:solidFill>
                  <a:schemeClr val="tx1"/>
                </a:solidFill>
                <a:effectLst/>
                <a:latin typeface="+mn-lt"/>
                <a:ea typeface="+mn-ea"/>
                <a:cs typeface="+mn-cs"/>
              </a:rPr>
              <a:t> et son plan d’action multisectoriel </a:t>
            </a:r>
            <a:r>
              <a:rPr lang="fr-FR" sz="1200" strike="noStrike" kern="1200" dirty="0">
                <a:solidFill>
                  <a:schemeClr val="tx1"/>
                </a:solidFill>
                <a:effectLst/>
                <a:latin typeface="+mn-lt"/>
                <a:ea typeface="+mn-ea"/>
                <a:cs typeface="+mn-cs"/>
              </a:rPr>
              <a:t>et une meilleure prise en compte de la nutrition dans le Plan de Développement Économique et Social (</a:t>
            </a:r>
            <a:r>
              <a:rPr lang="fr-FR" sz="1200" strike="noStrike" kern="1200" dirty="0" err="1">
                <a:solidFill>
                  <a:schemeClr val="tx1"/>
                </a:solidFill>
                <a:effectLst/>
                <a:latin typeface="+mn-lt"/>
                <a:ea typeface="+mn-ea"/>
                <a:cs typeface="+mn-cs"/>
              </a:rPr>
              <a:t>PDES</a:t>
            </a:r>
            <a:r>
              <a:rPr lang="fr-FR" sz="1200" strike="noStrike" kern="1200" dirty="0">
                <a:solidFill>
                  <a:schemeClr val="tx1"/>
                </a:solidFill>
                <a:effectLst/>
                <a:latin typeface="+mn-lt"/>
                <a:ea typeface="+mn-ea"/>
                <a:cs typeface="+mn-cs"/>
              </a:rPr>
              <a:t>) qui est le principal cadre de référence pour toute action de développement au Niger ; </a:t>
            </a: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b="1" strike="noStrike" kern="1200" dirty="0">
                <a:solidFill>
                  <a:schemeClr val="tx1"/>
                </a:solidFill>
                <a:effectLst/>
                <a:latin typeface="+mn-lt"/>
                <a:ea typeface="+mn-ea"/>
                <a:cs typeface="+mn-cs"/>
              </a:rPr>
              <a:t>De sensibiliser les décideurs à l’importance de mieux équilibrer les interventions </a:t>
            </a:r>
            <a:r>
              <a:rPr lang="fr-FR" sz="1200" strike="noStrike" kern="1200" dirty="0">
                <a:solidFill>
                  <a:schemeClr val="tx1"/>
                </a:solidFill>
                <a:effectLst/>
                <a:latin typeface="+mn-lt"/>
                <a:ea typeface="+mn-ea"/>
                <a:cs typeface="+mn-cs"/>
              </a:rPr>
              <a:t>de prise en charge et de prévention de la malnutrition. </a:t>
            </a: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b="1" strike="noStrike" kern="1200" dirty="0">
                <a:solidFill>
                  <a:schemeClr val="tx1"/>
                </a:solidFill>
                <a:effectLst/>
                <a:latin typeface="+mn-lt"/>
                <a:ea typeface="+mn-ea"/>
                <a:cs typeface="+mn-cs"/>
              </a:rPr>
              <a:t>De renforcer les synergies des actions spécifiques et sensibles à la nutrition </a:t>
            </a:r>
            <a:r>
              <a:rPr lang="fr-FR" sz="1200" strike="noStrike" kern="1200" dirty="0">
                <a:solidFill>
                  <a:schemeClr val="tx1"/>
                </a:solidFill>
                <a:effectLst/>
                <a:latin typeface="+mn-lt"/>
                <a:ea typeface="+mn-ea"/>
                <a:cs typeface="+mn-cs"/>
              </a:rPr>
              <a:t>dans une approche multisectorielle auprès des décideurs ;</a:t>
            </a:r>
          </a:p>
          <a:p>
            <a:pPr marL="171450" marR="0" lvl="0" indent="-171450" algn="l" defTabSz="914400" rtl="0" eaLnBrk="0" fontAlgn="auto" latinLnBrk="0" hangingPunct="0">
              <a:lnSpc>
                <a:spcPct val="100000"/>
              </a:lnSpc>
              <a:spcBef>
                <a:spcPts val="0"/>
              </a:spcBef>
              <a:spcAft>
                <a:spcPts val="0"/>
              </a:spcAft>
              <a:buClrTx/>
              <a:buSzTx/>
              <a:buFont typeface="Arial" panose="020B0604020202020204" pitchFamily="34" charset="0"/>
              <a:buChar char="•"/>
              <a:tabLst/>
              <a:defRPr/>
            </a:pPr>
            <a:r>
              <a:rPr lang="fr-FR" sz="1200" b="1" strike="noStrike" kern="1200" dirty="0">
                <a:solidFill>
                  <a:schemeClr val="tx1"/>
                </a:solidFill>
                <a:effectLst/>
                <a:latin typeface="+mn-lt"/>
                <a:ea typeface="+mn-ea"/>
                <a:cs typeface="+mn-cs"/>
              </a:rPr>
              <a:t>Définir les 7 priorités dont la production des informations et des données </a:t>
            </a:r>
            <a:r>
              <a:rPr lang="fr-FR" sz="1200" strike="noStrike" kern="1200" dirty="0">
                <a:solidFill>
                  <a:schemeClr val="tx1"/>
                </a:solidFill>
                <a:effectLst/>
                <a:latin typeface="+mn-lt"/>
                <a:ea typeface="+mn-ea"/>
                <a:cs typeface="+mn-cs"/>
              </a:rPr>
              <a:t>lors des concertations nationales et la préparation de la note de synthèse des concertations (document politique majeur validée par la présidence et la Primature) pour le Sommet des NU sur les systèmes alimentaires.</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11</a:t>
            </a:fld>
            <a:endParaRPr lang="fr-FR"/>
          </a:p>
        </p:txBody>
      </p:sp>
    </p:spTree>
    <p:extLst>
      <p:ext uri="{BB962C8B-B14F-4D97-AF65-F5344CB8AC3E}">
        <p14:creationId xmlns:p14="http://schemas.microsoft.com/office/powerpoint/2010/main" val="304014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598488" y="725488"/>
            <a:ext cx="5999162" cy="3375025"/>
          </a:xfrm>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12</a:t>
            </a:fld>
            <a:endParaRPr lang="fr-FR"/>
          </a:p>
        </p:txBody>
      </p:sp>
    </p:spTree>
    <p:extLst>
      <p:ext uri="{BB962C8B-B14F-4D97-AF65-F5344CB8AC3E}">
        <p14:creationId xmlns:p14="http://schemas.microsoft.com/office/powerpoint/2010/main" val="12809110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6096000" y="2852936"/>
            <a:ext cx="576064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6096000" y="4797152"/>
            <a:ext cx="576064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6096000" y="6022118"/>
            <a:ext cx="576064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905762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259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23392" y="3573016"/>
            <a:ext cx="10945216"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623392" y="1628800"/>
            <a:ext cx="10945216"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624425"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2545366"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624425"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2545366"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623393" y="2276872"/>
            <a:ext cx="5280587"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6288021" y="2276872"/>
            <a:ext cx="5280587"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624425"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2545366"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V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732095"/>
      </p:ext>
    </p:extLst>
  </p:cSld>
  <p:clrMapOvr>
    <a:masterClrMapping/>
  </p:clrMapOvr>
  <p:transition>
    <p:strips dir="ru"/>
  </p:transition>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23392" y="3573016"/>
            <a:ext cx="10945216"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623392" y="1628800"/>
            <a:ext cx="10945216"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624420"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2545361"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4061959986"/>
      </p:ext>
    </p:extLst>
  </p:cSld>
  <p:clrMapOvr>
    <a:masterClrMapping/>
  </p:clrMapOvr>
  <p:transition>
    <p:strips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re et text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dirty="0"/>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624420" y="6444808"/>
            <a:ext cx="1822449" cy="360000"/>
          </a:xfrm>
        </p:spPr>
        <p:txBody>
          <a:bodyPr anchor="ctr" anchorCtr="0">
            <a:noAutofit/>
          </a:bodyPr>
          <a:lstStyle>
            <a:lvl1pP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2545361"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3663055405"/>
      </p:ext>
    </p:extLst>
  </p:cSld>
  <p:clrMapOvr>
    <a:masterClrMapping/>
  </p:clrMapOvr>
  <p:transition>
    <p:strips dir="ru"/>
  </p:transition>
  <p:hf hd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623393" y="2276872"/>
            <a:ext cx="5280587"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6288021" y="2276872"/>
            <a:ext cx="5280587"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624420"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2545361"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93532968"/>
      </p:ext>
    </p:extLst>
  </p:cSld>
  <p:clrMapOvr>
    <a:masterClrMapping/>
  </p:clrMapOvr>
  <p:transition>
    <p:strips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6096000" y="2852936"/>
            <a:ext cx="576064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6096000" y="4797152"/>
            <a:ext cx="576064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6096000" y="6022110"/>
            <a:ext cx="576064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3615829320"/>
      </p:ext>
    </p:extLst>
  </p:cSld>
  <p:clrMapOvr>
    <a:masterClrMapping/>
  </p:clrMapOvr>
  <p:transition>
    <p:strips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75410"/>
      </p:ext>
    </p:extLst>
  </p:cSld>
  <p:clrMapOvr>
    <a:masterClrMapping/>
  </p:clrMapOvr>
  <p:transition>
    <p:strips dir="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23392" y="3573016"/>
            <a:ext cx="10945216"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623392" y="1628800"/>
            <a:ext cx="10945216"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624420"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2545361"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911874078"/>
      </p:ext>
    </p:extLst>
  </p:cSld>
  <p:clrMapOvr>
    <a:masterClrMapping/>
  </p:clrMapOvr>
  <p:transition>
    <p:strips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624420" y="6444808"/>
            <a:ext cx="1822449" cy="360000"/>
          </a:xfrm>
        </p:spPr>
        <p:txBody>
          <a:bodyPr anchor="ctr" anchorCtr="0">
            <a:noAutofit/>
          </a:bodyPr>
          <a:lstStyle>
            <a:lvl1pP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2545361"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2124252266"/>
      </p:ext>
    </p:extLst>
  </p:cSld>
  <p:clrMapOvr>
    <a:masterClrMapping/>
  </p:clrMapOvr>
  <p:transition>
    <p:strips dir="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623393" y="2276872"/>
            <a:ext cx="5280587"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6288021" y="2276872"/>
            <a:ext cx="5280587"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624420"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2545361"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36193738"/>
      </p:ext>
    </p:extLst>
  </p:cSld>
  <p:clrMapOvr>
    <a:masterClrMapping/>
  </p:clrMapOvr>
  <p:transition>
    <p:strips dir="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26615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623392" y="3573016"/>
            <a:ext cx="10945216"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623392" y="1628800"/>
            <a:ext cx="10945216"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pPr>
              <a:defRPr/>
            </a:pPr>
            <a:fld id="{02C702AE-1502-43AE-8DBA-2BCAD3408EF2}" type="slidenum">
              <a:rPr lang="fr-FR" smtClean="0">
                <a:solidFill>
                  <a:srgbClr val="FFFFFF"/>
                </a:solidFill>
              </a:rPr>
              <a:pPr>
                <a:def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335363" y="6444808"/>
            <a:ext cx="2111516"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dirty="0"/>
              <a:t>27 </a:t>
            </a:r>
            <a:r>
              <a:rPr lang="fr-FR" dirty="0" err="1"/>
              <a:t>fev</a:t>
            </a:r>
            <a:r>
              <a:rPr lang="fr-FR" dirty="0"/>
              <a:t> – 01 </a:t>
            </a:r>
            <a:r>
              <a:rPr lang="fr-FR" dirty="0" err="1"/>
              <a:t>mar</a:t>
            </a:r>
            <a:r>
              <a:rPr lang="fr-FR" dirty="0"/>
              <a:t> 2019</a:t>
            </a:r>
          </a:p>
        </p:txBody>
      </p:sp>
      <p:sp>
        <p:nvSpPr>
          <p:cNvPr id="15" name="Espace réservé du contenu 13"/>
          <p:cNvSpPr>
            <a:spLocks noGrp="1"/>
          </p:cNvSpPr>
          <p:nvPr>
            <p:ph sz="quarter" idx="18" hasCustomPrompt="1"/>
          </p:nvPr>
        </p:nvSpPr>
        <p:spPr>
          <a:xfrm>
            <a:off x="2545376"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dirty="0"/>
              <a:t>Event, place</a:t>
            </a:r>
          </a:p>
        </p:txBody>
      </p:sp>
    </p:spTree>
    <p:extLst>
      <p:ext uri="{BB962C8B-B14F-4D97-AF65-F5344CB8AC3E}">
        <p14:creationId xmlns:p14="http://schemas.microsoft.com/office/powerpoint/2010/main" val="417714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pPr>
              <a:defRPr/>
            </a:pPr>
            <a:fld id="{02C702AE-1502-43AE-8DBA-2BCAD3408EF2}" type="slidenum">
              <a:rPr lang="fr-FR" smtClean="0">
                <a:solidFill>
                  <a:srgbClr val="FFFFFF"/>
                </a:solidFill>
              </a:rPr>
              <a:pPr>
                <a:defRPr/>
              </a:pPr>
              <a:t>‹N°›</a:t>
            </a:fld>
            <a:endParaRPr lang="fr-FR">
              <a:solidFill>
                <a:srgbClr val="FFFFFF"/>
              </a:solidFill>
            </a:endParaRP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624427"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2545376"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3072408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623393" y="2276872"/>
            <a:ext cx="5280587"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pPr>
              <a:defRPr/>
            </a:pPr>
            <a:fld id="{02C702AE-1502-43AE-8DBA-2BCAD3408EF2}" type="slidenum">
              <a:rPr lang="fr-FR" smtClean="0">
                <a:solidFill>
                  <a:srgbClr val="FFFFFF"/>
                </a:solidFill>
              </a:rPr>
              <a:pPr>
                <a:defRPr/>
              </a:pPr>
              <a:t>‹N°›</a:t>
            </a:fld>
            <a:endParaRPr lang="fr-FR">
              <a:solidFill>
                <a:srgbClr val="FFFFFF"/>
              </a:solidFill>
            </a:endParaRPr>
          </a:p>
        </p:txBody>
      </p:sp>
      <p:sp>
        <p:nvSpPr>
          <p:cNvPr id="12" name="Espace réservé du contenu 11"/>
          <p:cNvSpPr>
            <a:spLocks noGrp="1"/>
          </p:cNvSpPr>
          <p:nvPr>
            <p:ph sz="quarter" idx="13" hasCustomPrompt="1"/>
          </p:nvPr>
        </p:nvSpPr>
        <p:spPr>
          <a:xfrm>
            <a:off x="3312584" y="188913"/>
            <a:ext cx="825500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6288021" y="2276872"/>
            <a:ext cx="5280587"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624427" y="6444808"/>
            <a:ext cx="1822449"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2545376" y="6444808"/>
            <a:ext cx="5854897"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526284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6096000" y="2852936"/>
            <a:ext cx="576064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6096000" y="4797152"/>
            <a:ext cx="576064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6096000" y="6022132"/>
            <a:ext cx="576064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31943148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3.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3.jpeg"/><Relationship Id="rId5" Type="http://schemas.openxmlformats.org/officeDocument/2006/relationships/theme" Target="../theme/theme4.xml"/><Relationship Id="rId4"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7.xml"/><Relationship Id="rId7" Type="http://schemas.openxmlformats.org/officeDocument/2006/relationships/image" Target="../media/image2.jpe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5.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178219" y="3140968"/>
            <a:ext cx="5678421" cy="1296144"/>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192012" y="4437112"/>
            <a:ext cx="5664629" cy="936104"/>
          </a:xfrm>
          <a:prstGeom prst="rect">
            <a:avLst/>
          </a:prstGeom>
        </p:spPr>
        <p:txBody>
          <a:bodyPr vert="horz" lIns="91440" tIns="45720" rIns="91440" bIns="45720" rtlCol="0">
            <a:normAutofit/>
          </a:bodyPr>
          <a:lstStyle/>
          <a:p>
            <a:pPr lvl="0"/>
            <a:r>
              <a:rPr lang="fr-FR" dirty="0"/>
              <a:t>SOUS-TITRE DE LA PRESENTATION </a:t>
            </a:r>
          </a:p>
        </p:txBody>
      </p:sp>
    </p:spTree>
    <p:extLst>
      <p:ext uri="{BB962C8B-B14F-4D97-AF65-F5344CB8AC3E}">
        <p14:creationId xmlns:p14="http://schemas.microsoft.com/office/powerpoint/2010/main" val="1821813571"/>
      </p:ext>
    </p:extLst>
  </p:cSld>
  <p:clrMap bg1="lt1" tx1="dk1" bg2="lt2" tx2="dk2" accent1="accent1" accent2="accent2" accent3="accent3" accent4="accent4" accent5="accent5" accent6="accent6" hlink="hlink" folHlink="folHlink"/>
  <p:sldLayoutIdLst>
    <p:sldLayoutId id="2147483657" r:id="rId1"/>
  </p:sldLayoutIdLst>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3392" y="1196752"/>
            <a:ext cx="10945216"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23392" y="2276872"/>
            <a:ext cx="10945216"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609601" y="6453347"/>
            <a:ext cx="1837995"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2447597" y="6453347"/>
            <a:ext cx="5856651"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11184565" y="6453347"/>
            <a:ext cx="828576"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8548916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0" r:id="rId4"/>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3392" y="1196752"/>
            <a:ext cx="10945216"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23392" y="2276872"/>
            <a:ext cx="10945216"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609601" y="6453339"/>
            <a:ext cx="1837995"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2447596" y="6453339"/>
            <a:ext cx="5856651"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11184565" y="6453339"/>
            <a:ext cx="828576"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79471784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ransition>
    <p:strips dir="ru"/>
  </p:transition>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3392" y="1196752"/>
            <a:ext cx="10945216"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23392" y="2276872"/>
            <a:ext cx="10945216"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609601" y="6453339"/>
            <a:ext cx="1837995"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2447596" y="6453339"/>
            <a:ext cx="5856651"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11184565" y="6453339"/>
            <a:ext cx="828576"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117641513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Lst>
  <p:transition>
    <p:strips dir="ru"/>
  </p:transition>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3392" y="1196752"/>
            <a:ext cx="10945216"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623392" y="2276872"/>
            <a:ext cx="10945216"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609601" y="6453361"/>
            <a:ext cx="1837995" cy="365125"/>
          </a:xfrm>
          <a:prstGeom prst="rect">
            <a:avLst/>
          </a:prstGeom>
        </p:spPr>
        <p:txBody>
          <a:bodyPr vert="horz" lIns="91440" tIns="45720" rIns="91440" bIns="45720" rtlCol="0" anchor="ctr"/>
          <a:lstStyle>
            <a:lvl1pPr algn="l">
              <a:defRPr sz="1200">
                <a:solidFill>
                  <a:schemeClr val="bg1"/>
                </a:solidFill>
              </a:defRPr>
            </a:lvl1pPr>
          </a:lstStyle>
          <a:p>
            <a:pPr>
              <a:defRPr/>
            </a:pPr>
            <a:fld id="{7A6E093B-D83A-4EA5-A375-71A406C8A8BB}" type="datetime1">
              <a:rPr lang="en-GB" smtClean="0">
                <a:solidFill>
                  <a:srgbClr val="FFFFFF"/>
                </a:solidFill>
              </a:rPr>
              <a:pPr>
                <a:defRPr/>
              </a:pPr>
              <a:t>16/10/2022</a:t>
            </a:fld>
            <a:endParaRPr lang="fr-FR" dirty="0">
              <a:solidFill>
                <a:srgbClr val="FFFFFF"/>
              </a:solidFill>
            </a:endParaRPr>
          </a:p>
        </p:txBody>
      </p:sp>
      <p:sp>
        <p:nvSpPr>
          <p:cNvPr id="5" name="Espace réservé du pied de page 4"/>
          <p:cNvSpPr>
            <a:spLocks noGrp="1"/>
          </p:cNvSpPr>
          <p:nvPr>
            <p:ph type="ftr" sz="quarter" idx="3"/>
          </p:nvPr>
        </p:nvSpPr>
        <p:spPr>
          <a:xfrm>
            <a:off x="2447597" y="6453361"/>
            <a:ext cx="5856651" cy="365125"/>
          </a:xfrm>
          <a:prstGeom prst="rect">
            <a:avLst/>
          </a:prstGeom>
        </p:spPr>
        <p:txBody>
          <a:bodyPr vert="horz" lIns="91440" tIns="45720" rIns="91440" bIns="45720" rtlCol="0" anchor="ctr"/>
          <a:lstStyle>
            <a:lvl1pPr algn="ctr">
              <a:defRPr sz="1200">
                <a:solidFill>
                  <a:schemeClr val="bg1"/>
                </a:solidFill>
              </a:defRPr>
            </a:lvl1pPr>
          </a:lstStyle>
          <a:p>
            <a:pPr>
              <a:defRPr/>
            </a:pPr>
            <a:endParaRPr lang="fr-FR" dirty="0">
              <a:solidFill>
                <a:srgbClr val="FFFFFF"/>
              </a:solidFill>
            </a:endParaRPr>
          </a:p>
        </p:txBody>
      </p:sp>
      <p:sp>
        <p:nvSpPr>
          <p:cNvPr id="6" name="Espace réservé du numéro de diapositive 5"/>
          <p:cNvSpPr>
            <a:spLocks noGrp="1"/>
          </p:cNvSpPr>
          <p:nvPr>
            <p:ph type="sldNum" sz="quarter" idx="4"/>
          </p:nvPr>
        </p:nvSpPr>
        <p:spPr>
          <a:xfrm>
            <a:off x="11184565" y="6453361"/>
            <a:ext cx="828576" cy="365125"/>
          </a:xfrm>
          <a:prstGeom prst="rect">
            <a:avLst/>
          </a:prstGeom>
        </p:spPr>
        <p:txBody>
          <a:bodyPr vert="horz" lIns="91440" tIns="45720" rIns="91440" bIns="45720" rtlCol="0" anchor="ctr"/>
          <a:lstStyle>
            <a:lvl1pPr algn="r">
              <a:defRPr sz="1200">
                <a:solidFill>
                  <a:schemeClr val="bg1"/>
                </a:solidFill>
              </a:defRPr>
            </a:lvl1pPr>
          </a:lstStyle>
          <a:p>
            <a:pPr>
              <a:defRPr/>
            </a:pPr>
            <a:fld id="{02C702AE-1502-43AE-8DBA-2BCAD3408EF2}" type="slidenum">
              <a:rPr lang="fr-FR" smtClean="0">
                <a:solidFill>
                  <a:srgbClr val="FFFFFF"/>
                </a:solidFill>
              </a:rPr>
              <a:pPr>
                <a:defRPr/>
              </a:pPr>
              <a:t>‹N°›</a:t>
            </a:fld>
            <a:endParaRPr lang="fr-FR" dirty="0">
              <a:solidFill>
                <a:srgbClr val="FFFFFF"/>
              </a:solidFill>
            </a:endParaRPr>
          </a:p>
        </p:txBody>
      </p:sp>
    </p:spTree>
    <p:extLst>
      <p:ext uri="{BB962C8B-B14F-4D97-AF65-F5344CB8AC3E}">
        <p14:creationId xmlns:p14="http://schemas.microsoft.com/office/powerpoint/2010/main" val="20516245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9" r:id="rId5"/>
  </p:sldLayoutIdLst>
  <p:hf hdr="0" ftr="0" dt="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6.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023992" y="2420888"/>
            <a:ext cx="6013176" cy="2556693"/>
          </a:xfrm>
        </p:spPr>
        <p:txBody>
          <a:bodyPr>
            <a:noAutofit/>
          </a:bodyPr>
          <a:lstStyle/>
          <a:p>
            <a:pPr algn="just"/>
            <a:r>
              <a:rPr lang="fr-FR" sz="2400" i="1" dirty="0">
                <a:solidFill>
                  <a:schemeClr val="bg1"/>
                </a:solidFill>
              </a:rPr>
              <a:t/>
            </a:r>
            <a:br>
              <a:rPr lang="fr-FR" sz="2400" i="1" dirty="0">
                <a:solidFill>
                  <a:schemeClr val="bg1"/>
                </a:solidFill>
              </a:rPr>
            </a:br>
            <a:r>
              <a:rPr lang="fr-CA" sz="2400" dirty="0">
                <a:solidFill>
                  <a:schemeClr val="bg1"/>
                </a:solidFill>
              </a:rPr>
              <a:t>Défis et opportunités de production des données de qualité pour alimenter le </a:t>
            </a:r>
            <a:r>
              <a:rPr lang="fr-CA" sz="2400" dirty="0" smtClean="0">
                <a:solidFill>
                  <a:schemeClr val="bg1"/>
                </a:solidFill>
              </a:rPr>
              <a:t>plaidoyer et aider </a:t>
            </a:r>
            <a:r>
              <a:rPr lang="fr-CA" sz="2400" dirty="0">
                <a:solidFill>
                  <a:schemeClr val="bg1"/>
                </a:solidFill>
              </a:rPr>
              <a:t>à la prise des </a:t>
            </a:r>
            <a:r>
              <a:rPr lang="fr-CA" sz="2400" dirty="0" smtClean="0">
                <a:solidFill>
                  <a:schemeClr val="bg1"/>
                </a:solidFill>
              </a:rPr>
              <a:t>décisions</a:t>
            </a:r>
            <a:endParaRPr lang="fr-FR" sz="2400" dirty="0">
              <a:solidFill>
                <a:schemeClr val="bg1"/>
              </a:solidFill>
            </a:endParaRPr>
          </a:p>
        </p:txBody>
      </p:sp>
      <p:sp>
        <p:nvSpPr>
          <p:cNvPr id="3" name="Espace réservé du contenu 2"/>
          <p:cNvSpPr>
            <a:spLocks noGrp="1"/>
          </p:cNvSpPr>
          <p:nvPr>
            <p:ph idx="1"/>
          </p:nvPr>
        </p:nvSpPr>
        <p:spPr>
          <a:xfrm>
            <a:off x="6522765" y="5373216"/>
            <a:ext cx="5329100" cy="936104"/>
          </a:xfrm>
        </p:spPr>
        <p:txBody>
          <a:bodyPr>
            <a:noAutofit/>
          </a:bodyPr>
          <a:lstStyle/>
          <a:p>
            <a:pPr algn="ctr">
              <a:spcBef>
                <a:spcPts val="0"/>
              </a:spcBef>
            </a:pPr>
            <a:r>
              <a:rPr lang="fr-FR" sz="1800" b="1" i="1" dirty="0">
                <a:solidFill>
                  <a:schemeClr val="accent1">
                    <a:lumMod val="50000"/>
                  </a:schemeClr>
                </a:solidFill>
              </a:rPr>
              <a:t>Présenté par </a:t>
            </a:r>
            <a:r>
              <a:rPr lang="fr-FR" sz="1800" b="1" i="1" dirty="0" err="1">
                <a:solidFill>
                  <a:schemeClr val="accent1">
                    <a:lumMod val="50000"/>
                  </a:schemeClr>
                </a:solidFill>
              </a:rPr>
              <a:t>Mababou</a:t>
            </a:r>
            <a:r>
              <a:rPr lang="fr-FR" sz="1800" b="1" i="1" dirty="0">
                <a:solidFill>
                  <a:schemeClr val="accent1">
                    <a:lumMod val="50000"/>
                  </a:schemeClr>
                </a:solidFill>
              </a:rPr>
              <a:t> KEBE</a:t>
            </a:r>
          </a:p>
          <a:p>
            <a:pPr algn="ctr"/>
            <a:r>
              <a:rPr lang="fr-FR" sz="1800" b="1" i="1" dirty="0">
                <a:solidFill>
                  <a:schemeClr val="accent1">
                    <a:lumMod val="50000"/>
                  </a:schemeClr>
                </a:solidFill>
              </a:rPr>
              <a:t>Analyste-Statisticien </a:t>
            </a:r>
          </a:p>
          <a:p>
            <a:pPr algn="ctr"/>
            <a:r>
              <a:rPr lang="fr-FR" sz="1800" b="1" i="1" dirty="0">
                <a:solidFill>
                  <a:schemeClr val="accent1">
                    <a:lumMod val="50000"/>
                  </a:schemeClr>
                </a:solidFill>
              </a:rPr>
              <a:t>Assistance technique NIPN Niger</a:t>
            </a:r>
          </a:p>
        </p:txBody>
      </p:sp>
      <p:sp>
        <p:nvSpPr>
          <p:cNvPr id="4" name="Espace réservé du contenu 3"/>
          <p:cNvSpPr>
            <a:spLocks noGrp="1"/>
          </p:cNvSpPr>
          <p:nvPr>
            <p:ph sz="quarter" idx="10"/>
          </p:nvPr>
        </p:nvSpPr>
        <p:spPr>
          <a:xfrm>
            <a:off x="119336" y="161647"/>
            <a:ext cx="4536504" cy="675065"/>
          </a:xfrm>
        </p:spPr>
        <p:txBody>
          <a:bodyPr>
            <a:normAutofit fontScale="70000" lnSpcReduction="20000"/>
          </a:bodyPr>
          <a:lstStyle/>
          <a:p>
            <a:r>
              <a:rPr lang="fr-FR" sz="2200" dirty="0"/>
              <a:t>Conférence dans le cadre de la Journée Mondiale de l’Alimentation (JMA), édition 2022</a:t>
            </a:r>
            <a:endParaRPr lang="fr-CA" sz="2200" dirty="0"/>
          </a:p>
          <a:p>
            <a:endParaRPr lang="fr-FR" dirty="0"/>
          </a:p>
        </p:txBody>
      </p:sp>
      <p:sp>
        <p:nvSpPr>
          <p:cNvPr id="5" name="Rectangle 1"/>
          <p:cNvSpPr>
            <a:spLocks noChangeArrowheads="1"/>
          </p:cNvSpPr>
          <p:nvPr/>
        </p:nvSpPr>
        <p:spPr bwMode="auto">
          <a:xfrm>
            <a:off x="1524003"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endParaRPr lang="fr-FR"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500"/>
                                        <p:tgtEl>
                                          <p:spTgt spid="2"/>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9" dur="500"/>
                                        <p:tgtEl>
                                          <p:spTgt spid="3">
                                            <p:txEl>
                                              <p:pRg st="1" end="1"/>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D113A9-8DA6-487D-960B-4A2DBA2EC747}"/>
              </a:ext>
            </a:extLst>
          </p:cNvPr>
          <p:cNvSpPr>
            <a:spLocks noGrp="1"/>
          </p:cNvSpPr>
          <p:nvPr>
            <p:ph type="sldNum" sz="quarter" idx="12"/>
          </p:nvPr>
        </p:nvSpPr>
        <p:spPr/>
        <p:txBody>
          <a:bodyPr/>
          <a:lstStyle/>
          <a:p>
            <a:fld id="{02C702AE-1502-43AE-8DBA-2BCAD3408EF2}" type="slidenum">
              <a:rPr lang="fr-FR" smtClean="0"/>
              <a:pPr/>
              <a:t>2</a:t>
            </a:fld>
            <a:endParaRPr lang="fr-FR"/>
          </a:p>
        </p:txBody>
      </p:sp>
      <p:sp>
        <p:nvSpPr>
          <p:cNvPr id="5" name="Content Placeholder 4">
            <a:extLst>
              <a:ext uri="{FF2B5EF4-FFF2-40B4-BE49-F238E27FC236}">
                <a16:creationId xmlns:a16="http://schemas.microsoft.com/office/drawing/2014/main" id="{13D31CF2-580E-4AD9-A225-E0EE8E2A52D7}"/>
              </a:ext>
            </a:extLst>
          </p:cNvPr>
          <p:cNvSpPr>
            <a:spLocks noGrp="1"/>
          </p:cNvSpPr>
          <p:nvPr>
            <p:ph sz="quarter" idx="13"/>
          </p:nvPr>
        </p:nvSpPr>
        <p:spPr>
          <a:xfrm>
            <a:off x="2999656" y="18153"/>
            <a:ext cx="7003648" cy="674543"/>
          </a:xfrm>
        </p:spPr>
        <p:txBody>
          <a:bodyPr/>
          <a:lstStyle/>
          <a:p>
            <a:pPr marL="0" indent="0" algn="ctr" eaLnBrk="0" hangingPunct="0"/>
            <a:r>
              <a:rPr lang="fr-FR" sz="3200" cap="small" dirty="0"/>
              <a:t>Plan de la présentation</a:t>
            </a:r>
          </a:p>
        </p:txBody>
      </p:sp>
      <p:grpSp>
        <p:nvGrpSpPr>
          <p:cNvPr id="13" name="Groupe 12"/>
          <p:cNvGrpSpPr/>
          <p:nvPr/>
        </p:nvGrpSpPr>
        <p:grpSpPr>
          <a:xfrm>
            <a:off x="10003304" y="1190"/>
            <a:ext cx="2190482"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2" name="ZoneTexte 21"/>
          <p:cNvSpPr txBox="1"/>
          <p:nvPr/>
        </p:nvSpPr>
        <p:spPr>
          <a:xfrm>
            <a:off x="1535493" y="1865178"/>
            <a:ext cx="9649072" cy="3447098"/>
          </a:xfrm>
          <a:prstGeom prst="rect">
            <a:avLst/>
          </a:prstGeom>
          <a:noFill/>
        </p:spPr>
        <p:txBody>
          <a:bodyPr wrap="square" rtlCol="0">
            <a:spAutoFit/>
          </a:bodyPr>
          <a:lstStyle/>
          <a:p>
            <a:pPr marL="342900" indent="-342900" algn="just">
              <a:spcBef>
                <a:spcPts val="600"/>
              </a:spcBef>
              <a:spcAft>
                <a:spcPts val="600"/>
              </a:spcAft>
              <a:buFont typeface="+mj-lt"/>
              <a:buAutoNum type="arabicPeriod"/>
            </a:pPr>
            <a:r>
              <a:rPr lang="fr-FR" sz="2400" b="1" dirty="0"/>
              <a:t>Systèmes d’Information sur la nutrition au Niger</a:t>
            </a:r>
          </a:p>
          <a:p>
            <a:pPr marL="342900" indent="-342900" algn="just">
              <a:spcBef>
                <a:spcPts val="600"/>
              </a:spcBef>
              <a:spcAft>
                <a:spcPts val="600"/>
              </a:spcAft>
              <a:buFont typeface="+mj-lt"/>
              <a:buAutoNum type="arabicPeriod"/>
            </a:pPr>
            <a:endParaRPr lang="fr-FR" sz="2400" b="1" dirty="0"/>
          </a:p>
          <a:p>
            <a:pPr marL="342900" indent="-342900" algn="just">
              <a:spcBef>
                <a:spcPts val="600"/>
              </a:spcBef>
              <a:spcAft>
                <a:spcPts val="600"/>
              </a:spcAft>
              <a:buFont typeface="+mj-lt"/>
              <a:buAutoNum type="arabicPeriod"/>
            </a:pPr>
            <a:r>
              <a:rPr lang="fr-CA" sz="2400" b="1" dirty="0" smtClean="0">
                <a:solidFill>
                  <a:srgbClr val="FF0000"/>
                </a:solidFill>
              </a:rPr>
              <a:t>Défis </a:t>
            </a:r>
            <a:r>
              <a:rPr lang="fr-CA" sz="2400" b="1" dirty="0">
                <a:solidFill>
                  <a:srgbClr val="FF0000"/>
                </a:solidFill>
              </a:rPr>
              <a:t>et opportunités pour la production des données de qualité pour la prise des décisions</a:t>
            </a:r>
          </a:p>
          <a:p>
            <a:pPr marL="342900" indent="-342900">
              <a:spcBef>
                <a:spcPts val="600"/>
              </a:spcBef>
              <a:spcAft>
                <a:spcPts val="600"/>
              </a:spcAft>
              <a:buFont typeface="+mj-lt"/>
              <a:buAutoNum type="arabicPeriod"/>
            </a:pPr>
            <a:endParaRPr lang="fr-FR" sz="2400" b="1" dirty="0" smtClean="0"/>
          </a:p>
          <a:p>
            <a:pPr marL="342900" indent="-342900">
              <a:spcBef>
                <a:spcPts val="600"/>
              </a:spcBef>
              <a:spcAft>
                <a:spcPts val="600"/>
              </a:spcAft>
              <a:buFont typeface="+mj-lt"/>
              <a:buAutoNum type="arabicPeriod"/>
            </a:pPr>
            <a:r>
              <a:rPr lang="fr-FR" sz="2400" b="1" dirty="0">
                <a:solidFill>
                  <a:schemeClr val="accent5">
                    <a:lumMod val="50000"/>
                  </a:schemeClr>
                </a:solidFill>
              </a:rPr>
              <a:t>Contribution de la PNIN-Niger</a:t>
            </a:r>
          </a:p>
          <a:p>
            <a:pPr marL="342900" indent="-342900">
              <a:spcBef>
                <a:spcPts val="600"/>
              </a:spcBef>
              <a:spcAft>
                <a:spcPts val="600"/>
              </a:spcAft>
              <a:buFont typeface="+mj-lt"/>
              <a:buAutoNum type="arabicPeriod"/>
            </a:pPr>
            <a:endParaRPr lang="fr-FR" sz="2400" b="1" dirty="0"/>
          </a:p>
        </p:txBody>
      </p:sp>
    </p:spTree>
    <p:extLst>
      <p:ext uri="{BB962C8B-B14F-4D97-AF65-F5344CB8AC3E}">
        <p14:creationId xmlns:p14="http://schemas.microsoft.com/office/powerpoint/2010/main" val="240240782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arn(inVertical)">
                                      <p:cBhvr>
                                        <p:cTn id="11" dur="500"/>
                                        <p:tgtEl>
                                          <p:spTgt spid="5">
                                            <p:txEl>
                                              <p:pRg st="0" end="0"/>
                                            </p:txEl>
                                          </p:spTgt>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randombar(horizontal)">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solidFill>
                  <a:srgbClr val="FFFFFF"/>
                </a:solidFill>
              </a:rPr>
              <a:pPr/>
              <a:t>3</a:t>
            </a:fld>
            <a:endParaRPr lang="fr-FR">
              <a:solidFill>
                <a:srgbClr val="FFFFFF"/>
              </a:solidFill>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9912424" y="6453337"/>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a:solidFill>
                  <a:srgbClr val="FFFFFF"/>
                </a:solidFill>
              </a:rPr>
              <a:pPr/>
              <a:t>3</a:t>
            </a:fld>
            <a:endParaRPr lang="fr-FR">
              <a:solidFill>
                <a:srgbClr val="FFFFFF"/>
              </a:solidFill>
            </a:endParaRPr>
          </a:p>
        </p:txBody>
      </p:sp>
      <p:grpSp>
        <p:nvGrpSpPr>
          <p:cNvPr id="12" name="Groupe 11"/>
          <p:cNvGrpSpPr/>
          <p:nvPr/>
        </p:nvGrpSpPr>
        <p:grpSpPr>
          <a:xfrm>
            <a:off x="10021690" y="-24918"/>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3136632" y="0"/>
            <a:ext cx="6912767" cy="769441"/>
          </a:xfrm>
          <a:prstGeom prst="rect">
            <a:avLst/>
          </a:prstGeom>
          <a:noFill/>
        </p:spPr>
        <p:txBody>
          <a:bodyPr wrap="square" rtlCol="0">
            <a:spAutoFit/>
          </a:bodyPr>
          <a:lstStyle/>
          <a:p>
            <a:pPr defTabSz="363538">
              <a:tabLst>
                <a:tab pos="903288" algn="l"/>
                <a:tab pos="1077913" algn="l"/>
              </a:tabLst>
            </a:pPr>
            <a:r>
              <a:rPr lang="fr-FR" sz="2200" b="1" cap="small" dirty="0" smtClean="0">
                <a:solidFill>
                  <a:srgbClr val="FFFFFF"/>
                </a:solidFill>
              </a:rPr>
              <a:t>Définition d’un système d’information pour la nutrition</a:t>
            </a:r>
            <a:endParaRPr lang="fr-FR" sz="2200" b="1" cap="small" dirty="0">
              <a:solidFill>
                <a:srgbClr val="FFFFFF"/>
              </a:solidFill>
            </a:endParaRPr>
          </a:p>
        </p:txBody>
      </p:sp>
      <p:sp>
        <p:nvSpPr>
          <p:cNvPr id="2" name="Rectangle 1"/>
          <p:cNvSpPr/>
          <p:nvPr/>
        </p:nvSpPr>
        <p:spPr>
          <a:xfrm>
            <a:off x="1859508" y="4626544"/>
            <a:ext cx="8674348" cy="1569660"/>
          </a:xfrm>
          <a:prstGeom prst="rect">
            <a:avLst/>
          </a:prstGeom>
        </p:spPr>
        <p:txBody>
          <a:bodyPr wrap="square">
            <a:spAutoFit/>
          </a:bodyPr>
          <a:lstStyle/>
          <a:p>
            <a:r>
              <a:rPr lang="fr-FR" sz="2400" dirty="0">
                <a:solidFill>
                  <a:schemeClr val="accent6">
                    <a:lumMod val="50000"/>
                  </a:schemeClr>
                </a:solidFill>
              </a:rPr>
              <a:t>Un système d’information pour la nutrition comprend la </a:t>
            </a:r>
            <a:r>
              <a:rPr lang="fr-FR" sz="2400" b="1" dirty="0">
                <a:solidFill>
                  <a:schemeClr val="accent6">
                    <a:lumMod val="50000"/>
                  </a:schemeClr>
                </a:solidFill>
              </a:rPr>
              <a:t>collecte</a:t>
            </a:r>
            <a:r>
              <a:rPr lang="fr-FR" sz="2400" dirty="0">
                <a:solidFill>
                  <a:schemeClr val="accent6">
                    <a:lumMod val="50000"/>
                  </a:schemeClr>
                </a:solidFill>
              </a:rPr>
              <a:t>, </a:t>
            </a:r>
            <a:r>
              <a:rPr lang="fr-FR" sz="2400" b="1" dirty="0">
                <a:solidFill>
                  <a:schemeClr val="accent6">
                    <a:lumMod val="50000"/>
                  </a:schemeClr>
                </a:solidFill>
              </a:rPr>
              <a:t>l’analyse</a:t>
            </a:r>
            <a:r>
              <a:rPr lang="fr-FR" sz="2400" dirty="0">
                <a:solidFill>
                  <a:schemeClr val="accent6">
                    <a:lumMod val="50000"/>
                  </a:schemeClr>
                </a:solidFill>
              </a:rPr>
              <a:t>, </a:t>
            </a:r>
            <a:r>
              <a:rPr lang="fr-FR" sz="2400" b="1" dirty="0">
                <a:solidFill>
                  <a:schemeClr val="accent6">
                    <a:lumMod val="50000"/>
                  </a:schemeClr>
                </a:solidFill>
              </a:rPr>
              <a:t>l’interprétation</a:t>
            </a:r>
            <a:r>
              <a:rPr lang="fr-FR" sz="2400" dirty="0">
                <a:solidFill>
                  <a:schemeClr val="accent6">
                    <a:lumMod val="50000"/>
                  </a:schemeClr>
                </a:solidFill>
              </a:rPr>
              <a:t> et </a:t>
            </a:r>
            <a:r>
              <a:rPr lang="fr-FR" sz="2400" b="1" dirty="0">
                <a:solidFill>
                  <a:schemeClr val="accent6">
                    <a:lumMod val="50000"/>
                  </a:schemeClr>
                </a:solidFill>
              </a:rPr>
              <a:t>le partage </a:t>
            </a:r>
            <a:r>
              <a:rPr lang="fr-FR" sz="2400" dirty="0">
                <a:solidFill>
                  <a:schemeClr val="accent6">
                    <a:lumMod val="50000"/>
                  </a:schemeClr>
                </a:solidFill>
              </a:rPr>
              <a:t>de données et informations sur le statut nutritionnel des populations et ses déterminants</a:t>
            </a:r>
            <a:endParaRPr lang="fr-FR" sz="2400" i="1" dirty="0">
              <a:solidFill>
                <a:schemeClr val="accent6">
                  <a:lumMod val="50000"/>
                </a:schemeClr>
              </a:solidFill>
            </a:endParaRPr>
          </a:p>
        </p:txBody>
      </p:sp>
      <p:sp>
        <p:nvSpPr>
          <p:cNvPr id="3" name="Rectangle 2"/>
          <p:cNvSpPr/>
          <p:nvPr/>
        </p:nvSpPr>
        <p:spPr>
          <a:xfrm>
            <a:off x="5901055" y="1230092"/>
            <a:ext cx="4796840" cy="3139321"/>
          </a:xfrm>
          <a:prstGeom prst="rect">
            <a:avLst/>
          </a:prstGeom>
        </p:spPr>
        <p:txBody>
          <a:bodyPr wrap="square">
            <a:spAutoFit/>
          </a:bodyPr>
          <a:lstStyle/>
          <a:p>
            <a:r>
              <a:rPr lang="fr-FR" sz="2200" i="1" dirty="0"/>
              <a:t>« </a:t>
            </a:r>
            <a:r>
              <a:rPr lang="fr-FR" sz="2200" i="1" dirty="0">
                <a:solidFill>
                  <a:schemeClr val="accent1">
                    <a:lumMod val="50000"/>
                  </a:schemeClr>
                </a:solidFill>
              </a:rPr>
              <a:t>Un système permanent de production d'informations sur la magnitude, la distribution et les causes actuelles et futures de la malnutrition et ses déterminants, dans une population donnée et pour la formulation de politiques, la conception et la gestion de programmes</a:t>
            </a:r>
            <a:r>
              <a:rPr lang="fr-FR" sz="2200" i="1" dirty="0"/>
              <a:t> »</a:t>
            </a:r>
            <a:endParaRPr lang="fr-FR" sz="2200" dirty="0"/>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36844" y="1449238"/>
            <a:ext cx="3833957" cy="2829460"/>
          </a:xfrm>
          <a:prstGeom prst="rect">
            <a:avLst/>
          </a:prstGeom>
        </p:spPr>
      </p:pic>
    </p:spTree>
    <p:extLst>
      <p:ext uri="{BB962C8B-B14F-4D97-AF65-F5344CB8AC3E}">
        <p14:creationId xmlns:p14="http://schemas.microsoft.com/office/powerpoint/2010/main" val="40836485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left)">
                                      <p:cBhvr>
                                        <p:cTn id="19" dur="500"/>
                                        <p:tgtEl>
                                          <p:spTgt spid="3">
                                            <p:txEl>
                                              <p:pRg st="0" end="0"/>
                                            </p:txEl>
                                          </p:spTgt>
                                        </p:tgtEl>
                                      </p:cBhvr>
                                    </p:animEffect>
                                  </p:childTnLst>
                                </p:cTn>
                              </p:par>
                            </p:childTnLst>
                          </p:cTn>
                        </p:par>
                        <p:par>
                          <p:cTn id="20" fill="hold">
                            <p:stCondLst>
                              <p:cond delay="2000"/>
                            </p:stCondLst>
                            <p:childTnLst>
                              <p:par>
                                <p:cTn id="21" presetID="5" presetClass="entr" presetSubtype="5" fill="hold" nodeType="afterEffect">
                                  <p:stCondLst>
                                    <p:cond delay="0"/>
                                  </p:stCondLst>
                                  <p:childTnLst>
                                    <p:set>
                                      <p:cBhvr>
                                        <p:cTn id="22" dur="1" fill="hold">
                                          <p:stCondLst>
                                            <p:cond delay="0"/>
                                          </p:stCondLst>
                                        </p:cTn>
                                        <p:tgtEl>
                                          <p:spTgt spid="2">
                                            <p:txEl>
                                              <p:pRg st="0" end="0"/>
                                            </p:txEl>
                                          </p:spTgt>
                                        </p:tgtEl>
                                        <p:attrNameLst>
                                          <p:attrName>style.visibility</p:attrName>
                                        </p:attrNameLst>
                                      </p:cBhvr>
                                      <p:to>
                                        <p:strVal val="visible"/>
                                      </p:to>
                                    </p:set>
                                    <p:animEffect transition="in" filter="checkerboard(down)">
                                      <p:cBhvr>
                                        <p:cTn id="23"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9912424" y="6453337"/>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2" name="Groupe 11"/>
          <p:cNvGrpSpPr/>
          <p:nvPr/>
        </p:nvGrpSpPr>
        <p:grpSpPr>
          <a:xfrm>
            <a:off x="9984432" y="1"/>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3359697" y="-45144"/>
            <a:ext cx="6336704" cy="830997"/>
          </a:xfrm>
          <a:prstGeom prst="rect">
            <a:avLst/>
          </a:prstGeom>
          <a:noFill/>
        </p:spPr>
        <p:txBody>
          <a:bodyPr wrap="square" rtlCol="0">
            <a:spAutoFit/>
          </a:bodyPr>
          <a:lstStyle/>
          <a:p>
            <a:pPr marL="0" marR="0" lvl="0" indent="0" algn="ctr"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a:ln>
                  <a:noFill/>
                </a:ln>
                <a:solidFill>
                  <a:srgbClr val="FFFFFF"/>
                </a:solidFill>
                <a:effectLst/>
                <a:uLnTx/>
                <a:uFillTx/>
                <a:latin typeface="Trebuchet MS"/>
                <a:ea typeface="+mn-ea"/>
                <a:cs typeface="+mn-cs"/>
              </a:rPr>
              <a:t>Objectifs d’un système d’information en nutrition</a:t>
            </a:r>
          </a:p>
        </p:txBody>
      </p:sp>
      <p:sp>
        <p:nvSpPr>
          <p:cNvPr id="10" name="Espace réservé du contenu 2"/>
          <p:cNvSpPr>
            <a:spLocks noGrp="1"/>
          </p:cNvSpPr>
          <p:nvPr>
            <p:ph idx="1"/>
          </p:nvPr>
        </p:nvSpPr>
        <p:spPr>
          <a:xfrm>
            <a:off x="7797505" y="1408022"/>
            <a:ext cx="3387059" cy="2020978"/>
          </a:xfrm>
        </p:spPr>
        <p:txBody>
          <a:bodyPr>
            <a:noAutofit/>
          </a:bodyPr>
          <a:lstStyle/>
          <a:p>
            <a:pPr marL="0" indent="0" algn="ctr">
              <a:buNone/>
            </a:pPr>
            <a:r>
              <a:rPr lang="fr-FR" sz="2200" b="1" dirty="0">
                <a:solidFill>
                  <a:schemeClr val="accent6">
                    <a:lumMod val="50000"/>
                  </a:schemeClr>
                </a:solidFill>
              </a:rPr>
              <a:t>3. Aide à la planification / développement des politiques, plans et programmes dans le secteur de la nutrition</a:t>
            </a:r>
          </a:p>
        </p:txBody>
      </p:sp>
      <p:sp>
        <p:nvSpPr>
          <p:cNvPr id="11" name="ZoneTexte 10"/>
          <p:cNvSpPr txBox="1"/>
          <p:nvPr/>
        </p:nvSpPr>
        <p:spPr>
          <a:xfrm>
            <a:off x="993935" y="1375864"/>
            <a:ext cx="2725802"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0081AE">
                    <a:lumMod val="50000"/>
                  </a:srgbClr>
                </a:solidFill>
                <a:effectLst/>
                <a:uLnTx/>
                <a:uFillTx/>
                <a:latin typeface="Trebuchet MS"/>
                <a:ea typeface="+mn-ea"/>
                <a:cs typeface="+mn-cs"/>
              </a:rPr>
              <a:t>1. Suivre et évaluer la situation nutritionnelle, les programmes, projets et actions spécifiques</a:t>
            </a:r>
          </a:p>
        </p:txBody>
      </p:sp>
      <p:sp>
        <p:nvSpPr>
          <p:cNvPr id="18" name="ZoneTexte 17"/>
          <p:cNvSpPr txBox="1"/>
          <p:nvPr/>
        </p:nvSpPr>
        <p:spPr>
          <a:xfrm>
            <a:off x="4421388" y="1408023"/>
            <a:ext cx="2994808"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86C286">
                    <a:lumMod val="50000"/>
                  </a:srgbClr>
                </a:solidFill>
                <a:effectLst/>
                <a:uLnTx/>
                <a:uFillTx/>
                <a:latin typeface="Trebuchet MS"/>
                <a:ea typeface="+mn-ea"/>
                <a:cs typeface="+mn-cs"/>
              </a:rPr>
              <a:t>2. Identifier des problèmes nutritionnels pour le plaidoyer (décideurs et opinions publiques)</a:t>
            </a:r>
          </a:p>
        </p:txBody>
      </p:sp>
      <p:sp>
        <p:nvSpPr>
          <p:cNvPr id="19" name="ZoneTexte 17">
            <a:extLst>
              <a:ext uri="{FF2B5EF4-FFF2-40B4-BE49-F238E27FC236}">
                <a16:creationId xmlns:a16="http://schemas.microsoft.com/office/drawing/2014/main" id="{B0818A5A-EE2F-C24E-8791-3934DFC3F5CC}"/>
              </a:ext>
            </a:extLst>
          </p:cNvPr>
          <p:cNvSpPr txBox="1"/>
          <p:nvPr/>
        </p:nvSpPr>
        <p:spPr>
          <a:xfrm>
            <a:off x="993935" y="4059187"/>
            <a:ext cx="2725802" cy="17851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en-US" sz="2200" b="1" i="0" u="none" strike="noStrike" kern="1200" cap="none" spc="0" normalizeH="0" baseline="0" noProof="0" dirty="0">
                <a:ln>
                  <a:noFill/>
                </a:ln>
                <a:solidFill>
                  <a:srgbClr val="0081AE">
                    <a:lumMod val="75000"/>
                  </a:srgbClr>
                </a:solidFill>
                <a:effectLst/>
                <a:uLnTx/>
                <a:uFillTx/>
                <a:latin typeface="Trebuchet MS"/>
                <a:ea typeface="+mn-ea"/>
                <a:cs typeface="+mn-cs"/>
              </a:rPr>
              <a:t>4. Alerte, en temps utile, pour la prévention des crises alimentaires / nutritionnelles</a:t>
            </a:r>
          </a:p>
        </p:txBody>
      </p:sp>
      <p:sp>
        <p:nvSpPr>
          <p:cNvPr id="20" name="ZoneTexte 30">
            <a:extLst>
              <a:ext uri="{FF2B5EF4-FFF2-40B4-BE49-F238E27FC236}">
                <a16:creationId xmlns:a16="http://schemas.microsoft.com/office/drawing/2014/main" id="{9FAC9C1F-C827-004E-A9A1-24027BC3A8FA}"/>
              </a:ext>
            </a:extLst>
          </p:cNvPr>
          <p:cNvSpPr txBox="1"/>
          <p:nvPr/>
        </p:nvSpPr>
        <p:spPr>
          <a:xfrm>
            <a:off x="4678210" y="4073233"/>
            <a:ext cx="2515374" cy="17851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altLang="en-US" sz="2200" b="1" i="0" u="none" strike="noStrike" kern="1200" cap="none" spc="0" normalizeH="0" baseline="0" noProof="0" dirty="0">
                <a:ln>
                  <a:noFill/>
                </a:ln>
                <a:solidFill>
                  <a:srgbClr val="36C1C2">
                    <a:lumMod val="75000"/>
                  </a:srgbClr>
                </a:solidFill>
                <a:effectLst/>
                <a:uLnTx/>
                <a:uFillTx/>
                <a:latin typeface="Trebuchet MS"/>
                <a:ea typeface="+mn-ea"/>
                <a:cs typeface="+mn-cs"/>
              </a:rPr>
              <a:t>5. Mobilisation et des actions locales (SIN à assise communautaire)</a:t>
            </a:r>
          </a:p>
        </p:txBody>
      </p:sp>
      <p:sp>
        <p:nvSpPr>
          <p:cNvPr id="21" name="Espace réservé du contenu 2">
            <a:extLst>
              <a:ext uri="{FF2B5EF4-FFF2-40B4-BE49-F238E27FC236}">
                <a16:creationId xmlns:a16="http://schemas.microsoft.com/office/drawing/2014/main" id="{2D233947-8FED-1A4F-B2D2-033627527C39}"/>
              </a:ext>
            </a:extLst>
          </p:cNvPr>
          <p:cNvSpPr txBox="1">
            <a:spLocks/>
          </p:cNvSpPr>
          <p:nvPr/>
        </p:nvSpPr>
        <p:spPr>
          <a:xfrm>
            <a:off x="7897630" y="4102921"/>
            <a:ext cx="2950898" cy="178510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altLang="en-US" sz="2200" b="1" i="0" u="none" strike="noStrike" kern="1200" cap="none" spc="0" normalizeH="0" baseline="0" noProof="0" dirty="0">
                <a:ln>
                  <a:noFill/>
                </a:ln>
                <a:solidFill>
                  <a:srgbClr val="DADC4B">
                    <a:lumMod val="75000"/>
                  </a:srgbClr>
                </a:solidFill>
                <a:effectLst/>
                <a:uLnTx/>
                <a:uFillTx/>
                <a:latin typeface="Trebuchet MS"/>
                <a:ea typeface="+mn-ea"/>
                <a:cs typeface="+mn-cs"/>
              </a:rPr>
              <a:t>6. Analyse des causes et déterminants des problèmes nutritionnels</a:t>
            </a:r>
            <a:endParaRPr kumimoji="0" lang="fr-FR" sz="2200" b="1" i="0" u="none" strike="noStrike" kern="1200" cap="none" spc="0" normalizeH="0" baseline="0" noProof="0" dirty="0">
              <a:ln>
                <a:noFill/>
              </a:ln>
              <a:solidFill>
                <a:srgbClr val="DADC4B">
                  <a:lumMod val="75000"/>
                </a:srgbClr>
              </a:solidFill>
              <a:effectLst/>
              <a:uLnTx/>
              <a:uFillTx/>
              <a:latin typeface="Trebuchet MS"/>
              <a:ea typeface="+mn-ea"/>
              <a:cs typeface="+mn-cs"/>
            </a:endParaRPr>
          </a:p>
        </p:txBody>
      </p:sp>
    </p:spTree>
    <p:extLst>
      <p:ext uri="{BB962C8B-B14F-4D97-AF65-F5344CB8AC3E}">
        <p14:creationId xmlns:p14="http://schemas.microsoft.com/office/powerpoint/2010/main" val="187121490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5"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vertical)">
                                      <p:cBhvr>
                                        <p:cTn id="16" dur="500"/>
                                        <p:tgtEl>
                                          <p:spTgt spid="11"/>
                                        </p:tgtEl>
                                      </p:cBhvr>
                                    </p:animEffect>
                                  </p:childTnLst>
                                </p:cTn>
                              </p:par>
                            </p:childTnLst>
                          </p:cTn>
                        </p:par>
                        <p:par>
                          <p:cTn id="17" fill="hold">
                            <p:stCondLst>
                              <p:cond delay="500"/>
                            </p:stCondLst>
                            <p:childTnLst>
                              <p:par>
                                <p:cTn id="18" presetID="14" presetClass="entr" presetSubtype="5"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randombar(vertical)">
                                      <p:cBhvr>
                                        <p:cTn id="20" dur="500"/>
                                        <p:tgtEl>
                                          <p:spTgt spid="18"/>
                                        </p:tgtEl>
                                      </p:cBhvr>
                                    </p:animEffect>
                                  </p:childTnLst>
                                </p:cTn>
                              </p:par>
                            </p:childTnLst>
                          </p:cTn>
                        </p:par>
                        <p:par>
                          <p:cTn id="21" fill="hold">
                            <p:stCondLst>
                              <p:cond delay="1000"/>
                            </p:stCondLst>
                            <p:childTnLst>
                              <p:par>
                                <p:cTn id="22" presetID="14" presetClass="entr" presetSubtype="5" fill="hold" grpId="0" nodeType="after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Effect transition="in" filter="randombar(vertical)">
                                      <p:cBhvr>
                                        <p:cTn id="24" dur="500"/>
                                        <p:tgtEl>
                                          <p:spTgt spid="10">
                                            <p:txEl>
                                              <p:pRg st="0" end="0"/>
                                            </p:txEl>
                                          </p:spTgt>
                                        </p:tgtEl>
                                      </p:cBhvr>
                                    </p:animEffect>
                                  </p:childTnLst>
                                </p:cTn>
                              </p:par>
                            </p:childTnLst>
                          </p:cTn>
                        </p:par>
                        <p:par>
                          <p:cTn id="25" fill="hold">
                            <p:stCondLst>
                              <p:cond delay="1500"/>
                            </p:stCondLst>
                            <p:childTnLst>
                              <p:par>
                                <p:cTn id="26" presetID="14" presetClass="entr" presetSubtype="5"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randombar(vertical)">
                                      <p:cBhvr>
                                        <p:cTn id="28" dur="500"/>
                                        <p:tgtEl>
                                          <p:spTgt spid="19"/>
                                        </p:tgtEl>
                                      </p:cBhvr>
                                    </p:animEffect>
                                  </p:childTnLst>
                                </p:cTn>
                              </p:par>
                            </p:childTnLst>
                          </p:cTn>
                        </p:par>
                        <p:par>
                          <p:cTn id="29" fill="hold">
                            <p:stCondLst>
                              <p:cond delay="2000"/>
                            </p:stCondLst>
                            <p:childTnLst>
                              <p:par>
                                <p:cTn id="30" presetID="14" presetClass="entr" presetSubtype="5"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randombar(vertical)">
                                      <p:cBhvr>
                                        <p:cTn id="32" dur="500"/>
                                        <p:tgtEl>
                                          <p:spTgt spid="20"/>
                                        </p:tgtEl>
                                      </p:cBhvr>
                                    </p:animEffect>
                                  </p:childTnLst>
                                </p:cTn>
                              </p:par>
                            </p:childTnLst>
                          </p:cTn>
                        </p:par>
                        <p:par>
                          <p:cTn id="33" fill="hold">
                            <p:stCondLst>
                              <p:cond delay="2500"/>
                            </p:stCondLst>
                            <p:childTnLst>
                              <p:par>
                                <p:cTn id="34" presetID="14" presetClass="entr" presetSubtype="5"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randombar(vertical)">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build="p"/>
      <p:bldP spid="11" grpId="0"/>
      <p:bldP spid="18" grpId="0"/>
      <p:bldP spid="19"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smtClean="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9912424" y="6453337"/>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C702AE-1502-43AE-8DBA-2BCAD3408EF2}" type="slidenum">
              <a:rPr kumimoji="0" lang="fr-FR" sz="1200" b="0" i="0" u="none" strike="noStrike" kern="1200" cap="none" spc="0" normalizeH="0" baseline="0" noProof="0">
                <a:ln>
                  <a:noFill/>
                </a:ln>
                <a:solidFill>
                  <a:srgbClr val="FFFFFF"/>
                </a:solidFill>
                <a:effectLst/>
                <a:uLnTx/>
                <a:uFillTx/>
                <a:latin typeface="Trebuchet M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2" name="Groupe 11"/>
          <p:cNvGrpSpPr/>
          <p:nvPr/>
        </p:nvGrpSpPr>
        <p:grpSpPr>
          <a:xfrm>
            <a:off x="10026198"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3071664" y="92880"/>
            <a:ext cx="6810865" cy="461665"/>
          </a:xfrm>
          <a:prstGeom prst="rect">
            <a:avLst/>
          </a:prstGeom>
          <a:noFill/>
        </p:spPr>
        <p:txBody>
          <a:bodyPr wrap="square" rtlCol="0">
            <a:spAutoFit/>
          </a:bodyPr>
          <a:lstStyle/>
          <a:p>
            <a:pPr marL="0" marR="0" lvl="0" indent="0" algn="ctr"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a:ln>
                  <a:noFill/>
                </a:ln>
                <a:solidFill>
                  <a:srgbClr val="FFFFFF"/>
                </a:solidFill>
                <a:effectLst/>
                <a:uLnTx/>
                <a:uFillTx/>
                <a:latin typeface="Trebuchet MS"/>
                <a:ea typeface="+mn-ea"/>
                <a:cs typeface="+mn-cs"/>
              </a:rPr>
              <a:t>Sources de données </a:t>
            </a: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nutritionnelles </a:t>
            </a:r>
            <a:r>
              <a:rPr kumimoji="0" lang="fr-FR" sz="2400" b="1" i="0" u="none" strike="noStrike" kern="1200" cap="small" spc="0" normalizeH="0" baseline="0" noProof="0" dirty="0">
                <a:ln>
                  <a:noFill/>
                </a:ln>
                <a:solidFill>
                  <a:srgbClr val="FFFFFF"/>
                </a:solidFill>
                <a:effectLst/>
                <a:uLnTx/>
                <a:uFillTx/>
                <a:latin typeface="Trebuchet MS"/>
                <a:ea typeface="+mn-ea"/>
                <a:cs typeface="+mn-cs"/>
              </a:rPr>
              <a:t>au Niger</a:t>
            </a:r>
          </a:p>
        </p:txBody>
      </p:sp>
      <p:sp>
        <p:nvSpPr>
          <p:cNvPr id="10" name="Content Placeholder 4">
            <a:extLst>
              <a:ext uri="{FF2B5EF4-FFF2-40B4-BE49-F238E27FC236}">
                <a16:creationId xmlns:a16="http://schemas.microsoft.com/office/drawing/2014/main" id="{043D50FE-ED19-5B41-8AEA-1FA5AAD6FFFB}"/>
              </a:ext>
            </a:extLst>
          </p:cNvPr>
          <p:cNvSpPr>
            <a:spLocks noGrp="1"/>
          </p:cNvSpPr>
          <p:nvPr>
            <p:ph sz="half" idx="1"/>
          </p:nvPr>
        </p:nvSpPr>
        <p:spPr>
          <a:xfrm>
            <a:off x="1083060" y="1196752"/>
            <a:ext cx="5372980" cy="3484508"/>
          </a:xfrm>
        </p:spPr>
        <p:txBody>
          <a:bodyPr>
            <a:normAutofit fontScale="77500" lnSpcReduction="20000"/>
          </a:bodyPr>
          <a:lstStyle/>
          <a:p>
            <a:pPr marL="0" indent="0">
              <a:buNone/>
            </a:pPr>
            <a:r>
              <a:rPr lang="fr-FR" sz="3400" dirty="0">
                <a:solidFill>
                  <a:schemeClr val="accent1">
                    <a:lumMod val="50000"/>
                  </a:schemeClr>
                </a:solidFill>
              </a:rPr>
              <a:t>Données issues des enquêtes et études spécifiques au Niger</a:t>
            </a:r>
          </a:p>
          <a:p>
            <a:r>
              <a:rPr lang="fr-FR" sz="2900" dirty="0">
                <a:solidFill>
                  <a:schemeClr val="accent6">
                    <a:lumMod val="50000"/>
                  </a:schemeClr>
                </a:solidFill>
              </a:rPr>
              <a:t>SMART</a:t>
            </a:r>
          </a:p>
          <a:p>
            <a:r>
              <a:rPr lang="fr-FR" sz="2900" dirty="0">
                <a:solidFill>
                  <a:schemeClr val="accent6">
                    <a:lumMod val="50000"/>
                  </a:schemeClr>
                </a:solidFill>
              </a:rPr>
              <a:t>VUNERABILITE</a:t>
            </a:r>
          </a:p>
          <a:p>
            <a:r>
              <a:rPr lang="fr-FR" sz="2900" dirty="0">
                <a:solidFill>
                  <a:schemeClr val="accent6">
                    <a:lumMod val="50000"/>
                  </a:schemeClr>
                </a:solidFill>
              </a:rPr>
              <a:t>EVIAM</a:t>
            </a:r>
          </a:p>
          <a:p>
            <a:r>
              <a:rPr lang="fr-FR" sz="2900" dirty="0">
                <a:solidFill>
                  <a:schemeClr val="accent6">
                    <a:lumMod val="50000"/>
                  </a:schemeClr>
                </a:solidFill>
              </a:rPr>
              <a:t>EDS</a:t>
            </a:r>
          </a:p>
          <a:p>
            <a:r>
              <a:rPr lang="fr-FR" sz="2900" dirty="0">
                <a:solidFill>
                  <a:schemeClr val="accent6">
                    <a:lumMod val="50000"/>
                  </a:schemeClr>
                </a:solidFill>
              </a:rPr>
              <a:t>CAP</a:t>
            </a:r>
          </a:p>
          <a:p>
            <a:pPr marL="1588" lvl="1" indent="0">
              <a:spcBef>
                <a:spcPts val="300"/>
              </a:spcBef>
              <a:spcAft>
                <a:spcPts val="300"/>
              </a:spcAft>
              <a:buNone/>
            </a:pPr>
            <a:r>
              <a:rPr lang="fr-FR" sz="2900" dirty="0"/>
              <a:t>Elles sont représentatives au niveau national, régionale, département (rarement)</a:t>
            </a:r>
          </a:p>
        </p:txBody>
      </p:sp>
      <p:sp>
        <p:nvSpPr>
          <p:cNvPr id="11" name="Content Placeholder 5">
            <a:extLst>
              <a:ext uri="{FF2B5EF4-FFF2-40B4-BE49-F238E27FC236}">
                <a16:creationId xmlns:a16="http://schemas.microsoft.com/office/drawing/2014/main" id="{8A963A1C-5094-B34D-A2D7-304AB371E24A}"/>
              </a:ext>
            </a:extLst>
          </p:cNvPr>
          <p:cNvSpPr>
            <a:spLocks noGrp="1"/>
          </p:cNvSpPr>
          <p:nvPr>
            <p:ph sz="half" idx="4294967295"/>
          </p:nvPr>
        </p:nvSpPr>
        <p:spPr>
          <a:xfrm>
            <a:off x="6483660" y="1124744"/>
            <a:ext cx="5372980" cy="3484509"/>
          </a:xfrm>
          <a:prstGeom prst="rect">
            <a:avLst/>
          </a:prstGeom>
        </p:spPr>
        <p:txBody>
          <a:bodyPr>
            <a:normAutofit/>
          </a:bodyPr>
          <a:lstStyle/>
          <a:p>
            <a:pPr marL="0" indent="0">
              <a:buNone/>
            </a:pPr>
            <a:r>
              <a:rPr lang="fr-FR" sz="2600" dirty="0">
                <a:solidFill>
                  <a:schemeClr val="accent1">
                    <a:lumMod val="50000"/>
                  </a:schemeClr>
                </a:solidFill>
              </a:rPr>
              <a:t>Données de routine :</a:t>
            </a:r>
          </a:p>
          <a:p>
            <a:r>
              <a:rPr lang="fr-FR" sz="2000" dirty="0">
                <a:solidFill>
                  <a:schemeClr val="accent6">
                    <a:lumMod val="50000"/>
                  </a:schemeClr>
                </a:solidFill>
              </a:rPr>
              <a:t>SNIS (DHSI2)</a:t>
            </a:r>
          </a:p>
          <a:p>
            <a:r>
              <a:rPr lang="fr-FR" sz="2000" dirty="0">
                <a:solidFill>
                  <a:schemeClr val="accent6">
                    <a:lumMod val="50000"/>
                  </a:schemeClr>
                </a:solidFill>
              </a:rPr>
              <a:t>Statistiques des programmes : fréquentation, résultats, couverture</a:t>
            </a:r>
          </a:p>
          <a:p>
            <a:r>
              <a:rPr lang="fr-FR" sz="2000" dirty="0">
                <a:solidFill>
                  <a:schemeClr val="accent2">
                    <a:lumMod val="50000"/>
                  </a:schemeClr>
                </a:solidFill>
              </a:rPr>
              <a:t>Registres des distributions alimentaires </a:t>
            </a:r>
          </a:p>
          <a:p>
            <a:r>
              <a:rPr lang="fr-FR" sz="2000" dirty="0"/>
              <a:t>Registres cliniques </a:t>
            </a:r>
          </a:p>
          <a:p>
            <a:r>
              <a:rPr lang="fr-FR" sz="2000" dirty="0">
                <a:solidFill>
                  <a:schemeClr val="accent1">
                    <a:lumMod val="75000"/>
                  </a:schemeClr>
                </a:solidFill>
              </a:rPr>
              <a:t>Registres système éducatif (recensement scolaire</a:t>
            </a:r>
            <a:r>
              <a:rPr lang="fr-FR" sz="2000" dirty="0"/>
              <a:t>)</a:t>
            </a:r>
          </a:p>
        </p:txBody>
      </p:sp>
      <p:sp>
        <p:nvSpPr>
          <p:cNvPr id="19" name="Rectangle 18"/>
          <p:cNvSpPr/>
          <p:nvPr/>
        </p:nvSpPr>
        <p:spPr>
          <a:xfrm>
            <a:off x="286410" y="4450427"/>
            <a:ext cx="85151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C00000"/>
                </a:solidFill>
                <a:effectLst/>
                <a:uLnTx/>
                <a:uFillTx/>
                <a:latin typeface="Trebuchet MS"/>
                <a:ea typeface="+mn-ea"/>
                <a:cs typeface="+mn-cs"/>
              </a:rPr>
              <a:t>MAIS</a:t>
            </a:r>
            <a:endParaRPr kumimoji="0" lang="fr-FR" sz="2400" b="0" i="0" u="none" strike="noStrike" kern="1200" cap="none" spc="0" normalizeH="0" baseline="0" noProof="0" dirty="0">
              <a:ln>
                <a:noFill/>
              </a:ln>
              <a:solidFill>
                <a:srgbClr val="C00000"/>
              </a:solidFill>
              <a:effectLst/>
              <a:uLnTx/>
              <a:uFillTx/>
              <a:latin typeface="Trebuchet MS"/>
              <a:ea typeface="+mn-ea"/>
              <a:cs typeface="+mn-cs"/>
            </a:endParaRPr>
          </a:p>
        </p:txBody>
      </p:sp>
      <p:sp>
        <p:nvSpPr>
          <p:cNvPr id="20" name="Rectangle 19"/>
          <p:cNvSpPr/>
          <p:nvPr/>
        </p:nvSpPr>
        <p:spPr>
          <a:xfrm>
            <a:off x="1199456" y="5036983"/>
            <a:ext cx="10428329" cy="1200329"/>
          </a:xfrm>
          <a:prstGeom prst="rect">
            <a:avLst/>
          </a:prstGeom>
        </p:spPr>
        <p:txBody>
          <a:bodyPr wrap="square">
            <a:spAutoFit/>
          </a:body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575757"/>
                </a:solidFill>
                <a:effectLst/>
                <a:uLnTx/>
                <a:uFillTx/>
                <a:latin typeface="Trebuchet MS"/>
                <a:ea typeface="+mn-ea"/>
                <a:cs typeface="+mn-cs"/>
              </a:rPr>
              <a:t>. Les données restent insuffisantes pour répondre aux besoins</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575757"/>
                </a:solidFill>
                <a:effectLst/>
                <a:uLnTx/>
                <a:uFillTx/>
                <a:latin typeface="Trebuchet MS"/>
                <a:ea typeface="+mn-ea"/>
                <a:cs typeface="+mn-cs"/>
              </a:rPr>
              <a:t>. </a:t>
            </a:r>
            <a:r>
              <a:rPr kumimoji="0" lang="fr-FR" sz="2400" b="1" i="0" u="none" strike="noStrike" kern="1200" cap="none" spc="0" normalizeH="0" baseline="0" noProof="0" dirty="0">
                <a:ln>
                  <a:noFill/>
                </a:ln>
                <a:solidFill>
                  <a:srgbClr val="00B050"/>
                </a:solidFill>
                <a:effectLst/>
                <a:uLnTx/>
                <a:uFillTx/>
                <a:latin typeface="Trebuchet MS"/>
                <a:ea typeface="+mn-ea"/>
                <a:cs typeface="+mn-cs"/>
              </a:rPr>
              <a:t>Données non suffisamment exploitées</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575757"/>
                </a:solidFill>
                <a:effectLst/>
                <a:uLnTx/>
                <a:uFillTx/>
                <a:latin typeface="Trebuchet MS"/>
                <a:ea typeface="+mn-ea"/>
                <a:cs typeface="+mn-cs"/>
              </a:rPr>
              <a:t>. </a:t>
            </a:r>
            <a:r>
              <a:rPr kumimoji="0" lang="fr-FR" sz="2400" b="1" i="0" u="none" strike="noStrike" kern="1200" cap="none" spc="0" normalizeH="0" baseline="0" noProof="0" dirty="0">
                <a:ln>
                  <a:noFill/>
                </a:ln>
                <a:solidFill>
                  <a:srgbClr val="00B0F0"/>
                </a:solidFill>
                <a:effectLst/>
                <a:uLnTx/>
                <a:uFillTx/>
                <a:latin typeface="Trebuchet MS"/>
                <a:ea typeface="+mn-ea"/>
                <a:cs typeface="+mn-cs"/>
              </a:rPr>
              <a:t>Produits des données non suffisamment adaptés aux besoins</a:t>
            </a:r>
            <a:endParaRPr kumimoji="0" lang="fr-FR" sz="2400" b="0" i="0" u="none" strike="noStrike" kern="1200" cap="none" spc="0" normalizeH="0" baseline="0" noProof="0" dirty="0">
              <a:ln>
                <a:noFill/>
              </a:ln>
              <a:solidFill>
                <a:srgbClr val="00B0F0"/>
              </a:solidFill>
              <a:effectLst/>
              <a:uLnTx/>
              <a:uFillTx/>
              <a:latin typeface="Trebuchet MS"/>
              <a:ea typeface="+mn-ea"/>
              <a:cs typeface="+mn-cs"/>
            </a:endParaRPr>
          </a:p>
        </p:txBody>
      </p:sp>
    </p:spTree>
    <p:extLst>
      <p:ext uri="{BB962C8B-B14F-4D97-AF65-F5344CB8AC3E}">
        <p14:creationId xmlns:p14="http://schemas.microsoft.com/office/powerpoint/2010/main" val="178992764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5" fill="hold" nodeType="clickEffect">
                                  <p:stCondLst>
                                    <p:cond delay="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randombar(vertical)">
                                      <p:cBhvr>
                                        <p:cTn id="16" dur="500"/>
                                        <p:tgtEl>
                                          <p:spTgt spid="10">
                                            <p:txEl>
                                              <p:pRg st="0" end="0"/>
                                            </p:txEl>
                                          </p:spTgt>
                                        </p:tgtEl>
                                      </p:cBhvr>
                                    </p:animEffect>
                                  </p:childTnLst>
                                </p:cTn>
                              </p:par>
                            </p:childTnLst>
                          </p:cTn>
                        </p:par>
                        <p:par>
                          <p:cTn id="17" fill="hold">
                            <p:stCondLst>
                              <p:cond delay="500"/>
                            </p:stCondLst>
                            <p:childTnLst>
                              <p:par>
                                <p:cTn id="18" presetID="14" presetClass="entr" presetSubtype="5" fill="hold" nodeType="after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randombar(vertical)">
                                      <p:cBhvr>
                                        <p:cTn id="20" dur="500"/>
                                        <p:tgtEl>
                                          <p:spTgt spid="10">
                                            <p:txEl>
                                              <p:pRg st="1" end="1"/>
                                            </p:txEl>
                                          </p:spTgt>
                                        </p:tgtEl>
                                      </p:cBhvr>
                                    </p:animEffect>
                                  </p:childTnLst>
                                </p:cTn>
                              </p:par>
                            </p:childTnLst>
                          </p:cTn>
                        </p:par>
                        <p:par>
                          <p:cTn id="21" fill="hold">
                            <p:stCondLst>
                              <p:cond delay="1000"/>
                            </p:stCondLst>
                            <p:childTnLst>
                              <p:par>
                                <p:cTn id="22" presetID="14" presetClass="entr" presetSubtype="5" fill="hold" nodeType="afterEffect">
                                  <p:stCondLst>
                                    <p:cond delay="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randombar(vertical)">
                                      <p:cBhvr>
                                        <p:cTn id="24" dur="500"/>
                                        <p:tgtEl>
                                          <p:spTgt spid="10">
                                            <p:txEl>
                                              <p:pRg st="2" end="2"/>
                                            </p:txEl>
                                          </p:spTgt>
                                        </p:tgtEl>
                                      </p:cBhvr>
                                    </p:animEffect>
                                  </p:childTnLst>
                                </p:cTn>
                              </p:par>
                            </p:childTnLst>
                          </p:cTn>
                        </p:par>
                        <p:par>
                          <p:cTn id="25" fill="hold">
                            <p:stCondLst>
                              <p:cond delay="1500"/>
                            </p:stCondLst>
                            <p:childTnLst>
                              <p:par>
                                <p:cTn id="26" presetID="14" presetClass="entr" presetSubtype="5" fill="hold" nodeType="after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Effect transition="in" filter="randombar(vertical)">
                                      <p:cBhvr>
                                        <p:cTn id="28" dur="500"/>
                                        <p:tgtEl>
                                          <p:spTgt spid="10">
                                            <p:txEl>
                                              <p:pRg st="3" end="3"/>
                                            </p:txEl>
                                          </p:spTgt>
                                        </p:tgtEl>
                                      </p:cBhvr>
                                    </p:animEffect>
                                  </p:childTnLst>
                                </p:cTn>
                              </p:par>
                            </p:childTnLst>
                          </p:cTn>
                        </p:par>
                        <p:par>
                          <p:cTn id="29" fill="hold">
                            <p:stCondLst>
                              <p:cond delay="2000"/>
                            </p:stCondLst>
                            <p:childTnLst>
                              <p:par>
                                <p:cTn id="30" presetID="14" presetClass="entr" presetSubtype="5" fill="hold" nodeType="after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randombar(vertical)">
                                      <p:cBhvr>
                                        <p:cTn id="32" dur="500"/>
                                        <p:tgtEl>
                                          <p:spTgt spid="10">
                                            <p:txEl>
                                              <p:pRg st="4" end="4"/>
                                            </p:txEl>
                                          </p:spTgt>
                                        </p:tgtEl>
                                      </p:cBhvr>
                                    </p:animEffect>
                                  </p:childTnLst>
                                </p:cTn>
                              </p:par>
                            </p:childTnLst>
                          </p:cTn>
                        </p:par>
                        <p:par>
                          <p:cTn id="33" fill="hold">
                            <p:stCondLst>
                              <p:cond delay="2500"/>
                            </p:stCondLst>
                            <p:childTnLst>
                              <p:par>
                                <p:cTn id="34" presetID="14" presetClass="entr" presetSubtype="5" fill="hold" nodeType="afterEffect">
                                  <p:stCondLst>
                                    <p:cond delay="0"/>
                                  </p:stCondLst>
                                  <p:childTnLst>
                                    <p:set>
                                      <p:cBhvr>
                                        <p:cTn id="35" dur="1" fill="hold">
                                          <p:stCondLst>
                                            <p:cond delay="0"/>
                                          </p:stCondLst>
                                        </p:cTn>
                                        <p:tgtEl>
                                          <p:spTgt spid="10">
                                            <p:txEl>
                                              <p:pRg st="5" end="5"/>
                                            </p:txEl>
                                          </p:spTgt>
                                        </p:tgtEl>
                                        <p:attrNameLst>
                                          <p:attrName>style.visibility</p:attrName>
                                        </p:attrNameLst>
                                      </p:cBhvr>
                                      <p:to>
                                        <p:strVal val="visible"/>
                                      </p:to>
                                    </p:set>
                                    <p:animEffect transition="in" filter="randombar(vertical)">
                                      <p:cBhvr>
                                        <p:cTn id="36" dur="500"/>
                                        <p:tgtEl>
                                          <p:spTgt spid="10">
                                            <p:txEl>
                                              <p:pRg st="5" end="5"/>
                                            </p:txEl>
                                          </p:spTgt>
                                        </p:tgtEl>
                                      </p:cBhvr>
                                    </p:animEffect>
                                  </p:childTnLst>
                                </p:cTn>
                              </p:par>
                            </p:childTnLst>
                          </p:cTn>
                        </p:par>
                        <p:par>
                          <p:cTn id="37" fill="hold">
                            <p:stCondLst>
                              <p:cond delay="3000"/>
                            </p:stCondLst>
                            <p:childTnLst>
                              <p:par>
                                <p:cTn id="38" presetID="14" presetClass="entr" presetSubtype="5" fill="hold" nodeType="afterEffect">
                                  <p:stCondLst>
                                    <p:cond delay="0"/>
                                  </p:stCondLst>
                                  <p:childTnLst>
                                    <p:set>
                                      <p:cBhvr>
                                        <p:cTn id="39" dur="1" fill="hold">
                                          <p:stCondLst>
                                            <p:cond delay="0"/>
                                          </p:stCondLst>
                                        </p:cTn>
                                        <p:tgtEl>
                                          <p:spTgt spid="10">
                                            <p:txEl>
                                              <p:pRg st="6" end="6"/>
                                            </p:txEl>
                                          </p:spTgt>
                                        </p:tgtEl>
                                        <p:attrNameLst>
                                          <p:attrName>style.visibility</p:attrName>
                                        </p:attrNameLst>
                                      </p:cBhvr>
                                      <p:to>
                                        <p:strVal val="visible"/>
                                      </p:to>
                                    </p:set>
                                    <p:animEffect transition="in" filter="randombar(vertical)">
                                      <p:cBhvr>
                                        <p:cTn id="40" dur="500"/>
                                        <p:tgtEl>
                                          <p:spTgt spid="10">
                                            <p:txEl>
                                              <p:pRg st="6" end="6"/>
                                            </p:txEl>
                                          </p:spTgt>
                                        </p:tgtEl>
                                      </p:cBhvr>
                                    </p:animEffect>
                                  </p:childTnLst>
                                </p:cTn>
                              </p:par>
                            </p:childTnLst>
                          </p:cTn>
                        </p:par>
                        <p:par>
                          <p:cTn id="41" fill="hold">
                            <p:stCondLst>
                              <p:cond delay="3500"/>
                            </p:stCondLst>
                            <p:childTnLst>
                              <p:par>
                                <p:cTn id="42" presetID="5" presetClass="entr" presetSubtype="10" fill="hold" nodeType="afterEffect">
                                  <p:stCondLst>
                                    <p:cond delay="0"/>
                                  </p:stCondLst>
                                  <p:childTnLst>
                                    <p:set>
                                      <p:cBhvr>
                                        <p:cTn id="43" dur="1" fill="hold">
                                          <p:stCondLst>
                                            <p:cond delay="0"/>
                                          </p:stCondLst>
                                        </p:cTn>
                                        <p:tgtEl>
                                          <p:spTgt spid="11">
                                            <p:txEl>
                                              <p:pRg st="0" end="0"/>
                                            </p:txEl>
                                          </p:spTgt>
                                        </p:tgtEl>
                                        <p:attrNameLst>
                                          <p:attrName>style.visibility</p:attrName>
                                        </p:attrNameLst>
                                      </p:cBhvr>
                                      <p:to>
                                        <p:strVal val="visible"/>
                                      </p:to>
                                    </p:set>
                                    <p:animEffect transition="in" filter="checkerboard(across)">
                                      <p:cBhvr>
                                        <p:cTn id="44" dur="500"/>
                                        <p:tgtEl>
                                          <p:spTgt spid="11">
                                            <p:txEl>
                                              <p:pRg st="0" end="0"/>
                                            </p:txEl>
                                          </p:spTgt>
                                        </p:tgtEl>
                                      </p:cBhvr>
                                    </p:animEffect>
                                  </p:childTnLst>
                                </p:cTn>
                              </p:par>
                            </p:childTnLst>
                          </p:cTn>
                        </p:par>
                        <p:par>
                          <p:cTn id="45" fill="hold">
                            <p:stCondLst>
                              <p:cond delay="4000"/>
                            </p:stCondLst>
                            <p:childTnLst>
                              <p:par>
                                <p:cTn id="46" presetID="5" presetClass="entr" presetSubtype="10" fill="hold" nodeType="afterEffect">
                                  <p:stCondLst>
                                    <p:cond delay="0"/>
                                  </p:stCondLst>
                                  <p:childTnLst>
                                    <p:set>
                                      <p:cBhvr>
                                        <p:cTn id="47" dur="1" fill="hold">
                                          <p:stCondLst>
                                            <p:cond delay="0"/>
                                          </p:stCondLst>
                                        </p:cTn>
                                        <p:tgtEl>
                                          <p:spTgt spid="11">
                                            <p:txEl>
                                              <p:pRg st="1" end="1"/>
                                            </p:txEl>
                                          </p:spTgt>
                                        </p:tgtEl>
                                        <p:attrNameLst>
                                          <p:attrName>style.visibility</p:attrName>
                                        </p:attrNameLst>
                                      </p:cBhvr>
                                      <p:to>
                                        <p:strVal val="visible"/>
                                      </p:to>
                                    </p:set>
                                    <p:animEffect transition="in" filter="checkerboard(across)">
                                      <p:cBhvr>
                                        <p:cTn id="48" dur="500"/>
                                        <p:tgtEl>
                                          <p:spTgt spid="11">
                                            <p:txEl>
                                              <p:pRg st="1" end="1"/>
                                            </p:txEl>
                                          </p:spTgt>
                                        </p:tgtEl>
                                      </p:cBhvr>
                                    </p:animEffect>
                                  </p:childTnLst>
                                </p:cTn>
                              </p:par>
                            </p:childTnLst>
                          </p:cTn>
                        </p:par>
                        <p:par>
                          <p:cTn id="49" fill="hold">
                            <p:stCondLst>
                              <p:cond delay="4500"/>
                            </p:stCondLst>
                            <p:childTnLst>
                              <p:par>
                                <p:cTn id="50" presetID="5" presetClass="entr" presetSubtype="10" fill="hold" nodeType="afterEffect">
                                  <p:stCondLst>
                                    <p:cond delay="0"/>
                                  </p:stCondLst>
                                  <p:childTnLst>
                                    <p:set>
                                      <p:cBhvr>
                                        <p:cTn id="51" dur="1" fill="hold">
                                          <p:stCondLst>
                                            <p:cond delay="0"/>
                                          </p:stCondLst>
                                        </p:cTn>
                                        <p:tgtEl>
                                          <p:spTgt spid="11">
                                            <p:txEl>
                                              <p:pRg st="2" end="2"/>
                                            </p:txEl>
                                          </p:spTgt>
                                        </p:tgtEl>
                                        <p:attrNameLst>
                                          <p:attrName>style.visibility</p:attrName>
                                        </p:attrNameLst>
                                      </p:cBhvr>
                                      <p:to>
                                        <p:strVal val="visible"/>
                                      </p:to>
                                    </p:set>
                                    <p:animEffect transition="in" filter="checkerboard(across)">
                                      <p:cBhvr>
                                        <p:cTn id="52" dur="500"/>
                                        <p:tgtEl>
                                          <p:spTgt spid="11">
                                            <p:txEl>
                                              <p:pRg st="2" end="2"/>
                                            </p:txEl>
                                          </p:spTgt>
                                        </p:tgtEl>
                                      </p:cBhvr>
                                    </p:animEffect>
                                  </p:childTnLst>
                                </p:cTn>
                              </p:par>
                            </p:childTnLst>
                          </p:cTn>
                        </p:par>
                        <p:par>
                          <p:cTn id="53" fill="hold">
                            <p:stCondLst>
                              <p:cond delay="5000"/>
                            </p:stCondLst>
                            <p:childTnLst>
                              <p:par>
                                <p:cTn id="54" presetID="5" presetClass="entr" presetSubtype="10" fill="hold" nodeType="afterEffect">
                                  <p:stCondLst>
                                    <p:cond delay="0"/>
                                  </p:stCondLst>
                                  <p:childTnLst>
                                    <p:set>
                                      <p:cBhvr>
                                        <p:cTn id="55" dur="1" fill="hold">
                                          <p:stCondLst>
                                            <p:cond delay="0"/>
                                          </p:stCondLst>
                                        </p:cTn>
                                        <p:tgtEl>
                                          <p:spTgt spid="11">
                                            <p:txEl>
                                              <p:pRg st="3" end="3"/>
                                            </p:txEl>
                                          </p:spTgt>
                                        </p:tgtEl>
                                        <p:attrNameLst>
                                          <p:attrName>style.visibility</p:attrName>
                                        </p:attrNameLst>
                                      </p:cBhvr>
                                      <p:to>
                                        <p:strVal val="visible"/>
                                      </p:to>
                                    </p:set>
                                    <p:animEffect transition="in" filter="checkerboard(across)">
                                      <p:cBhvr>
                                        <p:cTn id="56" dur="500"/>
                                        <p:tgtEl>
                                          <p:spTgt spid="11">
                                            <p:txEl>
                                              <p:pRg st="3" end="3"/>
                                            </p:txEl>
                                          </p:spTgt>
                                        </p:tgtEl>
                                      </p:cBhvr>
                                    </p:animEffect>
                                  </p:childTnLst>
                                </p:cTn>
                              </p:par>
                            </p:childTnLst>
                          </p:cTn>
                        </p:par>
                        <p:par>
                          <p:cTn id="57" fill="hold">
                            <p:stCondLst>
                              <p:cond delay="5500"/>
                            </p:stCondLst>
                            <p:childTnLst>
                              <p:par>
                                <p:cTn id="58" presetID="5" presetClass="entr" presetSubtype="10" fill="hold" nodeType="afterEffect">
                                  <p:stCondLst>
                                    <p:cond delay="0"/>
                                  </p:stCondLst>
                                  <p:childTnLst>
                                    <p:set>
                                      <p:cBhvr>
                                        <p:cTn id="59" dur="1" fill="hold">
                                          <p:stCondLst>
                                            <p:cond delay="0"/>
                                          </p:stCondLst>
                                        </p:cTn>
                                        <p:tgtEl>
                                          <p:spTgt spid="11">
                                            <p:txEl>
                                              <p:pRg st="4" end="4"/>
                                            </p:txEl>
                                          </p:spTgt>
                                        </p:tgtEl>
                                        <p:attrNameLst>
                                          <p:attrName>style.visibility</p:attrName>
                                        </p:attrNameLst>
                                      </p:cBhvr>
                                      <p:to>
                                        <p:strVal val="visible"/>
                                      </p:to>
                                    </p:set>
                                    <p:animEffect transition="in" filter="checkerboard(across)">
                                      <p:cBhvr>
                                        <p:cTn id="60" dur="500"/>
                                        <p:tgtEl>
                                          <p:spTgt spid="11">
                                            <p:txEl>
                                              <p:pRg st="4" end="4"/>
                                            </p:txEl>
                                          </p:spTgt>
                                        </p:tgtEl>
                                      </p:cBhvr>
                                    </p:animEffect>
                                  </p:childTnLst>
                                </p:cTn>
                              </p:par>
                            </p:childTnLst>
                          </p:cTn>
                        </p:par>
                        <p:par>
                          <p:cTn id="61" fill="hold">
                            <p:stCondLst>
                              <p:cond delay="6000"/>
                            </p:stCondLst>
                            <p:childTnLst>
                              <p:par>
                                <p:cTn id="62" presetID="5" presetClass="entr" presetSubtype="10" fill="hold" nodeType="afterEffect">
                                  <p:stCondLst>
                                    <p:cond delay="0"/>
                                  </p:stCondLst>
                                  <p:childTnLst>
                                    <p:set>
                                      <p:cBhvr>
                                        <p:cTn id="63" dur="1" fill="hold">
                                          <p:stCondLst>
                                            <p:cond delay="0"/>
                                          </p:stCondLst>
                                        </p:cTn>
                                        <p:tgtEl>
                                          <p:spTgt spid="11">
                                            <p:txEl>
                                              <p:pRg st="5" end="5"/>
                                            </p:txEl>
                                          </p:spTgt>
                                        </p:tgtEl>
                                        <p:attrNameLst>
                                          <p:attrName>style.visibility</p:attrName>
                                        </p:attrNameLst>
                                      </p:cBhvr>
                                      <p:to>
                                        <p:strVal val="visible"/>
                                      </p:to>
                                    </p:set>
                                    <p:animEffect transition="in" filter="checkerboard(across)">
                                      <p:cBhvr>
                                        <p:cTn id="64" dur="500"/>
                                        <p:tgtEl>
                                          <p:spTgt spid="11">
                                            <p:txEl>
                                              <p:pRg st="5" end="5"/>
                                            </p:txEl>
                                          </p:spTgt>
                                        </p:tgtEl>
                                      </p:cBhvr>
                                    </p:animEffect>
                                  </p:childTnLst>
                                </p:cTn>
                              </p:par>
                            </p:childTnLst>
                          </p:cTn>
                        </p:par>
                        <p:par>
                          <p:cTn id="65" fill="hold">
                            <p:stCondLst>
                              <p:cond delay="6500"/>
                            </p:stCondLst>
                            <p:childTnLst>
                              <p:par>
                                <p:cTn id="66" presetID="14" presetClass="entr" presetSubtype="1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randombar(horizontal)">
                                      <p:cBhvr>
                                        <p:cTn id="68" dur="500"/>
                                        <p:tgtEl>
                                          <p:spTgt spid="19"/>
                                        </p:tgtEl>
                                      </p:cBhvr>
                                    </p:animEffect>
                                  </p:childTnLst>
                                </p:cTn>
                              </p:par>
                            </p:childTnLst>
                          </p:cTn>
                        </p:par>
                        <p:par>
                          <p:cTn id="69" fill="hold">
                            <p:stCondLst>
                              <p:cond delay="7000"/>
                            </p:stCondLst>
                            <p:childTnLst>
                              <p:par>
                                <p:cTn id="70" presetID="16" presetClass="entr" presetSubtype="21"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barn(inVertical)">
                                      <p:cBhvr>
                                        <p:cTn id="7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D113A9-8DA6-487D-960B-4A2DBA2EC747}"/>
              </a:ext>
            </a:extLst>
          </p:cNvPr>
          <p:cNvSpPr>
            <a:spLocks noGrp="1"/>
          </p:cNvSpPr>
          <p:nvPr>
            <p:ph type="sldNum" sz="quarter" idx="12"/>
          </p:nvPr>
        </p:nvSpPr>
        <p:spPr/>
        <p:txBody>
          <a:bodyPr/>
          <a:lstStyle/>
          <a:p>
            <a:fld id="{02C702AE-1502-43AE-8DBA-2BCAD3408EF2}" type="slidenum">
              <a:rPr lang="fr-FR" smtClean="0"/>
              <a:pPr/>
              <a:t>6</a:t>
            </a:fld>
            <a:endParaRPr lang="fr-FR"/>
          </a:p>
        </p:txBody>
      </p:sp>
      <p:grpSp>
        <p:nvGrpSpPr>
          <p:cNvPr id="13" name="Groupe 12"/>
          <p:cNvGrpSpPr/>
          <p:nvPr/>
        </p:nvGrpSpPr>
        <p:grpSpPr>
          <a:xfrm>
            <a:off x="10001518" y="0"/>
            <a:ext cx="2190482"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4" name="Rectangle 13">
            <a:extLst>
              <a:ext uri="{FF2B5EF4-FFF2-40B4-BE49-F238E27FC236}">
                <a16:creationId xmlns:a16="http://schemas.microsoft.com/office/drawing/2014/main" id="{EEBE213E-CE3D-468E-89FA-C299DC55AD21}"/>
              </a:ext>
            </a:extLst>
          </p:cNvPr>
          <p:cNvSpPr/>
          <p:nvPr/>
        </p:nvSpPr>
        <p:spPr>
          <a:xfrm>
            <a:off x="89301" y="3530358"/>
            <a:ext cx="4438335" cy="646331"/>
          </a:xfrm>
          <a:prstGeom prst="rect">
            <a:avLst/>
          </a:prstGeom>
        </p:spPr>
        <p:txBody>
          <a:bodyPr wrap="square">
            <a:spAutoFit/>
          </a:bodyPr>
          <a:lstStyle/>
          <a:p>
            <a:pPr eaLnBrk="0" hangingPunct="0"/>
            <a:r>
              <a:rPr lang="fr-FR" sz="3600" b="1" dirty="0"/>
              <a:t>Les défis</a:t>
            </a:r>
          </a:p>
        </p:txBody>
      </p:sp>
      <p:sp>
        <p:nvSpPr>
          <p:cNvPr id="23" name="Content Placeholder 4">
            <a:extLst>
              <a:ext uri="{FF2B5EF4-FFF2-40B4-BE49-F238E27FC236}">
                <a16:creationId xmlns:a16="http://schemas.microsoft.com/office/drawing/2014/main" id="{47CF6206-7B73-41AF-B453-40AB03B9344A}"/>
              </a:ext>
            </a:extLst>
          </p:cNvPr>
          <p:cNvSpPr txBox="1">
            <a:spLocks/>
          </p:cNvSpPr>
          <p:nvPr/>
        </p:nvSpPr>
        <p:spPr>
          <a:xfrm>
            <a:off x="3021426" y="44624"/>
            <a:ext cx="6980092" cy="614338"/>
          </a:xfrm>
          <a:prstGeom prst="rect">
            <a:avLst/>
          </a:prstGeom>
        </p:spPr>
        <p:txBody>
          <a:bodyPr vert="horz" lIns="91440" tIns="45720" rIns="91440" bIns="45720" rtlCol="0" anchor="ctr" anchorCtr="0">
            <a:noAutofit/>
          </a:bodyPr>
          <a:lstStyle>
            <a:lvl1pPr marL="342900" indent="-342900" algn="l" defTabSz="914400" rtl="0" eaLnBrk="1" latinLnBrk="0" hangingPunct="1">
              <a:spcBef>
                <a:spcPct val="20000"/>
              </a:spcBef>
              <a:buFont typeface="Arial" panose="020B0604020202020204" pitchFamily="34" charset="0"/>
              <a:buNone/>
              <a:defRPr sz="1400" b="1"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eaLnBrk="0" hangingPunct="0">
              <a:spcBef>
                <a:spcPts val="0"/>
              </a:spcBef>
            </a:pPr>
            <a:r>
              <a:rPr lang="fr-FR" sz="2100" cap="small" dirty="0"/>
              <a:t>Défis et opportunités pour un SIN performant et efficace </a:t>
            </a:r>
          </a:p>
        </p:txBody>
      </p:sp>
      <p:sp>
        <p:nvSpPr>
          <p:cNvPr id="20" name="Rectangle 19">
            <a:extLst>
              <a:ext uri="{FF2B5EF4-FFF2-40B4-BE49-F238E27FC236}">
                <a16:creationId xmlns:a16="http://schemas.microsoft.com/office/drawing/2014/main" id="{59D092C1-9E24-4E1F-AC97-C85EC43F544D}"/>
              </a:ext>
            </a:extLst>
          </p:cNvPr>
          <p:cNvSpPr/>
          <p:nvPr/>
        </p:nvSpPr>
        <p:spPr>
          <a:xfrm>
            <a:off x="4271181" y="897996"/>
            <a:ext cx="5940771" cy="400110"/>
          </a:xfrm>
          <a:prstGeom prst="rect">
            <a:avLst/>
          </a:prstGeom>
        </p:spPr>
        <p:txBody>
          <a:bodyPr wrap="square">
            <a:spAutoFit/>
          </a:bodyPr>
          <a:lstStyle/>
          <a:p>
            <a:pPr lvl="0">
              <a:spcBef>
                <a:spcPts val="300"/>
              </a:spcBef>
              <a:spcAft>
                <a:spcPts val="300"/>
              </a:spcAft>
            </a:pPr>
            <a:r>
              <a:rPr lang="fr-FR" sz="2000" b="1" dirty="0">
                <a:solidFill>
                  <a:srgbClr val="006182"/>
                </a:solidFill>
              </a:rPr>
              <a:t>Financement</a:t>
            </a:r>
            <a:r>
              <a:rPr lang="fr-FR" sz="2000" b="1" dirty="0"/>
              <a:t> </a:t>
            </a:r>
          </a:p>
        </p:txBody>
      </p:sp>
      <p:sp>
        <p:nvSpPr>
          <p:cNvPr id="22" name="Flèche : droite 18">
            <a:extLst>
              <a:ext uri="{FF2B5EF4-FFF2-40B4-BE49-F238E27FC236}">
                <a16:creationId xmlns:a16="http://schemas.microsoft.com/office/drawing/2014/main" id="{8DB2AAE3-C2BF-47CE-B597-68BE9A1DB2FE}"/>
              </a:ext>
            </a:extLst>
          </p:cNvPr>
          <p:cNvSpPr/>
          <p:nvPr/>
        </p:nvSpPr>
        <p:spPr>
          <a:xfrm>
            <a:off x="3094434" y="956457"/>
            <a:ext cx="936104" cy="321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D285516-1415-453E-B29A-233BB6AD1B8B}"/>
              </a:ext>
            </a:extLst>
          </p:cNvPr>
          <p:cNvSpPr/>
          <p:nvPr/>
        </p:nvSpPr>
        <p:spPr>
          <a:xfrm>
            <a:off x="5144301" y="2663414"/>
            <a:ext cx="5940771" cy="400110"/>
          </a:xfrm>
          <a:prstGeom prst="rect">
            <a:avLst/>
          </a:prstGeom>
        </p:spPr>
        <p:txBody>
          <a:bodyPr wrap="square">
            <a:spAutoFit/>
          </a:bodyPr>
          <a:lstStyle/>
          <a:p>
            <a:pPr lvl="0">
              <a:spcBef>
                <a:spcPts val="300"/>
              </a:spcBef>
              <a:spcAft>
                <a:spcPts val="300"/>
              </a:spcAft>
            </a:pPr>
            <a:r>
              <a:rPr lang="fr-FR" sz="2000" b="1" dirty="0"/>
              <a:t>Qualité et fiabilité des données</a:t>
            </a:r>
          </a:p>
        </p:txBody>
      </p:sp>
      <p:sp>
        <p:nvSpPr>
          <p:cNvPr id="25" name="Flèche : droite 20">
            <a:extLst>
              <a:ext uri="{FF2B5EF4-FFF2-40B4-BE49-F238E27FC236}">
                <a16:creationId xmlns:a16="http://schemas.microsoft.com/office/drawing/2014/main" id="{C181E722-839D-45F9-9870-6AC29FD6EF9E}"/>
              </a:ext>
            </a:extLst>
          </p:cNvPr>
          <p:cNvSpPr/>
          <p:nvPr/>
        </p:nvSpPr>
        <p:spPr>
          <a:xfrm>
            <a:off x="3967554" y="2721875"/>
            <a:ext cx="936104" cy="321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DAC19EAC-F321-489B-9B8D-A27220887448}"/>
              </a:ext>
            </a:extLst>
          </p:cNvPr>
          <p:cNvSpPr/>
          <p:nvPr/>
        </p:nvSpPr>
        <p:spPr>
          <a:xfrm>
            <a:off x="5994201" y="5021834"/>
            <a:ext cx="5940771" cy="400110"/>
          </a:xfrm>
          <a:prstGeom prst="rect">
            <a:avLst/>
          </a:prstGeom>
        </p:spPr>
        <p:txBody>
          <a:bodyPr wrap="square">
            <a:spAutoFit/>
          </a:bodyPr>
          <a:lstStyle/>
          <a:p>
            <a:pPr lvl="0">
              <a:spcBef>
                <a:spcPts val="300"/>
              </a:spcBef>
              <a:spcAft>
                <a:spcPts val="300"/>
              </a:spcAft>
            </a:pPr>
            <a:r>
              <a:rPr lang="fr-FR" sz="2000" b="1" dirty="0">
                <a:solidFill>
                  <a:srgbClr val="00B050"/>
                </a:solidFill>
              </a:rPr>
              <a:t>Dissémination et utilisation de l’information</a:t>
            </a:r>
          </a:p>
        </p:txBody>
      </p:sp>
      <p:sp>
        <p:nvSpPr>
          <p:cNvPr id="27" name="Flèche : droite 22">
            <a:extLst>
              <a:ext uri="{FF2B5EF4-FFF2-40B4-BE49-F238E27FC236}">
                <a16:creationId xmlns:a16="http://schemas.microsoft.com/office/drawing/2014/main" id="{62A7F0C8-4C4F-4C6A-A90D-EF3D31170D2C}"/>
              </a:ext>
            </a:extLst>
          </p:cNvPr>
          <p:cNvSpPr/>
          <p:nvPr/>
        </p:nvSpPr>
        <p:spPr>
          <a:xfrm>
            <a:off x="4817454" y="5080295"/>
            <a:ext cx="936104" cy="321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DAC19EAC-F321-489B-9B8D-A27220887448}"/>
              </a:ext>
            </a:extLst>
          </p:cNvPr>
          <p:cNvSpPr/>
          <p:nvPr/>
        </p:nvSpPr>
        <p:spPr>
          <a:xfrm>
            <a:off x="5737598" y="4301588"/>
            <a:ext cx="5940771" cy="784830"/>
          </a:xfrm>
          <a:prstGeom prst="rect">
            <a:avLst/>
          </a:prstGeom>
        </p:spPr>
        <p:txBody>
          <a:bodyPr wrap="square">
            <a:spAutoFit/>
          </a:bodyPr>
          <a:lstStyle/>
          <a:p>
            <a:pPr>
              <a:spcBef>
                <a:spcPts val="300"/>
              </a:spcBef>
              <a:spcAft>
                <a:spcPts val="300"/>
              </a:spcAft>
            </a:pPr>
            <a:r>
              <a:rPr lang="fr-FR" sz="2000" b="1" dirty="0">
                <a:solidFill>
                  <a:srgbClr val="00B0F0"/>
                </a:solidFill>
              </a:rPr>
              <a:t>Mise à jour régulière des données</a:t>
            </a:r>
          </a:p>
          <a:p>
            <a:pPr lvl="0">
              <a:spcBef>
                <a:spcPts val="300"/>
              </a:spcBef>
              <a:spcAft>
                <a:spcPts val="300"/>
              </a:spcAft>
            </a:pPr>
            <a:endParaRPr lang="fr-FR" sz="2000" b="1" dirty="0"/>
          </a:p>
        </p:txBody>
      </p:sp>
      <p:sp>
        <p:nvSpPr>
          <p:cNvPr id="29" name="Flèche : droite 22">
            <a:extLst>
              <a:ext uri="{FF2B5EF4-FFF2-40B4-BE49-F238E27FC236}">
                <a16:creationId xmlns:a16="http://schemas.microsoft.com/office/drawing/2014/main" id="{62A7F0C8-4C4F-4C6A-A90D-EF3D31170D2C}"/>
              </a:ext>
            </a:extLst>
          </p:cNvPr>
          <p:cNvSpPr/>
          <p:nvPr/>
        </p:nvSpPr>
        <p:spPr>
          <a:xfrm>
            <a:off x="4560851" y="4360049"/>
            <a:ext cx="936104" cy="321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DAC19EAC-F321-489B-9B8D-A27220887448}"/>
              </a:ext>
            </a:extLst>
          </p:cNvPr>
          <p:cNvSpPr/>
          <p:nvPr/>
        </p:nvSpPr>
        <p:spPr>
          <a:xfrm>
            <a:off x="6945659" y="5784779"/>
            <a:ext cx="6466198" cy="400110"/>
          </a:xfrm>
          <a:prstGeom prst="rect">
            <a:avLst/>
          </a:prstGeom>
        </p:spPr>
        <p:txBody>
          <a:bodyPr wrap="square">
            <a:spAutoFit/>
          </a:bodyPr>
          <a:lstStyle/>
          <a:p>
            <a:pPr lvl="0">
              <a:spcBef>
                <a:spcPts val="300"/>
              </a:spcBef>
              <a:spcAft>
                <a:spcPts val="300"/>
              </a:spcAft>
            </a:pPr>
            <a:r>
              <a:rPr lang="fr-FR" sz="2000" b="1" dirty="0"/>
              <a:t>Pérennité des systèmes d’information</a:t>
            </a:r>
          </a:p>
        </p:txBody>
      </p:sp>
      <p:sp>
        <p:nvSpPr>
          <p:cNvPr id="31" name="Flèche : droite 22">
            <a:extLst>
              <a:ext uri="{FF2B5EF4-FFF2-40B4-BE49-F238E27FC236}">
                <a16:creationId xmlns:a16="http://schemas.microsoft.com/office/drawing/2014/main" id="{62A7F0C8-4C4F-4C6A-A90D-EF3D31170D2C}"/>
              </a:ext>
            </a:extLst>
          </p:cNvPr>
          <p:cNvSpPr/>
          <p:nvPr/>
        </p:nvSpPr>
        <p:spPr>
          <a:xfrm>
            <a:off x="5768912" y="5843240"/>
            <a:ext cx="936104" cy="321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2D285516-1415-453E-B29A-233BB6AD1B8B}"/>
              </a:ext>
            </a:extLst>
          </p:cNvPr>
          <p:cNvSpPr/>
          <p:nvPr/>
        </p:nvSpPr>
        <p:spPr>
          <a:xfrm>
            <a:off x="4611692" y="1670088"/>
            <a:ext cx="5940771" cy="400110"/>
          </a:xfrm>
          <a:prstGeom prst="rect">
            <a:avLst/>
          </a:prstGeom>
        </p:spPr>
        <p:txBody>
          <a:bodyPr wrap="square">
            <a:spAutoFit/>
          </a:bodyPr>
          <a:lstStyle/>
          <a:p>
            <a:pPr lvl="0">
              <a:spcBef>
                <a:spcPts val="300"/>
              </a:spcBef>
              <a:spcAft>
                <a:spcPts val="300"/>
              </a:spcAft>
            </a:pPr>
            <a:r>
              <a:rPr lang="fr-FR" sz="2000" b="1" dirty="0">
                <a:solidFill>
                  <a:srgbClr val="7A7B18"/>
                </a:solidFill>
              </a:rPr>
              <a:t>Intégration et harmonisation</a:t>
            </a:r>
          </a:p>
        </p:txBody>
      </p:sp>
      <p:sp>
        <p:nvSpPr>
          <p:cNvPr id="32" name="Flèche : droite 20">
            <a:extLst>
              <a:ext uri="{FF2B5EF4-FFF2-40B4-BE49-F238E27FC236}">
                <a16:creationId xmlns:a16="http://schemas.microsoft.com/office/drawing/2014/main" id="{C181E722-839D-45F9-9870-6AC29FD6EF9E}"/>
              </a:ext>
            </a:extLst>
          </p:cNvPr>
          <p:cNvSpPr/>
          <p:nvPr/>
        </p:nvSpPr>
        <p:spPr>
          <a:xfrm>
            <a:off x="3434945" y="1728549"/>
            <a:ext cx="936104" cy="321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2D285516-1415-453E-B29A-233BB6AD1B8B}"/>
              </a:ext>
            </a:extLst>
          </p:cNvPr>
          <p:cNvSpPr/>
          <p:nvPr/>
        </p:nvSpPr>
        <p:spPr>
          <a:xfrm>
            <a:off x="5447928" y="3379658"/>
            <a:ext cx="5940771" cy="707886"/>
          </a:xfrm>
          <a:prstGeom prst="rect">
            <a:avLst/>
          </a:prstGeom>
        </p:spPr>
        <p:txBody>
          <a:bodyPr wrap="square">
            <a:spAutoFit/>
          </a:bodyPr>
          <a:lstStyle/>
          <a:p>
            <a:pPr>
              <a:spcBef>
                <a:spcPts val="300"/>
              </a:spcBef>
              <a:spcAft>
                <a:spcPts val="300"/>
              </a:spcAft>
            </a:pPr>
            <a:r>
              <a:rPr lang="fr-FR" sz="2000" b="1" dirty="0">
                <a:solidFill>
                  <a:srgbClr val="C00000"/>
                </a:solidFill>
              </a:rPr>
              <a:t>Renforcement des capacités le long de la chaîne des valeurs des données</a:t>
            </a:r>
          </a:p>
        </p:txBody>
      </p:sp>
      <p:sp>
        <p:nvSpPr>
          <p:cNvPr id="34" name="Flèche : droite 20">
            <a:extLst>
              <a:ext uri="{FF2B5EF4-FFF2-40B4-BE49-F238E27FC236}">
                <a16:creationId xmlns:a16="http://schemas.microsoft.com/office/drawing/2014/main" id="{C181E722-839D-45F9-9870-6AC29FD6EF9E}"/>
              </a:ext>
            </a:extLst>
          </p:cNvPr>
          <p:cNvSpPr/>
          <p:nvPr/>
        </p:nvSpPr>
        <p:spPr>
          <a:xfrm>
            <a:off x="4271181" y="3438119"/>
            <a:ext cx="936104" cy="321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9100422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barn(inVertical)">
                                      <p:cBhvr>
                                        <p:cTn id="11" dur="500"/>
                                        <p:tgtEl>
                                          <p:spTgt spid="23">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animEffect transition="in" filter="randombar(horizontal)">
                                      <p:cBhvr>
                                        <p:cTn id="23" dur="500"/>
                                        <p:tgtEl>
                                          <p:spTgt spid="20">
                                            <p:txEl>
                                              <p:pRg st="0" end="0"/>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24">
                                            <p:txEl>
                                              <p:pRg st="0" end="0"/>
                                            </p:txEl>
                                          </p:spTgt>
                                        </p:tgtEl>
                                        <p:attrNameLst>
                                          <p:attrName>style.visibility</p:attrName>
                                        </p:attrNameLst>
                                      </p:cBhvr>
                                      <p:to>
                                        <p:strVal val="visible"/>
                                      </p:to>
                                    </p:set>
                                    <p:animEffect transition="in" filter="randombar(horizontal)">
                                      <p:cBhvr>
                                        <p:cTn id="31" dur="500"/>
                                        <p:tgtEl>
                                          <p:spTgt spid="24">
                                            <p:txEl>
                                              <p:pRg st="0" end="0"/>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childTnLst>
                          </p:cTn>
                        </p:par>
                        <p:par>
                          <p:cTn id="36" fill="hold">
                            <p:stCondLst>
                              <p:cond delay="4000"/>
                            </p:stCondLst>
                            <p:childTnLst>
                              <p:par>
                                <p:cTn id="37" presetID="14" presetClass="entr" presetSubtype="10" fill="hold" nodeType="afterEffect">
                                  <p:stCondLst>
                                    <p:cond delay="0"/>
                                  </p:stCondLst>
                                  <p:childTnLst>
                                    <p:set>
                                      <p:cBhvr>
                                        <p:cTn id="38" dur="1" fill="hold">
                                          <p:stCondLst>
                                            <p:cond delay="0"/>
                                          </p:stCondLst>
                                        </p:cTn>
                                        <p:tgtEl>
                                          <p:spTgt spid="28">
                                            <p:txEl>
                                              <p:pRg st="0" end="0"/>
                                            </p:txEl>
                                          </p:spTgt>
                                        </p:tgtEl>
                                        <p:attrNameLst>
                                          <p:attrName>style.visibility</p:attrName>
                                        </p:attrNameLst>
                                      </p:cBhvr>
                                      <p:to>
                                        <p:strVal val="visible"/>
                                      </p:to>
                                    </p:set>
                                    <p:animEffect transition="in" filter="randombar(horizontal)">
                                      <p:cBhvr>
                                        <p:cTn id="39" dur="500"/>
                                        <p:tgtEl>
                                          <p:spTgt spid="28">
                                            <p:txEl>
                                              <p:pRg st="0" end="0"/>
                                            </p:tx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5000"/>
                            </p:stCondLst>
                            <p:childTnLst>
                              <p:par>
                                <p:cTn id="45" presetID="14" presetClass="entr" presetSubtype="10" fill="hold" nodeType="afterEffect">
                                  <p:stCondLst>
                                    <p:cond delay="0"/>
                                  </p:stCondLst>
                                  <p:childTnLst>
                                    <p:set>
                                      <p:cBhvr>
                                        <p:cTn id="46" dur="1" fill="hold">
                                          <p:stCondLst>
                                            <p:cond delay="0"/>
                                          </p:stCondLst>
                                        </p:cTn>
                                        <p:tgtEl>
                                          <p:spTgt spid="26">
                                            <p:txEl>
                                              <p:pRg st="0" end="0"/>
                                            </p:txEl>
                                          </p:spTgt>
                                        </p:tgtEl>
                                        <p:attrNameLst>
                                          <p:attrName>style.visibility</p:attrName>
                                        </p:attrNameLst>
                                      </p:cBhvr>
                                      <p:to>
                                        <p:strVal val="visible"/>
                                      </p:to>
                                    </p:set>
                                    <p:animEffect transition="in" filter="randombar(horizontal)">
                                      <p:cBhvr>
                                        <p:cTn id="47" dur="500"/>
                                        <p:tgtEl>
                                          <p:spTgt spid="26">
                                            <p:txEl>
                                              <p:pRg st="0" end="0"/>
                                            </p:txEl>
                                          </p:spTgt>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left)">
                                      <p:cBhvr>
                                        <p:cTn id="51" dur="500"/>
                                        <p:tgtEl>
                                          <p:spTgt spid="31"/>
                                        </p:tgtEl>
                                      </p:cBhvr>
                                    </p:animEffect>
                                  </p:childTnLst>
                                </p:cTn>
                              </p:par>
                            </p:childTnLst>
                          </p:cTn>
                        </p:par>
                        <p:par>
                          <p:cTn id="52" fill="hold">
                            <p:stCondLst>
                              <p:cond delay="6000"/>
                            </p:stCondLst>
                            <p:childTnLst>
                              <p:par>
                                <p:cTn id="53" presetID="14" presetClass="entr" presetSubtype="10" fill="hold" nodeType="afterEffect">
                                  <p:stCondLst>
                                    <p:cond delay="0"/>
                                  </p:stCondLst>
                                  <p:childTnLst>
                                    <p:set>
                                      <p:cBhvr>
                                        <p:cTn id="54" dur="1" fill="hold">
                                          <p:stCondLst>
                                            <p:cond delay="0"/>
                                          </p:stCondLst>
                                        </p:cTn>
                                        <p:tgtEl>
                                          <p:spTgt spid="30">
                                            <p:txEl>
                                              <p:pRg st="0" end="0"/>
                                            </p:txEl>
                                          </p:spTgt>
                                        </p:tgtEl>
                                        <p:attrNameLst>
                                          <p:attrName>style.visibility</p:attrName>
                                        </p:attrNameLst>
                                      </p:cBhvr>
                                      <p:to>
                                        <p:strVal val="visible"/>
                                      </p:to>
                                    </p:set>
                                    <p:animEffect transition="in" filter="randombar(horizontal)">
                                      <p:cBhvr>
                                        <p:cTn id="55" dur="500"/>
                                        <p:tgtEl>
                                          <p:spTgt spid="30">
                                            <p:txEl>
                                              <p:pRg st="0" end="0"/>
                                            </p:txEl>
                                          </p:spTgt>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wipe(left)">
                                      <p:cBhvr>
                                        <p:cTn id="59" dur="500"/>
                                        <p:tgtEl>
                                          <p:spTgt spid="32"/>
                                        </p:tgtEl>
                                      </p:cBhvr>
                                    </p:animEffect>
                                  </p:childTnLst>
                                </p:cTn>
                              </p:par>
                            </p:childTnLst>
                          </p:cTn>
                        </p:par>
                        <p:par>
                          <p:cTn id="60" fill="hold">
                            <p:stCondLst>
                              <p:cond delay="7000"/>
                            </p:stCondLst>
                            <p:childTnLst>
                              <p:par>
                                <p:cTn id="61" presetID="14" presetClass="entr" presetSubtype="10" fill="hold" nodeType="afterEffect">
                                  <p:stCondLst>
                                    <p:cond delay="0"/>
                                  </p:stCondLst>
                                  <p:childTnLst>
                                    <p:set>
                                      <p:cBhvr>
                                        <p:cTn id="62" dur="1" fill="hold">
                                          <p:stCondLst>
                                            <p:cond delay="0"/>
                                          </p:stCondLst>
                                        </p:cTn>
                                        <p:tgtEl>
                                          <p:spTgt spid="21">
                                            <p:txEl>
                                              <p:pRg st="0" end="0"/>
                                            </p:txEl>
                                          </p:spTgt>
                                        </p:tgtEl>
                                        <p:attrNameLst>
                                          <p:attrName>style.visibility</p:attrName>
                                        </p:attrNameLst>
                                      </p:cBhvr>
                                      <p:to>
                                        <p:strVal val="visible"/>
                                      </p:to>
                                    </p:set>
                                    <p:animEffect transition="in" filter="randombar(horizontal)">
                                      <p:cBhvr>
                                        <p:cTn id="63" dur="500"/>
                                        <p:tgtEl>
                                          <p:spTgt spid="21">
                                            <p:txEl>
                                              <p:pRg st="0" end="0"/>
                                            </p:txEl>
                                          </p:spTgt>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left)">
                                      <p:cBhvr>
                                        <p:cTn id="67" dur="500"/>
                                        <p:tgtEl>
                                          <p:spTgt spid="34"/>
                                        </p:tgtEl>
                                      </p:cBhvr>
                                    </p:animEffect>
                                  </p:childTnLst>
                                </p:cTn>
                              </p:par>
                            </p:childTnLst>
                          </p:cTn>
                        </p:par>
                        <p:par>
                          <p:cTn id="68" fill="hold">
                            <p:stCondLst>
                              <p:cond delay="8000"/>
                            </p:stCondLst>
                            <p:childTnLst>
                              <p:par>
                                <p:cTn id="69" presetID="14" presetClass="entr" presetSubtype="10" fill="hold" nodeType="afterEffect">
                                  <p:stCondLst>
                                    <p:cond delay="0"/>
                                  </p:stCondLst>
                                  <p:childTnLst>
                                    <p:set>
                                      <p:cBhvr>
                                        <p:cTn id="70" dur="1" fill="hold">
                                          <p:stCondLst>
                                            <p:cond delay="0"/>
                                          </p:stCondLst>
                                        </p:cTn>
                                        <p:tgtEl>
                                          <p:spTgt spid="33">
                                            <p:txEl>
                                              <p:pRg st="0" end="0"/>
                                            </p:txEl>
                                          </p:spTgt>
                                        </p:tgtEl>
                                        <p:attrNameLst>
                                          <p:attrName>style.visibility</p:attrName>
                                        </p:attrNameLst>
                                      </p:cBhvr>
                                      <p:to>
                                        <p:strVal val="visible"/>
                                      </p:to>
                                    </p:set>
                                    <p:animEffect transition="in" filter="randombar(horizontal)">
                                      <p:cBhvr>
                                        <p:cTn id="71"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0" build="p"/>
      <p:bldP spid="22" grpId="0" animBg="1"/>
      <p:bldP spid="25" grpId="0" animBg="1"/>
      <p:bldP spid="27" grpId="0" animBg="1"/>
      <p:bldP spid="29" grpId="0" animBg="1"/>
      <p:bldP spid="31" grpId="0" animBg="1"/>
      <p:bldP spid="32"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D113A9-8DA6-487D-960B-4A2DBA2EC747}"/>
              </a:ext>
            </a:extLst>
          </p:cNvPr>
          <p:cNvSpPr>
            <a:spLocks noGrp="1"/>
          </p:cNvSpPr>
          <p:nvPr>
            <p:ph type="sldNum" sz="quarter" idx="12"/>
          </p:nvPr>
        </p:nvSpPr>
        <p:spPr/>
        <p:txBody>
          <a:bodyPr/>
          <a:lstStyle/>
          <a:p>
            <a:fld id="{02C702AE-1502-43AE-8DBA-2BCAD3408EF2}" type="slidenum">
              <a:rPr lang="fr-FR" smtClean="0"/>
              <a:pPr/>
              <a:t>7</a:t>
            </a:fld>
            <a:endParaRPr lang="fr-FR"/>
          </a:p>
        </p:txBody>
      </p:sp>
      <p:grpSp>
        <p:nvGrpSpPr>
          <p:cNvPr id="13" name="Groupe 12"/>
          <p:cNvGrpSpPr/>
          <p:nvPr/>
        </p:nvGrpSpPr>
        <p:grpSpPr>
          <a:xfrm>
            <a:off x="10001518" y="0"/>
            <a:ext cx="2190482"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4" name="Rectangle 13">
            <a:extLst>
              <a:ext uri="{FF2B5EF4-FFF2-40B4-BE49-F238E27FC236}">
                <a16:creationId xmlns:a16="http://schemas.microsoft.com/office/drawing/2014/main" id="{EEBE213E-CE3D-468E-89FA-C299DC55AD21}"/>
              </a:ext>
            </a:extLst>
          </p:cNvPr>
          <p:cNvSpPr/>
          <p:nvPr/>
        </p:nvSpPr>
        <p:spPr>
          <a:xfrm>
            <a:off x="89301" y="3530358"/>
            <a:ext cx="4438335" cy="646331"/>
          </a:xfrm>
          <a:prstGeom prst="rect">
            <a:avLst/>
          </a:prstGeom>
        </p:spPr>
        <p:txBody>
          <a:bodyPr wrap="square">
            <a:spAutoFit/>
          </a:bodyPr>
          <a:lstStyle/>
          <a:p>
            <a:pPr eaLnBrk="0" hangingPunct="0"/>
            <a:r>
              <a:rPr lang="fr-FR" sz="3600" b="1" dirty="0"/>
              <a:t>Les opportunités</a:t>
            </a:r>
          </a:p>
        </p:txBody>
      </p:sp>
      <p:sp>
        <p:nvSpPr>
          <p:cNvPr id="23" name="Content Placeholder 4">
            <a:extLst>
              <a:ext uri="{FF2B5EF4-FFF2-40B4-BE49-F238E27FC236}">
                <a16:creationId xmlns:a16="http://schemas.microsoft.com/office/drawing/2014/main" id="{47CF6206-7B73-41AF-B453-40AB03B9344A}"/>
              </a:ext>
            </a:extLst>
          </p:cNvPr>
          <p:cNvSpPr txBox="1">
            <a:spLocks/>
          </p:cNvSpPr>
          <p:nvPr/>
        </p:nvSpPr>
        <p:spPr>
          <a:xfrm>
            <a:off x="3021426" y="44624"/>
            <a:ext cx="6980092" cy="614338"/>
          </a:xfrm>
          <a:prstGeom prst="rect">
            <a:avLst/>
          </a:prstGeom>
        </p:spPr>
        <p:txBody>
          <a:bodyPr vert="horz" lIns="91440" tIns="45720" rIns="91440" bIns="45720" rtlCol="0" anchor="ctr" anchorCtr="0">
            <a:noAutofit/>
          </a:bodyPr>
          <a:lstStyle>
            <a:lvl1pPr marL="342900" indent="-342900" algn="l" defTabSz="914400" rtl="0" eaLnBrk="1" latinLnBrk="0" hangingPunct="1">
              <a:spcBef>
                <a:spcPct val="20000"/>
              </a:spcBef>
              <a:buFont typeface="Arial" panose="020B0604020202020204" pitchFamily="34" charset="0"/>
              <a:buNone/>
              <a:defRPr sz="1400" b="1"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eaLnBrk="0" hangingPunct="0">
              <a:spcBef>
                <a:spcPts val="0"/>
              </a:spcBef>
            </a:pPr>
            <a:r>
              <a:rPr lang="fr-FR" sz="2100" cap="small" dirty="0"/>
              <a:t>Défis et opportunités pour un SIN performant et efficace </a:t>
            </a:r>
          </a:p>
        </p:txBody>
      </p:sp>
      <p:sp>
        <p:nvSpPr>
          <p:cNvPr id="20" name="Rectangle 19">
            <a:extLst>
              <a:ext uri="{FF2B5EF4-FFF2-40B4-BE49-F238E27FC236}">
                <a16:creationId xmlns:a16="http://schemas.microsoft.com/office/drawing/2014/main" id="{59D092C1-9E24-4E1F-AC97-C85EC43F544D}"/>
              </a:ext>
            </a:extLst>
          </p:cNvPr>
          <p:cNvSpPr/>
          <p:nvPr/>
        </p:nvSpPr>
        <p:spPr>
          <a:xfrm>
            <a:off x="4126450" y="1185935"/>
            <a:ext cx="6517387" cy="707886"/>
          </a:xfrm>
          <a:prstGeom prst="rect">
            <a:avLst/>
          </a:prstGeom>
        </p:spPr>
        <p:txBody>
          <a:bodyPr wrap="square">
            <a:spAutoFit/>
          </a:bodyPr>
          <a:lstStyle/>
          <a:p>
            <a:pPr lvl="0">
              <a:spcBef>
                <a:spcPts val="300"/>
              </a:spcBef>
              <a:spcAft>
                <a:spcPts val="300"/>
              </a:spcAft>
            </a:pPr>
            <a:r>
              <a:rPr lang="fr-FR" sz="2000" b="1" dirty="0">
                <a:solidFill>
                  <a:srgbClr val="006182"/>
                </a:solidFill>
              </a:rPr>
              <a:t>Existence de systèmes d’information au niveau national et infranational</a:t>
            </a:r>
            <a:endParaRPr lang="fr-FR" sz="2000" b="1" dirty="0"/>
          </a:p>
        </p:txBody>
      </p:sp>
      <p:sp>
        <p:nvSpPr>
          <p:cNvPr id="22" name="Flèche : droite 18">
            <a:extLst>
              <a:ext uri="{FF2B5EF4-FFF2-40B4-BE49-F238E27FC236}">
                <a16:creationId xmlns:a16="http://schemas.microsoft.com/office/drawing/2014/main" id="{8DB2AAE3-C2BF-47CE-B597-68BE9A1DB2FE}"/>
              </a:ext>
            </a:extLst>
          </p:cNvPr>
          <p:cNvSpPr/>
          <p:nvPr/>
        </p:nvSpPr>
        <p:spPr>
          <a:xfrm>
            <a:off x="2949703" y="1244396"/>
            <a:ext cx="936104" cy="321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2D285516-1415-453E-B29A-233BB6AD1B8B}"/>
              </a:ext>
            </a:extLst>
          </p:cNvPr>
          <p:cNvSpPr/>
          <p:nvPr/>
        </p:nvSpPr>
        <p:spPr>
          <a:xfrm>
            <a:off x="5060245" y="3119655"/>
            <a:ext cx="5940771" cy="707886"/>
          </a:xfrm>
          <a:prstGeom prst="rect">
            <a:avLst/>
          </a:prstGeom>
        </p:spPr>
        <p:txBody>
          <a:bodyPr wrap="square">
            <a:spAutoFit/>
          </a:bodyPr>
          <a:lstStyle/>
          <a:p>
            <a:pPr lvl="0">
              <a:spcBef>
                <a:spcPts val="300"/>
              </a:spcBef>
              <a:spcAft>
                <a:spcPts val="300"/>
              </a:spcAft>
            </a:pPr>
            <a:r>
              <a:rPr lang="fr-FR" sz="2000" b="1" dirty="0"/>
              <a:t>Révision de la loi statistique en cours et le rôle important de l’INS</a:t>
            </a:r>
          </a:p>
        </p:txBody>
      </p:sp>
      <p:sp>
        <p:nvSpPr>
          <p:cNvPr id="25" name="Flèche : droite 20">
            <a:extLst>
              <a:ext uri="{FF2B5EF4-FFF2-40B4-BE49-F238E27FC236}">
                <a16:creationId xmlns:a16="http://schemas.microsoft.com/office/drawing/2014/main" id="{C181E722-839D-45F9-9870-6AC29FD6EF9E}"/>
              </a:ext>
            </a:extLst>
          </p:cNvPr>
          <p:cNvSpPr/>
          <p:nvPr/>
        </p:nvSpPr>
        <p:spPr>
          <a:xfrm>
            <a:off x="3883498" y="3178116"/>
            <a:ext cx="936104" cy="321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DAC19EAC-F321-489B-9B8D-A27220887448}"/>
              </a:ext>
            </a:extLst>
          </p:cNvPr>
          <p:cNvSpPr/>
          <p:nvPr/>
        </p:nvSpPr>
        <p:spPr>
          <a:xfrm>
            <a:off x="5994201" y="5385410"/>
            <a:ext cx="5940771" cy="707886"/>
          </a:xfrm>
          <a:prstGeom prst="rect">
            <a:avLst/>
          </a:prstGeom>
        </p:spPr>
        <p:txBody>
          <a:bodyPr wrap="square">
            <a:spAutoFit/>
          </a:bodyPr>
          <a:lstStyle/>
          <a:p>
            <a:pPr lvl="0">
              <a:spcBef>
                <a:spcPts val="300"/>
              </a:spcBef>
              <a:spcAft>
                <a:spcPts val="300"/>
              </a:spcAft>
            </a:pPr>
            <a:r>
              <a:rPr lang="fr-FR" sz="2000" b="1" dirty="0">
                <a:solidFill>
                  <a:srgbClr val="00B050"/>
                </a:solidFill>
              </a:rPr>
              <a:t>Gouvernance et Coordination  multisectorielle assurée par HC3N </a:t>
            </a:r>
          </a:p>
        </p:txBody>
      </p:sp>
      <p:sp>
        <p:nvSpPr>
          <p:cNvPr id="27" name="Flèche : droite 22">
            <a:extLst>
              <a:ext uri="{FF2B5EF4-FFF2-40B4-BE49-F238E27FC236}">
                <a16:creationId xmlns:a16="http://schemas.microsoft.com/office/drawing/2014/main" id="{62A7F0C8-4C4F-4C6A-A90D-EF3D31170D2C}"/>
              </a:ext>
            </a:extLst>
          </p:cNvPr>
          <p:cNvSpPr/>
          <p:nvPr/>
        </p:nvSpPr>
        <p:spPr>
          <a:xfrm>
            <a:off x="4817454" y="5445224"/>
            <a:ext cx="936104" cy="321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DAC19EAC-F321-489B-9B8D-A27220887448}"/>
              </a:ext>
            </a:extLst>
          </p:cNvPr>
          <p:cNvSpPr/>
          <p:nvPr/>
        </p:nvSpPr>
        <p:spPr>
          <a:xfrm>
            <a:off x="5447928" y="4102779"/>
            <a:ext cx="5940771" cy="1015663"/>
          </a:xfrm>
          <a:prstGeom prst="rect">
            <a:avLst/>
          </a:prstGeom>
        </p:spPr>
        <p:txBody>
          <a:bodyPr wrap="square">
            <a:spAutoFit/>
          </a:bodyPr>
          <a:lstStyle/>
          <a:p>
            <a:pPr>
              <a:spcBef>
                <a:spcPts val="300"/>
              </a:spcBef>
              <a:spcAft>
                <a:spcPts val="300"/>
              </a:spcAft>
            </a:pPr>
            <a:r>
              <a:rPr lang="fr-FR" sz="2000" b="1" dirty="0">
                <a:solidFill>
                  <a:srgbClr val="00B0F0"/>
                </a:solidFill>
              </a:rPr>
              <a:t>Existence de la PNIN pour l’harmonisation et la centralisation des données et des analyses secondaires des données existantes</a:t>
            </a:r>
          </a:p>
        </p:txBody>
      </p:sp>
      <p:sp>
        <p:nvSpPr>
          <p:cNvPr id="29" name="Flèche : droite 22">
            <a:extLst>
              <a:ext uri="{FF2B5EF4-FFF2-40B4-BE49-F238E27FC236}">
                <a16:creationId xmlns:a16="http://schemas.microsoft.com/office/drawing/2014/main" id="{62A7F0C8-4C4F-4C6A-A90D-EF3D31170D2C}"/>
              </a:ext>
            </a:extLst>
          </p:cNvPr>
          <p:cNvSpPr/>
          <p:nvPr/>
        </p:nvSpPr>
        <p:spPr>
          <a:xfrm>
            <a:off x="4271181" y="4161240"/>
            <a:ext cx="936104" cy="321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2D285516-1415-453E-B29A-233BB6AD1B8B}"/>
              </a:ext>
            </a:extLst>
          </p:cNvPr>
          <p:cNvSpPr/>
          <p:nvPr/>
        </p:nvSpPr>
        <p:spPr>
          <a:xfrm>
            <a:off x="4527636" y="2126329"/>
            <a:ext cx="5940771" cy="400110"/>
          </a:xfrm>
          <a:prstGeom prst="rect">
            <a:avLst/>
          </a:prstGeom>
        </p:spPr>
        <p:txBody>
          <a:bodyPr wrap="square">
            <a:spAutoFit/>
          </a:bodyPr>
          <a:lstStyle/>
          <a:p>
            <a:pPr lvl="0">
              <a:spcBef>
                <a:spcPts val="300"/>
              </a:spcBef>
              <a:spcAft>
                <a:spcPts val="300"/>
              </a:spcAft>
            </a:pPr>
            <a:r>
              <a:rPr lang="fr-FR" sz="2000" b="1" dirty="0">
                <a:solidFill>
                  <a:srgbClr val="7A7B18"/>
                </a:solidFill>
              </a:rPr>
              <a:t>Régularité des enquêtes nutritionnelles</a:t>
            </a:r>
          </a:p>
        </p:txBody>
      </p:sp>
      <p:sp>
        <p:nvSpPr>
          <p:cNvPr id="32" name="Flèche : droite 20">
            <a:extLst>
              <a:ext uri="{FF2B5EF4-FFF2-40B4-BE49-F238E27FC236}">
                <a16:creationId xmlns:a16="http://schemas.microsoft.com/office/drawing/2014/main" id="{C181E722-839D-45F9-9870-6AC29FD6EF9E}"/>
              </a:ext>
            </a:extLst>
          </p:cNvPr>
          <p:cNvSpPr/>
          <p:nvPr/>
        </p:nvSpPr>
        <p:spPr>
          <a:xfrm>
            <a:off x="3350889" y="2184790"/>
            <a:ext cx="936104" cy="3215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7317214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barn(inVertical)">
                                      <p:cBhvr>
                                        <p:cTn id="11" dur="500"/>
                                        <p:tgtEl>
                                          <p:spTgt spid="23">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20">
                                            <p:txEl>
                                              <p:pRg st="0" end="0"/>
                                            </p:txEl>
                                          </p:spTgt>
                                        </p:tgtEl>
                                        <p:attrNameLst>
                                          <p:attrName>style.visibility</p:attrName>
                                        </p:attrNameLst>
                                      </p:cBhvr>
                                      <p:to>
                                        <p:strVal val="visible"/>
                                      </p:to>
                                    </p:set>
                                    <p:animEffect transition="in" filter="randombar(horizontal)">
                                      <p:cBhvr>
                                        <p:cTn id="23" dur="500"/>
                                        <p:tgtEl>
                                          <p:spTgt spid="20">
                                            <p:txEl>
                                              <p:pRg st="0" end="0"/>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par>
                          <p:cTn id="28" fill="hold">
                            <p:stCondLst>
                              <p:cond delay="3000"/>
                            </p:stCondLst>
                            <p:childTnLst>
                              <p:par>
                                <p:cTn id="29" presetID="14" presetClass="entr" presetSubtype="10" fill="hold" nodeType="afterEffect">
                                  <p:stCondLst>
                                    <p:cond delay="0"/>
                                  </p:stCondLst>
                                  <p:childTnLst>
                                    <p:set>
                                      <p:cBhvr>
                                        <p:cTn id="30" dur="1" fill="hold">
                                          <p:stCondLst>
                                            <p:cond delay="0"/>
                                          </p:stCondLst>
                                        </p:cTn>
                                        <p:tgtEl>
                                          <p:spTgt spid="24">
                                            <p:txEl>
                                              <p:pRg st="0" end="0"/>
                                            </p:txEl>
                                          </p:spTgt>
                                        </p:tgtEl>
                                        <p:attrNameLst>
                                          <p:attrName>style.visibility</p:attrName>
                                        </p:attrNameLst>
                                      </p:cBhvr>
                                      <p:to>
                                        <p:strVal val="visible"/>
                                      </p:to>
                                    </p:set>
                                    <p:animEffect transition="in" filter="randombar(horizontal)">
                                      <p:cBhvr>
                                        <p:cTn id="31" dur="500"/>
                                        <p:tgtEl>
                                          <p:spTgt spid="24">
                                            <p:txEl>
                                              <p:pRg st="0" end="0"/>
                                            </p:tx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childTnLst>
                          </p:cTn>
                        </p:par>
                        <p:par>
                          <p:cTn id="36" fill="hold">
                            <p:stCondLst>
                              <p:cond delay="4000"/>
                            </p:stCondLst>
                            <p:childTnLst>
                              <p:par>
                                <p:cTn id="37" presetID="14" presetClass="entr" presetSubtype="10" fill="hold" nodeType="afterEffect">
                                  <p:stCondLst>
                                    <p:cond delay="0"/>
                                  </p:stCondLst>
                                  <p:childTnLst>
                                    <p:set>
                                      <p:cBhvr>
                                        <p:cTn id="38" dur="1" fill="hold">
                                          <p:stCondLst>
                                            <p:cond delay="0"/>
                                          </p:stCondLst>
                                        </p:cTn>
                                        <p:tgtEl>
                                          <p:spTgt spid="28">
                                            <p:txEl>
                                              <p:pRg st="0" end="0"/>
                                            </p:txEl>
                                          </p:spTgt>
                                        </p:tgtEl>
                                        <p:attrNameLst>
                                          <p:attrName>style.visibility</p:attrName>
                                        </p:attrNameLst>
                                      </p:cBhvr>
                                      <p:to>
                                        <p:strVal val="visible"/>
                                      </p:to>
                                    </p:set>
                                    <p:animEffect transition="in" filter="randombar(horizontal)">
                                      <p:cBhvr>
                                        <p:cTn id="39" dur="500"/>
                                        <p:tgtEl>
                                          <p:spTgt spid="28">
                                            <p:txEl>
                                              <p:pRg st="0" end="0"/>
                                            </p:tx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5000"/>
                            </p:stCondLst>
                            <p:childTnLst>
                              <p:par>
                                <p:cTn id="45" presetID="14" presetClass="entr" presetSubtype="10" fill="hold" nodeType="afterEffect">
                                  <p:stCondLst>
                                    <p:cond delay="0"/>
                                  </p:stCondLst>
                                  <p:childTnLst>
                                    <p:set>
                                      <p:cBhvr>
                                        <p:cTn id="46" dur="1" fill="hold">
                                          <p:stCondLst>
                                            <p:cond delay="0"/>
                                          </p:stCondLst>
                                        </p:cTn>
                                        <p:tgtEl>
                                          <p:spTgt spid="26">
                                            <p:txEl>
                                              <p:pRg st="0" end="0"/>
                                            </p:txEl>
                                          </p:spTgt>
                                        </p:tgtEl>
                                        <p:attrNameLst>
                                          <p:attrName>style.visibility</p:attrName>
                                        </p:attrNameLst>
                                      </p:cBhvr>
                                      <p:to>
                                        <p:strVal val="visible"/>
                                      </p:to>
                                    </p:set>
                                    <p:animEffect transition="in" filter="randombar(horizontal)">
                                      <p:cBhvr>
                                        <p:cTn id="47" dur="500"/>
                                        <p:tgtEl>
                                          <p:spTgt spid="26">
                                            <p:txEl>
                                              <p:pRg st="0" end="0"/>
                                            </p:txEl>
                                          </p:spTgt>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childTnLst>
                          </p:cTn>
                        </p:par>
                        <p:par>
                          <p:cTn id="52" fill="hold">
                            <p:stCondLst>
                              <p:cond delay="6000"/>
                            </p:stCondLst>
                            <p:childTnLst>
                              <p:par>
                                <p:cTn id="53" presetID="14" presetClass="entr" presetSubtype="10" fill="hold" nodeType="afterEffect">
                                  <p:stCondLst>
                                    <p:cond delay="0"/>
                                  </p:stCondLst>
                                  <p:childTnLst>
                                    <p:set>
                                      <p:cBhvr>
                                        <p:cTn id="54" dur="1" fill="hold">
                                          <p:stCondLst>
                                            <p:cond delay="0"/>
                                          </p:stCondLst>
                                        </p:cTn>
                                        <p:tgtEl>
                                          <p:spTgt spid="21">
                                            <p:txEl>
                                              <p:pRg st="0" end="0"/>
                                            </p:txEl>
                                          </p:spTgt>
                                        </p:tgtEl>
                                        <p:attrNameLst>
                                          <p:attrName>style.visibility</p:attrName>
                                        </p:attrNameLst>
                                      </p:cBhvr>
                                      <p:to>
                                        <p:strVal val="visible"/>
                                      </p:to>
                                    </p:set>
                                    <p:animEffect transition="in" filter="randombar(horizontal)">
                                      <p:cBhvr>
                                        <p:cTn id="55"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0" build="p"/>
      <p:bldP spid="22" grpId="0" animBg="1"/>
      <p:bldP spid="25" grpId="0" animBg="1"/>
      <p:bldP spid="27" grpId="0" animBg="1"/>
      <p:bldP spid="29" grpId="0" animBg="1"/>
      <p:bldP spid="3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D113A9-8DA6-487D-960B-4A2DBA2EC747}"/>
              </a:ext>
            </a:extLst>
          </p:cNvPr>
          <p:cNvSpPr>
            <a:spLocks noGrp="1"/>
          </p:cNvSpPr>
          <p:nvPr>
            <p:ph type="sldNum" sz="quarter" idx="12"/>
          </p:nvPr>
        </p:nvSpPr>
        <p:spPr/>
        <p:txBody>
          <a:bodyPr/>
          <a:lstStyle/>
          <a:p>
            <a:fld id="{02C702AE-1502-43AE-8DBA-2BCAD3408EF2}" type="slidenum">
              <a:rPr lang="fr-FR" smtClean="0"/>
              <a:pPr/>
              <a:t>8</a:t>
            </a:fld>
            <a:endParaRPr lang="fr-FR"/>
          </a:p>
        </p:txBody>
      </p:sp>
      <p:sp>
        <p:nvSpPr>
          <p:cNvPr id="5" name="Content Placeholder 4">
            <a:extLst>
              <a:ext uri="{FF2B5EF4-FFF2-40B4-BE49-F238E27FC236}">
                <a16:creationId xmlns:a16="http://schemas.microsoft.com/office/drawing/2014/main" id="{13D31CF2-580E-4AD9-A225-E0EE8E2A52D7}"/>
              </a:ext>
            </a:extLst>
          </p:cNvPr>
          <p:cNvSpPr>
            <a:spLocks noGrp="1"/>
          </p:cNvSpPr>
          <p:nvPr>
            <p:ph sz="quarter" idx="13"/>
          </p:nvPr>
        </p:nvSpPr>
        <p:spPr>
          <a:xfrm>
            <a:off x="2999656" y="44624"/>
            <a:ext cx="7272808" cy="614338"/>
          </a:xfrm>
        </p:spPr>
        <p:txBody>
          <a:bodyPr/>
          <a:lstStyle/>
          <a:p>
            <a:pPr marL="0" indent="0" algn="ctr" eaLnBrk="0" hangingPunct="0"/>
            <a:r>
              <a:rPr lang="fr-FR" sz="3200" cap="small" dirty="0"/>
              <a:t>Contribution de la PNIN</a:t>
            </a:r>
          </a:p>
        </p:txBody>
      </p:sp>
      <p:grpSp>
        <p:nvGrpSpPr>
          <p:cNvPr id="13" name="Groupe 12"/>
          <p:cNvGrpSpPr/>
          <p:nvPr/>
        </p:nvGrpSpPr>
        <p:grpSpPr>
          <a:xfrm>
            <a:off x="10012888" y="0"/>
            <a:ext cx="2190482"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1" name="Rectangle 10"/>
          <p:cNvSpPr/>
          <p:nvPr/>
        </p:nvSpPr>
        <p:spPr>
          <a:xfrm>
            <a:off x="335360" y="2234853"/>
            <a:ext cx="11377264" cy="3785652"/>
          </a:xfrm>
          <a:prstGeom prst="rect">
            <a:avLst/>
          </a:prstGeom>
        </p:spPr>
        <p:txBody>
          <a:bodyPr wrap="square">
            <a:spAutoFit/>
          </a:bodyPr>
          <a:lstStyle/>
          <a:p>
            <a:pPr marL="920750" lvl="1" indent="-285750" eaLnBrk="0" hangingPunct="0">
              <a:lnSpc>
                <a:spcPts val="2400"/>
              </a:lnSpc>
              <a:buFont typeface="Wingdings" panose="05000000000000000000" pitchFamily="2" charset="2"/>
              <a:buChar char="§"/>
            </a:pPr>
            <a:r>
              <a:rPr lang="fr-FR" sz="2000" dirty="0">
                <a:solidFill>
                  <a:schemeClr val="accent1"/>
                </a:solidFill>
              </a:rPr>
              <a:t>Diagnostic des systèmes d’information sur la nutrition : </a:t>
            </a:r>
            <a:r>
              <a:rPr lang="fr-FR" sz="2000" b="1" dirty="0">
                <a:solidFill>
                  <a:schemeClr val="accent6">
                    <a:lumMod val="50000"/>
                  </a:schemeClr>
                </a:solidFill>
              </a:rPr>
              <a:t>9 rapports sectoriels</a:t>
            </a:r>
          </a:p>
          <a:p>
            <a:pPr marL="920750" lvl="1" indent="-285750" eaLnBrk="0" hangingPunct="0">
              <a:lnSpc>
                <a:spcPts val="2400"/>
              </a:lnSpc>
              <a:buFont typeface="Wingdings" panose="05000000000000000000" pitchFamily="2" charset="2"/>
              <a:buChar char="§"/>
            </a:pPr>
            <a:endParaRPr lang="fr-FR" sz="2000" b="1" dirty="0">
              <a:solidFill>
                <a:srgbClr val="C00000"/>
              </a:solidFill>
            </a:endParaRPr>
          </a:p>
          <a:p>
            <a:pPr marL="920750" lvl="1" indent="-285750" eaLnBrk="0" hangingPunct="0">
              <a:lnSpc>
                <a:spcPts val="2400"/>
              </a:lnSpc>
              <a:buFont typeface="Wingdings" panose="05000000000000000000" pitchFamily="2" charset="2"/>
              <a:buChar char="§"/>
            </a:pPr>
            <a:r>
              <a:rPr lang="fr-FR" sz="2000" dirty="0">
                <a:solidFill>
                  <a:schemeClr val="accent1"/>
                </a:solidFill>
              </a:rPr>
              <a:t>Outil de stockage et de diffusion des micro données (</a:t>
            </a:r>
            <a:r>
              <a:rPr lang="fr-FR" sz="2000" b="1" dirty="0" err="1">
                <a:solidFill>
                  <a:schemeClr val="accent1"/>
                </a:solidFill>
              </a:rPr>
              <a:t>Anado</a:t>
            </a:r>
            <a:r>
              <a:rPr lang="fr-FR" sz="2000" dirty="0">
                <a:solidFill>
                  <a:schemeClr val="accent1"/>
                </a:solidFill>
              </a:rPr>
              <a:t>): </a:t>
            </a:r>
            <a:r>
              <a:rPr lang="fr-FR" sz="2000" b="1" dirty="0">
                <a:solidFill>
                  <a:schemeClr val="accent6">
                    <a:lumMod val="50000"/>
                  </a:schemeClr>
                </a:solidFill>
              </a:rPr>
              <a:t>14 enquêtes </a:t>
            </a:r>
            <a:r>
              <a:rPr lang="fr-FR" sz="2000" b="1" dirty="0" err="1">
                <a:solidFill>
                  <a:schemeClr val="accent6">
                    <a:lumMod val="50000"/>
                  </a:schemeClr>
                </a:solidFill>
              </a:rPr>
              <a:t>anonymisées</a:t>
            </a:r>
            <a:r>
              <a:rPr lang="fr-FR" sz="2000" b="1" dirty="0">
                <a:solidFill>
                  <a:schemeClr val="accent6">
                    <a:lumMod val="50000"/>
                  </a:schemeClr>
                </a:solidFill>
              </a:rPr>
              <a:t> et accessibles au public</a:t>
            </a:r>
          </a:p>
          <a:p>
            <a:pPr marL="920750" lvl="1" indent="-285750" eaLnBrk="0" hangingPunct="0">
              <a:lnSpc>
                <a:spcPts val="2400"/>
              </a:lnSpc>
              <a:buFont typeface="Wingdings" panose="05000000000000000000" pitchFamily="2" charset="2"/>
              <a:buChar char="§"/>
            </a:pPr>
            <a:endParaRPr lang="fr-FR" sz="2000" b="1" dirty="0">
              <a:solidFill>
                <a:srgbClr val="C00000"/>
              </a:solidFill>
            </a:endParaRPr>
          </a:p>
          <a:p>
            <a:pPr marL="923925" lvl="1" indent="-285750" eaLnBrk="0" hangingPunct="0">
              <a:lnSpc>
                <a:spcPts val="2400"/>
              </a:lnSpc>
              <a:buFont typeface="Wingdings" panose="05000000000000000000" pitchFamily="2" charset="2"/>
              <a:buChar char="§"/>
            </a:pPr>
            <a:r>
              <a:rPr lang="fr-FR" sz="2000" dirty="0">
                <a:solidFill>
                  <a:schemeClr val="accent1"/>
                </a:solidFill>
              </a:rPr>
              <a:t>Outil de suivi des indicateurs multisectoriels sur la nutrition (</a:t>
            </a:r>
            <a:r>
              <a:rPr lang="fr-FR" sz="2000" b="1" dirty="0" err="1">
                <a:solidFill>
                  <a:schemeClr val="accent1"/>
                </a:solidFill>
              </a:rPr>
              <a:t>NutriInfo</a:t>
            </a:r>
            <a:r>
              <a:rPr lang="fr-FR" sz="2000" dirty="0">
                <a:solidFill>
                  <a:schemeClr val="accent1"/>
                </a:solidFill>
              </a:rPr>
              <a:t>) : </a:t>
            </a:r>
            <a:r>
              <a:rPr lang="fr-FR" sz="2000" b="1" dirty="0">
                <a:solidFill>
                  <a:schemeClr val="accent6">
                    <a:lumMod val="50000"/>
                  </a:schemeClr>
                </a:solidFill>
              </a:rPr>
              <a:t>plus de 300 indicateurs provenant des ministères contributifs avec leurs métadonnées</a:t>
            </a:r>
          </a:p>
          <a:p>
            <a:pPr marL="923925" lvl="1" indent="-285750" eaLnBrk="0" hangingPunct="0">
              <a:lnSpc>
                <a:spcPts val="2400"/>
              </a:lnSpc>
              <a:buFont typeface="Wingdings" panose="05000000000000000000" pitchFamily="2" charset="2"/>
              <a:buChar char="§"/>
            </a:pPr>
            <a:endParaRPr lang="fr-FR" sz="2000" b="1" dirty="0">
              <a:solidFill>
                <a:srgbClr val="C00000"/>
              </a:solidFill>
            </a:endParaRPr>
          </a:p>
          <a:p>
            <a:pPr marL="923925" lvl="1" indent="-285750" eaLnBrk="0" hangingPunct="0">
              <a:lnSpc>
                <a:spcPts val="2400"/>
              </a:lnSpc>
              <a:buFont typeface="Wingdings" panose="05000000000000000000" pitchFamily="2" charset="2"/>
              <a:buChar char="§"/>
            </a:pPr>
            <a:r>
              <a:rPr lang="fr-FR" sz="2000" dirty="0">
                <a:solidFill>
                  <a:schemeClr val="accent1"/>
                </a:solidFill>
              </a:rPr>
              <a:t>Développement de méthodologies adaptées au contexte national (</a:t>
            </a:r>
            <a:r>
              <a:rPr lang="fr-FR" sz="2000" dirty="0" smtClean="0">
                <a:solidFill>
                  <a:schemeClr val="accent1"/>
                </a:solidFill>
              </a:rPr>
              <a:t>Exemples </a:t>
            </a:r>
            <a:r>
              <a:rPr lang="fr-FR" sz="2000" dirty="0">
                <a:solidFill>
                  <a:schemeClr val="accent1"/>
                </a:solidFill>
              </a:rPr>
              <a:t>: Formulation des questions du PCA 2021-2022 de la PNIN à travers le CT/PNSN, Analyse budgétaire)</a:t>
            </a:r>
          </a:p>
          <a:p>
            <a:pPr marL="923925" lvl="1" indent="-285750" eaLnBrk="0" hangingPunct="0">
              <a:lnSpc>
                <a:spcPts val="2400"/>
              </a:lnSpc>
              <a:buFont typeface="Wingdings" panose="05000000000000000000" pitchFamily="2" charset="2"/>
              <a:buChar char="§"/>
            </a:pPr>
            <a:endParaRPr lang="fr-FR" sz="2000" dirty="0">
              <a:solidFill>
                <a:schemeClr val="accent1"/>
              </a:solidFill>
            </a:endParaRPr>
          </a:p>
          <a:p>
            <a:pPr marL="923925" lvl="1" indent="-285750" eaLnBrk="0" hangingPunct="0">
              <a:lnSpc>
                <a:spcPts val="2400"/>
              </a:lnSpc>
              <a:buFont typeface="Wingdings" panose="05000000000000000000" pitchFamily="2" charset="2"/>
              <a:buChar char="§"/>
            </a:pPr>
            <a:r>
              <a:rPr lang="fr-FR" sz="2000" dirty="0">
                <a:solidFill>
                  <a:schemeClr val="accent1"/>
                </a:solidFill>
              </a:rPr>
              <a:t>Mise en place d’un système centralisé en lien avec le Plan d’Action Multisectoriel</a:t>
            </a:r>
          </a:p>
        </p:txBody>
      </p:sp>
      <p:sp>
        <p:nvSpPr>
          <p:cNvPr id="3" name="Rectangle 2"/>
          <p:cNvSpPr/>
          <p:nvPr/>
        </p:nvSpPr>
        <p:spPr>
          <a:xfrm>
            <a:off x="335360" y="1284200"/>
            <a:ext cx="11377263" cy="830997"/>
          </a:xfrm>
          <a:prstGeom prst="rect">
            <a:avLst/>
          </a:prstGeom>
        </p:spPr>
        <p:txBody>
          <a:bodyPr wrap="square">
            <a:spAutoFit/>
          </a:bodyPr>
          <a:lstStyle/>
          <a:p>
            <a:pPr eaLnBrk="0" hangingPunct="0"/>
            <a:r>
              <a:rPr lang="fr-FR" sz="2400" b="1" dirty="0"/>
              <a:t>Mise en place d’un système d’information centralisé et d’analyse multisectorielle (portail Web) </a:t>
            </a:r>
          </a:p>
        </p:txBody>
      </p:sp>
    </p:spTree>
    <p:extLst>
      <p:ext uri="{BB962C8B-B14F-4D97-AF65-F5344CB8AC3E}">
        <p14:creationId xmlns:p14="http://schemas.microsoft.com/office/powerpoint/2010/main" val="2475693656"/>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arn(inVertical)">
                                      <p:cBhvr>
                                        <p:cTn id="11" dur="500"/>
                                        <p:tgtEl>
                                          <p:spTgt spid="5">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1"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D113A9-8DA6-487D-960B-4A2DBA2EC747}"/>
              </a:ext>
            </a:extLst>
          </p:cNvPr>
          <p:cNvSpPr>
            <a:spLocks noGrp="1"/>
          </p:cNvSpPr>
          <p:nvPr>
            <p:ph type="sldNum" sz="quarter" idx="12"/>
          </p:nvPr>
        </p:nvSpPr>
        <p:spPr/>
        <p:txBody>
          <a:bodyPr/>
          <a:lstStyle/>
          <a:p>
            <a:fld id="{02C702AE-1502-43AE-8DBA-2BCAD3408EF2}" type="slidenum">
              <a:rPr lang="fr-FR" smtClean="0"/>
              <a:pPr/>
              <a:t>9</a:t>
            </a:fld>
            <a:endParaRPr lang="fr-FR"/>
          </a:p>
        </p:txBody>
      </p:sp>
      <p:sp>
        <p:nvSpPr>
          <p:cNvPr id="5" name="Content Placeholder 4">
            <a:extLst>
              <a:ext uri="{FF2B5EF4-FFF2-40B4-BE49-F238E27FC236}">
                <a16:creationId xmlns:a16="http://schemas.microsoft.com/office/drawing/2014/main" id="{13D31CF2-580E-4AD9-A225-E0EE8E2A52D7}"/>
              </a:ext>
            </a:extLst>
          </p:cNvPr>
          <p:cNvSpPr>
            <a:spLocks noGrp="1"/>
          </p:cNvSpPr>
          <p:nvPr>
            <p:ph sz="quarter" idx="13"/>
          </p:nvPr>
        </p:nvSpPr>
        <p:spPr>
          <a:xfrm>
            <a:off x="2999656" y="44624"/>
            <a:ext cx="7272808" cy="614338"/>
          </a:xfrm>
        </p:spPr>
        <p:txBody>
          <a:bodyPr/>
          <a:lstStyle/>
          <a:p>
            <a:pPr marL="0" indent="0" algn="ctr" eaLnBrk="0" hangingPunct="0"/>
            <a:r>
              <a:rPr lang="fr-FR" sz="3200" cap="small" dirty="0"/>
              <a:t>Contribution de la PNIN</a:t>
            </a:r>
          </a:p>
        </p:txBody>
      </p:sp>
      <p:grpSp>
        <p:nvGrpSpPr>
          <p:cNvPr id="13" name="Groupe 12"/>
          <p:cNvGrpSpPr/>
          <p:nvPr/>
        </p:nvGrpSpPr>
        <p:grpSpPr>
          <a:xfrm>
            <a:off x="10012888" y="0"/>
            <a:ext cx="2190482"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Rectangle 2"/>
          <p:cNvSpPr/>
          <p:nvPr/>
        </p:nvSpPr>
        <p:spPr>
          <a:xfrm>
            <a:off x="335360" y="1284200"/>
            <a:ext cx="11377263" cy="461665"/>
          </a:xfrm>
          <a:prstGeom prst="rect">
            <a:avLst/>
          </a:prstGeom>
        </p:spPr>
        <p:txBody>
          <a:bodyPr wrap="square">
            <a:spAutoFit/>
          </a:bodyPr>
          <a:lstStyle/>
          <a:p>
            <a:pPr eaLnBrk="0" hangingPunct="0"/>
            <a:r>
              <a:rPr lang="fr-FR" sz="2400" b="1" dirty="0"/>
              <a:t>Mise à disposition de données répondant aux critères de qualité </a:t>
            </a:r>
            <a:endParaRPr lang="fr-FR" sz="2400" dirty="0"/>
          </a:p>
        </p:txBody>
      </p:sp>
      <p:pic>
        <p:nvPicPr>
          <p:cNvPr id="19" name="Image 18">
            <a:extLst>
              <a:ext uri="{FF2B5EF4-FFF2-40B4-BE49-F238E27FC236}">
                <a16:creationId xmlns:a16="http://schemas.microsoft.com/office/drawing/2014/main" id="{0E87E747-7196-4104-AFA9-0974FF51829F}"/>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392303" y="1895019"/>
            <a:ext cx="6244897" cy="4558320"/>
          </a:xfrm>
          <a:prstGeom prst="rect">
            <a:avLst/>
          </a:prstGeom>
        </p:spPr>
      </p:pic>
      <p:sp>
        <p:nvSpPr>
          <p:cNvPr id="21" name="Rectangle 20"/>
          <p:cNvSpPr/>
          <p:nvPr/>
        </p:nvSpPr>
        <p:spPr>
          <a:xfrm>
            <a:off x="6100065" y="1700808"/>
            <a:ext cx="5917141" cy="4401205"/>
          </a:xfrm>
          <a:prstGeom prst="rect">
            <a:avLst/>
          </a:prstGeom>
        </p:spPr>
        <p:txBody>
          <a:bodyPr wrap="square">
            <a:spAutoFit/>
          </a:bodyPr>
          <a:lstStyle/>
          <a:p>
            <a:pPr marL="923925" lvl="1" indent="-285750" eaLnBrk="0" hangingPunct="0">
              <a:lnSpc>
                <a:spcPts val="2400"/>
              </a:lnSpc>
              <a:buFont typeface="Wingdings" panose="05000000000000000000" pitchFamily="2" charset="2"/>
              <a:buChar char="§"/>
            </a:pPr>
            <a:endParaRPr lang="fr-FR" sz="2000" b="1" dirty="0">
              <a:solidFill>
                <a:srgbClr val="C00000"/>
              </a:solidFill>
            </a:endParaRPr>
          </a:p>
          <a:p>
            <a:pPr marL="923925" lvl="1" indent="-285750" eaLnBrk="0" hangingPunct="0">
              <a:lnSpc>
                <a:spcPts val="2400"/>
              </a:lnSpc>
              <a:buFont typeface="Wingdings" panose="05000000000000000000" pitchFamily="2" charset="2"/>
              <a:buChar char="§"/>
            </a:pPr>
            <a:r>
              <a:rPr lang="fr-FR" sz="2000" dirty="0">
                <a:solidFill>
                  <a:schemeClr val="accent1"/>
                </a:solidFill>
              </a:rPr>
              <a:t>Mise en place de </a:t>
            </a:r>
            <a:r>
              <a:rPr lang="fr-FR" sz="2000" dirty="0">
                <a:solidFill>
                  <a:schemeClr val="accent6">
                    <a:lumMod val="50000"/>
                  </a:schemeClr>
                </a:solidFill>
              </a:rPr>
              <a:t>l’approche qualité </a:t>
            </a:r>
            <a:r>
              <a:rPr lang="fr-FR" sz="2000" dirty="0">
                <a:solidFill>
                  <a:schemeClr val="accent1"/>
                </a:solidFill>
              </a:rPr>
              <a:t>pour les indicateurs « nutrition »</a:t>
            </a:r>
          </a:p>
          <a:p>
            <a:pPr marL="923925" lvl="1" indent="-285750" eaLnBrk="0" hangingPunct="0">
              <a:lnSpc>
                <a:spcPts val="2400"/>
              </a:lnSpc>
              <a:buFont typeface="Wingdings" panose="05000000000000000000" pitchFamily="2" charset="2"/>
              <a:buChar char="§"/>
            </a:pPr>
            <a:endParaRPr lang="fr-FR" sz="2000" dirty="0">
              <a:solidFill>
                <a:schemeClr val="accent1"/>
              </a:solidFill>
            </a:endParaRPr>
          </a:p>
          <a:p>
            <a:pPr marL="923925" lvl="1" indent="-285750" eaLnBrk="0" hangingPunct="0">
              <a:lnSpc>
                <a:spcPts val="2400"/>
              </a:lnSpc>
              <a:buFont typeface="Wingdings" panose="05000000000000000000" pitchFamily="2" charset="2"/>
              <a:buChar char="§"/>
            </a:pPr>
            <a:r>
              <a:rPr lang="fr-FR" sz="2000" dirty="0">
                <a:solidFill>
                  <a:schemeClr val="accent1"/>
                </a:solidFill>
              </a:rPr>
              <a:t>Notation sur les critères de qualité pour chacun des indicateurs « nutrition »</a:t>
            </a:r>
          </a:p>
          <a:p>
            <a:pPr marL="923925" lvl="1" indent="-285750" eaLnBrk="0" hangingPunct="0">
              <a:lnSpc>
                <a:spcPts val="2400"/>
              </a:lnSpc>
              <a:buFont typeface="Wingdings" panose="05000000000000000000" pitchFamily="2" charset="2"/>
              <a:buChar char="§"/>
            </a:pPr>
            <a:endParaRPr lang="fr-FR" sz="2000" dirty="0">
              <a:solidFill>
                <a:schemeClr val="accent1"/>
              </a:solidFill>
            </a:endParaRPr>
          </a:p>
          <a:p>
            <a:pPr marL="923925" lvl="1" indent="-285750" eaLnBrk="0" hangingPunct="0">
              <a:lnSpc>
                <a:spcPts val="2400"/>
              </a:lnSpc>
              <a:buFont typeface="Wingdings" panose="05000000000000000000" pitchFamily="2" charset="2"/>
              <a:buChar char="§"/>
            </a:pPr>
            <a:r>
              <a:rPr lang="fr-FR" sz="2000" dirty="0">
                <a:solidFill>
                  <a:schemeClr val="accent1"/>
                </a:solidFill>
              </a:rPr>
              <a:t>Renforcement des capacités et accompagnement des secteurs dans l’amélioration de la qualité des indicateurs.</a:t>
            </a:r>
          </a:p>
          <a:p>
            <a:pPr marL="923925" lvl="1" indent="-285750" eaLnBrk="0" hangingPunct="0">
              <a:lnSpc>
                <a:spcPts val="2400"/>
              </a:lnSpc>
              <a:buFont typeface="Wingdings" panose="05000000000000000000" pitchFamily="2" charset="2"/>
              <a:buChar char="§"/>
            </a:pPr>
            <a:endParaRPr lang="fr-FR" sz="2000" dirty="0">
              <a:solidFill>
                <a:schemeClr val="accent1"/>
              </a:solidFill>
            </a:endParaRPr>
          </a:p>
          <a:p>
            <a:pPr marL="923925" lvl="1" indent="-285750" eaLnBrk="0" hangingPunct="0">
              <a:lnSpc>
                <a:spcPts val="2400"/>
              </a:lnSpc>
              <a:buFont typeface="Wingdings" panose="05000000000000000000" pitchFamily="2" charset="2"/>
              <a:buChar char="§"/>
            </a:pPr>
            <a:r>
              <a:rPr lang="fr-FR" sz="2000" dirty="0">
                <a:solidFill>
                  <a:schemeClr val="accent1"/>
                </a:solidFill>
              </a:rPr>
              <a:t>Participation à des comités Techniques et de pilotage des enquêtes nutritionnelles</a:t>
            </a:r>
          </a:p>
        </p:txBody>
      </p:sp>
    </p:spTree>
    <p:extLst>
      <p:ext uri="{BB962C8B-B14F-4D97-AF65-F5344CB8AC3E}">
        <p14:creationId xmlns:p14="http://schemas.microsoft.com/office/powerpoint/2010/main" val="3182211942"/>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arn(inVertical)">
                                      <p:cBhvr>
                                        <p:cTn id="11" dur="500"/>
                                        <p:tgtEl>
                                          <p:spTgt spid="5">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barn(inVertical)">
                                      <p:cBhvr>
                                        <p:cTn id="2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D113A9-8DA6-487D-960B-4A2DBA2EC747}"/>
              </a:ext>
            </a:extLst>
          </p:cNvPr>
          <p:cNvSpPr>
            <a:spLocks noGrp="1"/>
          </p:cNvSpPr>
          <p:nvPr>
            <p:ph type="sldNum" sz="quarter" idx="12"/>
          </p:nvPr>
        </p:nvSpPr>
        <p:spPr/>
        <p:txBody>
          <a:bodyPr/>
          <a:lstStyle/>
          <a:p>
            <a:fld id="{02C702AE-1502-43AE-8DBA-2BCAD3408EF2}" type="slidenum">
              <a:rPr lang="fr-FR" smtClean="0"/>
              <a:pPr/>
              <a:t>10</a:t>
            </a:fld>
            <a:endParaRPr lang="fr-FR"/>
          </a:p>
        </p:txBody>
      </p:sp>
      <p:sp>
        <p:nvSpPr>
          <p:cNvPr id="5" name="Content Placeholder 4">
            <a:extLst>
              <a:ext uri="{FF2B5EF4-FFF2-40B4-BE49-F238E27FC236}">
                <a16:creationId xmlns:a16="http://schemas.microsoft.com/office/drawing/2014/main" id="{13D31CF2-580E-4AD9-A225-E0EE8E2A52D7}"/>
              </a:ext>
            </a:extLst>
          </p:cNvPr>
          <p:cNvSpPr>
            <a:spLocks noGrp="1"/>
          </p:cNvSpPr>
          <p:nvPr>
            <p:ph sz="quarter" idx="13"/>
          </p:nvPr>
        </p:nvSpPr>
        <p:spPr>
          <a:xfrm>
            <a:off x="2979260" y="63417"/>
            <a:ext cx="7022258" cy="614338"/>
          </a:xfrm>
        </p:spPr>
        <p:txBody>
          <a:bodyPr/>
          <a:lstStyle/>
          <a:p>
            <a:pPr marL="0" indent="0" algn="ctr" eaLnBrk="0" hangingPunct="0"/>
            <a:r>
              <a:rPr lang="fr-FR" sz="2400" cap="small" dirty="0"/>
              <a:t>Contribution </a:t>
            </a:r>
            <a:r>
              <a:rPr lang="fr-FR" sz="2400" cap="small" dirty="0">
                <a:solidFill>
                  <a:srgbClr val="FF0000"/>
                </a:solidFill>
              </a:rPr>
              <a:t>de la Plateforme Nationale d’Information pour la Nutrition </a:t>
            </a:r>
            <a:r>
              <a:rPr lang="fr-FR" sz="2400" cap="small" dirty="0"/>
              <a:t>(PNIN)</a:t>
            </a:r>
          </a:p>
        </p:txBody>
      </p:sp>
      <p:grpSp>
        <p:nvGrpSpPr>
          <p:cNvPr id="13" name="Groupe 12"/>
          <p:cNvGrpSpPr/>
          <p:nvPr/>
        </p:nvGrpSpPr>
        <p:grpSpPr>
          <a:xfrm>
            <a:off x="10001518" y="-1736"/>
            <a:ext cx="2190482"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1" name="Rectangle 10"/>
          <p:cNvSpPr/>
          <p:nvPr/>
        </p:nvSpPr>
        <p:spPr>
          <a:xfrm>
            <a:off x="1304230" y="2060848"/>
            <a:ext cx="10890467" cy="4252446"/>
          </a:xfrm>
          <a:prstGeom prst="rect">
            <a:avLst/>
          </a:prstGeom>
        </p:spPr>
        <p:txBody>
          <a:bodyPr wrap="square">
            <a:spAutoFit/>
          </a:bodyPr>
          <a:lstStyle/>
          <a:p>
            <a:pPr marL="285750" indent="-285750" eaLnBrk="0" hangingPunct="0">
              <a:spcBef>
                <a:spcPts val="200"/>
              </a:spcBef>
              <a:spcAft>
                <a:spcPts val="200"/>
              </a:spcAft>
              <a:buFont typeface="Wingdings" panose="05000000000000000000" pitchFamily="2" charset="2"/>
              <a:buChar char="§"/>
            </a:pPr>
            <a:r>
              <a:rPr lang="fr-FR" sz="2000" b="1" dirty="0">
                <a:solidFill>
                  <a:schemeClr val="accent1"/>
                </a:solidFill>
              </a:rPr>
              <a:t> Réponse à des besoins d’information des décideurs  à travers les Plans Cadre d’Analyses (PCA) biannuels (élaboration et mise en œuvre)</a:t>
            </a:r>
          </a:p>
          <a:p>
            <a:pPr marL="285750" indent="-285750" eaLnBrk="0" hangingPunct="0">
              <a:spcBef>
                <a:spcPts val="200"/>
              </a:spcBef>
              <a:spcAft>
                <a:spcPts val="200"/>
              </a:spcAft>
              <a:buFont typeface="Wingdings" panose="05000000000000000000" pitchFamily="2" charset="2"/>
              <a:buChar char="§"/>
            </a:pPr>
            <a:r>
              <a:rPr lang="fr-FR" sz="2000" b="1" dirty="0">
                <a:solidFill>
                  <a:schemeClr val="accent6">
                    <a:lumMod val="50000"/>
                  </a:schemeClr>
                </a:solidFill>
              </a:rPr>
              <a:t>Renforcement des capacités: </a:t>
            </a:r>
          </a:p>
          <a:p>
            <a:pPr marL="533400" lvl="1" indent="-285750" eaLnBrk="0" hangingPunct="0">
              <a:spcBef>
                <a:spcPts val="200"/>
              </a:spcBef>
              <a:spcAft>
                <a:spcPts val="200"/>
              </a:spcAft>
              <a:buFont typeface="Arial" panose="020B0604020202020204" pitchFamily="34" charset="0"/>
              <a:buChar char="•"/>
            </a:pPr>
            <a:r>
              <a:rPr lang="fr-FR" sz="1600" dirty="0">
                <a:solidFill>
                  <a:srgbClr val="002060"/>
                </a:solidFill>
              </a:rPr>
              <a:t>Incluant les utilisateurs et décideurs </a:t>
            </a:r>
          </a:p>
          <a:p>
            <a:pPr marL="533400" lvl="1" indent="-285750" eaLnBrk="0" hangingPunct="0">
              <a:spcBef>
                <a:spcPts val="200"/>
              </a:spcBef>
              <a:spcAft>
                <a:spcPts val="200"/>
              </a:spcAft>
              <a:buFont typeface="Arial" panose="020B0604020202020204" pitchFamily="34" charset="0"/>
              <a:buChar char="•"/>
            </a:pPr>
            <a:r>
              <a:rPr lang="fr-FR" sz="1600" dirty="0">
                <a:solidFill>
                  <a:srgbClr val="002060"/>
                </a:solidFill>
              </a:rPr>
              <a:t>La nutrition dans la « Stratégie Nationale de Développement de la Statistique » </a:t>
            </a:r>
          </a:p>
          <a:p>
            <a:pPr marL="285750" indent="-285750" eaLnBrk="0" hangingPunct="0">
              <a:spcBef>
                <a:spcPts val="200"/>
              </a:spcBef>
              <a:spcAft>
                <a:spcPts val="200"/>
              </a:spcAft>
              <a:buFont typeface="Wingdings" panose="05000000000000000000" pitchFamily="2" charset="2"/>
              <a:buChar char="§"/>
            </a:pPr>
            <a:r>
              <a:rPr lang="fr-FR" sz="2000" b="1" dirty="0">
                <a:solidFill>
                  <a:schemeClr val="accent1"/>
                </a:solidFill>
              </a:rPr>
              <a:t>Appui aux instances de coordination multisectorielle de la Politique Nationale de Sécurité Nutritionnelle</a:t>
            </a:r>
          </a:p>
          <a:p>
            <a:pPr marL="285750" indent="-285750" eaLnBrk="0" hangingPunct="0">
              <a:spcBef>
                <a:spcPts val="200"/>
              </a:spcBef>
              <a:spcAft>
                <a:spcPts val="200"/>
              </a:spcAft>
              <a:buFont typeface="Wingdings" panose="05000000000000000000" pitchFamily="2" charset="2"/>
              <a:buChar char="§"/>
            </a:pPr>
            <a:r>
              <a:rPr lang="fr-FR" sz="2000" b="1" dirty="0">
                <a:solidFill>
                  <a:schemeClr val="accent1"/>
                </a:solidFill>
              </a:rPr>
              <a:t>Validation des analyses par le Comité Technique en charge du Plan d’Action </a:t>
            </a:r>
          </a:p>
          <a:p>
            <a:pPr eaLnBrk="0" hangingPunct="0">
              <a:spcBef>
                <a:spcPts val="200"/>
              </a:spcBef>
              <a:spcAft>
                <a:spcPts val="200"/>
              </a:spcAft>
            </a:pPr>
            <a:r>
              <a:rPr lang="fr-FR" dirty="0">
                <a:solidFill>
                  <a:schemeClr val="accent4">
                    <a:lumMod val="50000"/>
                  </a:schemeClr>
                </a:solidFill>
                <a:sym typeface="Wingdings" panose="05000000000000000000" pitchFamily="2" charset="2"/>
              </a:rPr>
              <a:t>     </a:t>
            </a:r>
            <a:r>
              <a:rPr lang="fr-FR" sz="1600" b="1" dirty="0">
                <a:solidFill>
                  <a:schemeClr val="accent4">
                    <a:lumMod val="50000"/>
                  </a:schemeClr>
                </a:solidFill>
                <a:sym typeface="Wingdings" panose="05000000000000000000" pitchFamily="2" charset="2"/>
              </a:rPr>
              <a:t>Ex: </a:t>
            </a:r>
            <a:r>
              <a:rPr lang="fr-FR" sz="1600" dirty="0">
                <a:solidFill>
                  <a:schemeClr val="accent4">
                    <a:lumMod val="50000"/>
                  </a:schemeClr>
                </a:solidFill>
              </a:rPr>
              <a:t>ateliers d’interprétations avec les secteurs contributifs </a:t>
            </a:r>
          </a:p>
          <a:p>
            <a:pPr marL="285750" indent="-285750" eaLnBrk="0" hangingPunct="0">
              <a:spcBef>
                <a:spcPts val="200"/>
              </a:spcBef>
              <a:spcAft>
                <a:spcPts val="200"/>
              </a:spcAft>
              <a:buFont typeface="Wingdings" panose="05000000000000000000" pitchFamily="2" charset="2"/>
              <a:buChar char="§"/>
            </a:pPr>
            <a:r>
              <a:rPr lang="fr-FR" sz="2000" b="1" dirty="0">
                <a:solidFill>
                  <a:schemeClr val="accent1"/>
                </a:solidFill>
              </a:rPr>
              <a:t>Traduction des résultats</a:t>
            </a:r>
            <a:r>
              <a:rPr lang="fr-FR" sz="2000" b="1" dirty="0">
                <a:solidFill>
                  <a:schemeClr val="accent4">
                    <a:lumMod val="50000"/>
                  </a:schemeClr>
                </a:solidFill>
              </a:rPr>
              <a:t> </a:t>
            </a:r>
            <a:r>
              <a:rPr lang="fr-FR" sz="1600" dirty="0">
                <a:solidFill>
                  <a:schemeClr val="accent4">
                    <a:lumMod val="50000"/>
                  </a:schemeClr>
                </a:solidFill>
              </a:rPr>
              <a:t>(</a:t>
            </a:r>
            <a:r>
              <a:rPr lang="fr-FR" sz="1600" dirty="0" err="1">
                <a:solidFill>
                  <a:schemeClr val="accent4">
                    <a:lumMod val="50000"/>
                  </a:schemeClr>
                </a:solidFill>
              </a:rPr>
              <a:t>policy</a:t>
            </a:r>
            <a:r>
              <a:rPr lang="fr-FR" sz="1600" dirty="0">
                <a:solidFill>
                  <a:schemeClr val="accent4">
                    <a:lumMod val="50000"/>
                  </a:schemeClr>
                </a:solidFill>
              </a:rPr>
              <a:t> briefs, synopsis, présentations)</a:t>
            </a:r>
          </a:p>
          <a:p>
            <a:pPr marL="285750" indent="-285750" eaLnBrk="0" hangingPunct="0">
              <a:spcBef>
                <a:spcPts val="200"/>
              </a:spcBef>
              <a:spcAft>
                <a:spcPts val="200"/>
              </a:spcAft>
              <a:buFont typeface="Wingdings" panose="05000000000000000000" pitchFamily="2" charset="2"/>
              <a:buChar char="§"/>
            </a:pPr>
            <a:r>
              <a:rPr lang="fr-FR" sz="2000" b="1" dirty="0">
                <a:solidFill>
                  <a:schemeClr val="accent1"/>
                </a:solidFill>
              </a:rPr>
              <a:t>Valorisation et dissémination auprès des décideurs:  </a:t>
            </a:r>
          </a:p>
          <a:p>
            <a:pPr marL="723900" indent="-723900" eaLnBrk="0" hangingPunct="0"/>
            <a:r>
              <a:rPr lang="fr-FR" sz="1600" b="1" dirty="0">
                <a:solidFill>
                  <a:schemeClr val="accent4">
                    <a:lumMod val="50000"/>
                  </a:schemeClr>
                </a:solidFill>
                <a:sym typeface="Wingdings" panose="05000000000000000000" pitchFamily="2" charset="2"/>
              </a:rPr>
              <a:t>     Ex: </a:t>
            </a:r>
            <a:r>
              <a:rPr lang="fr-FR" sz="1600" dirty="0">
                <a:solidFill>
                  <a:schemeClr val="accent4">
                    <a:lumMod val="50000"/>
                  </a:schemeClr>
                </a:solidFill>
              </a:rPr>
              <a:t>honorables de l’Assemblée Nationale du Réseau Nutrition; </a:t>
            </a:r>
          </a:p>
          <a:p>
            <a:pPr marL="723900" indent="-723900" eaLnBrk="0" hangingPunct="0"/>
            <a:r>
              <a:rPr lang="fr-FR" sz="1600" b="1" dirty="0">
                <a:solidFill>
                  <a:schemeClr val="accent4">
                    <a:lumMod val="50000"/>
                  </a:schemeClr>
                </a:solidFill>
              </a:rPr>
              <a:t>     Ex: </a:t>
            </a:r>
            <a:r>
              <a:rPr lang="fr-FR" sz="1600" dirty="0">
                <a:solidFill>
                  <a:schemeClr val="accent4">
                    <a:lumMod val="50000"/>
                  </a:schemeClr>
                </a:solidFill>
              </a:rPr>
              <a:t>journées de plaidoyer « nutrition » auprès des médias, universitaires, acteurs nutrition</a:t>
            </a:r>
          </a:p>
        </p:txBody>
      </p:sp>
      <p:sp>
        <p:nvSpPr>
          <p:cNvPr id="8" name="Rectangle 7"/>
          <p:cNvSpPr/>
          <p:nvPr/>
        </p:nvSpPr>
        <p:spPr>
          <a:xfrm>
            <a:off x="983432" y="1124744"/>
            <a:ext cx="7776864" cy="830997"/>
          </a:xfrm>
          <a:prstGeom prst="rect">
            <a:avLst/>
          </a:prstGeom>
        </p:spPr>
        <p:txBody>
          <a:bodyPr wrap="square">
            <a:spAutoFit/>
          </a:bodyPr>
          <a:lstStyle/>
          <a:p>
            <a:pPr eaLnBrk="0" hangingPunct="0"/>
            <a:r>
              <a:rPr lang="fr-FR" sz="2400" b="1" dirty="0"/>
              <a:t>Répondre à la demande des décideurs : identifier les besoins en information et les questions d’analyses  </a:t>
            </a:r>
          </a:p>
        </p:txBody>
      </p:sp>
    </p:spTree>
    <p:extLst>
      <p:ext uri="{BB962C8B-B14F-4D97-AF65-F5344CB8AC3E}">
        <p14:creationId xmlns:p14="http://schemas.microsoft.com/office/powerpoint/2010/main" val="850125075"/>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barn(inVertical)">
                                      <p:cBhvr>
                                        <p:cTn id="11" dur="500"/>
                                        <p:tgtEl>
                                          <p:spTgt spid="5">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animEffect transition="in" filter="wipe(left)">
                                      <p:cBhvr>
                                        <p:cTn id="23" dur="500"/>
                                        <p:tgtEl>
                                          <p:spTgt spid="11">
                                            <p:txEl>
                                              <p:pRg st="0" end="0"/>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wipe(left)">
                                      <p:cBhvr>
                                        <p:cTn id="27" dur="500"/>
                                        <p:tgtEl>
                                          <p:spTgt spid="11">
                                            <p:txEl>
                                              <p:pRg st="1" end="1"/>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1">
                                            <p:txEl>
                                              <p:pRg st="2" end="2"/>
                                            </p:txEl>
                                          </p:spTgt>
                                        </p:tgtEl>
                                        <p:attrNameLst>
                                          <p:attrName>style.visibility</p:attrName>
                                        </p:attrNameLst>
                                      </p:cBhvr>
                                      <p:to>
                                        <p:strVal val="visible"/>
                                      </p:to>
                                    </p:set>
                                    <p:animEffect transition="in" filter="wipe(left)">
                                      <p:cBhvr>
                                        <p:cTn id="31" dur="500"/>
                                        <p:tgtEl>
                                          <p:spTgt spid="11">
                                            <p:txEl>
                                              <p:pRg st="2" end="2"/>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animEffect transition="in" filter="wipe(left)">
                                      <p:cBhvr>
                                        <p:cTn id="35" dur="500"/>
                                        <p:tgtEl>
                                          <p:spTgt spid="11">
                                            <p:txEl>
                                              <p:pRg st="3" end="3"/>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1">
                                            <p:txEl>
                                              <p:pRg st="4" end="4"/>
                                            </p:txEl>
                                          </p:spTgt>
                                        </p:tgtEl>
                                        <p:attrNameLst>
                                          <p:attrName>style.visibility</p:attrName>
                                        </p:attrNameLst>
                                      </p:cBhvr>
                                      <p:to>
                                        <p:strVal val="visible"/>
                                      </p:to>
                                    </p:set>
                                    <p:animEffect transition="in" filter="wipe(left)">
                                      <p:cBhvr>
                                        <p:cTn id="39" dur="500"/>
                                        <p:tgtEl>
                                          <p:spTgt spid="11">
                                            <p:txEl>
                                              <p:pRg st="4" end="4"/>
                                            </p:txEl>
                                          </p:spTgt>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11">
                                            <p:txEl>
                                              <p:pRg st="5" end="5"/>
                                            </p:txEl>
                                          </p:spTgt>
                                        </p:tgtEl>
                                        <p:attrNameLst>
                                          <p:attrName>style.visibility</p:attrName>
                                        </p:attrNameLst>
                                      </p:cBhvr>
                                      <p:to>
                                        <p:strVal val="visible"/>
                                      </p:to>
                                    </p:set>
                                    <p:animEffect transition="in" filter="wipe(left)">
                                      <p:cBhvr>
                                        <p:cTn id="43" dur="500"/>
                                        <p:tgtEl>
                                          <p:spTgt spid="11">
                                            <p:txEl>
                                              <p:pRg st="5" end="5"/>
                                            </p:txEl>
                                          </p:spTgt>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11">
                                            <p:txEl>
                                              <p:pRg st="6" end="6"/>
                                            </p:txEl>
                                          </p:spTgt>
                                        </p:tgtEl>
                                        <p:attrNameLst>
                                          <p:attrName>style.visibility</p:attrName>
                                        </p:attrNameLst>
                                      </p:cBhvr>
                                      <p:to>
                                        <p:strVal val="visible"/>
                                      </p:to>
                                    </p:set>
                                    <p:animEffect transition="in" filter="wipe(left)">
                                      <p:cBhvr>
                                        <p:cTn id="47" dur="500"/>
                                        <p:tgtEl>
                                          <p:spTgt spid="11">
                                            <p:txEl>
                                              <p:pRg st="6" end="6"/>
                                            </p:txEl>
                                          </p:spTgt>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11">
                                            <p:txEl>
                                              <p:pRg st="7" end="7"/>
                                            </p:txEl>
                                          </p:spTgt>
                                        </p:tgtEl>
                                        <p:attrNameLst>
                                          <p:attrName>style.visibility</p:attrName>
                                        </p:attrNameLst>
                                      </p:cBhvr>
                                      <p:to>
                                        <p:strVal val="visible"/>
                                      </p:to>
                                    </p:set>
                                    <p:animEffect transition="in" filter="wipe(left)">
                                      <p:cBhvr>
                                        <p:cTn id="51" dur="500"/>
                                        <p:tgtEl>
                                          <p:spTgt spid="11">
                                            <p:txEl>
                                              <p:pRg st="7" end="7"/>
                                            </p:txEl>
                                          </p:spTgt>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11">
                                            <p:txEl>
                                              <p:pRg st="8" end="8"/>
                                            </p:txEl>
                                          </p:spTgt>
                                        </p:tgtEl>
                                        <p:attrNameLst>
                                          <p:attrName>style.visibility</p:attrName>
                                        </p:attrNameLst>
                                      </p:cBhvr>
                                      <p:to>
                                        <p:strVal val="visible"/>
                                      </p:to>
                                    </p:set>
                                    <p:animEffect transition="in" filter="wipe(left)">
                                      <p:cBhvr>
                                        <p:cTn id="55" dur="500"/>
                                        <p:tgtEl>
                                          <p:spTgt spid="11">
                                            <p:txEl>
                                              <p:pRg st="8" end="8"/>
                                            </p:txEl>
                                          </p:spTgt>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11">
                                            <p:txEl>
                                              <p:pRg st="9" end="9"/>
                                            </p:txEl>
                                          </p:spTgt>
                                        </p:tgtEl>
                                        <p:attrNameLst>
                                          <p:attrName>style.visibility</p:attrName>
                                        </p:attrNameLst>
                                      </p:cBhvr>
                                      <p:to>
                                        <p:strVal val="visible"/>
                                      </p:to>
                                    </p:set>
                                    <p:animEffect transition="in" filter="wipe(left)">
                                      <p:cBhvr>
                                        <p:cTn id="59" dur="500"/>
                                        <p:tgtEl>
                                          <p:spTgt spid="11">
                                            <p:txEl>
                                              <p:pRg st="9" end="9"/>
                                            </p:txEl>
                                          </p:spTgt>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11">
                                            <p:txEl>
                                              <p:pRg st="10" end="10"/>
                                            </p:txEl>
                                          </p:spTgt>
                                        </p:tgtEl>
                                        <p:attrNameLst>
                                          <p:attrName>style.visibility</p:attrName>
                                        </p:attrNameLst>
                                      </p:cBhvr>
                                      <p:to>
                                        <p:strVal val="visible"/>
                                      </p:to>
                                    </p:set>
                                    <p:animEffect transition="in" filter="wipe(left)">
                                      <p:cBhvr>
                                        <p:cTn id="63" dur="500"/>
                                        <p:tgtEl>
                                          <p:spTgt spid="11">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11"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D113A9-8DA6-487D-960B-4A2DBA2EC747}"/>
              </a:ext>
            </a:extLst>
          </p:cNvPr>
          <p:cNvSpPr>
            <a:spLocks noGrp="1"/>
          </p:cNvSpPr>
          <p:nvPr>
            <p:ph type="sldNum" sz="quarter" idx="12"/>
          </p:nvPr>
        </p:nvSpPr>
        <p:spPr/>
        <p:txBody>
          <a:bodyPr/>
          <a:lstStyle/>
          <a:p>
            <a:fld id="{02C702AE-1502-43AE-8DBA-2BCAD3408EF2}" type="slidenum">
              <a:rPr lang="fr-FR" smtClean="0"/>
              <a:pPr/>
              <a:t>11</a:t>
            </a:fld>
            <a:endParaRPr lang="fr-FR"/>
          </a:p>
        </p:txBody>
      </p:sp>
      <p:grpSp>
        <p:nvGrpSpPr>
          <p:cNvPr id="13" name="Groupe 12"/>
          <p:cNvGrpSpPr/>
          <p:nvPr/>
        </p:nvGrpSpPr>
        <p:grpSpPr>
          <a:xfrm>
            <a:off x="10001518" y="0"/>
            <a:ext cx="2190482"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4" name="Rectangle 13">
            <a:extLst>
              <a:ext uri="{FF2B5EF4-FFF2-40B4-BE49-F238E27FC236}">
                <a16:creationId xmlns:a16="http://schemas.microsoft.com/office/drawing/2014/main" id="{EEBE213E-CE3D-468E-89FA-C299DC55AD21}"/>
              </a:ext>
            </a:extLst>
          </p:cNvPr>
          <p:cNvSpPr/>
          <p:nvPr/>
        </p:nvSpPr>
        <p:spPr>
          <a:xfrm>
            <a:off x="1188120" y="916538"/>
            <a:ext cx="9815763" cy="830997"/>
          </a:xfrm>
          <a:prstGeom prst="rect">
            <a:avLst/>
          </a:prstGeom>
        </p:spPr>
        <p:txBody>
          <a:bodyPr wrap="square">
            <a:spAutoFit/>
          </a:bodyPr>
          <a:lstStyle/>
          <a:p>
            <a:pPr algn="ctr" eaLnBrk="0" hangingPunct="0"/>
            <a:r>
              <a:rPr lang="fr-FR" sz="2400" b="1" dirty="0"/>
              <a:t>Traduire et utiliser les résultats: </a:t>
            </a:r>
          </a:p>
          <a:p>
            <a:pPr algn="ctr" eaLnBrk="0" hangingPunct="0"/>
            <a:r>
              <a:rPr lang="fr-FR" sz="2400" b="1" dirty="0"/>
              <a:t>Appui aux processus de planification stratégique et décisions</a:t>
            </a:r>
          </a:p>
        </p:txBody>
      </p:sp>
      <p:sp>
        <p:nvSpPr>
          <p:cNvPr id="21" name="Rectangle 20">
            <a:extLst>
              <a:ext uri="{FF2B5EF4-FFF2-40B4-BE49-F238E27FC236}">
                <a16:creationId xmlns:a16="http://schemas.microsoft.com/office/drawing/2014/main" id="{49272425-1CA4-4953-9B3C-ADB9BCDDA67B}"/>
              </a:ext>
            </a:extLst>
          </p:cNvPr>
          <p:cNvSpPr/>
          <p:nvPr/>
        </p:nvSpPr>
        <p:spPr>
          <a:xfrm>
            <a:off x="3503712" y="2007376"/>
            <a:ext cx="8396128" cy="4308872"/>
          </a:xfrm>
          <a:prstGeom prst="rect">
            <a:avLst/>
          </a:prstGeom>
        </p:spPr>
        <p:txBody>
          <a:bodyPr wrap="square">
            <a:spAutoFit/>
          </a:bodyPr>
          <a:lstStyle/>
          <a:p>
            <a:pPr marL="285750" indent="-285750" algn="just" eaLnBrk="0" hangingPunct="0">
              <a:buFont typeface="Wingdings" panose="05000000000000000000" pitchFamily="2" charset="2"/>
              <a:buChar char="q"/>
            </a:pPr>
            <a:r>
              <a:rPr lang="fr-FR" sz="2000" dirty="0">
                <a:solidFill>
                  <a:schemeClr val="accent6">
                    <a:lumMod val="50000"/>
                  </a:schemeClr>
                </a:solidFill>
              </a:rPr>
              <a:t>Organisation de sessions parlementaires (x2)</a:t>
            </a:r>
          </a:p>
          <a:p>
            <a:pPr marL="285750" indent="-285750" algn="just" eaLnBrk="0" hangingPunct="0">
              <a:buFont typeface="Wingdings" panose="05000000000000000000" pitchFamily="2" charset="2"/>
              <a:buChar char="q"/>
            </a:pPr>
            <a:r>
              <a:rPr lang="fr-FR" sz="2000" dirty="0">
                <a:solidFill>
                  <a:schemeClr val="accent1"/>
                </a:solidFill>
              </a:rPr>
              <a:t>Présentation des résultats sur les investissements lors d’une session budgétaire au Parlement</a:t>
            </a:r>
          </a:p>
          <a:p>
            <a:pPr marL="285750" indent="-285750" algn="just" eaLnBrk="0" hangingPunct="0">
              <a:buFont typeface="Wingdings" panose="05000000000000000000" pitchFamily="2" charset="2"/>
              <a:buChar char="q"/>
            </a:pPr>
            <a:r>
              <a:rPr lang="fr-FR" sz="2000" dirty="0">
                <a:solidFill>
                  <a:schemeClr val="accent1">
                    <a:lumMod val="60000"/>
                    <a:lumOff val="40000"/>
                  </a:schemeClr>
                </a:solidFill>
              </a:rPr>
              <a:t>Participation à l’Élaboration d’une feuille de route du Ministère de la Santé Publique: </a:t>
            </a:r>
          </a:p>
          <a:p>
            <a:pPr lvl="1" algn="just" eaLnBrk="0" hangingPunct="0"/>
            <a:r>
              <a:rPr lang="fr-FR" dirty="0">
                <a:solidFill>
                  <a:schemeClr val="accent1"/>
                </a:solidFill>
              </a:rPr>
              <a:t>- Création d’une ligne budgétaire pour la malnutrition aigüe </a:t>
            </a:r>
          </a:p>
          <a:p>
            <a:pPr marL="285750" indent="-285750" algn="just" eaLnBrk="0" hangingPunct="0">
              <a:buFont typeface="Wingdings" panose="05000000000000000000" pitchFamily="2" charset="2"/>
              <a:buChar char="q"/>
            </a:pPr>
            <a:r>
              <a:rPr lang="fr-FR" sz="2000" dirty="0">
                <a:solidFill>
                  <a:schemeClr val="accent1"/>
                </a:solidFill>
              </a:rPr>
              <a:t>Produits de la PNIN ont servi d’Orientation du 2nd Plan Multisectoriel de Nutrition </a:t>
            </a:r>
            <a:r>
              <a:rPr lang="fr-FR" sz="2000" dirty="0" smtClean="0">
                <a:solidFill>
                  <a:schemeClr val="accent1"/>
                </a:solidFill>
              </a:rPr>
              <a:t>2021-2025 :</a:t>
            </a:r>
            <a:endParaRPr lang="fr-FR" sz="2000" dirty="0">
              <a:solidFill>
                <a:schemeClr val="accent1"/>
              </a:solidFill>
            </a:endParaRPr>
          </a:p>
          <a:p>
            <a:pPr lvl="1" algn="just" eaLnBrk="0" hangingPunct="0"/>
            <a:r>
              <a:rPr lang="fr-FR" dirty="0">
                <a:solidFill>
                  <a:schemeClr val="accent1"/>
                </a:solidFill>
              </a:rPr>
              <a:t>- Rééquilibrage actions de prise en charge et de prévention</a:t>
            </a:r>
          </a:p>
          <a:p>
            <a:pPr lvl="1" algn="just" eaLnBrk="0" hangingPunct="0"/>
            <a:r>
              <a:rPr lang="fr-FR" dirty="0">
                <a:solidFill>
                  <a:schemeClr val="accent1"/>
                </a:solidFill>
              </a:rPr>
              <a:t>- Renforcement des synergies entre actions spécifiques et sensibles </a:t>
            </a:r>
          </a:p>
          <a:p>
            <a:pPr marL="285750" indent="-285750" algn="just" eaLnBrk="0" hangingPunct="0">
              <a:buFont typeface="Wingdings" panose="05000000000000000000" pitchFamily="2" charset="2"/>
              <a:buChar char="q"/>
            </a:pPr>
            <a:r>
              <a:rPr lang="fr-FR" sz="2000" dirty="0">
                <a:solidFill>
                  <a:schemeClr val="accent1"/>
                </a:solidFill>
              </a:rPr>
              <a:t>Participation et utilisation des produits PNIN à la définition des engagements nationaux pour le Sommet des NU sur les Systèmes Alimentaires  et celui de Nutrition pour la Croissance (N4G) tenus en 2021</a:t>
            </a:r>
          </a:p>
        </p:txBody>
      </p:sp>
      <p:pic>
        <p:nvPicPr>
          <p:cNvPr id="2" name="Picture 1">
            <a:extLst>
              <a:ext uri="{FF2B5EF4-FFF2-40B4-BE49-F238E27FC236}">
                <a16:creationId xmlns:a16="http://schemas.microsoft.com/office/drawing/2014/main" id="{EE931920-9D58-4C6E-9A0D-9A2859BEB6A6}"/>
              </a:ext>
            </a:extLst>
          </p:cNvPr>
          <p:cNvPicPr>
            <a:picLocks noChangeAspect="1"/>
          </p:cNvPicPr>
          <p:nvPr/>
        </p:nvPicPr>
        <p:blipFill>
          <a:blip r:embed="rId5"/>
          <a:stretch>
            <a:fillRect/>
          </a:stretch>
        </p:blipFill>
        <p:spPr>
          <a:xfrm>
            <a:off x="145923" y="1844824"/>
            <a:ext cx="2852187" cy="1728968"/>
          </a:xfrm>
          <a:prstGeom prst="rect">
            <a:avLst/>
          </a:prstGeom>
        </p:spPr>
      </p:pic>
      <p:sp>
        <p:nvSpPr>
          <p:cNvPr id="23" name="Content Placeholder 4">
            <a:extLst>
              <a:ext uri="{FF2B5EF4-FFF2-40B4-BE49-F238E27FC236}">
                <a16:creationId xmlns:a16="http://schemas.microsoft.com/office/drawing/2014/main" id="{47CF6206-7B73-41AF-B453-40AB03B9344A}"/>
              </a:ext>
            </a:extLst>
          </p:cNvPr>
          <p:cNvSpPr txBox="1">
            <a:spLocks/>
          </p:cNvSpPr>
          <p:nvPr/>
        </p:nvSpPr>
        <p:spPr>
          <a:xfrm>
            <a:off x="3021426" y="44624"/>
            <a:ext cx="6980092" cy="614338"/>
          </a:xfrm>
          <a:prstGeom prst="rect">
            <a:avLst/>
          </a:prstGeom>
        </p:spPr>
        <p:txBody>
          <a:bodyPr vert="horz" lIns="91440" tIns="45720" rIns="91440" bIns="45720" rtlCol="0" anchor="ctr" anchorCtr="0">
            <a:noAutofit/>
          </a:bodyPr>
          <a:lstStyle>
            <a:lvl1pPr marL="342900" indent="-342900" algn="l" defTabSz="914400" rtl="0" eaLnBrk="1" latinLnBrk="0" hangingPunct="1">
              <a:spcBef>
                <a:spcPct val="20000"/>
              </a:spcBef>
              <a:buFont typeface="Arial" panose="020B0604020202020204" pitchFamily="34" charset="0"/>
              <a:buNone/>
              <a:defRPr sz="1400" b="1"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eaLnBrk="0" hangingPunct="0">
              <a:spcBef>
                <a:spcPts val="0"/>
              </a:spcBef>
            </a:pPr>
            <a:r>
              <a:rPr lang="fr-FR" sz="2400" cap="small" dirty="0"/>
              <a:t>Processus politiques et de planification stratégiques appuyés par des analyses</a:t>
            </a:r>
          </a:p>
        </p:txBody>
      </p:sp>
      <p:pic>
        <p:nvPicPr>
          <p:cNvPr id="9" name="Picture 8">
            <a:extLst>
              <a:ext uri="{FF2B5EF4-FFF2-40B4-BE49-F238E27FC236}">
                <a16:creationId xmlns:a16="http://schemas.microsoft.com/office/drawing/2014/main" id="{82A46E8C-19DA-40EF-86A0-59D46CA99F21}"/>
              </a:ext>
            </a:extLst>
          </p:cNvPr>
          <p:cNvPicPr>
            <a:picLocks noChangeAspect="1"/>
          </p:cNvPicPr>
          <p:nvPr/>
        </p:nvPicPr>
        <p:blipFill>
          <a:blip r:embed="rId6"/>
          <a:stretch>
            <a:fillRect/>
          </a:stretch>
        </p:blipFill>
        <p:spPr>
          <a:xfrm>
            <a:off x="145923" y="3618125"/>
            <a:ext cx="2877631" cy="1514058"/>
          </a:xfrm>
          <a:prstGeom prst="rect">
            <a:avLst/>
          </a:prstGeom>
        </p:spPr>
      </p:pic>
    </p:spTree>
    <p:extLst>
      <p:ext uri="{BB962C8B-B14F-4D97-AF65-F5344CB8AC3E}">
        <p14:creationId xmlns:p14="http://schemas.microsoft.com/office/powerpoint/2010/main" val="1514332057"/>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3">
                                            <p:txEl>
                                              <p:pRg st="0" end="0"/>
                                            </p:txEl>
                                          </p:spTgt>
                                        </p:tgtEl>
                                        <p:attrNameLst>
                                          <p:attrName>style.visibility</p:attrName>
                                        </p:attrNameLst>
                                      </p:cBhvr>
                                      <p:to>
                                        <p:strVal val="visible"/>
                                      </p:to>
                                    </p:set>
                                    <p:animEffect transition="in" filter="barn(inVertical)">
                                      <p:cBhvr>
                                        <p:cTn id="11" dur="500"/>
                                        <p:tgtEl>
                                          <p:spTgt spid="23">
                                            <p:txEl>
                                              <p:pRg st="0" end="0"/>
                                            </p:txEl>
                                          </p:spTgt>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par>
                          <p:cTn id="16" fill="hold">
                            <p:stCondLst>
                              <p:cond delay="2000"/>
                            </p:stCondLst>
                            <p:childTnLst>
                              <p:par>
                                <p:cTn id="17" presetID="9"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dissolve">
                                      <p:cBhvr>
                                        <p:cTn id="19" dur="500"/>
                                        <p:tgtEl>
                                          <p:spTgt spid="2"/>
                                        </p:tgtEl>
                                      </p:cBhvr>
                                    </p:animEffect>
                                  </p:childTnLst>
                                </p:cTn>
                              </p:par>
                            </p:childTnLst>
                          </p:cTn>
                        </p:par>
                        <p:par>
                          <p:cTn id="20" fill="hold">
                            <p:stCondLst>
                              <p:cond delay="2500"/>
                            </p:stCondLst>
                            <p:childTnLst>
                              <p:par>
                                <p:cTn id="21" presetID="9"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1" grpId="0"/>
      <p:bldP spid="2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rme 2">
            <a:extLst>
              <a:ext uri="{FF2B5EF4-FFF2-40B4-BE49-F238E27FC236}">
                <a16:creationId xmlns:a16="http://schemas.microsoft.com/office/drawing/2014/main" id="{2C45361A-595A-42DA-969E-9D5AB3B48A59}"/>
              </a:ext>
            </a:extLst>
          </p:cNvPr>
          <p:cNvSpPr>
            <a:spLocks/>
          </p:cNvSpPr>
          <p:nvPr/>
        </p:nvSpPr>
        <p:spPr bwMode="auto">
          <a:xfrm>
            <a:off x="1254945" y="2756328"/>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551384" y="1700808"/>
            <a:ext cx="8784976" cy="4443539"/>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endParaRPr>
          </a:p>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endParaRPr>
          </a:p>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p:txBody>
      </p:sp>
      <p:grpSp>
        <p:nvGrpSpPr>
          <p:cNvPr id="14" name="Groupe 13"/>
          <p:cNvGrpSpPr/>
          <p:nvPr/>
        </p:nvGrpSpPr>
        <p:grpSpPr>
          <a:xfrm>
            <a:off x="10031413" y="7658"/>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00256" y="4308821"/>
            <a:ext cx="3557096" cy="1676784"/>
          </a:xfrm>
          <a:prstGeom prst="rect">
            <a:avLst/>
          </a:prstGeom>
        </p:spPr>
      </p:pic>
    </p:spTree>
    <p:extLst>
      <p:ext uri="{BB962C8B-B14F-4D97-AF65-F5344CB8AC3E}">
        <p14:creationId xmlns:p14="http://schemas.microsoft.com/office/powerpoint/2010/main" val="2311599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animEffect transition="in" filter="wipe(left)">
                                      <p:cBhvr>
                                        <p:cTn id="15"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PNIN">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ème PNIN" id="{6CD8DF56-6CF3-43AE-BA2D-9696A2A4DFCC}" vid="{5FD4C604-1F95-4551-9049-132788B03BD1}"/>
    </a:ext>
  </a:extLst>
</a:theme>
</file>

<file path=ppt/theme/theme4.xml><?xml version="1.0" encoding="utf-8"?>
<a:theme xmlns:a="http://schemas.openxmlformats.org/drawingml/2006/main" name="1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4174</TotalTime>
  <Words>2999</Words>
  <Application>Microsoft Office PowerPoint</Application>
  <PresentationFormat>Grand écran</PresentationFormat>
  <Paragraphs>208</Paragraphs>
  <Slides>12</Slides>
  <Notes>12</Notes>
  <HiddenSlides>0</HiddenSlides>
  <MMClips>0</MMClips>
  <ScaleCrop>false</ScaleCrop>
  <HeadingPairs>
    <vt:vector size="6" baseType="variant">
      <vt:variant>
        <vt:lpstr>Polices utilisées</vt:lpstr>
      </vt:variant>
      <vt:variant>
        <vt:i4>5</vt:i4>
      </vt:variant>
      <vt:variant>
        <vt:lpstr>Thème</vt:lpstr>
      </vt:variant>
      <vt:variant>
        <vt:i4>5</vt:i4>
      </vt:variant>
      <vt:variant>
        <vt:lpstr>Titres des diapositives</vt:lpstr>
      </vt:variant>
      <vt:variant>
        <vt:i4>12</vt:i4>
      </vt:variant>
    </vt:vector>
  </HeadingPairs>
  <TitlesOfParts>
    <vt:vector size="22" baseType="lpstr">
      <vt:lpstr>Arial</vt:lpstr>
      <vt:lpstr>Calibri</vt:lpstr>
      <vt:lpstr>Trebuchet MS</vt:lpstr>
      <vt:lpstr>Wingdings</vt:lpstr>
      <vt:lpstr>Wingdings 2</vt:lpstr>
      <vt:lpstr>Conception personnalisée</vt:lpstr>
      <vt:lpstr>Thème Office</vt:lpstr>
      <vt:lpstr>Thème PNIN</vt:lpstr>
      <vt:lpstr>1_Thème Office</vt:lpstr>
      <vt:lpstr>3_Thème Office</vt:lpstr>
      <vt:lpstr> Défis et opportunités de production des données de qualité pour alimenter le plaidoyer et aider à la prise des décisions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hello</dc:creator>
  <cp:lastModifiedBy>Mababou Kebe (CISSSLAV)</cp:lastModifiedBy>
  <cp:revision>251</cp:revision>
  <cp:lastPrinted>2021-11-12T15:51:55Z</cp:lastPrinted>
  <dcterms:created xsi:type="dcterms:W3CDTF">2016-04-15T07:54:58Z</dcterms:created>
  <dcterms:modified xsi:type="dcterms:W3CDTF">2022-10-16T07:33:38Z</dcterms:modified>
</cp:coreProperties>
</file>