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7" r:id="rId1"/>
  </p:sldMasterIdLst>
  <p:notesMasterIdLst>
    <p:notesMasterId r:id="rId16"/>
  </p:notesMasterIdLst>
  <p:sldIdLst>
    <p:sldId id="536" r:id="rId2"/>
    <p:sldId id="453" r:id="rId3"/>
    <p:sldId id="460" r:id="rId4"/>
    <p:sldId id="518" r:id="rId5"/>
    <p:sldId id="526" r:id="rId6"/>
    <p:sldId id="527" r:id="rId7"/>
    <p:sldId id="524" r:id="rId8"/>
    <p:sldId id="528" r:id="rId9"/>
    <p:sldId id="529" r:id="rId10"/>
    <p:sldId id="530" r:id="rId11"/>
    <p:sldId id="531" r:id="rId12"/>
    <p:sldId id="532" r:id="rId13"/>
    <p:sldId id="533" r:id="rId14"/>
    <p:sldId id="534" r:id="rId15"/>
  </p:sldIdLst>
  <p:sldSz cx="9144000" cy="6858000" type="screen4x3"/>
  <p:notesSz cx="7099300" cy="10234613"/>
  <p:defaultTextStyle>
    <a:defPPr>
      <a:defRPr lang="fr-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84715" autoAdjust="0"/>
  </p:normalViewPr>
  <p:slideViewPr>
    <p:cSldViewPr snapToGrid="0">
      <p:cViewPr varScale="1">
        <p:scale>
          <a:sx n="92" d="100"/>
          <a:sy n="92" d="100"/>
        </p:scale>
        <p:origin x="21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Cliquez pour déplacer la diapo</a:t>
            </a:r>
          </a:p>
        </p:txBody>
      </p:sp>
      <p:sp>
        <p:nvSpPr>
          <p:cNvPr id="34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34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350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351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352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34881A1-CF9F-4658-8AE4-7D8D8BAD771B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81A06B-9F5F-43DB-9C57-A15812F75A1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180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34881A1-CF9F-4658-8AE4-7D8D8BAD771B}" type="slidenum">
              <a:rPr lang="fr-FR" sz="1400" b="0" strike="noStrike" spc="-1" smtClean="0">
                <a:latin typeface="Times New Roman"/>
              </a:rPr>
              <a:t>2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51613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34881A1-CF9F-4658-8AE4-7D8D8BAD771B}" type="slidenum">
              <a:rPr lang="fr-FR" sz="1400" b="0" strike="noStrike" spc="-1" smtClean="0">
                <a:latin typeface="Times New Roman"/>
              </a:rPr>
              <a:t>3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597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34881A1-CF9F-4658-8AE4-7D8D8BAD771B}" type="slidenum">
              <a:rPr lang="fr-FR" sz="1400" b="0" strike="noStrike" spc="-1" smtClean="0">
                <a:latin typeface="Times New Roman"/>
              </a:rPr>
              <a:t>4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21095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ce réservé de l'image des diapositives 1">
            <a:extLst>
              <a:ext uri="{FF2B5EF4-FFF2-40B4-BE49-F238E27FC236}">
                <a16:creationId xmlns:a16="http://schemas.microsoft.com/office/drawing/2014/main" id="{5F25F05F-7703-CC88-DF42-05D670FC0B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8075" y="812800"/>
            <a:ext cx="5343525" cy="40084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ce réservé des commentaires 2">
            <a:extLst>
              <a:ext uri="{FF2B5EF4-FFF2-40B4-BE49-F238E27FC236}">
                <a16:creationId xmlns:a16="http://schemas.microsoft.com/office/drawing/2014/main" id="{C4789833-D801-09C6-FC29-7DFD066F17F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31748" name="Espace réservé du numéro de diapositive 3">
            <a:extLst>
              <a:ext uri="{FF2B5EF4-FFF2-40B4-BE49-F238E27FC236}">
                <a16:creationId xmlns:a16="http://schemas.microsoft.com/office/drawing/2014/main" id="{1F676CEB-6B4F-684B-C0EA-59EC7776B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0FD33F0-975E-49C7-9FAD-E627A4225637}" type="slidenum">
              <a:rPr lang="fr-FR" altLang="fr-FR" smtClean="0"/>
              <a:pPr/>
              <a:t>5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ce réservé de l'image des diapositives 1">
            <a:extLst>
              <a:ext uri="{FF2B5EF4-FFF2-40B4-BE49-F238E27FC236}">
                <a16:creationId xmlns:a16="http://schemas.microsoft.com/office/drawing/2014/main" id="{1417C021-E60E-97ED-546C-EB4F6E90EA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08075" y="812800"/>
            <a:ext cx="5343525" cy="40084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ce réservé des commentaires 2">
            <a:extLst>
              <a:ext uri="{FF2B5EF4-FFF2-40B4-BE49-F238E27FC236}">
                <a16:creationId xmlns:a16="http://schemas.microsoft.com/office/drawing/2014/main" id="{3C0716AE-07E2-D6CB-AEA5-2C2FA453FD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33796" name="Espace réservé du numéro de diapositive 3">
            <a:extLst>
              <a:ext uri="{FF2B5EF4-FFF2-40B4-BE49-F238E27FC236}">
                <a16:creationId xmlns:a16="http://schemas.microsoft.com/office/drawing/2014/main" id="{8E3CDB87-B131-F252-89E6-A323D488E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58CB3E8-20DF-46C3-B6B5-584A2DB335F6}" type="slidenum">
              <a:rPr lang="fr-FR" altLang="fr-FR" smtClean="0"/>
              <a:pPr/>
              <a:t>6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34881A1-CF9F-4658-8AE4-7D8D8BAD771B}" type="slidenum">
              <a:rPr lang="fr-FR" sz="1400" b="0" strike="noStrike" spc="-1" smtClean="0">
                <a:latin typeface="Times New Roman"/>
              </a:rPr>
              <a:t>7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0837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34881A1-CF9F-4658-8AE4-7D8D8BAD771B}" type="slidenum">
              <a:rPr lang="fr-FR" sz="1400" b="0" strike="noStrike" spc="-1" smtClean="0">
                <a:latin typeface="Times New Roman"/>
              </a:rPr>
              <a:t>12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5016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24"/>
          <a:stretch/>
        </p:blipFill>
        <p:spPr bwMode="auto">
          <a:xfrm>
            <a:off x="0" y="-14288"/>
            <a:ext cx="9148763" cy="2568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0" y="-14288"/>
            <a:ext cx="1763713" cy="6872288"/>
          </a:xfrm>
          <a:prstGeom prst="rect">
            <a:avLst/>
          </a:prstGeom>
          <a:solidFill>
            <a:srgbClr val="00978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ABE5D"/>
              </a:solidFill>
            </a:endParaRPr>
          </a:p>
        </p:txBody>
      </p:sp>
      <p:pic>
        <p:nvPicPr>
          <p:cNvPr id="6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11" y="1572171"/>
            <a:ext cx="1504404" cy="150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59832" y="5799438"/>
            <a:ext cx="6084168" cy="605562"/>
          </a:xfrm>
          <a:solidFill>
            <a:srgbClr val="F9BD5B">
              <a:alpha val="50000"/>
            </a:srgbClr>
          </a:solidFill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fr-FR" sz="1800" b="1" i="1" kern="1200" baseline="0" dirty="0" smtClean="0">
                <a:solidFill>
                  <a:srgbClr val="F04E37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Occasion et auteur - Date et lieu</a:t>
            </a:r>
          </a:p>
        </p:txBody>
      </p:sp>
      <p:sp>
        <p:nvSpPr>
          <p:cNvPr id="9" name="Espace réservé du titre 1"/>
          <p:cNvSpPr>
            <a:spLocks noGrp="1"/>
          </p:cNvSpPr>
          <p:nvPr>
            <p:ph type="title" hasCustomPrompt="1"/>
          </p:nvPr>
        </p:nvSpPr>
        <p:spPr bwMode="auto">
          <a:xfrm>
            <a:off x="3059832" y="3816000"/>
            <a:ext cx="6088931" cy="1440000"/>
          </a:xfrm>
          <a:prstGeom prst="rect">
            <a:avLst/>
          </a:prstGeom>
          <a:solidFill>
            <a:srgbClr val="00978F">
              <a:alpha val="84706"/>
            </a:srgbClr>
          </a:solidFill>
          <a:ln>
            <a:noFill/>
          </a:ln>
        </p:spPr>
        <p:txBody>
          <a:bodyPr/>
          <a:lstStyle>
            <a:lvl1pPr>
              <a:defRPr sz="4000" b="1" i="1"/>
            </a:lvl1pPr>
          </a:lstStyle>
          <a:p>
            <a:pPr lvl="0"/>
            <a:r>
              <a:rPr lang="fr-FR" altLang="fr-FR" dirty="0"/>
              <a:t>Titre de la présentation</a:t>
            </a:r>
          </a:p>
        </p:txBody>
      </p:sp>
    </p:spTree>
    <p:extLst>
      <p:ext uri="{BB962C8B-B14F-4D97-AF65-F5344CB8AC3E}">
        <p14:creationId xmlns:p14="http://schemas.microsoft.com/office/powerpoint/2010/main" val="6348177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9532" y="1484785"/>
            <a:ext cx="8424936" cy="4809998"/>
          </a:xfrm>
        </p:spPr>
        <p:txBody>
          <a:bodyPr/>
          <a:lstStyle>
            <a:lvl1pPr marL="0" indent="0">
              <a:buClr>
                <a:srgbClr val="F04E37"/>
              </a:buClr>
              <a:buFont typeface="Arial" panose="020B0604020202020204" pitchFamily="34" charset="0"/>
              <a:buNone/>
              <a:defRPr sz="320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997200" indent="-457200">
              <a:buClr>
                <a:srgbClr val="E6442E"/>
              </a:buClr>
              <a:buFont typeface="Arial" panose="020B0604020202020204" pitchFamily="34" charset="0"/>
              <a:buChar char="•"/>
              <a:defRPr sz="2800" b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2pPr>
            <a:lvl3pPr marL="705600" indent="0">
              <a:buClr>
                <a:srgbClr val="E6442E"/>
              </a:buClr>
              <a:buFont typeface="Arial" pitchFamily="34" charset="0"/>
              <a:buNone/>
              <a:defRPr sz="2200" b="0" i="1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defRPr>
            </a:lvl3pPr>
            <a:lvl4pPr>
              <a:buClr>
                <a:srgbClr val="B80A39"/>
              </a:buClr>
              <a:buFont typeface="Arial" pitchFamily="34" charset="0"/>
              <a:buChar char="&gt;"/>
              <a:defRPr sz="1200" b="1">
                <a:solidFill>
                  <a:srgbClr val="B80A39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&gt; Troisième niveau</a:t>
            </a:r>
          </a:p>
          <a:p>
            <a:pPr lvl="2"/>
            <a:endParaRPr lang="fr-FR" dirty="0"/>
          </a:p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95288" y="6500813"/>
            <a:ext cx="8353425" cy="292100"/>
          </a:xfrm>
        </p:spPr>
        <p:txBody>
          <a:bodyPr/>
          <a:lstStyle>
            <a:lvl1pPr>
              <a:defRPr i="1">
                <a:solidFill>
                  <a:srgbClr val="E644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9144000" cy="859160"/>
          </a:xfrm>
          <a:prstGeom prst="rect">
            <a:avLst/>
          </a:prstGeom>
          <a:solidFill>
            <a:srgbClr val="00978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8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419154" y="0"/>
            <a:ext cx="7724846" cy="859160"/>
          </a:xfrm>
          <a:prstGeom prst="rect">
            <a:avLst/>
          </a:prstGeom>
          <a:noFill/>
          <a:ln>
            <a:noFill/>
          </a:ln>
        </p:spPr>
        <p:txBody>
          <a:bodyPr lIns="360000" rIns="360000"/>
          <a:lstStyle>
            <a:lvl1pPr algn="ctr">
              <a:defRPr sz="3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altLang="fr-FR"/>
              <a:t>Modifiez le style du titre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1" y="136996"/>
            <a:ext cx="928193" cy="9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9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95536" y="1474991"/>
            <a:ext cx="4038600" cy="483432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200" indent="-457200">
              <a:buClr>
                <a:srgbClr val="E6442E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</a:defRPr>
            </a:lvl2pPr>
            <a:lvl3pPr marL="180000" indent="0">
              <a:buClr>
                <a:srgbClr val="E6442E"/>
              </a:buClr>
              <a:buFont typeface="Calibri" pitchFamily="34" charset="0"/>
              <a:buNone/>
              <a:defRPr sz="2200" i="1">
                <a:latin typeface="Arial" panose="020B0604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&gt;Troisième niveau</a:t>
            </a:r>
          </a:p>
          <a:p>
            <a:pPr lvl="0"/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0" y="1474991"/>
            <a:ext cx="4176464" cy="483432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200" indent="-457200">
              <a:buClr>
                <a:srgbClr val="E6442E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0000" indent="0">
              <a:buClr>
                <a:srgbClr val="E6442E"/>
              </a:buClr>
              <a:buFont typeface="Calibri" pitchFamily="34" charset="0"/>
              <a:buNone/>
              <a:defRPr sz="2200" i="1">
                <a:latin typeface="Arial" panose="020B0604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&gt;Troisième niveau</a:t>
            </a:r>
          </a:p>
          <a:p>
            <a:pPr lvl="0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>
          <a:xfrm>
            <a:off x="395288" y="6500813"/>
            <a:ext cx="8353425" cy="292100"/>
          </a:xfrm>
        </p:spPr>
        <p:txBody>
          <a:bodyPr/>
          <a:lstStyle>
            <a:lvl1pPr>
              <a:defRPr i="1">
                <a:solidFill>
                  <a:srgbClr val="E644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859160"/>
          </a:xfrm>
          <a:prstGeom prst="rect">
            <a:avLst/>
          </a:prstGeom>
          <a:solidFill>
            <a:srgbClr val="00978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419154" y="0"/>
            <a:ext cx="7724846" cy="859160"/>
          </a:xfrm>
          <a:prstGeom prst="rect">
            <a:avLst/>
          </a:prstGeom>
          <a:noFill/>
          <a:ln>
            <a:noFill/>
          </a:ln>
        </p:spPr>
        <p:txBody>
          <a:bodyPr lIns="360000" rIns="360000"/>
          <a:lstStyle>
            <a:lvl1pPr algn="ctr">
              <a:defRPr sz="3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altLang="fr-FR"/>
              <a:t>Modifiez le style du titre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60" y="136996"/>
            <a:ext cx="928193" cy="9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446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716016" y="1355378"/>
            <a:ext cx="4038600" cy="4881934"/>
          </a:xfrm>
          <a:solidFill>
            <a:srgbClr val="F9BD5B">
              <a:alpha val="50000"/>
            </a:srgbClr>
          </a:solidFill>
          <a:ln w="25400" cmpd="sng">
            <a:noFill/>
            <a:prstDash val="sysDot"/>
          </a:ln>
        </p:spPr>
        <p:txBody>
          <a:bodyPr lIns="180000" tIns="108000" rIns="180000" bIns="108000"/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200" indent="-457200">
              <a:buClr>
                <a:srgbClr val="E6442E"/>
              </a:buClr>
              <a:buFont typeface="Arial" panose="020B0604020202020204" pitchFamily="34" charset="0"/>
              <a:buChar char="•"/>
              <a:defRPr lang="fr-FR" sz="2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0" indent="0">
              <a:buClr>
                <a:srgbClr val="E6442E"/>
              </a:buClr>
              <a:buFont typeface="Calibri" pitchFamily="34" charset="0"/>
              <a:buNone/>
              <a:defRPr lang="fr-FR" sz="2200" i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  &gt;Troisième niveau</a:t>
            </a:r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95288" y="6500813"/>
            <a:ext cx="8353425" cy="292100"/>
          </a:xfrm>
        </p:spPr>
        <p:txBody>
          <a:bodyPr/>
          <a:lstStyle>
            <a:lvl1pPr>
              <a:defRPr i="1">
                <a:solidFill>
                  <a:srgbClr val="E644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95288" y="1366642"/>
            <a:ext cx="4038600" cy="487067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200" indent="-457200">
              <a:buClr>
                <a:srgbClr val="E6442E"/>
              </a:buClr>
              <a:buFont typeface="Arial" panose="020B0604020202020204" pitchFamily="34" charset="0"/>
              <a:buChar char="•"/>
              <a:defRPr sz="2800">
                <a:latin typeface="Arial" panose="020B0604020202020204" pitchFamily="34" charset="0"/>
              </a:defRPr>
            </a:lvl2pPr>
            <a:lvl3pPr marL="180000" indent="0">
              <a:buClr>
                <a:srgbClr val="E6442E"/>
              </a:buClr>
              <a:buFont typeface="Calibri" pitchFamily="34" charset="0"/>
              <a:buNone/>
              <a:defRPr sz="2200" i="1">
                <a:latin typeface="Arial" panose="020B0604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&gt;Troisième niveau</a:t>
            </a:r>
          </a:p>
          <a:p>
            <a:pPr lvl="0"/>
            <a:endParaRPr lang="fr-FR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859160"/>
          </a:xfrm>
          <a:prstGeom prst="rect">
            <a:avLst/>
          </a:prstGeom>
          <a:solidFill>
            <a:srgbClr val="00978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419154" y="0"/>
            <a:ext cx="7724846" cy="859160"/>
          </a:xfrm>
          <a:prstGeom prst="rect">
            <a:avLst/>
          </a:prstGeom>
          <a:noFill/>
          <a:ln>
            <a:noFill/>
          </a:ln>
        </p:spPr>
        <p:txBody>
          <a:bodyPr lIns="360000" rIns="360000"/>
          <a:lstStyle>
            <a:lvl1pPr algn="ctr">
              <a:defRPr sz="3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altLang="fr-FR"/>
              <a:t>Modifiez le style du 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" y="128812"/>
            <a:ext cx="928193" cy="9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389384" y="1355378"/>
            <a:ext cx="4038600" cy="4881934"/>
          </a:xfrm>
          <a:solidFill>
            <a:srgbClr val="F9BD5B">
              <a:alpha val="50000"/>
            </a:srgbClr>
          </a:solid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457200" indent="-457200">
              <a:buClr>
                <a:srgbClr val="E6442E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80000" indent="0">
              <a:buClr>
                <a:srgbClr val="E6442E"/>
              </a:buClr>
              <a:buFont typeface="Calibri" pitchFamily="34" charset="0"/>
              <a:buNone/>
              <a:defRPr sz="2200" i="1">
                <a:latin typeface="Arial" panose="020B0604020202020204" pitchFamily="34" charset="0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&gt;Troisième niveau</a:t>
            </a:r>
          </a:p>
          <a:p>
            <a:pPr lvl="0"/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709864" y="1355378"/>
            <a:ext cx="4038600" cy="4881934"/>
          </a:xfrm>
          <a:noFill/>
          <a:ln w="25400" cmpd="sng">
            <a:noFill/>
            <a:prstDash val="sysDot"/>
          </a:ln>
        </p:spPr>
        <p:txBody>
          <a:bodyPr lIns="180000" tIns="108000" rIns="180000" bIns="108000"/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rgbClr val="F04E37"/>
                </a:solidFill>
                <a:latin typeface="Arial" panose="020B0604020202020204" pitchFamily="34" charset="0"/>
                <a:cs typeface="Arial" pitchFamily="34" charset="0"/>
              </a:defRPr>
            </a:lvl1pPr>
            <a:lvl2pPr marL="18000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6442E"/>
              </a:buClr>
              <a:buSzTx/>
              <a:buFont typeface="Calibri" pitchFamily="34" charset="0"/>
              <a:buNone/>
              <a:tabLst/>
              <a:defRPr lang="fr-FR" sz="28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>
              <a:buClr>
                <a:srgbClr val="E6442E"/>
              </a:buClr>
              <a:buFont typeface="Calibri" pitchFamily="34" charset="0"/>
              <a:buNone/>
              <a:defRPr lang="fr-FR" sz="2200" i="1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>
              <a:buNone/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marL="457200" lvl="1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442E"/>
              </a:buClr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lvl="2"/>
            <a:r>
              <a:rPr lang="fr-FR" dirty="0"/>
              <a:t>  &gt;Troisième niveau</a:t>
            </a:r>
          </a:p>
          <a:p>
            <a:pPr lvl="0"/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95288" y="6500813"/>
            <a:ext cx="8353425" cy="292100"/>
          </a:xfrm>
        </p:spPr>
        <p:txBody>
          <a:bodyPr/>
          <a:lstStyle>
            <a:lvl1pPr>
              <a:defRPr i="1">
                <a:solidFill>
                  <a:srgbClr val="E6442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859160"/>
          </a:xfrm>
          <a:prstGeom prst="rect">
            <a:avLst/>
          </a:prstGeom>
          <a:solidFill>
            <a:srgbClr val="00978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sp>
        <p:nvSpPr>
          <p:cNvPr id="11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419154" y="0"/>
            <a:ext cx="7724846" cy="859160"/>
          </a:xfrm>
          <a:prstGeom prst="rect">
            <a:avLst/>
          </a:prstGeom>
          <a:noFill/>
          <a:ln>
            <a:noFill/>
          </a:ln>
        </p:spPr>
        <p:txBody>
          <a:bodyPr lIns="360000" rIns="360000"/>
          <a:lstStyle>
            <a:lvl1pPr algn="ctr">
              <a:defRPr sz="3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altLang="fr-FR"/>
              <a:t>Modifiez le style du titre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" y="128813"/>
            <a:ext cx="928193" cy="928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4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27" b="26248"/>
          <a:stretch/>
        </p:blipFill>
        <p:spPr bwMode="auto">
          <a:xfrm>
            <a:off x="0" y="-14288"/>
            <a:ext cx="9144000" cy="2559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3175" y="-14288"/>
            <a:ext cx="1763713" cy="6872288"/>
          </a:xfrm>
          <a:prstGeom prst="rect">
            <a:avLst/>
          </a:prstGeom>
          <a:solidFill>
            <a:srgbClr val="00978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re 1"/>
          <p:cNvSpPr>
            <a:spLocks noGrp="1"/>
          </p:cNvSpPr>
          <p:nvPr>
            <p:ph type="ctrTitle" hasCustomPrompt="1"/>
          </p:nvPr>
        </p:nvSpPr>
        <p:spPr>
          <a:xfrm>
            <a:off x="3000364" y="3816000"/>
            <a:ext cx="5286412" cy="1440000"/>
          </a:xfrm>
          <a:solidFill>
            <a:srgbClr val="00978F">
              <a:alpha val="85000"/>
            </a:srgbClr>
          </a:solidFill>
        </p:spPr>
        <p:txBody>
          <a:bodyPr/>
          <a:lstStyle>
            <a:lvl1pPr>
              <a:defRPr sz="4000" b="1" i="1" baseline="0">
                <a:solidFill>
                  <a:schemeClr val="bg1"/>
                </a:solidFill>
                <a:latin typeface="Arial" panose="020B0604020202020204" pitchFamily="34" charset="0"/>
                <a:cs typeface="Arial" pitchFamily="34" charset="0"/>
              </a:defRPr>
            </a:lvl1pPr>
          </a:lstStyle>
          <a:p>
            <a:r>
              <a:rPr lang="fr-FR" dirty="0"/>
              <a:t>Remerciements</a:t>
            </a:r>
          </a:p>
        </p:txBody>
      </p:sp>
      <p:pic>
        <p:nvPicPr>
          <p:cNvPr id="12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11" y="1572171"/>
            <a:ext cx="1504404" cy="1504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3000364" y="5791200"/>
            <a:ext cx="5286412" cy="400848"/>
          </a:xfrm>
          <a:solidFill>
            <a:srgbClr val="F9BD5B">
              <a:alpha val="50000"/>
            </a:srgbClr>
          </a:solidFill>
        </p:spPr>
        <p:txBody>
          <a:bodyPr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lang="fr-FR" sz="1800" b="1" i="1" kern="1200" baseline="0" dirty="0" smtClean="0">
                <a:solidFill>
                  <a:srgbClr val="F04E37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97664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922337"/>
          </a:xfrm>
          <a:prstGeom prst="rect">
            <a:avLst/>
          </a:prstGeom>
          <a:solidFill>
            <a:srgbClr val="00978F">
              <a:alpha val="85098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Cliquez pour modifier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&gt; Troisième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i="1">
                <a:solidFill>
                  <a:srgbClr val="F04E3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" name="Rectangle 1"/>
          <p:cNvSpPr/>
          <p:nvPr userDrawn="1"/>
        </p:nvSpPr>
        <p:spPr>
          <a:xfrm>
            <a:off x="8760941" y="6582975"/>
            <a:ext cx="41549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9E8960D-E416-4D38-92D8-7512E1F87A2B}" type="slidenum">
              <a:rPr lang="fr-FR" altLang="fr-FR" sz="1000" smtClean="0">
                <a:latin typeface="Arial" panose="020B0604020202020204" pitchFamily="34" charset="0"/>
                <a:cs typeface="Arial" panose="020B0604020202020204" pitchFamily="34" charset="0"/>
              </a:rPr>
              <a:t>‹N°›</a:t>
            </a:fld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8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0" kern="1200">
          <a:solidFill>
            <a:schemeClr val="bg1"/>
          </a:solidFill>
          <a:latin typeface="Arial" panose="020B0604020202020204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anose="020B0604020202020204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anose="020B0604020202020204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anose="020B0604020202020204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panose="020B0604020202020204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F04E37"/>
        </a:buClr>
        <a:buFont typeface="Arial" panose="020B0604020202020204" pitchFamily="34" charset="0"/>
        <a:buNone/>
        <a:defRPr sz="3200" kern="1200">
          <a:solidFill>
            <a:srgbClr val="F04E3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400" indent="-457200" algn="l" rtl="0" eaLnBrk="1" fontAlgn="base" hangingPunct="1">
        <a:spcBef>
          <a:spcPct val="20000"/>
        </a:spcBef>
        <a:spcAft>
          <a:spcPct val="0"/>
        </a:spcAft>
        <a:buClr>
          <a:srgbClr val="F04E37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200" i="1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gif"/><Relationship Id="rId11" Type="http://schemas.openxmlformats.org/officeDocument/2006/relationships/image" Target="../media/image13.emf"/><Relationship Id="rId5" Type="http://schemas.openxmlformats.org/officeDocument/2006/relationships/image" Target="../media/image7.jpe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Description : Description : Description : logo 1">
            <a:extLst>
              <a:ext uri="{FF2B5EF4-FFF2-40B4-BE49-F238E27FC236}">
                <a16:creationId xmlns:a16="http://schemas.microsoft.com/office/drawing/2014/main" id="{3E5812A1-6D2F-47D3-BBCD-755BA7609E9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61" y="5462444"/>
            <a:ext cx="901240" cy="621132"/>
          </a:xfrm>
          <a:prstGeom prst="rect">
            <a:avLst/>
          </a:prstGeom>
          <a:noFill/>
        </p:spPr>
      </p:pic>
      <p:pic>
        <p:nvPicPr>
          <p:cNvPr id="23" name="Picture 8">
            <a:extLst>
              <a:ext uri="{FF2B5EF4-FFF2-40B4-BE49-F238E27FC236}">
                <a16:creationId xmlns:a16="http://schemas.microsoft.com/office/drawing/2014/main" id="{FB9D4819-65AA-42F2-B0AA-1284A969201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161" y="5449385"/>
            <a:ext cx="1000023" cy="64772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461FAEB-8FD8-427B-B36B-E2448A06821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128" y="5573772"/>
            <a:ext cx="709853" cy="480000"/>
          </a:xfrm>
          <a:prstGeom prst="rect">
            <a:avLst/>
          </a:prstGeom>
        </p:spPr>
      </p:pic>
      <p:pic>
        <p:nvPicPr>
          <p:cNvPr id="25" name="Image 24" descr="Organisme">
            <a:extLst>
              <a:ext uri="{FF2B5EF4-FFF2-40B4-BE49-F238E27FC236}">
                <a16:creationId xmlns:a16="http://schemas.microsoft.com/office/drawing/2014/main" id="{907D3850-7042-4AE7-8BE5-D7CD75F9606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214" y="5485442"/>
            <a:ext cx="703131" cy="582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7635E91C-C882-43DB-9EC9-AFE6465D294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4270" y="5524784"/>
            <a:ext cx="1015042" cy="502414"/>
          </a:xfrm>
          <a:prstGeom prst="rect">
            <a:avLst/>
          </a:prstGeom>
          <a:noFill/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1CA43107-C06F-417F-A750-CA800D2614A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947" y="5478493"/>
            <a:ext cx="866160" cy="61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6" descr="File:World Food Programme Logo Simple.svg - Wikimedia Common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181" y="5478493"/>
            <a:ext cx="610407" cy="618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824" y="557462"/>
            <a:ext cx="6296176" cy="4015784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47824" y="557462"/>
            <a:ext cx="3525173" cy="651791"/>
          </a:xfrm>
          <a:prstGeom prst="rect">
            <a:avLst/>
          </a:prstGeom>
        </p:spPr>
      </p:pic>
      <p:pic>
        <p:nvPicPr>
          <p:cNvPr id="1026" name="Picture 2" descr="Hugues DESORMAUX – Page 6 – Confidentiel Afriqu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234" y="5415426"/>
            <a:ext cx="1060373" cy="76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FDAAE4C7-A56E-4D17-9711-A4E02B367667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002"/>
          <a:stretch>
            <a:fillRect/>
          </a:stretch>
        </p:blipFill>
        <p:spPr bwMode="auto">
          <a:xfrm>
            <a:off x="562927" y="415636"/>
            <a:ext cx="1151573" cy="636209"/>
          </a:xfrm>
          <a:prstGeom prst="rect">
            <a:avLst/>
          </a:prstGeom>
          <a:noFill/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" y="1086665"/>
            <a:ext cx="2858996" cy="348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4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>
            <a:off x="2506717" y="5752141"/>
            <a:ext cx="6358266" cy="916672"/>
          </a:xfrm>
        </p:spPr>
        <p:txBody>
          <a:bodyPr/>
          <a:lstStyle/>
          <a:p>
            <a:r>
              <a:rPr lang="fr-FR" dirty="0"/>
              <a:t>Niamey, 16  octobre 2022</a:t>
            </a:r>
          </a:p>
          <a:p>
            <a:endParaRPr lang="fr-FR" dirty="0"/>
          </a:p>
          <a:p>
            <a:r>
              <a:rPr lang="fr-FR" dirty="0" err="1"/>
              <a:t>Hainikoye</a:t>
            </a:r>
            <a:r>
              <a:rPr lang="fr-FR" dirty="0"/>
              <a:t> Issa Moussa Représentant Pays Gret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506717" y="2916280"/>
            <a:ext cx="6358267" cy="2713703"/>
          </a:xfrm>
        </p:spPr>
        <p:txBody>
          <a:bodyPr/>
          <a:lstStyle/>
          <a:p>
            <a:r>
              <a:rPr lang="fr-FR" dirty="0"/>
              <a:t>Les Farines Infantiles Fortifiées à base des produits locaux  </a:t>
            </a:r>
            <a:br>
              <a:rPr lang="fr-FR" dirty="0"/>
            </a:br>
            <a:r>
              <a:rPr lang="fr-FR" dirty="0"/>
              <a:t>au Niger</a:t>
            </a:r>
          </a:p>
        </p:txBody>
      </p:sp>
    </p:spTree>
    <p:extLst>
      <p:ext uri="{BB962C8B-B14F-4D97-AF65-F5344CB8AC3E}">
        <p14:creationId xmlns:p14="http://schemas.microsoft.com/office/powerpoint/2010/main" val="1519134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0CF2ED3B-80BD-E875-9217-9265DA7CF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66" y="1371600"/>
            <a:ext cx="8424936" cy="5770179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</a:rPr>
              <a:t>Mise en place des Unités de Production et leur accompagnement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>
                <a:solidFill>
                  <a:schemeClr val="tx1"/>
                </a:solidFill>
              </a:rPr>
              <a:t>Farines </a:t>
            </a:r>
            <a:r>
              <a:rPr lang="fr-FR" sz="2400" dirty="0">
                <a:solidFill>
                  <a:schemeClr val="tx1"/>
                </a:solidFill>
              </a:rPr>
              <a:t>Infantiles Fortifiées au Niger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</a:rPr>
              <a:t>Défis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</a:rPr>
              <a:t>Perspectives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chemeClr val="tx1"/>
                </a:solidFill>
              </a:rPr>
              <a:t>Leçons apprises</a:t>
            </a:r>
          </a:p>
          <a:p>
            <a:endParaRPr lang="fr-FR" sz="2400" dirty="0">
              <a:solidFill>
                <a:schemeClr val="tx1"/>
              </a:solidFill>
            </a:endParaRP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D9619A1-81FC-382D-2E8D-8B8ED5DA7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présentation </a:t>
            </a:r>
          </a:p>
        </p:txBody>
      </p:sp>
    </p:spTree>
    <p:extLst>
      <p:ext uri="{BB962C8B-B14F-4D97-AF65-F5344CB8AC3E}">
        <p14:creationId xmlns:p14="http://schemas.microsoft.com/office/powerpoint/2010/main" val="292011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01B7407-0306-0CC8-BFF4-07ECBC752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238" y="1030288"/>
            <a:ext cx="7760521" cy="2843353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fr-BE" sz="2200" dirty="0">
                <a:solidFill>
                  <a:schemeClr val="dk1"/>
                </a:solidFill>
              </a:rPr>
              <a:t>Sélection de Site et de groupement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fr-BE" sz="2200" dirty="0">
                <a:solidFill>
                  <a:schemeClr val="dk1"/>
                </a:solidFill>
              </a:rPr>
              <a:t>Construction de bâtiment, mise en place des équipements et fonds de roulement</a:t>
            </a:r>
          </a:p>
          <a:p>
            <a:pPr marL="457200" indent="-457200">
              <a:buFont typeface="Wingdings" panose="05000000000000000000" pitchFamily="2" charset="2"/>
              <a:buChar char="§"/>
              <a:defRPr/>
            </a:pPr>
            <a:r>
              <a:rPr lang="fr-BE" sz="2200" dirty="0">
                <a:solidFill>
                  <a:schemeClr val="dk1"/>
                </a:solidFill>
              </a:rPr>
              <a:t>Formation des productrices au niveau des </a:t>
            </a:r>
            <a:r>
              <a:rPr lang="fr-BE" sz="2200" dirty="0" err="1">
                <a:solidFill>
                  <a:schemeClr val="dk1"/>
                </a:solidFill>
              </a:rPr>
              <a:t>UPs</a:t>
            </a:r>
            <a:r>
              <a:rPr lang="fr-BE" sz="2200" dirty="0">
                <a:solidFill>
                  <a:schemeClr val="dk1"/>
                </a:solidFill>
              </a:rPr>
              <a:t> </a:t>
            </a:r>
          </a:p>
          <a:p>
            <a:pPr marL="1062900" lvl="1" indent="-342900">
              <a:defRPr/>
            </a:pPr>
            <a:r>
              <a:rPr lang="fr-BE" sz="2000" dirty="0">
                <a:solidFill>
                  <a:schemeClr val="dk1"/>
                </a:solidFill>
              </a:rPr>
              <a:t>La production, </a:t>
            </a:r>
          </a:p>
          <a:p>
            <a:pPr marL="1062900" lvl="1" indent="-342900">
              <a:defRPr/>
            </a:pPr>
            <a:r>
              <a:rPr lang="fr-BE" sz="2000" dirty="0">
                <a:solidFill>
                  <a:schemeClr val="dk1"/>
                </a:solidFill>
              </a:rPr>
              <a:t>Le contrôle de qualité</a:t>
            </a:r>
          </a:p>
          <a:p>
            <a:pPr marL="1062900" lvl="1" indent="-342900">
              <a:defRPr/>
            </a:pPr>
            <a:r>
              <a:rPr lang="fr-BE" sz="2000" dirty="0">
                <a:solidFill>
                  <a:schemeClr val="dk1"/>
                </a:solidFill>
              </a:rPr>
              <a:t>La gestion  et organisation </a:t>
            </a:r>
          </a:p>
          <a:p>
            <a:pPr lvl="1" indent="0">
              <a:buFont typeface="Arial" pitchFamily="34" charset="0"/>
              <a:buNone/>
              <a:defRPr/>
            </a:pPr>
            <a:endParaRPr lang="fr-BE" sz="2200" dirty="0">
              <a:solidFill>
                <a:schemeClr val="dk1"/>
              </a:solidFill>
            </a:endParaRPr>
          </a:p>
          <a:p>
            <a:pPr>
              <a:defRPr/>
            </a:pPr>
            <a:endParaRPr lang="fr-NE" sz="2200" dirty="0">
              <a:solidFill>
                <a:schemeClr val="dk1"/>
              </a:solidFill>
            </a:endParaRPr>
          </a:p>
          <a:p>
            <a:pPr>
              <a:defRPr/>
            </a:pPr>
            <a:endParaRPr lang="fr-FR" sz="2200" dirty="0"/>
          </a:p>
        </p:txBody>
      </p:sp>
      <p:sp>
        <p:nvSpPr>
          <p:cNvPr id="29699" name="Titre 2">
            <a:extLst>
              <a:ext uri="{FF2B5EF4-FFF2-40B4-BE49-F238E27FC236}">
                <a16:creationId xmlns:a16="http://schemas.microsoft.com/office/drawing/2014/main" id="{3BF87C16-6992-6BB2-F943-17B79A1D2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6838"/>
            <a:ext cx="9144000" cy="1127126"/>
          </a:xfrm>
        </p:spPr>
        <p:txBody>
          <a:bodyPr/>
          <a:lstStyle/>
          <a:p>
            <a:pPr algn="ctr"/>
            <a:r>
              <a:rPr lang="fr-FR" altLang="fr-FR" sz="2800" dirty="0">
                <a:latin typeface="Myriad Pro" panose="020B0503030403020204" pitchFamily="34" charset="0"/>
              </a:rPr>
              <a:t>Renforcement de la production </a:t>
            </a:r>
            <a:br>
              <a:rPr lang="fr-FR" altLang="fr-FR" sz="2800" dirty="0">
                <a:latin typeface="Myriad Pro" panose="020B0503030403020204" pitchFamily="34" charset="0"/>
              </a:rPr>
            </a:br>
            <a:r>
              <a:rPr lang="fr-FR" altLang="fr-FR" sz="2800" dirty="0">
                <a:latin typeface="Myriad Pro" panose="020B0503030403020204" pitchFamily="34" charset="0"/>
              </a:rPr>
              <a:t>de produits fortifiés locaux</a:t>
            </a:r>
          </a:p>
        </p:txBody>
      </p:sp>
      <p:sp>
        <p:nvSpPr>
          <p:cNvPr id="29700" name="Espace réservé du numéro de diapositive 3">
            <a:extLst>
              <a:ext uri="{FF2B5EF4-FFF2-40B4-BE49-F238E27FC236}">
                <a16:creationId xmlns:a16="http://schemas.microsoft.com/office/drawing/2014/main" id="{53E6C0FF-2DE2-8714-EC4D-FC4421BF79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-107950" y="360363"/>
            <a:ext cx="5032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Myriad Pro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697AA0F1-89E9-4F88-91CE-D6001D6F68A9}" type="slidenum">
              <a:rPr lang="fr-FR" altLang="fr-FR" smtClean="0"/>
              <a:pPr>
                <a:spcBef>
                  <a:spcPct val="0"/>
                </a:spcBef>
                <a:buFontTx/>
                <a:buNone/>
                <a:defRPr/>
              </a:pPr>
              <a:t>4</a:t>
            </a:fld>
            <a:r>
              <a:rPr lang="fr-FR" altLang="fr-FR"/>
              <a:t>.</a:t>
            </a:r>
            <a:endParaRPr lang="fr-FR" altLang="fr-FR" sz="1200">
              <a:solidFill>
                <a:schemeClr val="bg1"/>
              </a:solidFill>
            </a:endParaRPr>
          </a:p>
        </p:txBody>
      </p:sp>
      <p:pic>
        <p:nvPicPr>
          <p:cNvPr id="29701" name="Image 7">
            <a:extLst>
              <a:ext uri="{FF2B5EF4-FFF2-40B4-BE49-F238E27FC236}">
                <a16:creationId xmlns:a16="http://schemas.microsoft.com/office/drawing/2014/main" id="{D871D178-E77A-6F30-1BCB-45F0312E2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139" y="3213100"/>
            <a:ext cx="43195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1166CEA-5821-BCB4-BE52-08E520783F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8" y="3873642"/>
            <a:ext cx="4213952" cy="23987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96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ce réservé du contenu 2">
            <a:extLst>
              <a:ext uri="{FF2B5EF4-FFF2-40B4-BE49-F238E27FC236}">
                <a16:creationId xmlns:a16="http://schemas.microsoft.com/office/drawing/2014/main" id="{6043E8E2-5D6B-01BC-14DC-40FEDA88E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293812"/>
            <a:ext cx="8591550" cy="869373"/>
          </a:xfrm>
        </p:spPr>
        <p:txBody>
          <a:bodyPr/>
          <a:lstStyle/>
          <a:p>
            <a:r>
              <a:rPr lang="fr-FR" altLang="fr-FR" sz="1800" b="1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 Appui aux  entreprises sur la distribution via des ré</a:t>
            </a:r>
            <a:r>
              <a:rPr lang="fr-FR" altLang="fr-FR" sz="1800" b="1" dirty="0">
                <a:solidFill>
                  <a:schemeClr val="tx1"/>
                </a:solidFill>
                <a:latin typeface="Arial" panose="020B0604020202020204" pitchFamily="34" charset="0"/>
              </a:rPr>
              <a:t>seaux de distributions variés et innovants</a:t>
            </a:r>
          </a:p>
          <a:p>
            <a:endParaRPr lang="fr-FR" altLang="fr-FR" sz="2000" dirty="0">
              <a:latin typeface="Myriad Pro" panose="020B0503030403020204" pitchFamily="34" charset="0"/>
            </a:endParaRPr>
          </a:p>
        </p:txBody>
      </p:sp>
      <p:sp>
        <p:nvSpPr>
          <p:cNvPr id="30723" name="Espace réservé du numéro de diapositive 3">
            <a:extLst>
              <a:ext uri="{FF2B5EF4-FFF2-40B4-BE49-F238E27FC236}">
                <a16:creationId xmlns:a16="http://schemas.microsoft.com/office/drawing/2014/main" id="{C6B7CC2D-9514-0890-6180-0F1A615E19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-107950" y="360363"/>
            <a:ext cx="5032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Myriad Pro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697AA0F1-89E9-4F88-91CE-D6001D6F68A9}" type="slidenum">
              <a:rPr lang="fr-FR" altLang="fr-FR" smtClean="0"/>
              <a:pPr>
                <a:spcBef>
                  <a:spcPct val="0"/>
                </a:spcBef>
                <a:buFontTx/>
                <a:buNone/>
                <a:defRPr/>
              </a:pPr>
              <a:t>5</a:t>
            </a:fld>
            <a:r>
              <a:rPr lang="fr-FR" altLang="fr-FR"/>
              <a:t>.</a:t>
            </a:r>
            <a:endParaRPr lang="fr-FR" altLang="fr-FR" sz="1200" b="0">
              <a:solidFill>
                <a:schemeClr val="bg1"/>
              </a:solidFill>
            </a:endParaRPr>
          </a:p>
        </p:txBody>
      </p:sp>
      <p:sp>
        <p:nvSpPr>
          <p:cNvPr id="30724" name="Titre 1">
            <a:extLst>
              <a:ext uri="{FF2B5EF4-FFF2-40B4-BE49-F238E27FC236}">
                <a16:creationId xmlns:a16="http://schemas.microsoft.com/office/drawing/2014/main" id="{BFEAC9F3-128A-9278-F9F1-849C97086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225"/>
            <a:ext cx="9144000" cy="858838"/>
          </a:xfrm>
        </p:spPr>
        <p:txBody>
          <a:bodyPr/>
          <a:lstStyle/>
          <a:p>
            <a:pPr algn="ctr"/>
            <a:r>
              <a:rPr lang="fr-FR" altLang="fr-FR" dirty="0">
                <a:latin typeface="Myriad Pro" panose="020B0503030403020204" pitchFamily="34" charset="0"/>
              </a:rPr>
              <a:t>Stratégie de distribution</a:t>
            </a:r>
          </a:p>
        </p:txBody>
      </p:sp>
      <p:sp>
        <p:nvSpPr>
          <p:cNvPr id="30726" name="ZoneTexte 2">
            <a:extLst>
              <a:ext uri="{FF2B5EF4-FFF2-40B4-BE49-F238E27FC236}">
                <a16:creationId xmlns:a16="http://schemas.microsoft.com/office/drawing/2014/main" id="{207D0FA4-5085-932C-49FD-9A0C79F24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" y="5676900"/>
            <a:ext cx="25288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Myriad Pro" panose="020B0503030403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Myriad Pro" panose="020B0503030403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6CAC64"/>
                </a:solidFill>
                <a:latin typeface="Arial" panose="020B0604020202020204" pitchFamily="34" charset="0"/>
              </a:rPr>
              <a:t>RESEAU TRADITIONNEL</a:t>
            </a:r>
          </a:p>
        </p:txBody>
      </p:sp>
      <p:sp>
        <p:nvSpPr>
          <p:cNvPr id="30727" name="ZoneTexte 12">
            <a:extLst>
              <a:ext uri="{FF2B5EF4-FFF2-40B4-BE49-F238E27FC236}">
                <a16:creationId xmlns:a16="http://schemas.microsoft.com/office/drawing/2014/main" id="{EC60C831-27FD-CD65-6697-39B48BF33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638" y="5724525"/>
            <a:ext cx="252888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Myriad Pro" panose="020B0503030403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Myriad Pro" panose="020B0503030403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00978F"/>
                </a:solidFill>
                <a:latin typeface="Arial" panose="020B0604020202020204" pitchFamily="34" charset="0"/>
              </a:rPr>
              <a:t>RESEAU INNOVANT</a:t>
            </a:r>
          </a:p>
        </p:txBody>
      </p:sp>
      <p:sp>
        <p:nvSpPr>
          <p:cNvPr id="30728" name="ZoneTexte 13">
            <a:extLst>
              <a:ext uri="{FF2B5EF4-FFF2-40B4-BE49-F238E27FC236}">
                <a16:creationId xmlns:a16="http://schemas.microsoft.com/office/drawing/2014/main" id="{F0E3B27A-3C9C-94F6-0817-15988A546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525" y="5716588"/>
            <a:ext cx="2971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Myriad Pro" panose="020B0503030403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Myriad Pro" panose="020B0503030403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Myriad Pro" panose="020B0503030403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2400" b="1">
                <a:solidFill>
                  <a:srgbClr val="8975A9"/>
                </a:solidFill>
                <a:latin typeface="Arial" panose="020B0604020202020204" pitchFamily="34" charset="0"/>
              </a:rPr>
              <a:t>RESEAU INSTITUTIONNEL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4FB113-3FDE-1DD3-2C2F-0243EF2E4FF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669" y="2655047"/>
            <a:ext cx="2544340" cy="28924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ECD7E3F-A747-7DF9-90D7-F9DEF2D416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009" y="2655047"/>
            <a:ext cx="3578128" cy="2683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D1842C3-BA6C-780D-41E7-D8C202CCB61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69574" y="2904479"/>
            <a:ext cx="1997792" cy="2663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  <p:bldP spid="307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ce réservé du contenu 2">
            <a:extLst>
              <a:ext uri="{FF2B5EF4-FFF2-40B4-BE49-F238E27FC236}">
                <a16:creationId xmlns:a16="http://schemas.microsoft.com/office/drawing/2014/main" id="{A009CBA3-E8E9-124B-BA0F-A865E2098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98600"/>
            <a:ext cx="8426450" cy="4810125"/>
          </a:xfrm>
        </p:spPr>
        <p:txBody>
          <a:bodyPr/>
          <a:lstStyle/>
          <a:p>
            <a:endParaRPr lang="fr-FR" altLang="fr-FR">
              <a:latin typeface="Myriad Pro" panose="020B0503030403020204" pitchFamily="34" charset="0"/>
            </a:endParaRPr>
          </a:p>
          <a:p>
            <a:endParaRPr lang="fr-FR" altLang="fr-FR">
              <a:latin typeface="Myriad Pro" panose="020B0503030403020204" pitchFamily="34" charset="0"/>
            </a:endParaRPr>
          </a:p>
        </p:txBody>
      </p:sp>
      <p:sp>
        <p:nvSpPr>
          <p:cNvPr id="32771" name="Espace réservé du numéro de diapositive 3">
            <a:extLst>
              <a:ext uri="{FF2B5EF4-FFF2-40B4-BE49-F238E27FC236}">
                <a16:creationId xmlns:a16="http://schemas.microsoft.com/office/drawing/2014/main" id="{C1708467-BAD9-CE5D-B520-B31BFF8523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-107950" y="360363"/>
            <a:ext cx="503238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bg1"/>
                </a:solidFill>
                <a:latin typeface="Myriad Pro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fld id="{01E05C32-81F0-414B-8A2A-D88907710506}" type="slidenum">
              <a:rPr lang="fr-FR" altLang="fr-FR" smtClean="0"/>
              <a:pPr>
                <a:spcBef>
                  <a:spcPct val="0"/>
                </a:spcBef>
                <a:buFontTx/>
                <a:buNone/>
                <a:defRPr/>
              </a:pPr>
              <a:t>6</a:t>
            </a:fld>
            <a:r>
              <a:rPr lang="fr-FR" altLang="fr-FR"/>
              <a:t>.</a:t>
            </a:r>
            <a:endParaRPr lang="fr-FR" altLang="fr-FR" sz="1200" b="0">
              <a:solidFill>
                <a:schemeClr val="bg1"/>
              </a:solidFill>
            </a:endParaRPr>
          </a:p>
        </p:txBody>
      </p:sp>
      <p:pic>
        <p:nvPicPr>
          <p:cNvPr id="32772" name="Picture 2" descr="http://a133.idata.over-blog.com/200x200/0/00/74/35/0000-icones-design/TVNEWS_tele.png">
            <a:extLst>
              <a:ext uri="{FF2B5EF4-FFF2-40B4-BE49-F238E27FC236}">
                <a16:creationId xmlns:a16="http://schemas.microsoft.com/office/drawing/2014/main" id="{EC5073E1-948D-D4C4-8948-A57A9B717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8920">
            <a:off x="6607175" y="3598863"/>
            <a:ext cx="2073275" cy="208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4" descr="Afficher l'image d'origine">
            <a:extLst>
              <a:ext uri="{FF2B5EF4-FFF2-40B4-BE49-F238E27FC236}">
                <a16:creationId xmlns:a16="http://schemas.microsoft.com/office/drawing/2014/main" id="{7F8D7C9A-B101-C3E6-4751-083A7E4E1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69827">
            <a:off x="7078663" y="5165725"/>
            <a:ext cx="16192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itre 1">
            <a:extLst>
              <a:ext uri="{FF2B5EF4-FFF2-40B4-BE49-F238E27FC236}">
                <a16:creationId xmlns:a16="http://schemas.microsoft.com/office/drawing/2014/main" id="{52D74A5B-C279-0934-67C7-609F8844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225"/>
            <a:ext cx="9144000" cy="858838"/>
          </a:xfrm>
        </p:spPr>
        <p:txBody>
          <a:bodyPr/>
          <a:lstStyle/>
          <a:p>
            <a:pPr algn="ctr"/>
            <a:r>
              <a:rPr lang="fr-FR" altLang="fr-FR" dirty="0">
                <a:latin typeface="Myriad Pro" panose="020B0503030403020204" pitchFamily="34" charset="0"/>
              </a:rPr>
              <a:t>Promotion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ED3FF95B-33CD-9AC5-3794-FAC21DE5EB2B}"/>
              </a:ext>
            </a:extLst>
          </p:cNvPr>
          <p:cNvSpPr txBox="1">
            <a:spLocks/>
          </p:cNvSpPr>
          <p:nvPr/>
        </p:nvSpPr>
        <p:spPr bwMode="auto">
          <a:xfrm>
            <a:off x="4303713" y="1052513"/>
            <a:ext cx="4803775" cy="25209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F1332"/>
              </a:buClr>
              <a:buFontTx/>
              <a:buNone/>
              <a:defRPr sz="3200" kern="1200">
                <a:solidFill>
                  <a:schemeClr val="tx1"/>
                </a:solidFill>
                <a:latin typeface="Myriad Pro" panose="020B0703030403020204" pitchFamily="34" charset="0"/>
                <a:ea typeface="+mn-ea"/>
                <a:cs typeface="Arial" pitchFamily="34" charset="0"/>
              </a:defRPr>
            </a:lvl1pPr>
            <a:lvl2pPr marL="720000" indent="-1800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442E"/>
              </a:buClr>
              <a:buFont typeface="Arial" pitchFamily="34" charset="0"/>
              <a:buChar char="•"/>
              <a:defRPr sz="2400" b="0" kern="1200">
                <a:solidFill>
                  <a:schemeClr val="tx1"/>
                </a:solidFill>
                <a:latin typeface="Myriad Pro" panose="020B0703030403020204" pitchFamily="34" charset="0"/>
                <a:ea typeface="+mn-ea"/>
                <a:cs typeface="Arial" pitchFamily="34" charset="0"/>
              </a:defRPr>
            </a:lvl2pPr>
            <a:lvl3pPr marL="900000" indent="-1944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6442E"/>
              </a:buClr>
              <a:buFont typeface="Arial" pitchFamily="34" charset="0"/>
              <a:buChar char="&gt;"/>
              <a:defRPr sz="1600" b="0" i="1" kern="1200">
                <a:solidFill>
                  <a:schemeClr val="tx1"/>
                </a:solidFill>
                <a:latin typeface="Myriad Pro" panose="020B0703030403020204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80A39"/>
              </a:buClr>
              <a:buFont typeface="Arial" pitchFamily="34" charset="0"/>
              <a:buChar char="&gt;"/>
              <a:defRPr sz="1200" b="1" kern="1200">
                <a:solidFill>
                  <a:srgbClr val="B80A39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Tx/>
              <a:buFont typeface="Wingdings" panose="05000000000000000000" pitchFamily="2" charset="2"/>
              <a:buChar char="è"/>
              <a:defRPr/>
            </a:pPr>
            <a:r>
              <a:rPr lang="fr-FR" altLang="fr-FR" sz="1800" dirty="0">
                <a:latin typeface="Arial" panose="020B0604020202020204" pitchFamily="34" charset="0"/>
                <a:sym typeface="Wingdings" panose="05000000000000000000" pitchFamily="2" charset="2"/>
              </a:rPr>
              <a:t>Appui à l’UP sur la promotion médias et de proximité: définition des outils, design emballage, activités, formation, suivi de l’impact</a:t>
            </a:r>
          </a:p>
          <a:p>
            <a:pPr marL="285750" indent="-285750">
              <a:buClrTx/>
              <a:buFont typeface="Wingdings" panose="05000000000000000000" pitchFamily="2" charset="2"/>
              <a:buChar char="è"/>
              <a:defRPr/>
            </a:pPr>
            <a:endParaRPr lang="fr-FR" altLang="fr-FR" sz="18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buClrTx/>
              <a:buFont typeface="Wingdings" panose="05000000000000000000" pitchFamily="2" charset="2"/>
              <a:buChar char="è"/>
              <a:defRPr/>
            </a:pPr>
            <a:r>
              <a:rPr lang="fr-FR" altLang="fr-FR" sz="1800" dirty="0">
                <a:latin typeface="Arial" panose="020B0604020202020204" pitchFamily="34" charset="0"/>
                <a:sym typeface="Wingdings" panose="05000000000000000000" pitchFamily="2" charset="2"/>
              </a:rPr>
              <a:t>Promotion en phase avec la législation « Code international de commercialisation des substituts au LM »</a:t>
            </a:r>
            <a:endParaRPr lang="fr-FR" altLang="fr-FR" sz="1800" dirty="0">
              <a:latin typeface="Arial" panose="020B0604020202020204" pitchFamily="34" charset="0"/>
            </a:endParaRPr>
          </a:p>
          <a:p>
            <a:pPr>
              <a:defRPr/>
            </a:pPr>
            <a:endParaRPr lang="fr-FR" altLang="fr-FR" sz="2000" dirty="0">
              <a:latin typeface="Myriad Pro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5408B84-2C00-BB1D-87C6-CEFFD432CE0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12" y="874572"/>
            <a:ext cx="3365844" cy="2726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31DC552-D804-45BA-4794-2685C9C0CC8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3601190"/>
            <a:ext cx="3177958" cy="31536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IMG-20190724-WA0006">
            <a:extLst>
              <a:ext uri="{FF2B5EF4-FFF2-40B4-BE49-F238E27FC236}">
                <a16:creationId xmlns:a16="http://schemas.microsoft.com/office/drawing/2014/main" id="{C0254E93-7590-05FC-E7D8-FFFDDC03C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140357">
            <a:off x="327473" y="1528223"/>
            <a:ext cx="3083320" cy="22544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1992" name="Picture 2" descr="Description : F:\Photos\Photos Anim Fadas\IMG_20210322_173107.jpg">
            <a:extLst>
              <a:ext uri="{FF2B5EF4-FFF2-40B4-BE49-F238E27FC236}">
                <a16:creationId xmlns:a16="http://schemas.microsoft.com/office/drawing/2014/main" id="{53FC0CC4-0E72-03F3-1FBE-B6C62D6FDF8B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58674">
            <a:off x="5658226" y="1315269"/>
            <a:ext cx="2859749" cy="20241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3013" name="Image 1">
            <a:extLst>
              <a:ext uri="{FF2B5EF4-FFF2-40B4-BE49-F238E27FC236}">
                <a16:creationId xmlns:a16="http://schemas.microsoft.com/office/drawing/2014/main" id="{35F4350E-1255-3806-9CCB-5536CA48CD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99466" flipH="1">
            <a:off x="5246525" y="3980215"/>
            <a:ext cx="3127990" cy="2345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2" descr="image001">
            <a:extLst>
              <a:ext uri="{FF2B5EF4-FFF2-40B4-BE49-F238E27FC236}">
                <a16:creationId xmlns:a16="http://schemas.microsoft.com/office/drawing/2014/main" id="{C96699FD-79BD-E61A-5987-00C484A87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5" r="15570"/>
          <a:stretch>
            <a:fillRect/>
          </a:stretch>
        </p:blipFill>
        <p:spPr bwMode="auto">
          <a:xfrm>
            <a:off x="804474" y="4825671"/>
            <a:ext cx="27559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8222DF6F-A4AA-13B0-3672-75BC94620EBD}"/>
              </a:ext>
            </a:extLst>
          </p:cNvPr>
          <p:cNvSpPr txBox="1"/>
          <p:nvPr/>
        </p:nvSpPr>
        <p:spPr>
          <a:xfrm>
            <a:off x="1746489" y="36525"/>
            <a:ext cx="5267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/>
              <a:t>Sensibilisation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73F430E-9F54-DFF8-17F1-7629EAA4CACC}"/>
              </a:ext>
            </a:extLst>
          </p:cNvPr>
          <p:cNvSpPr txBox="1"/>
          <p:nvPr/>
        </p:nvSpPr>
        <p:spPr>
          <a:xfrm>
            <a:off x="4082851" y="3263924"/>
            <a:ext cx="198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Causerie de Groupe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491E29-9BEB-3142-4FAA-BFC9CB320CCE}"/>
              </a:ext>
            </a:extLst>
          </p:cNvPr>
          <p:cNvSpPr txBox="1"/>
          <p:nvPr/>
        </p:nvSpPr>
        <p:spPr>
          <a:xfrm>
            <a:off x="3560374" y="5864773"/>
            <a:ext cx="1336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Radio Com</a:t>
            </a:r>
            <a:r>
              <a:rPr lang="fr-FR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B7C412A-02DF-E4FA-A13E-A96786547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b="1" strike="noStrike" spc="-1" dirty="0">
                <a:solidFill>
                  <a:srgbClr val="FFFFFF"/>
                </a:solidFill>
                <a:latin typeface="Arial"/>
              </a:rPr>
              <a:t>Les Farines Infantiles Fortifiées</a:t>
            </a:r>
            <a:endParaRPr lang="fr-FR" sz="32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3B24FBB8-B7C9-2F22-D931-56AB201646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35" y="1321027"/>
            <a:ext cx="3384902" cy="48101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B49D892-CDEF-A8CF-E3A3-D9F69E8BA8C2}"/>
              </a:ext>
            </a:extLst>
          </p:cNvPr>
          <p:cNvSpPr txBox="1"/>
          <p:nvPr/>
        </p:nvSpPr>
        <p:spPr>
          <a:xfrm>
            <a:off x="4251626" y="1484640"/>
            <a:ext cx="4139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strike="noStrike" spc="-1" dirty="0" err="1">
                <a:solidFill>
                  <a:srgbClr val="000000"/>
                </a:solidFill>
                <a:latin typeface="Arial"/>
              </a:rPr>
              <a:t>Misola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Arial"/>
              </a:rPr>
              <a:t>:</a:t>
            </a:r>
            <a:r>
              <a:rPr lang="fr-FR" sz="1800" b="1" strike="noStrike" spc="-1" dirty="0" err="1">
                <a:solidFill>
                  <a:srgbClr val="000000"/>
                </a:solidFill>
                <a:latin typeface="Arial"/>
              </a:rPr>
              <a:t>Composition</a:t>
            </a:r>
            <a:r>
              <a:rPr lang="fr-FR" sz="1800" b="1" strike="noStrike" spc="-1" dirty="0">
                <a:solidFill>
                  <a:srgbClr val="000000"/>
                </a:solidFill>
                <a:latin typeface="Arial"/>
              </a:rPr>
              <a:t>: </a:t>
            </a:r>
            <a:r>
              <a:rPr lang="fr-FR" sz="1800" b="0" strike="noStrike" spc="-1" dirty="0">
                <a:solidFill>
                  <a:srgbClr val="000000"/>
                </a:solidFill>
                <a:latin typeface="Arial"/>
              </a:rPr>
              <a:t>Mil, Soja, Arachide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800" b="0" strike="noStrike" spc="-1" dirty="0">
                <a:solidFill>
                  <a:srgbClr val="000000"/>
                </a:solidFill>
                <a:latin typeface="Arial"/>
              </a:rPr>
              <a:t>+ Sel + Sucre + CMV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E28A53-52DC-5D96-7F17-88D229B8E89D}"/>
              </a:ext>
            </a:extLst>
          </p:cNvPr>
          <p:cNvSpPr txBox="1"/>
          <p:nvPr/>
        </p:nvSpPr>
        <p:spPr>
          <a:xfrm>
            <a:off x="4142892" y="2756451"/>
            <a:ext cx="42484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6 Unités de Production: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/>
              <a:t>Mirriah</a:t>
            </a:r>
            <a:r>
              <a:rPr lang="fr-FR" dirty="0"/>
              <a:t>/Zinder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Tessaoua/Maradi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Tahoua Commune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Dogon Doutchi/Dosso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 Niamey/CUN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/>
              <a:t>Tillaberi</a:t>
            </a:r>
            <a:r>
              <a:rPr lang="fr-FR" dirty="0"/>
              <a:t> Commune</a:t>
            </a:r>
            <a:endParaRPr lang="fr-NE" dirty="0"/>
          </a:p>
        </p:txBody>
      </p:sp>
    </p:spTree>
    <p:extLst>
      <p:ext uri="{BB962C8B-B14F-4D97-AF65-F5344CB8AC3E}">
        <p14:creationId xmlns:p14="http://schemas.microsoft.com/office/powerpoint/2010/main" val="385582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EA1F8FD-76EE-C597-F529-98233201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b="1" strike="noStrike" spc="-1" dirty="0">
                <a:solidFill>
                  <a:srgbClr val="FFFFFF"/>
                </a:solidFill>
                <a:latin typeface="Arial"/>
              </a:rPr>
              <a:t>Les Farines Infantiles Fortifiées</a:t>
            </a:r>
            <a:endParaRPr lang="fr-FR" sz="32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B54731CC-AD32-ECAF-C588-A458B2CCAB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41" y="1776886"/>
            <a:ext cx="2312030" cy="366885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3AF83699-F07D-8F8D-4B48-EC8551AB75E9}"/>
              </a:ext>
            </a:extLst>
          </p:cNvPr>
          <p:cNvSpPr txBox="1"/>
          <p:nvPr/>
        </p:nvSpPr>
        <p:spPr>
          <a:xfrm>
            <a:off x="179513" y="722136"/>
            <a:ext cx="8784974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fr-FR" sz="1800" b="1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Arial"/>
              </a:rPr>
              <a:t>Garin Yara: Composition: </a:t>
            </a:r>
            <a:r>
              <a:rPr lang="fr-FR" sz="1800" strike="noStrike" spc="-1" dirty="0">
                <a:solidFill>
                  <a:srgbClr val="000000"/>
                </a:solidFill>
                <a:latin typeface="Arial"/>
              </a:rPr>
              <a:t>Sorgho/Mil</a:t>
            </a:r>
            <a:r>
              <a:rPr lang="fr-FR" sz="1800" b="0" strike="noStrike" spc="-1" dirty="0">
                <a:solidFill>
                  <a:srgbClr val="000000"/>
                </a:solidFill>
                <a:latin typeface="Arial"/>
              </a:rPr>
              <a:t>, Soja, Arachide,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 </a:t>
            </a:r>
            <a:r>
              <a:rPr lang="fr-FR" sz="1800" b="0" strike="noStrike" spc="-1" dirty="0">
                <a:solidFill>
                  <a:srgbClr val="000000"/>
                </a:solidFill>
                <a:latin typeface="Arial"/>
              </a:rPr>
              <a:t>Niébé + Sel + sucre + CMV</a:t>
            </a:r>
            <a:endParaRPr lang="fr-FR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C8AC6F-DDB7-30E9-4210-B0C2E69155EC}"/>
              </a:ext>
            </a:extLst>
          </p:cNvPr>
          <p:cNvSpPr txBox="1"/>
          <p:nvPr/>
        </p:nvSpPr>
        <p:spPr>
          <a:xfrm>
            <a:off x="3117742" y="2170735"/>
            <a:ext cx="27966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7 Unités de Production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</a:t>
            </a:r>
            <a:r>
              <a:rPr lang="fr-FR" dirty="0" err="1"/>
              <a:t>Matamey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Diffa Commune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</a:t>
            </a:r>
            <a:r>
              <a:rPr lang="fr-FR" dirty="0" err="1"/>
              <a:t>Mainé</a:t>
            </a:r>
            <a:r>
              <a:rPr lang="fr-FR" dirty="0"/>
              <a:t> </a:t>
            </a:r>
            <a:r>
              <a:rPr lang="fr-FR" dirty="0" err="1"/>
              <a:t>Soroa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</a:t>
            </a:r>
            <a:r>
              <a:rPr lang="fr-FR" dirty="0" err="1"/>
              <a:t>Mayahi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Keita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</a:t>
            </a:r>
            <a:r>
              <a:rPr lang="fr-FR" dirty="0" err="1"/>
              <a:t>Bouza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UP de </a:t>
            </a:r>
            <a:r>
              <a:rPr lang="fr-FR" dirty="0" err="1"/>
              <a:t>Ouallam</a:t>
            </a:r>
            <a:endParaRPr lang="fr-FR" dirty="0"/>
          </a:p>
          <a:p>
            <a:endParaRPr lang="fr-N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200DB71-1497-2FF5-B777-6CCD43B25C69}"/>
              </a:ext>
            </a:extLst>
          </p:cNvPr>
          <p:cNvSpPr txBox="1"/>
          <p:nvPr/>
        </p:nvSpPr>
        <p:spPr>
          <a:xfrm>
            <a:off x="3178630" y="5062821"/>
            <a:ext cx="30685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En construction: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/>
              <a:t>Fillingué</a:t>
            </a:r>
            <a:endParaRPr lang="fr-F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Dakoro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Illéla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/>
              <a:t>Madaoua</a:t>
            </a:r>
          </a:p>
        </p:txBody>
      </p:sp>
      <p:pic>
        <p:nvPicPr>
          <p:cNvPr id="8" name="Image 5">
            <a:extLst>
              <a:ext uri="{FF2B5EF4-FFF2-40B4-BE49-F238E27FC236}">
                <a16:creationId xmlns:a16="http://schemas.microsoft.com/office/drawing/2014/main" id="{D9ADCB0F-3668-156D-1999-211F31E83CF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965371" y="1644388"/>
            <a:ext cx="2678948" cy="35055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1384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393852BD-541E-1644-79F6-05D0015A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b="1" strike="noStrike" spc="-1" dirty="0">
                <a:solidFill>
                  <a:srgbClr val="FFFFFF"/>
                </a:solidFill>
                <a:latin typeface="Arial"/>
              </a:rPr>
              <a:t>Les Farines Infantiles Fortifiées au Niger</a:t>
            </a:r>
            <a:r>
              <a:rPr lang="fr-FR" sz="2800" b="0" strike="noStrike" spc="-1" dirty="0">
                <a:solidFill>
                  <a:srgbClr val="000000"/>
                </a:solidFill>
                <a:latin typeface="Arial"/>
              </a:rPr>
              <a:t/>
            </a:r>
            <a:br>
              <a:rPr lang="fr-FR" sz="2800" b="0" strike="noStrike" spc="-1" dirty="0">
                <a:solidFill>
                  <a:srgbClr val="000000"/>
                </a:solidFill>
                <a:latin typeface="Arial"/>
              </a:rPr>
            </a:br>
            <a:endParaRPr lang="fr-FR" sz="2800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5A50399E-861A-A30B-C0CA-CB86B2E116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81" y="1164999"/>
            <a:ext cx="3581210" cy="5064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1">
            <a:extLst>
              <a:ext uri="{FF2B5EF4-FFF2-40B4-BE49-F238E27FC236}">
                <a16:creationId xmlns:a16="http://schemas.microsoft.com/office/drawing/2014/main" id="{A5B5413A-0422-6311-83DB-C7291FEC07F3}"/>
              </a:ext>
            </a:extLst>
          </p:cNvPr>
          <p:cNvSpPr/>
          <p:nvPr/>
        </p:nvSpPr>
        <p:spPr>
          <a:xfrm>
            <a:off x="4804758" y="2999870"/>
            <a:ext cx="3750120" cy="13219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2000" b="1" strike="noStrike" spc="-1" dirty="0" err="1">
                <a:solidFill>
                  <a:srgbClr val="000000"/>
                </a:solidFill>
                <a:latin typeface="Arial"/>
              </a:rPr>
              <a:t>Vitamil</a:t>
            </a: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+ : Avec STA 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2000" b="1" strike="noStrike" spc="-1" dirty="0">
                <a:solidFill>
                  <a:srgbClr val="000000"/>
                </a:solidFill>
                <a:latin typeface="Arial"/>
              </a:rPr>
              <a:t>Ingrédients: </a:t>
            </a:r>
            <a:r>
              <a:rPr lang="fr-FR" sz="2000" b="0" strike="noStrike" spc="-1" dirty="0">
                <a:solidFill>
                  <a:srgbClr val="000000"/>
                </a:solidFill>
                <a:latin typeface="Arial"/>
              </a:rPr>
              <a:t>Mil, Arachide, Niébé, Soja, Sel, Sucre, lait en poudre et huile végétale + CMV</a:t>
            </a:r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07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43DF9D6-5297-AEB0-A056-18712C230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 spc="-1" dirty="0">
                <a:solidFill>
                  <a:srgbClr val="FFFFFF"/>
                </a:solidFill>
                <a:latin typeface="Myriad Pro"/>
              </a:rPr>
              <a:t>Défis</a:t>
            </a:r>
            <a:endParaRPr lang="fr-FR" dirty="0"/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54B3A736-7821-8D12-01B0-9583C2FB18F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8775" y="1103313"/>
            <a:ext cx="8426450" cy="481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457200" indent="-45684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Myriad Pro"/>
              </a:rPr>
              <a:t>Approvis</a:t>
            </a:r>
            <a:r>
              <a:rPr lang="fr-FR" sz="2400" spc="-1" dirty="0">
                <a:solidFill>
                  <a:srgbClr val="000000"/>
                </a:solidFill>
                <a:latin typeface="Myriad Pro"/>
              </a:rPr>
              <a:t>ionnement</a:t>
            </a:r>
            <a:r>
              <a:rPr lang="fr-FR" sz="2800" spc="-1" dirty="0">
                <a:solidFill>
                  <a:srgbClr val="000000"/>
                </a:solidFill>
                <a:latin typeface="Myriad Pro"/>
              </a:rPr>
              <a:t>: CMV, emballage</a:t>
            </a:r>
            <a:endParaRPr lang="fr-FR" sz="2800" b="0" strike="noStrike" spc="-1" dirty="0">
              <a:solidFill>
                <a:srgbClr val="000000"/>
              </a:solidFill>
              <a:latin typeface="Myriad Pro"/>
            </a:endParaRPr>
          </a:p>
          <a:p>
            <a:pPr marL="457200" indent="-45684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  <a:buFont typeface="Arial"/>
              <a:buChar char="•"/>
            </a:pPr>
            <a:r>
              <a:rPr lang="fr-FR" sz="2400" spc="-1" dirty="0">
                <a:solidFill>
                  <a:srgbClr val="000000"/>
                </a:solidFill>
                <a:latin typeface="Myriad Pro"/>
              </a:rPr>
              <a:t>Problème</a:t>
            </a:r>
            <a:r>
              <a:rPr lang="fr-FR" sz="2800" spc="-1" dirty="0">
                <a:solidFill>
                  <a:srgbClr val="000000"/>
                </a:solidFill>
                <a:latin typeface="Myriad Pro"/>
              </a:rPr>
              <a:t> de disponibilité et de Traçabilité des MP pendant les périodes de soudures</a:t>
            </a:r>
          </a:p>
          <a:p>
            <a:pPr marL="457200" indent="-45684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  <a:buFont typeface="Arial"/>
              <a:buChar char="•"/>
            </a:pPr>
            <a:r>
              <a:rPr lang="fr-FR" sz="2800" spc="-1" dirty="0">
                <a:solidFill>
                  <a:srgbClr val="000000"/>
                </a:solidFill>
                <a:latin typeface="Myriad Pro"/>
              </a:rPr>
              <a:t>Lien entre les OP et UP et Microfinance</a:t>
            </a:r>
          </a:p>
          <a:p>
            <a:pPr marL="457200" indent="-45684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  <a:buFont typeface="Arial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Analyse des échantillons avec le </a:t>
            </a:r>
            <a:r>
              <a:rPr lang="fr-FR" sz="2800" dirty="0" err="1">
                <a:solidFill>
                  <a:schemeClr val="tx1"/>
                </a:solidFill>
              </a:rPr>
              <a:t>Lanspex</a:t>
            </a:r>
            <a:endParaRPr lang="fr-FR" sz="2800" dirty="0">
              <a:solidFill>
                <a:schemeClr val="tx1"/>
              </a:solidFill>
            </a:endParaRPr>
          </a:p>
          <a:p>
            <a:pPr marL="457200" indent="-45684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  <a:buFont typeface="Arial"/>
              <a:buChar char="•"/>
            </a:pPr>
            <a:r>
              <a:rPr lang="fr-FR" sz="2800" spc="-1" dirty="0">
                <a:solidFill>
                  <a:srgbClr val="000000"/>
                </a:solidFill>
                <a:latin typeface="Myriad Pro"/>
              </a:rPr>
              <a:t>Améliorer les ventes classiques afin de rendre disponible les FIF à tous les enfants du 6 à 24 mois</a:t>
            </a:r>
          </a:p>
          <a:p>
            <a:pPr marL="360">
              <a:lnSpc>
                <a:spcPct val="150000"/>
              </a:lnSpc>
              <a:spcBef>
                <a:spcPts val="641"/>
              </a:spcBef>
              <a:buClr>
                <a:srgbClr val="CF1332"/>
              </a:buClr>
            </a:pPr>
            <a:endParaRPr lang="fr-FR" sz="2800" spc="-1" dirty="0">
              <a:solidFill>
                <a:srgbClr val="000000"/>
              </a:solidFill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1554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7F34225-0960-0A8A-F70B-61DB25440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2" y="1147328"/>
            <a:ext cx="8424936" cy="5710672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Myriad Pro"/>
              </a:rPr>
              <a:t>Solution durable pour les questions de CMV et emballage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Myriad Pro"/>
              </a:rPr>
              <a:t>Renforcement des liens entre les OP et UP pour une meilleure traçabilité des MP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Détaxation des intrants (CMV et emballages)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chemeClr val="tx1"/>
                </a:solidFill>
              </a:rPr>
              <a:t>Mise à échelle des produits fortifiés  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Myriad Pro"/>
              </a:rPr>
              <a:t>Introduction des FIF dans les stratégies de prévention de la MC et ANJE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NE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800" b="0" strike="noStrike" spc="-1" dirty="0">
              <a:solidFill>
                <a:srgbClr val="000000"/>
              </a:solidFill>
              <a:latin typeface="Myriad Pro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800" b="0" strike="noStrike" spc="-1" dirty="0">
              <a:solidFill>
                <a:srgbClr val="000000"/>
              </a:solidFill>
              <a:latin typeface="Myriad Pro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28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6A4A0A6-B0A1-A1FE-7593-CCDBE3EC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 spc="-1" dirty="0">
                <a:solidFill>
                  <a:srgbClr val="FFFFFF"/>
                </a:solidFill>
                <a:latin typeface="Myriad Pro"/>
              </a:rPr>
              <a:t>Perspectives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5689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DC345FF8-C625-2834-3C7C-975DEAC86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275" y="1024000"/>
            <a:ext cx="8424936" cy="5833999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spc="-1" dirty="0">
                <a:solidFill>
                  <a:schemeClr val="tx1"/>
                </a:solidFill>
                <a:latin typeface="Myriad Pro"/>
              </a:rPr>
              <a:t>Les femmes rurales peuvent aussi jouer un rôle dans les systèmes alimentaires durables et équitables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spc="-1" dirty="0">
                <a:solidFill>
                  <a:schemeClr val="tx1"/>
                </a:solidFill>
                <a:latin typeface="Myriad Pro"/>
              </a:rPr>
              <a:t>Et de ce fait, elles peuvent contribuer dans la lutte contre la malnutrition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tx1"/>
                </a:solidFill>
              </a:rPr>
              <a:t>Et que les FIF à base des produits locaux sont gages de la durabilité dans la prévention de la malnutrition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spc="-1" dirty="0">
                <a:solidFill>
                  <a:schemeClr val="tx1"/>
                </a:solidFill>
                <a:latin typeface="Myriad Pro"/>
              </a:rPr>
              <a:t>Développement de secteur annexe (fabrication des équipements agricoles, mise en place des Freelances /Distribution)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spc="-1" dirty="0">
                <a:solidFill>
                  <a:schemeClr val="tx1"/>
                </a:solidFill>
                <a:latin typeface="Myriad Pro"/>
              </a:rPr>
              <a:t>Création </a:t>
            </a:r>
            <a:r>
              <a:rPr lang="fr-FR" sz="2400" spc="-1" dirty="0">
                <a:solidFill>
                  <a:srgbClr val="000000"/>
                </a:solidFill>
                <a:latin typeface="Myriad Pro"/>
              </a:rPr>
              <a:t>de l’emploi féminin en milieu communautaire</a:t>
            </a:r>
          </a:p>
          <a:p>
            <a:pPr>
              <a:lnSpc>
                <a:spcPct val="150000"/>
              </a:lnSpc>
            </a:pPr>
            <a:endParaRPr lang="fr-FR" sz="2400" spc="-1" dirty="0">
              <a:solidFill>
                <a:srgbClr val="000000"/>
              </a:solidFill>
              <a:latin typeface="Myriad Pro"/>
            </a:endParaRPr>
          </a:p>
          <a:p>
            <a:pPr>
              <a:lnSpc>
                <a:spcPct val="150000"/>
              </a:lnSpc>
            </a:pPr>
            <a:endParaRPr lang="fr-FR" sz="2400" dirty="0"/>
          </a:p>
          <a:p>
            <a:pPr>
              <a:lnSpc>
                <a:spcPct val="150000"/>
              </a:lnSpc>
            </a:pPr>
            <a:endParaRPr lang="fr-FR" sz="2400" spc="-1" dirty="0">
              <a:solidFill>
                <a:srgbClr val="000000"/>
              </a:solidFill>
              <a:latin typeface="Myriad Pro"/>
            </a:endParaRPr>
          </a:p>
          <a:p>
            <a:pPr>
              <a:lnSpc>
                <a:spcPct val="150000"/>
              </a:lnSpc>
            </a:pPr>
            <a:endParaRPr lang="fr-FR" sz="2400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11B1535-29B5-037B-AE21-DFADAD94A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 strike="noStrike" spc="-1" dirty="0">
                <a:solidFill>
                  <a:srgbClr val="FFFFFF"/>
                </a:solidFill>
                <a:latin typeface="Myriad Pro"/>
              </a:rPr>
              <a:t>Leçon</a:t>
            </a:r>
            <a:r>
              <a:rPr lang="fr-FR" sz="4000" b="1" spc="-1" dirty="0">
                <a:solidFill>
                  <a:srgbClr val="FFFFFF"/>
                </a:solidFill>
                <a:latin typeface="Myriad Pro"/>
              </a:rPr>
              <a:t>s apprises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5090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6863ED2F-8FD8-5CB0-9FED-98976E13F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Je vous remercie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D389260-4B75-DD2E-9176-97957E98C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16" y="1218074"/>
            <a:ext cx="7392755" cy="554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dèle-powerpoint-Gret-Français">
  <a:themeElements>
    <a:clrScheme name="Personnalisé 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6442E"/>
      </a:hlink>
      <a:folHlink>
        <a:srgbClr val="E6442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4E322DD5-A8A7-4437-9FDA-CB5FA83E6AC9}" vid="{D86BDB08-CE68-42B4-B22C-DF5B335D22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Thème1</Template>
  <TotalTime>6269</TotalTime>
  <Words>484</Words>
  <Application>Microsoft Office PowerPoint</Application>
  <PresentationFormat>Affichage à l'écran (4:3)</PresentationFormat>
  <Paragraphs>97</Paragraphs>
  <Slides>14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DejaVu Sans</vt:lpstr>
      <vt:lpstr>Myriad Pro</vt:lpstr>
      <vt:lpstr>Times New Roman</vt:lpstr>
      <vt:lpstr>Wingdings</vt:lpstr>
      <vt:lpstr>Modèle-powerpoint-Gret-Français</vt:lpstr>
      <vt:lpstr>Présentation PowerPoint</vt:lpstr>
      <vt:lpstr>Les Farines Infantiles Fortifiées à base des produits locaux   au Niger</vt:lpstr>
      <vt:lpstr>Plan de présentation </vt:lpstr>
      <vt:lpstr>Renforcement de la production  de produits fortifiés locaux</vt:lpstr>
      <vt:lpstr>Stratégie de distribution</vt:lpstr>
      <vt:lpstr>Promotion</vt:lpstr>
      <vt:lpstr>Présentation PowerPoint</vt:lpstr>
      <vt:lpstr>Les Farines Infantiles Fortifiées</vt:lpstr>
      <vt:lpstr>Les Farines Infantiles Fortifiées</vt:lpstr>
      <vt:lpstr>Les Farines Infantiles Fortifiées au Niger </vt:lpstr>
      <vt:lpstr>Défis</vt:lpstr>
      <vt:lpstr>Perspectives</vt:lpstr>
      <vt:lpstr>Leçons apprises</vt:lpstr>
      <vt:lpstr>Je vous remercie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de l’équipe terrain des codemandeurs de PAFAN</dc:title>
  <dc:subject/>
  <dc:creator>Maman Sani Amadou</dc:creator>
  <dc:description/>
  <cp:lastModifiedBy>NtandouBouzitou, Gervais (FAONE)</cp:lastModifiedBy>
  <cp:revision>258</cp:revision>
  <dcterms:created xsi:type="dcterms:W3CDTF">2018-12-06T16:05:39Z</dcterms:created>
  <dcterms:modified xsi:type="dcterms:W3CDTF">2022-10-18T09:45:40Z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5</vt:i4>
  </property>
  <property fmtid="{D5CDD505-2E9C-101B-9397-08002B2CF9AE}" pid="3" name="PresentationFormat">
    <vt:lpwstr>Affichage à l'écran (4:3)</vt:lpwstr>
  </property>
  <property fmtid="{D5CDD505-2E9C-101B-9397-08002B2CF9AE}" pid="4" name="Slides">
    <vt:i4>27</vt:i4>
  </property>
</Properties>
</file>