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 id="2147483661" r:id="rId3"/>
  </p:sldMasterIdLst>
  <p:notesMasterIdLst>
    <p:notesMasterId r:id="rId9"/>
  </p:notesMasterIdLst>
  <p:handoutMasterIdLst>
    <p:handoutMasterId r:id="rId10"/>
  </p:handoutMasterIdLst>
  <p:sldIdLst>
    <p:sldId id="261" r:id="rId4"/>
    <p:sldId id="376" r:id="rId5"/>
    <p:sldId id="335" r:id="rId6"/>
    <p:sldId id="378" r:id="rId7"/>
    <p:sldId id="363" r:id="rId8"/>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376"/>
            <p14:sldId id="335"/>
            <p14:sldId id="378"/>
            <p14:sldId id="363"/>
          </p14:sldIdLst>
        </p14:section>
        <p14:section name="Section sans titre" id="{C67A54A2-4A70-4FDB-88A2-550EBAA4A7D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65B"/>
    <a:srgbClr val="1A5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27" autoAdjust="0"/>
    <p:restoredTop sz="95388" autoAdjust="0"/>
  </p:normalViewPr>
  <p:slideViewPr>
    <p:cSldViewPr>
      <p:cViewPr varScale="1">
        <p:scale>
          <a:sx n="85" d="100"/>
          <a:sy n="85" d="100"/>
        </p:scale>
        <p:origin x="1200"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p:scale>
          <a:sx n="108" d="100"/>
          <a:sy n="108" d="100"/>
        </p:scale>
        <p:origin x="-72" y="40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37FEEBB-005D-4CE8-AAB8-502220AEE3B9}"/>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E782D32-6546-4FFA-A147-5BD51FA50610}"/>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3F558D55-4607-46FB-AF3A-7E763C8C1AB5}" type="datetimeFigureOut">
              <a:rPr lang="fr-FR" smtClean="0"/>
              <a:pPr/>
              <a:t>29/09/2022</a:t>
            </a:fld>
            <a:endParaRPr lang="fr-FR"/>
          </a:p>
        </p:txBody>
      </p:sp>
      <p:sp>
        <p:nvSpPr>
          <p:cNvPr id="4" name="Espace réservé du pied de page 3">
            <a:extLst>
              <a:ext uri="{FF2B5EF4-FFF2-40B4-BE49-F238E27FC236}">
                <a16:creationId xmlns:a16="http://schemas.microsoft.com/office/drawing/2014/main" id="{85119441-5F84-4A90-BED6-8D0BE06FA579}"/>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F575A46-040C-4301-8749-7AC725CC320C}"/>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1198A646-86ED-4D08-95E4-BEFF50718E35}" type="slidenum">
              <a:rPr lang="fr-FR" smtClean="0"/>
              <a:pPr/>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1DD3592-F663-4DAD-82B0-B6206D1A948B}" type="datetimeFigureOut">
              <a:rPr lang="fr-FR" smtClean="0"/>
              <a:pPr/>
              <a:t>29/09/2022</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58988" y="211138"/>
            <a:ext cx="2536825" cy="1903412"/>
          </a:xfrm>
        </p:spPr>
      </p:sp>
      <p:sp>
        <p:nvSpPr>
          <p:cNvPr id="3" name="Espace réservé des notes 2"/>
          <p:cNvSpPr>
            <a:spLocks noGrp="1"/>
          </p:cNvSpPr>
          <p:nvPr>
            <p:ph type="body" idx="1"/>
          </p:nvPr>
        </p:nvSpPr>
        <p:spPr>
          <a:xfrm>
            <a:off x="230485" y="2227808"/>
            <a:ext cx="6336704" cy="75608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433943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58988" y="211138"/>
            <a:ext cx="2536825" cy="1903412"/>
          </a:xfrm>
        </p:spPr>
      </p:sp>
      <p:sp>
        <p:nvSpPr>
          <p:cNvPr id="3" name="Espace réservé des notes 2"/>
          <p:cNvSpPr>
            <a:spLocks noGrp="1"/>
          </p:cNvSpPr>
          <p:nvPr>
            <p:ph type="body" idx="1"/>
          </p:nvPr>
        </p:nvSpPr>
        <p:spPr>
          <a:xfrm>
            <a:off x="230485" y="2227808"/>
            <a:ext cx="6336704" cy="75608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b="1" kern="1200" dirty="0">
                <a:solidFill>
                  <a:schemeClr val="tx1"/>
                </a:solidFill>
                <a:effectLst/>
                <a:latin typeface="+mn-lt"/>
                <a:ea typeface="+mn-ea"/>
                <a:cs typeface="+mn-cs"/>
              </a:rPr>
              <a:t>Diapo 10. Le cycle de Formulation des questions ou plans d’analyses et interprétation</a:t>
            </a:r>
          </a:p>
          <a:p>
            <a:endParaRPr lang="fr-FR" sz="1100" kern="1200" dirty="0">
              <a:solidFill>
                <a:schemeClr val="tx1"/>
              </a:solidFill>
              <a:effectLst/>
              <a:latin typeface="+mn-lt"/>
              <a:ea typeface="+mn-ea"/>
              <a:cs typeface="+mn-cs"/>
            </a:endParaRPr>
          </a:p>
          <a:p>
            <a:r>
              <a:rPr lang="fr-FR" sz="1100" kern="1200" dirty="0">
                <a:solidFill>
                  <a:schemeClr val="tx1"/>
                </a:solidFill>
                <a:effectLst/>
                <a:latin typeface="+mn-lt"/>
                <a:ea typeface="+mn-ea"/>
                <a:cs typeface="+mn-cs"/>
              </a:rPr>
              <a:t>Le cycle de formulation des questions ou plans d’analyses en lien avec les besoins des demandeurs se réalisera à travers différentes activités telles que : </a:t>
            </a:r>
          </a:p>
          <a:p>
            <a:pPr marL="171450" lvl="0" indent="-171450">
              <a:buFontTx/>
              <a:buChar char="-"/>
            </a:pPr>
            <a:r>
              <a:rPr lang="fr-FR" sz="1100" b="1" kern="1200" dirty="0">
                <a:solidFill>
                  <a:schemeClr val="tx1"/>
                </a:solidFill>
                <a:effectLst/>
                <a:latin typeface="+mn-lt"/>
                <a:ea typeface="+mn-ea"/>
                <a:cs typeface="+mn-cs"/>
              </a:rPr>
              <a:t>La préparation et la tenue d’ateliers d’interprétations (1 à 2 par an)</a:t>
            </a:r>
            <a:r>
              <a:rPr lang="fr-FR" sz="1100" kern="1200" dirty="0">
                <a:solidFill>
                  <a:schemeClr val="tx1"/>
                </a:solidFill>
                <a:effectLst/>
                <a:latin typeface="+mn-lt"/>
                <a:ea typeface="+mn-ea"/>
                <a:cs typeface="+mn-cs"/>
              </a:rPr>
              <a:t>. En effet suite aux travaux de production d’information statistiques à partir des données de l’INS et des secteurs, des ateliers d’interprétations permettront de déterminer les informations à retenir, de proposer de nouvelles interprétations, de mettre en avant les informations utiles, de valider les publications qui seront mises sur le portail de la PNIN, les Sites Web de l’INS, du HC3N, voir des Ministères concernés. </a:t>
            </a:r>
          </a:p>
          <a:p>
            <a:pPr marL="171450" lvl="0" indent="-171450">
              <a:buFontTx/>
              <a:buChar char="-"/>
            </a:pPr>
            <a:r>
              <a:rPr lang="fr-FR" sz="1100" b="1" kern="1200" dirty="0">
                <a:solidFill>
                  <a:schemeClr val="tx1"/>
                </a:solidFill>
                <a:effectLst/>
                <a:latin typeface="+mn-lt"/>
                <a:ea typeface="+mn-ea"/>
                <a:cs typeface="+mn-cs"/>
              </a:rPr>
              <a:t>L’analyse régulière</a:t>
            </a:r>
            <a:r>
              <a:rPr lang="fr-FR" sz="1100" kern="1200" dirty="0">
                <a:solidFill>
                  <a:schemeClr val="tx1"/>
                </a:solidFill>
                <a:effectLst/>
                <a:latin typeface="+mn-lt"/>
                <a:ea typeface="+mn-ea"/>
                <a:cs typeface="+mn-cs"/>
              </a:rPr>
              <a:t> des besoins d’informations, des stratégies, documents</a:t>
            </a:r>
          </a:p>
          <a:p>
            <a:pPr marL="171450" lvl="0" indent="-171450">
              <a:buFontTx/>
              <a:buChar char="-"/>
            </a:pPr>
            <a:r>
              <a:rPr lang="fr-FR" sz="1100" b="1" kern="1200" dirty="0">
                <a:solidFill>
                  <a:schemeClr val="tx1"/>
                </a:solidFill>
                <a:effectLst/>
                <a:latin typeface="+mn-lt"/>
                <a:ea typeface="+mn-ea"/>
                <a:cs typeface="+mn-cs"/>
              </a:rPr>
              <a:t>La mise en place du Comité Technique, son animation, la tenue des réunions et l’élaboration des synthèses</a:t>
            </a:r>
            <a:r>
              <a:rPr lang="fr-FR" sz="1100" kern="1200" dirty="0">
                <a:solidFill>
                  <a:schemeClr val="tx1"/>
                </a:solidFill>
                <a:effectLst/>
                <a:latin typeface="+mn-lt"/>
                <a:ea typeface="+mn-ea"/>
                <a:cs typeface="+mn-cs"/>
              </a:rPr>
              <a:t>.</a:t>
            </a:r>
          </a:p>
          <a:p>
            <a:pPr marL="0" lvl="0" indent="0">
              <a:buFontTx/>
              <a:buNone/>
            </a:pPr>
            <a:endParaRPr lang="fr-FR" sz="1100" kern="1200" dirty="0">
              <a:solidFill>
                <a:schemeClr val="tx1"/>
              </a:solidFill>
              <a:effectLst/>
              <a:latin typeface="+mn-lt"/>
              <a:ea typeface="+mn-ea"/>
              <a:cs typeface="+mn-cs"/>
            </a:endParaRPr>
          </a:p>
          <a:p>
            <a:pPr marL="0" lvl="0" indent="0">
              <a:buFontTx/>
              <a:buNone/>
            </a:pPr>
            <a:r>
              <a:rPr lang="fr-FR" sz="1100" kern="1200" dirty="0">
                <a:solidFill>
                  <a:schemeClr val="tx1"/>
                </a:solidFill>
                <a:effectLst/>
                <a:latin typeface="+mn-lt"/>
                <a:ea typeface="+mn-ea"/>
                <a:cs typeface="+mn-cs"/>
              </a:rPr>
              <a:t>Ainsi, le rôle du Comité Technique est d’assurer le lien entre : 1) la formulation des besoins d’informations et la production d’informations statistiques d’une part ; 2) la production d’information et l’utilisation de l’information pertinente dans le cadre du plaidoyer/sensibilisation et mobilisation des décideurs, autorités et partenaires sur les questions de la nutrition au Niger d’autre part.  Alors que le Comité de Pilotage assure le pilotage des activités et la coordination du programme (questions stratégiques), le Comité Technique occupe un rôle technique de coordination, d’orientation de la production et de valorisation de l’information vers les décideurs. </a:t>
            </a:r>
          </a:p>
          <a:p>
            <a:pPr marL="0" lvl="0" indent="0">
              <a:buFontTx/>
              <a:buNone/>
            </a:pPr>
            <a:endParaRPr lang="fr-FR"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tx1"/>
                </a:solidFill>
                <a:effectLst/>
                <a:latin typeface="+mn-lt"/>
                <a:ea typeface="+mn-ea"/>
                <a:cs typeface="+mn-cs"/>
              </a:rPr>
              <a:t>Du point de vue organisationnel, le travail du Comité Technique sera orienté par le Comité de Pilotage Stratégique de la PNSN en charge de la coordination et de l'orientation de la PNSN. Avec un ancrage au niveau politique, le CT sera en mesure d’alimenter le débat public et diffusera l’informations non seulement à travers les supports habituel, mais également par les canaux médiatiques (atelier d’interprétation, actions de visibilité, conférences parlementaires et gouvernementales, points Presse en particulier lors de la Journée Africaine de la Statistique (JAS)).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100" kern="1200" dirty="0">
                <a:solidFill>
                  <a:schemeClr val="tx1"/>
                </a:solidFill>
                <a:effectLst/>
                <a:latin typeface="+mn-lt"/>
                <a:ea typeface="+mn-ea"/>
                <a:cs typeface="+mn-cs"/>
              </a:rPr>
              <a:t>Du point de vue du fonctionnement, le CT devrait se réunir deux fois par an tout comme le Comité de Pilotage, mais également lors des ateliers d’interprétation (c’est-à-dire également 2 fois pars an.</a:t>
            </a:r>
            <a:endParaRPr lang="fr-FR" sz="11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1172935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1626347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4280377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7A4E9-566E-4DB9-BA3F-9B69E5D3079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de-DE"/>
          </a:p>
        </p:txBody>
      </p:sp>
      <p:sp>
        <p:nvSpPr>
          <p:cNvPr id="3" name="Subtitle 2">
            <a:extLst>
              <a:ext uri="{FF2B5EF4-FFF2-40B4-BE49-F238E27FC236}">
                <a16:creationId xmlns:a16="http://schemas.microsoft.com/office/drawing/2014/main" id="{4A65A94A-25F6-4DFA-B210-0A6F40AF157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6073210E-5E31-4DAE-840B-6F96108AA8FB}"/>
              </a:ext>
            </a:extLst>
          </p:cNvPr>
          <p:cNvSpPr>
            <a:spLocks noGrp="1"/>
          </p:cNvSpPr>
          <p:nvPr>
            <p:ph type="dt" sz="half" idx="10"/>
          </p:nvPr>
        </p:nvSpPr>
        <p:spPr/>
        <p:txBody>
          <a:bodyPr/>
          <a:lstStyle/>
          <a:p>
            <a:fld id="{914E4A9E-13AD-462A-99D3-A54BB18882D2}" type="datetimeFigureOut">
              <a:rPr lang="de-DE" smtClean="0"/>
              <a:t>29.09.2022</a:t>
            </a:fld>
            <a:endParaRPr lang="de-DE"/>
          </a:p>
        </p:txBody>
      </p:sp>
      <p:sp>
        <p:nvSpPr>
          <p:cNvPr id="5" name="Footer Placeholder 4">
            <a:extLst>
              <a:ext uri="{FF2B5EF4-FFF2-40B4-BE49-F238E27FC236}">
                <a16:creationId xmlns:a16="http://schemas.microsoft.com/office/drawing/2014/main" id="{658EA46C-86BD-4FB1-8104-012A51772372}"/>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5AF51EC-5008-4F50-A794-70E907E0328F}"/>
              </a:ext>
            </a:extLst>
          </p:cNvPr>
          <p:cNvSpPr>
            <a:spLocks noGrp="1"/>
          </p:cNvSpPr>
          <p:nvPr>
            <p:ph type="sldNum" sz="quarter" idx="12"/>
          </p:nvPr>
        </p:nvSpPr>
        <p:spPr/>
        <p:txBody>
          <a:bodyPr/>
          <a:lstStyle/>
          <a:p>
            <a:fld id="{8FB51DC7-AED0-4E3B-9709-08472F3834BB}" type="slidenum">
              <a:rPr lang="de-DE" smtClean="0"/>
              <a:t>‹N°›</a:t>
            </a:fld>
            <a:endParaRPr lang="de-DE"/>
          </a:p>
        </p:txBody>
      </p:sp>
    </p:spTree>
    <p:extLst>
      <p:ext uri="{BB962C8B-B14F-4D97-AF65-F5344CB8AC3E}">
        <p14:creationId xmlns:p14="http://schemas.microsoft.com/office/powerpoint/2010/main" val="3934987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r>
              <a:rPr lang="fr-FR"/>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r>
              <a:rPr lang="fr-FR"/>
              <a:t>Lieu</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t>‹N°›</a:t>
            </a:fld>
            <a:endParaRPr lang="fr-FR"/>
          </a:p>
        </p:txBody>
      </p:sp>
    </p:spTree>
    <p:extLst>
      <p:ext uri="{BB962C8B-B14F-4D97-AF65-F5344CB8AC3E}">
        <p14:creationId xmlns:p14="http://schemas.microsoft.com/office/powerpoint/2010/main" val="981245853"/>
      </p:ext>
    </p:extLst>
  </p:cSld>
  <p:clrMap bg1="lt1" tx1="dk1" bg2="lt2" tx2="dk2" accent1="accent1" accent2="accent2" accent3="accent3" accent4="accent4" accent5="accent5" accent6="accent6" hlink="hlink" folHlink="folHlink"/>
  <p:sldLayoutIdLst>
    <p:sldLayoutId id="2147483662" r:id="rId1"/>
    <p:sldLayoutId id="2147483663" r:id="rId2"/>
  </p:sldLayoutIdLst>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708920"/>
            <a:ext cx="4572000" cy="1656184"/>
          </a:xfrm>
        </p:spPr>
        <p:txBody>
          <a:bodyPr>
            <a:noAutofit/>
          </a:bodyPr>
          <a:lstStyle/>
          <a:p>
            <a:pPr algn="ctr"/>
            <a:r>
              <a:rPr lang="fr-FR" sz="3200" dirty="0"/>
              <a:t>Organisation et structure de la PNIN</a:t>
            </a:r>
            <a:br>
              <a:rPr lang="fr-FR" sz="3200" dirty="0"/>
            </a:br>
            <a:r>
              <a:rPr lang="fr-FR" sz="3200" dirty="0"/>
              <a:t>NIGER</a:t>
            </a:r>
          </a:p>
        </p:txBody>
      </p:sp>
      <p:pic>
        <p:nvPicPr>
          <p:cNvPr id="4" name="Picture 5" descr="A picture containing logo&#10;&#10;Description automatically generated">
            <a:extLst>
              <a:ext uri="{FF2B5EF4-FFF2-40B4-BE49-F238E27FC236}">
                <a16:creationId xmlns:a16="http://schemas.microsoft.com/office/drawing/2014/main" id="{B1399514-467D-5601-6848-086846D0AA31}"/>
              </a:ext>
            </a:extLst>
          </p:cNvPr>
          <p:cNvPicPr>
            <a:picLocks noChangeAspect="1"/>
          </p:cNvPicPr>
          <p:nvPr/>
        </p:nvPicPr>
        <p:blipFill>
          <a:blip r:embed="rId3"/>
          <a:stretch>
            <a:fillRect/>
          </a:stretch>
        </p:blipFill>
        <p:spPr>
          <a:xfrm>
            <a:off x="-34806" y="-28678"/>
            <a:ext cx="4667250" cy="762000"/>
          </a:xfrm>
          <a:prstGeom prst="rect">
            <a:avLst/>
          </a:prstGeom>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4C9CAEF5-EA51-44D9-8C78-C2059E4C9547}"/>
              </a:ext>
            </a:extLst>
          </p:cNvPr>
          <p:cNvSpPr>
            <a:spLocks noGrp="1"/>
          </p:cNvSpPr>
          <p:nvPr>
            <p:ph type="sldNum" sz="quarter" idx="12"/>
          </p:nvPr>
        </p:nvSpPr>
        <p:spPr>
          <a:xfrm>
            <a:off x="8388424" y="6453336"/>
            <a:ext cx="621432" cy="365125"/>
          </a:xfrm>
        </p:spPr>
        <p:txBody>
          <a:bodyPr/>
          <a:lstStyle/>
          <a:p>
            <a:fld id="{02C702AE-1502-43AE-8DBA-2BCAD3408EF2}" type="slidenum">
              <a:rPr lang="fr-FR" smtClean="0"/>
              <a:pPr/>
              <a:t>2</a:t>
            </a:fld>
            <a:endParaRPr lang="fr-FR"/>
          </a:p>
        </p:txBody>
      </p:sp>
      <p:sp>
        <p:nvSpPr>
          <p:cNvPr id="9" name="ZoneTexte 8">
            <a:extLst>
              <a:ext uri="{FF2B5EF4-FFF2-40B4-BE49-F238E27FC236}">
                <a16:creationId xmlns:a16="http://schemas.microsoft.com/office/drawing/2014/main" id="{E598031F-44E8-421E-88DA-2E3C5DF0169C}"/>
              </a:ext>
            </a:extLst>
          </p:cNvPr>
          <p:cNvSpPr txBox="1"/>
          <p:nvPr/>
        </p:nvSpPr>
        <p:spPr>
          <a:xfrm>
            <a:off x="2310025" y="116632"/>
            <a:ext cx="5720005" cy="415498"/>
          </a:xfrm>
          <a:prstGeom prst="rect">
            <a:avLst/>
          </a:prstGeom>
          <a:noFill/>
        </p:spPr>
        <p:txBody>
          <a:bodyPr wrap="square" rtlCol="0">
            <a:spAutoFit/>
          </a:bodyPr>
          <a:lstStyle/>
          <a:p>
            <a:pPr algn="ctr" defTabSz="363538">
              <a:tabLst>
                <a:tab pos="903288" algn="l"/>
                <a:tab pos="1077913" algn="l"/>
              </a:tabLst>
            </a:pPr>
            <a:r>
              <a:rPr lang="fr-FR" sz="2100" b="1" dirty="0">
                <a:solidFill>
                  <a:schemeClr val="bg1"/>
                </a:solidFill>
              </a:rPr>
              <a:t>Instances de gouvernance de la PNIN Niger</a:t>
            </a:r>
          </a:p>
        </p:txBody>
      </p:sp>
      <p:grpSp>
        <p:nvGrpSpPr>
          <p:cNvPr id="17" name="Groupe 16"/>
          <p:cNvGrpSpPr/>
          <p:nvPr/>
        </p:nvGrpSpPr>
        <p:grpSpPr>
          <a:xfrm>
            <a:off x="6949738" y="0"/>
            <a:ext cx="2190482" cy="720725"/>
            <a:chOff x="6983413" y="0"/>
            <a:chExt cx="2190482" cy="720725"/>
          </a:xfrm>
        </p:grpSpPr>
        <p:sp>
          <p:nvSpPr>
            <p:cNvPr id="20"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9" name="Imag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6" name="Image 5">
            <a:extLst>
              <a:ext uri="{FF2B5EF4-FFF2-40B4-BE49-F238E27FC236}">
                <a16:creationId xmlns:a16="http://schemas.microsoft.com/office/drawing/2014/main" id="{300C6530-08FB-E896-4309-AF7CBE46E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2805" y="1015080"/>
            <a:ext cx="7452320" cy="5272908"/>
          </a:xfrm>
          <a:prstGeom prst="rect">
            <a:avLst/>
          </a:prstGeom>
        </p:spPr>
      </p:pic>
    </p:spTree>
    <p:extLst>
      <p:ext uri="{BB962C8B-B14F-4D97-AF65-F5344CB8AC3E}">
        <p14:creationId xmlns:p14="http://schemas.microsoft.com/office/powerpoint/2010/main" val="17570354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9759F7-D797-43CB-498C-1069E386431C}"/>
              </a:ext>
            </a:extLst>
          </p:cNvPr>
          <p:cNvSpPr>
            <a:spLocks noGrp="1"/>
          </p:cNvSpPr>
          <p:nvPr>
            <p:ph type="subTitle" idx="1"/>
          </p:nvPr>
        </p:nvSpPr>
        <p:spPr>
          <a:xfrm>
            <a:off x="1246753" y="4562694"/>
            <a:ext cx="370062" cy="186931"/>
          </a:xfrm>
        </p:spPr>
        <p:txBody>
          <a:bodyPr vert="horz" lIns="68580" tIns="34290" rIns="68580" bIns="34290" rtlCol="0" anchor="t">
            <a:noAutofit/>
          </a:bodyPr>
          <a:lstStyle/>
          <a:p>
            <a:endParaRPr lang="en-US" sz="900" i="1">
              <a:solidFill>
                <a:srgbClr val="FF0000"/>
              </a:solidFill>
            </a:endParaRPr>
          </a:p>
          <a:p>
            <a:endParaRPr lang="en-US" sz="900" i="1">
              <a:solidFill>
                <a:srgbClr val="FF0000"/>
              </a:solidFill>
            </a:endParaRPr>
          </a:p>
        </p:txBody>
      </p:sp>
      <p:sp>
        <p:nvSpPr>
          <p:cNvPr id="6" name="Slide Number Placeholder 5">
            <a:extLst>
              <a:ext uri="{FF2B5EF4-FFF2-40B4-BE49-F238E27FC236}">
                <a16:creationId xmlns:a16="http://schemas.microsoft.com/office/drawing/2014/main" id="{C8C40E6F-E558-7884-E570-C7DCF61FF040}"/>
              </a:ext>
            </a:extLst>
          </p:cNvPr>
          <p:cNvSpPr>
            <a:spLocks noGrp="1"/>
          </p:cNvSpPr>
          <p:nvPr>
            <p:ph type="sldNum" sz="quarter" idx="12"/>
          </p:nvPr>
        </p:nvSpPr>
        <p:spPr/>
        <p:txBody>
          <a:bodyPr/>
          <a:lstStyle/>
          <a:p>
            <a:pPr defTabSz="685800">
              <a:defRPr/>
            </a:pPr>
            <a:fld id="{8FB51DC7-AED0-4E3B-9709-08472F3834BB}" type="slidenum">
              <a:rPr lang="de-DE" i="1">
                <a:solidFill>
                  <a:srgbClr val="FF0000"/>
                </a:solidFill>
                <a:latin typeface="Trebuchet MS"/>
              </a:rPr>
              <a:pPr defTabSz="685800">
                <a:defRPr/>
              </a:pPr>
              <a:t>3</a:t>
            </a:fld>
            <a:endParaRPr lang="de-DE" i="1">
              <a:solidFill>
                <a:srgbClr val="FF0000"/>
              </a:solidFill>
              <a:latin typeface="Trebuchet MS"/>
            </a:endParaRPr>
          </a:p>
        </p:txBody>
      </p:sp>
      <p:sp>
        <p:nvSpPr>
          <p:cNvPr id="2" name="Rectangle: Rounded Corners 1">
            <a:extLst>
              <a:ext uri="{FF2B5EF4-FFF2-40B4-BE49-F238E27FC236}">
                <a16:creationId xmlns:a16="http://schemas.microsoft.com/office/drawing/2014/main" id="{A4DCC9DA-B8F3-B860-0423-3C9162DF4F4F}"/>
              </a:ext>
            </a:extLst>
          </p:cNvPr>
          <p:cNvSpPr/>
          <p:nvPr/>
        </p:nvSpPr>
        <p:spPr>
          <a:xfrm>
            <a:off x="2271791" y="764853"/>
            <a:ext cx="3164305" cy="71993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s-ES" sz="900" b="1" i="1" dirty="0">
                <a:solidFill>
                  <a:srgbClr val="FF0000"/>
                </a:solidFill>
                <a:latin typeface="Trebuchet MS"/>
                <a:ea typeface="+mn-lt"/>
                <a:cs typeface="+mn-lt"/>
              </a:rPr>
              <a:t>Coordonnateur de la PNIN </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Ibrahim SAMAILA ISSA</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p>
        </p:txBody>
      </p:sp>
      <p:sp>
        <p:nvSpPr>
          <p:cNvPr id="16" name="Rectangle: Rounded Corners 15">
            <a:extLst>
              <a:ext uri="{FF2B5EF4-FFF2-40B4-BE49-F238E27FC236}">
                <a16:creationId xmlns:a16="http://schemas.microsoft.com/office/drawing/2014/main" id="{E98C9683-D3DC-4DA0-B580-4407B4D342A8}"/>
              </a:ext>
            </a:extLst>
          </p:cNvPr>
          <p:cNvSpPr/>
          <p:nvPr/>
        </p:nvSpPr>
        <p:spPr>
          <a:xfrm>
            <a:off x="2123728" y="1584537"/>
            <a:ext cx="1936975" cy="98036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err="1">
                <a:solidFill>
                  <a:srgbClr val="FF0000"/>
                </a:solidFill>
                <a:latin typeface="Trebuchet MS"/>
                <a:ea typeface="+mn-lt"/>
                <a:cs typeface="+mn-lt"/>
              </a:rPr>
              <a:t>Analyste</a:t>
            </a:r>
            <a:r>
              <a:rPr lang="en-US" sz="900" b="1" i="1" dirty="0">
                <a:solidFill>
                  <a:srgbClr val="FF0000"/>
                </a:solidFill>
                <a:latin typeface="Trebuchet MS"/>
                <a:ea typeface="+mn-lt"/>
                <a:cs typeface="+mn-lt"/>
              </a:rPr>
              <a:t> Principal</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Almoustapha THEODORE YATTA</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endParaRPr lang="en-US" sz="900" i="1" dirty="0">
              <a:solidFill>
                <a:srgbClr val="FF0000"/>
              </a:solidFill>
              <a:latin typeface="Trebuchet MS"/>
            </a:endParaRPr>
          </a:p>
        </p:txBody>
      </p:sp>
      <p:sp>
        <p:nvSpPr>
          <p:cNvPr id="17" name="Rectangle: Rounded Corners 16">
            <a:extLst>
              <a:ext uri="{FF2B5EF4-FFF2-40B4-BE49-F238E27FC236}">
                <a16:creationId xmlns:a16="http://schemas.microsoft.com/office/drawing/2014/main" id="{AF16DE41-646E-407C-A6A0-947D6647113F}"/>
              </a:ext>
            </a:extLst>
          </p:cNvPr>
          <p:cNvSpPr/>
          <p:nvPr/>
        </p:nvSpPr>
        <p:spPr>
          <a:xfrm>
            <a:off x="35496" y="2636912"/>
            <a:ext cx="2042970" cy="102305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AT/PNIN (</a:t>
            </a:r>
            <a:r>
              <a:rPr lang="en-US" sz="900" b="1" i="1" dirty="0" err="1">
                <a:solidFill>
                  <a:srgbClr val="FF0000"/>
                </a:solidFill>
                <a:latin typeface="Trebuchet MS"/>
                <a:ea typeface="+mn-lt"/>
                <a:cs typeface="+mn-lt"/>
              </a:rPr>
              <a:t>Sofreco</a:t>
            </a:r>
            <a:r>
              <a:rPr lang="en-US" sz="900" b="1" i="1" dirty="0">
                <a:solidFill>
                  <a:srgbClr val="FF0000"/>
                </a:solidFill>
                <a:latin typeface="Trebuchet MS"/>
                <a:ea typeface="+mn-lt"/>
                <a:cs typeface="+mn-lt"/>
              </a:rPr>
              <a:t>)</a:t>
            </a:r>
          </a:p>
          <a:p>
            <a:pPr algn="ctr" defTabSz="685800">
              <a:defRPr/>
            </a:pPr>
            <a:r>
              <a:rPr lang="en-US" sz="900" b="1" i="1" dirty="0">
                <a:solidFill>
                  <a:srgbClr val="FF0000"/>
                </a:solidFill>
                <a:latin typeface="Trebuchet MS"/>
                <a:ea typeface="+mn-lt"/>
                <a:cs typeface="+mn-lt"/>
              </a:rPr>
              <a:t>Chargé de Politique</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Mohamed AG BENDECH</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54%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endParaRPr lang="en-US" sz="900" i="1" dirty="0">
              <a:solidFill>
                <a:srgbClr val="FF0000"/>
              </a:solidFill>
              <a:latin typeface="Trebuchet MS"/>
            </a:endParaRPr>
          </a:p>
        </p:txBody>
      </p:sp>
      <p:sp>
        <p:nvSpPr>
          <p:cNvPr id="18" name="Rectangle: Rounded Corners 17">
            <a:extLst>
              <a:ext uri="{FF2B5EF4-FFF2-40B4-BE49-F238E27FC236}">
                <a16:creationId xmlns:a16="http://schemas.microsoft.com/office/drawing/2014/main" id="{20961B2C-11B5-484E-BC4B-7E5314868075}"/>
              </a:ext>
            </a:extLst>
          </p:cNvPr>
          <p:cNvSpPr/>
          <p:nvPr/>
        </p:nvSpPr>
        <p:spPr>
          <a:xfrm>
            <a:off x="6012160" y="4459255"/>
            <a:ext cx="1655689" cy="91396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Assistante Coordonnateur</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err="1">
                <a:solidFill>
                  <a:srgbClr val="FF0000"/>
                </a:solidFill>
                <a:latin typeface="Trebuchet MS"/>
                <a:ea typeface="+mn-lt"/>
                <a:cs typeface="+mn-lt"/>
              </a:rPr>
              <a:t>Mme</a:t>
            </a:r>
            <a:r>
              <a:rPr lang="en-US" sz="900" b="1" i="1" dirty="0">
                <a:solidFill>
                  <a:srgbClr val="FF0000"/>
                </a:solidFill>
                <a:latin typeface="Trebuchet MS"/>
                <a:ea typeface="+mn-lt"/>
                <a:cs typeface="+mn-lt"/>
              </a:rPr>
              <a:t> Moussa </a:t>
            </a:r>
            <a:r>
              <a:rPr lang="en-US" sz="900" b="1" i="1" dirty="0" err="1">
                <a:solidFill>
                  <a:srgbClr val="FF0000"/>
                </a:solidFill>
                <a:latin typeface="Trebuchet MS"/>
                <a:ea typeface="+mn-lt"/>
                <a:cs typeface="+mn-lt"/>
              </a:rPr>
              <a:t>Djamila</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19" name="Rectangle: Rounded Corners 18">
            <a:extLst>
              <a:ext uri="{FF2B5EF4-FFF2-40B4-BE49-F238E27FC236}">
                <a16:creationId xmlns:a16="http://schemas.microsoft.com/office/drawing/2014/main" id="{136924B6-4922-4E17-AEBF-AA4DF746EC32}"/>
              </a:ext>
            </a:extLst>
          </p:cNvPr>
          <p:cNvSpPr/>
          <p:nvPr/>
        </p:nvSpPr>
        <p:spPr>
          <a:xfrm>
            <a:off x="5926416" y="5445224"/>
            <a:ext cx="1880929" cy="74042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Chauffeur</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err="1">
                <a:solidFill>
                  <a:srgbClr val="FF0000"/>
                </a:solidFill>
                <a:latin typeface="Trebuchet MS"/>
                <a:ea typeface="+mn-lt"/>
                <a:cs typeface="+mn-lt"/>
              </a:rPr>
              <a:t>Maina</a:t>
            </a:r>
            <a:r>
              <a:rPr lang="en-US" sz="900" b="1" i="1" dirty="0">
                <a:solidFill>
                  <a:srgbClr val="FF0000"/>
                </a:solidFill>
                <a:latin typeface="Trebuchet MS"/>
                <a:ea typeface="+mn-lt"/>
                <a:cs typeface="+mn-lt"/>
              </a:rPr>
              <a:t> MAMADOU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20" name="Rectangle: Rounded Corners 19">
            <a:extLst>
              <a:ext uri="{FF2B5EF4-FFF2-40B4-BE49-F238E27FC236}">
                <a16:creationId xmlns:a16="http://schemas.microsoft.com/office/drawing/2014/main" id="{280E78BB-53E5-4F11-9686-A017D90BE8A4}"/>
              </a:ext>
            </a:extLst>
          </p:cNvPr>
          <p:cNvSpPr/>
          <p:nvPr/>
        </p:nvSpPr>
        <p:spPr>
          <a:xfrm>
            <a:off x="2172557" y="2674944"/>
            <a:ext cx="1888145" cy="97008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err="1">
                <a:solidFill>
                  <a:srgbClr val="FF0000"/>
                </a:solidFill>
                <a:latin typeface="Trebuchet MS"/>
                <a:ea typeface="+mn-lt"/>
                <a:cs typeface="+mn-lt"/>
              </a:rPr>
              <a:t>Analyste</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Nutritionniste</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formation)</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21" name="Rectangle: Rounded Corners 20">
            <a:extLst>
              <a:ext uri="{FF2B5EF4-FFF2-40B4-BE49-F238E27FC236}">
                <a16:creationId xmlns:a16="http://schemas.microsoft.com/office/drawing/2014/main" id="{A809EA31-46C7-4B4D-A4BC-0857351889DB}"/>
              </a:ext>
            </a:extLst>
          </p:cNvPr>
          <p:cNvSpPr/>
          <p:nvPr/>
        </p:nvSpPr>
        <p:spPr>
          <a:xfrm>
            <a:off x="2248635" y="4869160"/>
            <a:ext cx="1830979" cy="84641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err="1">
                <a:solidFill>
                  <a:srgbClr val="FF0000"/>
                </a:solidFill>
                <a:latin typeface="Trebuchet MS"/>
                <a:ea typeface="+mn-lt"/>
                <a:cs typeface="+mn-lt"/>
              </a:rPr>
              <a:t>Informaticien</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formation)</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30%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4" name="ZoneTexte 3">
            <a:extLst>
              <a:ext uri="{FF2B5EF4-FFF2-40B4-BE49-F238E27FC236}">
                <a16:creationId xmlns:a16="http://schemas.microsoft.com/office/drawing/2014/main" id="{433F6BFD-17AE-53B1-E742-30F18D974CEB}"/>
              </a:ext>
            </a:extLst>
          </p:cNvPr>
          <p:cNvSpPr txBox="1"/>
          <p:nvPr/>
        </p:nvSpPr>
        <p:spPr>
          <a:xfrm>
            <a:off x="2383790" y="135519"/>
            <a:ext cx="4565948" cy="415498"/>
          </a:xfrm>
          <a:prstGeom prst="rect">
            <a:avLst/>
          </a:prstGeom>
          <a:noFill/>
        </p:spPr>
        <p:txBody>
          <a:bodyPr wrap="square" rtlCol="0">
            <a:spAutoFit/>
          </a:bodyPr>
          <a:lstStyle/>
          <a:p>
            <a:pPr algn="ctr" defTabSz="363538">
              <a:tabLst>
                <a:tab pos="903288" algn="l"/>
                <a:tab pos="1077913" algn="l"/>
              </a:tabLst>
            </a:pPr>
            <a:r>
              <a:rPr lang="fr-FR" sz="2100" b="1" dirty="0">
                <a:solidFill>
                  <a:schemeClr val="bg1"/>
                </a:solidFill>
              </a:rPr>
              <a:t>Equipe de la PNIN Niger</a:t>
            </a:r>
          </a:p>
        </p:txBody>
      </p:sp>
      <p:grpSp>
        <p:nvGrpSpPr>
          <p:cNvPr id="5" name="Groupe 4">
            <a:extLst>
              <a:ext uri="{FF2B5EF4-FFF2-40B4-BE49-F238E27FC236}">
                <a16:creationId xmlns:a16="http://schemas.microsoft.com/office/drawing/2014/main" id="{A3F9E8DD-4DB3-9AF3-6D11-907B0C9738F0}"/>
              </a:ext>
            </a:extLst>
          </p:cNvPr>
          <p:cNvGrpSpPr/>
          <p:nvPr/>
        </p:nvGrpSpPr>
        <p:grpSpPr>
          <a:xfrm>
            <a:off x="6949738" y="0"/>
            <a:ext cx="2190482" cy="720725"/>
            <a:chOff x="6983413" y="0"/>
            <a:chExt cx="2190482" cy="720725"/>
          </a:xfrm>
        </p:grpSpPr>
        <p:sp>
          <p:nvSpPr>
            <p:cNvPr id="8" name="AutoShape 3">
              <a:extLst>
                <a:ext uri="{FF2B5EF4-FFF2-40B4-BE49-F238E27FC236}">
                  <a16:creationId xmlns:a16="http://schemas.microsoft.com/office/drawing/2014/main" id="{C16C23FD-31C6-1762-38DF-19310C60AD0C}"/>
                </a:ext>
              </a:extLst>
            </p:cNvPr>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9" name="Image 8">
              <a:extLst>
                <a:ext uri="{FF2B5EF4-FFF2-40B4-BE49-F238E27FC236}">
                  <a16:creationId xmlns:a16="http://schemas.microsoft.com/office/drawing/2014/main" id="{425D322F-815B-BBB1-01F7-CBD9DAF2B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0" name="Rectangle: Rounded Corners 16">
            <a:extLst>
              <a:ext uri="{FF2B5EF4-FFF2-40B4-BE49-F238E27FC236}">
                <a16:creationId xmlns:a16="http://schemas.microsoft.com/office/drawing/2014/main" id="{87EB36FA-46DE-7CD2-EC08-2D0C36897692}"/>
              </a:ext>
            </a:extLst>
          </p:cNvPr>
          <p:cNvSpPr/>
          <p:nvPr/>
        </p:nvSpPr>
        <p:spPr>
          <a:xfrm>
            <a:off x="35496" y="1556792"/>
            <a:ext cx="2042970" cy="101784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AT/PNIN  (</a:t>
            </a:r>
            <a:r>
              <a:rPr lang="en-US" sz="900" b="1" i="1" dirty="0" err="1">
                <a:solidFill>
                  <a:srgbClr val="FF0000"/>
                </a:solidFill>
                <a:latin typeface="Trebuchet MS"/>
                <a:ea typeface="+mn-lt"/>
                <a:cs typeface="+mn-lt"/>
              </a:rPr>
              <a:t>Sofreco</a:t>
            </a:r>
            <a:r>
              <a:rPr lang="en-US" sz="900" b="1" i="1" dirty="0">
                <a:solidFill>
                  <a:srgbClr val="FF0000"/>
                </a:solidFill>
                <a:latin typeface="Trebuchet MS"/>
                <a:ea typeface="+mn-lt"/>
                <a:cs typeface="+mn-lt"/>
              </a:rPr>
              <a:t>)</a:t>
            </a:r>
          </a:p>
          <a:p>
            <a:pPr algn="ctr" defTabSz="685800">
              <a:defRPr/>
            </a:pPr>
            <a:r>
              <a:rPr lang="en-US" sz="900" b="1" i="1" dirty="0">
                <a:solidFill>
                  <a:srgbClr val="FF0000"/>
                </a:solidFill>
                <a:latin typeface="Trebuchet MS"/>
                <a:ea typeface="+mn-lt"/>
                <a:cs typeface="+mn-lt"/>
              </a:rPr>
              <a:t>Statisticien</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err="1">
                <a:solidFill>
                  <a:srgbClr val="FF0000"/>
                </a:solidFill>
                <a:latin typeface="Trebuchet MS"/>
                <a:ea typeface="+mn-lt"/>
                <a:cs typeface="+mn-lt"/>
              </a:rPr>
              <a:t>Mababou</a:t>
            </a:r>
            <a:r>
              <a:rPr lang="en-US" sz="900" b="1" i="1" dirty="0">
                <a:solidFill>
                  <a:srgbClr val="FF0000"/>
                </a:solidFill>
                <a:latin typeface="Trebuchet MS"/>
                <a:ea typeface="+mn-lt"/>
                <a:cs typeface="+mn-lt"/>
              </a:rPr>
              <a:t> KEBE</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endParaRPr lang="en-US" sz="900" i="1" dirty="0">
              <a:solidFill>
                <a:srgbClr val="FF0000"/>
              </a:solidFill>
              <a:latin typeface="Trebuchet MS"/>
            </a:endParaRPr>
          </a:p>
        </p:txBody>
      </p:sp>
      <p:sp>
        <p:nvSpPr>
          <p:cNvPr id="12" name="Rectangle: Rounded Corners 15">
            <a:extLst>
              <a:ext uri="{FF2B5EF4-FFF2-40B4-BE49-F238E27FC236}">
                <a16:creationId xmlns:a16="http://schemas.microsoft.com/office/drawing/2014/main" id="{0DE8C2EF-AE8E-C1EE-F385-E512E9EB55B9}"/>
              </a:ext>
            </a:extLst>
          </p:cNvPr>
          <p:cNvSpPr/>
          <p:nvPr/>
        </p:nvSpPr>
        <p:spPr>
          <a:xfrm>
            <a:off x="4172674" y="2636912"/>
            <a:ext cx="1681735" cy="94508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Responsible Communication </a:t>
            </a:r>
            <a:r>
              <a:rPr lang="en-US" sz="900" b="1" i="1" dirty="0" err="1">
                <a:solidFill>
                  <a:srgbClr val="FF0000"/>
                </a:solidFill>
                <a:latin typeface="Trebuchet MS"/>
                <a:ea typeface="+mn-lt"/>
                <a:cs typeface="+mn-lt"/>
              </a:rPr>
              <a:t>digitale</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(Poste à </a:t>
            </a:r>
            <a:r>
              <a:rPr lang="en-US" sz="900" b="1" i="1" dirty="0" err="1">
                <a:solidFill>
                  <a:srgbClr val="FF0000"/>
                </a:solidFill>
                <a:latin typeface="Trebuchet MS"/>
                <a:ea typeface="+mn-lt"/>
                <a:cs typeface="+mn-lt"/>
              </a:rPr>
              <a:t>pourvoir</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7" name="Rectangle: Rounded Corners 20">
            <a:extLst>
              <a:ext uri="{FF2B5EF4-FFF2-40B4-BE49-F238E27FC236}">
                <a16:creationId xmlns:a16="http://schemas.microsoft.com/office/drawing/2014/main" id="{F7A7113D-AFDB-56F9-7B0C-E98A4BF3EDCA}"/>
              </a:ext>
            </a:extLst>
          </p:cNvPr>
          <p:cNvSpPr/>
          <p:nvPr/>
        </p:nvSpPr>
        <p:spPr>
          <a:xfrm>
            <a:off x="4152163" y="1628800"/>
            <a:ext cx="1631837" cy="91396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Expert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capitalisation</a:t>
            </a:r>
            <a:r>
              <a:rPr lang="en-US" sz="900" b="1" i="1" dirty="0">
                <a:solidFill>
                  <a:srgbClr val="FF0000"/>
                </a:solidFill>
                <a:latin typeface="Trebuchet MS"/>
                <a:ea typeface="+mn-lt"/>
                <a:cs typeface="+mn-lt"/>
              </a:rPr>
              <a:t>/</a:t>
            </a:r>
          </a:p>
          <a:p>
            <a:pPr algn="ctr" defTabSz="685800">
              <a:defRPr/>
            </a:pPr>
            <a:r>
              <a:rPr lang="en-US" sz="900" b="1" i="1" dirty="0" err="1">
                <a:solidFill>
                  <a:srgbClr val="FF0000"/>
                </a:solidFill>
                <a:latin typeface="Trebuchet MS"/>
                <a:ea typeface="+mn-lt"/>
                <a:cs typeface="+mn-lt"/>
              </a:rPr>
              <a:t>Vulgarisation</a:t>
            </a:r>
            <a:endParaRPr lang="en-US" sz="900" b="1" i="1" dirty="0">
              <a:solidFill>
                <a:srgbClr val="FF0000"/>
              </a:solidFill>
              <a:latin typeface="Trebuchet MS"/>
              <a:ea typeface="+mn-lt"/>
              <a:cs typeface="+mn-lt"/>
            </a:endParaRPr>
          </a:p>
          <a:p>
            <a:pPr algn="ctr" defTabSz="685800">
              <a:defRP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(Poste à </a:t>
            </a:r>
            <a:r>
              <a:rPr lang="en-US" sz="900" b="1" i="1" dirty="0" err="1">
                <a:solidFill>
                  <a:srgbClr val="FF0000"/>
                </a:solidFill>
                <a:latin typeface="Trebuchet MS"/>
                <a:ea typeface="+mn-lt"/>
                <a:cs typeface="+mn-lt"/>
              </a:rPr>
              <a:t>pourvoir</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70%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11" name="Rectangle: Rounded Corners 20">
            <a:extLst>
              <a:ext uri="{FF2B5EF4-FFF2-40B4-BE49-F238E27FC236}">
                <a16:creationId xmlns:a16="http://schemas.microsoft.com/office/drawing/2014/main" id="{8B757BA7-4508-A572-B533-65055D2855E8}"/>
              </a:ext>
            </a:extLst>
          </p:cNvPr>
          <p:cNvSpPr/>
          <p:nvPr/>
        </p:nvSpPr>
        <p:spPr>
          <a:xfrm>
            <a:off x="4211960" y="3717032"/>
            <a:ext cx="1714457" cy="91396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Deux (2) Chargés </a:t>
            </a:r>
            <a:r>
              <a:rPr lang="en-US" sz="900" b="1" i="1" dirty="0" err="1">
                <a:solidFill>
                  <a:srgbClr val="FF0000"/>
                </a:solidFill>
                <a:latin typeface="Trebuchet MS"/>
                <a:ea typeface="+mn-lt"/>
                <a:cs typeface="+mn-lt"/>
              </a:rPr>
              <a:t>d'appuis</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sectoriels</a:t>
            </a:r>
            <a:r>
              <a:rPr lang="en-US" sz="900" b="1" i="1" dirty="0">
                <a:solidFill>
                  <a:srgbClr val="FF0000"/>
                </a:solidFill>
                <a:latin typeface="Trebuchet MS"/>
                <a:ea typeface="+mn-lt"/>
                <a:cs typeface="+mn-lt"/>
              </a:rPr>
              <a:t> </a:t>
            </a:r>
          </a:p>
          <a:p>
            <a:pPr algn="ctr" defTabSz="685800">
              <a:defRP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(Poste à </a:t>
            </a:r>
            <a:r>
              <a:rPr lang="en-US" sz="900" b="1" i="1" dirty="0" err="1">
                <a:solidFill>
                  <a:srgbClr val="FF0000"/>
                </a:solidFill>
                <a:latin typeface="Trebuchet MS"/>
                <a:ea typeface="+mn-lt"/>
                <a:cs typeface="+mn-lt"/>
              </a:rPr>
              <a:t>pourvoir</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18%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13" name="Rectangle: Rounded Corners 20">
            <a:extLst>
              <a:ext uri="{FF2B5EF4-FFF2-40B4-BE49-F238E27FC236}">
                <a16:creationId xmlns:a16="http://schemas.microsoft.com/office/drawing/2014/main" id="{57D316CA-2A0A-6429-67E3-A877D7405309}"/>
              </a:ext>
            </a:extLst>
          </p:cNvPr>
          <p:cNvSpPr/>
          <p:nvPr/>
        </p:nvSpPr>
        <p:spPr>
          <a:xfrm>
            <a:off x="2248292" y="3789040"/>
            <a:ext cx="1747644" cy="96058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err="1">
                <a:solidFill>
                  <a:srgbClr val="FF0000"/>
                </a:solidFill>
                <a:latin typeface="Trebuchet MS"/>
                <a:ea typeface="+mn-lt"/>
                <a:cs typeface="+mn-lt"/>
              </a:rPr>
              <a:t>Statisticien</a:t>
            </a:r>
            <a:r>
              <a:rPr lang="en-US" sz="900" b="1" i="1" dirty="0">
                <a:solidFill>
                  <a:srgbClr val="FF0000"/>
                </a:solidFill>
                <a:latin typeface="Trebuchet MS"/>
                <a:ea typeface="+mn-lt"/>
                <a:cs typeface="+mn-lt"/>
              </a:rPr>
              <a:t> Principal</a:t>
            </a:r>
          </a:p>
          <a:p>
            <a:pPr algn="ctr" defTabSz="685800">
              <a:defRP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(Poste à </a:t>
            </a:r>
            <a:r>
              <a:rPr lang="en-US" sz="900" b="1" i="1" dirty="0" err="1">
                <a:solidFill>
                  <a:srgbClr val="FF0000"/>
                </a:solidFill>
                <a:latin typeface="Trebuchet MS"/>
                <a:ea typeface="+mn-lt"/>
                <a:cs typeface="+mn-lt"/>
              </a:rPr>
              <a:t>pourvoir</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50%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14" name="Rectangle: Rounded Corners 17">
            <a:extLst>
              <a:ext uri="{FF2B5EF4-FFF2-40B4-BE49-F238E27FC236}">
                <a16:creationId xmlns:a16="http://schemas.microsoft.com/office/drawing/2014/main" id="{58ED8503-770F-6155-971C-352E2B240438}"/>
              </a:ext>
            </a:extLst>
          </p:cNvPr>
          <p:cNvSpPr/>
          <p:nvPr/>
        </p:nvSpPr>
        <p:spPr>
          <a:xfrm>
            <a:off x="5940152" y="1484784"/>
            <a:ext cx="1694897" cy="91396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Assistant </a:t>
            </a:r>
            <a:r>
              <a:rPr lang="en-US" sz="900" b="1" i="1" dirty="0" err="1">
                <a:solidFill>
                  <a:srgbClr val="FF0000"/>
                </a:solidFill>
                <a:latin typeface="Trebuchet MS"/>
                <a:ea typeface="+mn-lt"/>
                <a:cs typeface="+mn-lt"/>
              </a:rPr>
              <a:t>Gestionnaire</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err="1">
                <a:solidFill>
                  <a:srgbClr val="FF0000"/>
                </a:solidFill>
                <a:latin typeface="Trebuchet MS"/>
                <a:ea typeface="+mn-lt"/>
                <a:cs typeface="+mn-lt"/>
              </a:rPr>
              <a:t>Mme</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Saadatou</a:t>
            </a:r>
            <a:r>
              <a:rPr lang="en-US" sz="900" b="1" i="1" dirty="0">
                <a:solidFill>
                  <a:srgbClr val="FF0000"/>
                </a:solidFill>
                <a:latin typeface="Trebuchet MS"/>
                <a:ea typeface="+mn-lt"/>
                <a:cs typeface="+mn-lt"/>
              </a:rPr>
              <a:t> MAGAGI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30%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15" name="Rectangle: Rounded Corners 20">
            <a:extLst>
              <a:ext uri="{FF2B5EF4-FFF2-40B4-BE49-F238E27FC236}">
                <a16:creationId xmlns:a16="http://schemas.microsoft.com/office/drawing/2014/main" id="{68F4DA21-63D4-B3CB-100B-1CE67DCD39F6}"/>
              </a:ext>
            </a:extLst>
          </p:cNvPr>
          <p:cNvSpPr/>
          <p:nvPr/>
        </p:nvSpPr>
        <p:spPr>
          <a:xfrm>
            <a:off x="6004919" y="2492896"/>
            <a:ext cx="1663425" cy="91396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err="1">
                <a:solidFill>
                  <a:srgbClr val="FF0000"/>
                </a:solidFill>
                <a:latin typeface="Trebuchet MS"/>
                <a:ea typeface="+mn-lt"/>
                <a:cs typeface="+mn-lt"/>
              </a:rPr>
              <a:t>Gestionnaire</a:t>
            </a:r>
            <a:r>
              <a:rPr lang="en-US" sz="900" b="1" i="1" dirty="0">
                <a:solidFill>
                  <a:srgbClr val="FF0000"/>
                </a:solidFill>
                <a:latin typeface="Trebuchet MS"/>
                <a:ea typeface="+mn-lt"/>
                <a:cs typeface="+mn-lt"/>
              </a:rPr>
              <a:t> financier</a:t>
            </a:r>
          </a:p>
          <a:p>
            <a:pPr algn="ctr" defTabSz="685800">
              <a:defRPr/>
            </a:pPr>
            <a:endParaRPr lang="es-ES" sz="900" i="1" dirty="0">
              <a:solidFill>
                <a:srgbClr val="FF0000"/>
              </a:solidFill>
              <a:latin typeface="Trebuchet MS"/>
            </a:endParaRPr>
          </a:p>
          <a:p>
            <a:pPr algn="ctr" defTabSz="685800">
              <a:defRPr/>
            </a:pPr>
            <a:r>
              <a:rPr lang="en-US" sz="900" b="1" i="1" dirty="0" err="1">
                <a:solidFill>
                  <a:srgbClr val="FF0000"/>
                </a:solidFill>
                <a:latin typeface="Trebuchet MS"/>
                <a:ea typeface="+mn-lt"/>
                <a:cs typeface="+mn-lt"/>
              </a:rPr>
              <a:t>Alio</a:t>
            </a:r>
            <a:r>
              <a:rPr lang="en-US" sz="900" b="1" i="1" dirty="0">
                <a:solidFill>
                  <a:srgbClr val="FF0000"/>
                </a:solidFill>
                <a:latin typeface="Trebuchet MS"/>
                <a:ea typeface="+mn-lt"/>
                <a:cs typeface="+mn-lt"/>
              </a:rPr>
              <a:t> Malam (</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30%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22" name="Rectangle: Rounded Corners 17">
            <a:extLst>
              <a:ext uri="{FF2B5EF4-FFF2-40B4-BE49-F238E27FC236}">
                <a16:creationId xmlns:a16="http://schemas.microsoft.com/office/drawing/2014/main" id="{E24B396E-E642-659B-E69B-2D41DB9FD92A}"/>
              </a:ext>
            </a:extLst>
          </p:cNvPr>
          <p:cNvSpPr/>
          <p:nvPr/>
        </p:nvSpPr>
        <p:spPr>
          <a:xfrm>
            <a:off x="6004918" y="3500441"/>
            <a:ext cx="1663425" cy="88621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err="1">
                <a:solidFill>
                  <a:srgbClr val="FF0000"/>
                </a:solidFill>
                <a:latin typeface="Trebuchet MS"/>
                <a:ea typeface="+mn-lt"/>
                <a:cs typeface="+mn-lt"/>
              </a:rPr>
              <a:t>Gestionnaire</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administratif</a:t>
            </a:r>
            <a:endParaRPr lang="en-US" sz="900" i="1" dirty="0">
              <a:solidFill>
                <a:srgbClr val="FF0000"/>
              </a:solidFill>
              <a:latin typeface="Trebuchet MS"/>
            </a:endParaRPr>
          </a:p>
          <a:p>
            <a:pPr marL="214313" indent="-214313" defTabSz="685800">
              <a:buFont typeface="Arial"/>
              <a:buChar char="•"/>
            </a:pPr>
            <a:endParaRPr lang="es-ES" sz="900" i="1" dirty="0">
              <a:solidFill>
                <a:srgbClr val="FF0000"/>
              </a:solidFill>
              <a:latin typeface="Trebuchet MS"/>
            </a:endParaRPr>
          </a:p>
          <a:p>
            <a:pPr algn="ctr" defTabSz="685800">
              <a:defRPr/>
            </a:pPr>
            <a:r>
              <a:rPr lang="en-US" sz="900" b="1" i="1" dirty="0">
                <a:solidFill>
                  <a:srgbClr val="FF0000"/>
                </a:solidFill>
                <a:latin typeface="Trebuchet MS"/>
                <a:ea typeface="+mn-lt"/>
                <a:cs typeface="+mn-lt"/>
              </a:rPr>
              <a:t>(Poste à </a:t>
            </a:r>
            <a:r>
              <a:rPr lang="en-US" sz="900" b="1" i="1" dirty="0" err="1">
                <a:solidFill>
                  <a:srgbClr val="FF0000"/>
                </a:solidFill>
                <a:latin typeface="Trebuchet MS"/>
                <a:ea typeface="+mn-lt"/>
                <a:cs typeface="+mn-lt"/>
              </a:rPr>
              <a:t>pourvoir</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30%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
        <p:nvSpPr>
          <p:cNvPr id="23" name="Rectangle: Rounded Corners 20">
            <a:extLst>
              <a:ext uri="{FF2B5EF4-FFF2-40B4-BE49-F238E27FC236}">
                <a16:creationId xmlns:a16="http://schemas.microsoft.com/office/drawing/2014/main" id="{CDBF4091-E41C-75EC-9B3E-551FF1655518}"/>
              </a:ext>
            </a:extLst>
          </p:cNvPr>
          <p:cNvSpPr/>
          <p:nvPr/>
        </p:nvSpPr>
        <p:spPr>
          <a:xfrm>
            <a:off x="35496" y="3789040"/>
            <a:ext cx="2124998" cy="98860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AT/PNIN (GIZ)</a:t>
            </a:r>
          </a:p>
          <a:p>
            <a:pPr algn="ctr" defTabSz="685800">
              <a:defRPr/>
            </a:pPr>
            <a:r>
              <a:rPr lang="en-US" sz="900" b="1" i="1" dirty="0" err="1">
                <a:solidFill>
                  <a:srgbClr val="FF0000"/>
                </a:solidFill>
                <a:latin typeface="Trebuchet MS"/>
                <a:ea typeface="+mn-lt"/>
                <a:cs typeface="+mn-lt"/>
              </a:rPr>
              <a:t>Conseiller</a:t>
            </a:r>
            <a:r>
              <a:rPr lang="en-US" sz="900" b="1" i="1" dirty="0">
                <a:solidFill>
                  <a:srgbClr val="FF0000"/>
                </a:solidFill>
                <a:latin typeface="Trebuchet MS"/>
                <a:ea typeface="+mn-lt"/>
                <a:cs typeface="+mn-lt"/>
              </a:rPr>
              <a:t> politique pour la PNIN</a:t>
            </a:r>
            <a:endParaRPr lang="en-US" sz="900" i="1" dirty="0">
              <a:solidFill>
                <a:srgbClr val="FF0000"/>
              </a:solidFill>
              <a:latin typeface="Trebuchet MS"/>
            </a:endParaRPr>
          </a:p>
          <a:p>
            <a:pPr algn="ctr" defTabSz="685800">
              <a:defRPr/>
            </a:pPr>
            <a:endParaRPr lang="es-ES" sz="900" i="1" dirty="0">
              <a:solidFill>
                <a:srgbClr val="FF0000"/>
              </a:solidFill>
              <a:latin typeface="Trebuchet MS"/>
            </a:endParaRPr>
          </a:p>
          <a:p>
            <a:pPr algn="ctr" defTabSz="685800">
              <a:defRPr/>
            </a:pPr>
            <a:r>
              <a:rPr lang="es-ES" sz="900" b="1" i="1" dirty="0">
                <a:solidFill>
                  <a:srgbClr val="FF0000"/>
                </a:solidFill>
                <a:latin typeface="Trebuchet MS"/>
                <a:ea typeface="+mn-lt"/>
                <a:cs typeface="+mn-lt"/>
              </a:rPr>
              <a:t>Raphael  </a:t>
            </a:r>
            <a:r>
              <a:rPr lang="es-ES" sz="900" b="1" i="1" dirty="0" err="1">
                <a:solidFill>
                  <a:srgbClr val="FF0000"/>
                </a:solidFill>
                <a:latin typeface="Trebuchet MS"/>
                <a:ea typeface="+mn-lt"/>
                <a:cs typeface="+mn-lt"/>
              </a:rPr>
              <a:t>Hillebrand</a:t>
            </a:r>
            <a:r>
              <a:rPr lang="es-ES" sz="900" b="1" i="1" dirty="0">
                <a:solidFill>
                  <a:srgbClr val="FF0000"/>
                </a:solidFill>
                <a:latin typeface="Trebuchet MS"/>
                <a:ea typeface="+mn-lt"/>
                <a:cs typeface="+mn-lt"/>
              </a:rPr>
              <a:t> </a:t>
            </a:r>
          </a:p>
          <a:p>
            <a:pPr algn="ctr" defTabSz="685800">
              <a:defRPr/>
            </a:pPr>
            <a:endParaRPr lang="es-E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100%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 </a:t>
            </a:r>
            <a:r>
              <a:rPr lang="es-ES" sz="900" b="1" i="1" dirty="0">
                <a:solidFill>
                  <a:srgbClr val="FF0000"/>
                </a:solidFill>
                <a:latin typeface="Trebuchet MS"/>
                <a:ea typeface="+mn-lt"/>
                <a:cs typeface="+mn-lt"/>
              </a:rPr>
              <a:t>(en </a:t>
            </a:r>
            <a:r>
              <a:rPr lang="es-ES" sz="900" b="1" i="1" dirty="0" err="1">
                <a:solidFill>
                  <a:srgbClr val="FF0000"/>
                </a:solidFill>
                <a:latin typeface="Trebuchet MS"/>
                <a:ea typeface="+mn-lt"/>
                <a:cs typeface="+mn-lt"/>
              </a:rPr>
              <a:t>fonction</a:t>
            </a:r>
            <a:endParaRPr lang="en-US" sz="900" b="1" i="1" dirty="0">
              <a:solidFill>
                <a:srgbClr val="FF0000"/>
              </a:solidFill>
              <a:latin typeface="Trebuchet MS"/>
              <a:ea typeface="+mn-lt"/>
              <a:cs typeface="+mn-lt"/>
            </a:endParaRPr>
          </a:p>
          <a:p>
            <a:pPr algn="ctr" defTabSz="685800">
              <a:defRPr/>
            </a:pPr>
            <a:endParaRPr lang="en-US" sz="900" i="1" dirty="0">
              <a:solidFill>
                <a:srgbClr val="FF0000"/>
              </a:solidFill>
              <a:latin typeface="Trebuchet MS"/>
            </a:endParaRPr>
          </a:p>
        </p:txBody>
      </p:sp>
      <p:sp>
        <p:nvSpPr>
          <p:cNvPr id="24" name="Rectangle: Rounded Corners 20">
            <a:extLst>
              <a:ext uri="{FF2B5EF4-FFF2-40B4-BE49-F238E27FC236}">
                <a16:creationId xmlns:a16="http://schemas.microsoft.com/office/drawing/2014/main" id="{503389B3-8864-D3A0-04FF-E7DFBAAB54C7}"/>
              </a:ext>
            </a:extLst>
          </p:cNvPr>
          <p:cNvSpPr/>
          <p:nvPr/>
        </p:nvSpPr>
        <p:spPr>
          <a:xfrm>
            <a:off x="7740352" y="1484784"/>
            <a:ext cx="1322135" cy="144016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defRPr/>
            </a:pPr>
            <a:r>
              <a:rPr lang="en-US" sz="900" b="1" i="1" dirty="0">
                <a:solidFill>
                  <a:srgbClr val="FF0000"/>
                </a:solidFill>
                <a:latin typeface="Trebuchet MS"/>
                <a:ea typeface="+mn-lt"/>
                <a:cs typeface="+mn-lt"/>
              </a:rPr>
              <a:t>Point Focal PNIN au HC3N</a:t>
            </a:r>
          </a:p>
          <a:p>
            <a:pPr algn="ctr" defTabSz="685800">
              <a:defRPr/>
            </a:pPr>
            <a:endParaRPr lang="en-US" sz="900" i="1" dirty="0">
              <a:solidFill>
                <a:srgbClr val="FF0000"/>
              </a:solidFill>
              <a:latin typeface="Trebuchet MS"/>
            </a:endParaRPr>
          </a:p>
          <a:p>
            <a:pPr algn="ctr" defTabSz="685800"/>
            <a:r>
              <a:rPr lang="es-ES" sz="900" i="1" dirty="0" err="1">
                <a:solidFill>
                  <a:srgbClr val="FF0000"/>
                </a:solidFill>
                <a:latin typeface="Trebuchet MS"/>
              </a:rPr>
              <a:t>Aboubacar</a:t>
            </a:r>
            <a:r>
              <a:rPr lang="es-ES" sz="900" i="1" dirty="0">
                <a:solidFill>
                  <a:srgbClr val="FF0000"/>
                </a:solidFill>
                <a:latin typeface="Trebuchet MS"/>
              </a:rPr>
              <a:t> MAHAMADOU</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a:t>
            </a:r>
            <a:r>
              <a:rPr lang="en-US" sz="900" b="1" i="1" dirty="0" err="1">
                <a:solidFill>
                  <a:srgbClr val="FF0000"/>
                </a:solidFill>
                <a:latin typeface="Trebuchet MS"/>
                <a:ea typeface="+mn-lt"/>
                <a:cs typeface="+mn-lt"/>
              </a:rPr>
              <a:t>En</a:t>
            </a:r>
            <a:r>
              <a:rPr lang="en-US" sz="900" b="1" i="1" dirty="0">
                <a:solidFill>
                  <a:srgbClr val="FF0000"/>
                </a:solidFill>
                <a:latin typeface="Trebuchet MS"/>
                <a:ea typeface="+mn-lt"/>
                <a:cs typeface="+mn-lt"/>
              </a:rPr>
              <a:t> </a:t>
            </a:r>
            <a:r>
              <a:rPr lang="en-US" sz="900" b="1" i="1" dirty="0" err="1">
                <a:solidFill>
                  <a:srgbClr val="FF0000"/>
                </a:solidFill>
                <a:latin typeface="Trebuchet MS"/>
                <a:ea typeface="+mn-lt"/>
                <a:cs typeface="+mn-lt"/>
              </a:rPr>
              <a:t>fonction</a:t>
            </a:r>
            <a:r>
              <a:rPr lang="en-US" sz="900" b="1" i="1" dirty="0">
                <a:solidFill>
                  <a:srgbClr val="FF0000"/>
                </a:solidFill>
                <a:latin typeface="Trebuchet MS"/>
                <a:ea typeface="+mn-lt"/>
                <a:cs typeface="+mn-lt"/>
              </a:rPr>
              <a:t>)</a:t>
            </a:r>
          </a:p>
          <a:p>
            <a:pPr algn="ctr" defTabSz="685800">
              <a:defRPr/>
            </a:pPr>
            <a:endParaRPr lang="en-US" sz="900" b="1" i="1" dirty="0">
              <a:solidFill>
                <a:srgbClr val="FF0000"/>
              </a:solidFill>
              <a:latin typeface="Trebuchet MS"/>
              <a:ea typeface="+mn-lt"/>
              <a:cs typeface="+mn-lt"/>
            </a:endParaRPr>
          </a:p>
          <a:p>
            <a:pPr algn="ctr" defTabSz="685800">
              <a:defRPr/>
            </a:pPr>
            <a:r>
              <a:rPr lang="en-US" sz="900" b="1" i="1" dirty="0">
                <a:solidFill>
                  <a:srgbClr val="FF0000"/>
                </a:solidFill>
                <a:latin typeface="Trebuchet MS"/>
                <a:ea typeface="+mn-lt"/>
                <a:cs typeface="+mn-lt"/>
              </a:rPr>
              <a:t>30% </a:t>
            </a:r>
            <a:r>
              <a:rPr lang="en-US" sz="900" b="1" i="1" dirty="0" err="1">
                <a:solidFill>
                  <a:srgbClr val="FF0000"/>
                </a:solidFill>
                <a:latin typeface="Trebuchet MS"/>
                <a:ea typeface="+mn-lt"/>
                <a:cs typeface="+mn-lt"/>
              </a:rPr>
              <a:t>alloué</a:t>
            </a:r>
            <a:r>
              <a:rPr lang="en-US" sz="900" b="1" i="1" dirty="0">
                <a:solidFill>
                  <a:srgbClr val="FF0000"/>
                </a:solidFill>
                <a:latin typeface="Trebuchet MS"/>
                <a:ea typeface="+mn-lt"/>
                <a:cs typeface="+mn-lt"/>
              </a:rPr>
              <a:t> à la PNIN</a:t>
            </a:r>
            <a:endParaRPr lang="en-US" sz="900" i="1" dirty="0">
              <a:solidFill>
                <a:srgbClr val="FF0000"/>
              </a:solidFill>
              <a:latin typeface="Trebuchet MS"/>
            </a:endParaRPr>
          </a:p>
        </p:txBody>
      </p:sp>
    </p:spTree>
    <p:extLst>
      <p:ext uri="{BB962C8B-B14F-4D97-AF65-F5344CB8AC3E}">
        <p14:creationId xmlns:p14="http://schemas.microsoft.com/office/powerpoint/2010/main" val="289955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4C9CAEF5-EA51-44D9-8C78-C2059E4C9547}"/>
              </a:ext>
            </a:extLst>
          </p:cNvPr>
          <p:cNvSpPr>
            <a:spLocks noGrp="1"/>
          </p:cNvSpPr>
          <p:nvPr>
            <p:ph type="sldNum" sz="quarter" idx="12"/>
          </p:nvPr>
        </p:nvSpPr>
        <p:spPr>
          <a:xfrm>
            <a:off x="8388424" y="6453336"/>
            <a:ext cx="621432" cy="365125"/>
          </a:xfrm>
        </p:spPr>
        <p:txBody>
          <a:bodyPr/>
          <a:lstStyle/>
          <a:p>
            <a:fld id="{02C702AE-1502-43AE-8DBA-2BCAD3408EF2}" type="slidenum">
              <a:rPr lang="fr-FR" smtClean="0"/>
              <a:pPr/>
              <a:t>4</a:t>
            </a:fld>
            <a:endParaRPr lang="fr-FR"/>
          </a:p>
        </p:txBody>
      </p:sp>
      <p:sp>
        <p:nvSpPr>
          <p:cNvPr id="9" name="ZoneTexte 8">
            <a:extLst>
              <a:ext uri="{FF2B5EF4-FFF2-40B4-BE49-F238E27FC236}">
                <a16:creationId xmlns:a16="http://schemas.microsoft.com/office/drawing/2014/main" id="{E598031F-44E8-421E-88DA-2E3C5DF0169C}"/>
              </a:ext>
            </a:extLst>
          </p:cNvPr>
          <p:cNvSpPr txBox="1"/>
          <p:nvPr/>
        </p:nvSpPr>
        <p:spPr>
          <a:xfrm>
            <a:off x="2238299" y="188640"/>
            <a:ext cx="4745113" cy="400110"/>
          </a:xfrm>
          <a:prstGeom prst="rect">
            <a:avLst/>
          </a:prstGeom>
          <a:noFill/>
        </p:spPr>
        <p:txBody>
          <a:bodyPr wrap="square" rtlCol="0">
            <a:spAutoFit/>
          </a:bodyPr>
          <a:lstStyle/>
          <a:p>
            <a:pPr algn="ctr" defTabSz="363538">
              <a:tabLst>
                <a:tab pos="903288" algn="l"/>
                <a:tab pos="1077913" algn="l"/>
              </a:tabLst>
            </a:pPr>
            <a:r>
              <a:rPr lang="fr-FR" sz="2000" b="1" dirty="0">
                <a:solidFill>
                  <a:schemeClr val="bg1"/>
                </a:solidFill>
              </a:rPr>
              <a:t>Sigles et abréviations</a:t>
            </a:r>
          </a:p>
        </p:txBody>
      </p:sp>
      <p:grpSp>
        <p:nvGrpSpPr>
          <p:cNvPr id="17" name="Groupe 16"/>
          <p:cNvGrpSpPr/>
          <p:nvPr/>
        </p:nvGrpSpPr>
        <p:grpSpPr>
          <a:xfrm>
            <a:off x="6983413" y="0"/>
            <a:ext cx="2190482" cy="720725"/>
            <a:chOff x="6983413" y="0"/>
            <a:chExt cx="2190482" cy="720725"/>
          </a:xfrm>
        </p:grpSpPr>
        <p:grpSp>
          <p:nvGrpSpPr>
            <p:cNvPr id="18" name="Group 4"/>
            <p:cNvGrpSpPr>
              <a:grpSpLocks noChangeAspect="1"/>
            </p:cNvGrpSpPr>
            <p:nvPr/>
          </p:nvGrpSpPr>
          <p:grpSpPr bwMode="auto">
            <a:xfrm>
              <a:off x="6983413" y="0"/>
              <a:ext cx="2160587" cy="720725"/>
              <a:chOff x="4399" y="0"/>
              <a:chExt cx="1361" cy="454"/>
            </a:xfrm>
          </p:grpSpPr>
          <p:sp>
            <p:nvSpPr>
              <p:cNvPr id="20"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1"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 name="Imag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7F2776F2-04B9-A4C8-FFDD-97B75D3F0D92}"/>
              </a:ext>
            </a:extLst>
          </p:cNvPr>
          <p:cNvSpPr txBox="1"/>
          <p:nvPr/>
        </p:nvSpPr>
        <p:spPr>
          <a:xfrm>
            <a:off x="863588" y="1200809"/>
            <a:ext cx="7416824" cy="5324535"/>
          </a:xfrm>
          <a:prstGeom prst="rect">
            <a:avLst/>
          </a:prstGeom>
          <a:noFill/>
        </p:spPr>
        <p:txBody>
          <a:bodyPr wrap="square" rtlCol="0">
            <a:spAutoFit/>
          </a:bodyPr>
          <a:lstStyle/>
          <a:p>
            <a:r>
              <a:rPr lang="fr-FR" sz="1700" b="1" dirty="0">
                <a:solidFill>
                  <a:schemeClr val="accent2">
                    <a:lumMod val="75000"/>
                  </a:schemeClr>
                </a:solidFill>
              </a:rPr>
              <a:t>GTN : Groupe Technique Nutrition</a:t>
            </a:r>
          </a:p>
          <a:p>
            <a:endParaRPr lang="fr-FR" sz="1700" b="1" dirty="0"/>
          </a:p>
          <a:p>
            <a:r>
              <a:rPr lang="fr-FR" sz="1700" b="1" dirty="0">
                <a:solidFill>
                  <a:schemeClr val="accent6">
                    <a:lumMod val="75000"/>
                  </a:schemeClr>
                </a:solidFill>
              </a:rPr>
              <a:t>GTNS : Groupe Technique Nutrition Sensible</a:t>
            </a:r>
          </a:p>
          <a:p>
            <a:endParaRPr lang="fr-FR" sz="1700" b="1" dirty="0">
              <a:solidFill>
                <a:schemeClr val="accent4"/>
              </a:solidFill>
            </a:endParaRPr>
          </a:p>
          <a:p>
            <a:r>
              <a:rPr lang="fr-FR" sz="1700" b="1" dirty="0">
                <a:solidFill>
                  <a:schemeClr val="accent4"/>
                </a:solidFill>
              </a:rPr>
              <a:t>GTT plaidoyer : Groupe Technique Thématique Plaidoyer </a:t>
            </a:r>
          </a:p>
          <a:p>
            <a:endParaRPr lang="fr-FR" sz="1700" b="1" dirty="0">
              <a:solidFill>
                <a:schemeClr val="accent2"/>
              </a:solidFill>
            </a:endParaRPr>
          </a:p>
          <a:p>
            <a:r>
              <a:rPr lang="fr-FR" sz="1700" b="1" dirty="0">
                <a:solidFill>
                  <a:schemeClr val="accent2"/>
                </a:solidFill>
              </a:rPr>
              <a:t>C4N : </a:t>
            </a:r>
            <a:r>
              <a:rPr lang="fr-FR" sz="1700" b="1" dirty="0" err="1">
                <a:solidFill>
                  <a:schemeClr val="accent2"/>
                </a:solidFill>
              </a:rPr>
              <a:t>Capacity</a:t>
            </a:r>
            <a:r>
              <a:rPr lang="fr-FR" sz="1700" b="1" dirty="0">
                <a:solidFill>
                  <a:schemeClr val="accent2"/>
                </a:solidFill>
              </a:rPr>
              <a:t> For Nutrition</a:t>
            </a:r>
          </a:p>
          <a:p>
            <a:endParaRPr lang="fr-FR" sz="1700" b="1" dirty="0"/>
          </a:p>
          <a:p>
            <a:r>
              <a:rPr lang="fr-FR" sz="1700" b="1" dirty="0">
                <a:solidFill>
                  <a:schemeClr val="accent6">
                    <a:lumMod val="75000"/>
                  </a:schemeClr>
                </a:solidFill>
              </a:rPr>
              <a:t>CT : Comité Technique</a:t>
            </a:r>
          </a:p>
          <a:p>
            <a:endParaRPr lang="fr-FR" sz="1700" b="1" dirty="0"/>
          </a:p>
          <a:p>
            <a:r>
              <a:rPr lang="fr-FR" sz="1700" b="1" dirty="0">
                <a:solidFill>
                  <a:srgbClr val="00B050"/>
                </a:solidFill>
              </a:rPr>
              <a:t>DEP : Direction des Etudes et de la Programmation</a:t>
            </a:r>
          </a:p>
          <a:p>
            <a:endParaRPr lang="fr-FR" sz="1700" b="1" dirty="0"/>
          </a:p>
          <a:p>
            <a:r>
              <a:rPr lang="fr-FR" sz="1700" b="1" dirty="0">
                <a:solidFill>
                  <a:srgbClr val="0070C0"/>
                </a:solidFill>
              </a:rPr>
              <a:t>DS : Direction des Statistiques</a:t>
            </a:r>
          </a:p>
          <a:p>
            <a:endParaRPr lang="fr-FR" sz="1700" b="1" dirty="0"/>
          </a:p>
          <a:p>
            <a:r>
              <a:rPr lang="fr-FR" sz="1700" b="1" dirty="0">
                <a:solidFill>
                  <a:schemeClr val="accent6">
                    <a:lumMod val="50000"/>
                  </a:schemeClr>
                </a:solidFill>
              </a:rPr>
              <a:t>PNSN : Politique Nation de la Sécurité Nutritionnelle</a:t>
            </a:r>
          </a:p>
          <a:p>
            <a:endParaRPr lang="fr-FR" sz="1700" b="1" dirty="0"/>
          </a:p>
          <a:p>
            <a:r>
              <a:rPr lang="fr-FR" sz="1700" b="1" dirty="0">
                <a:solidFill>
                  <a:schemeClr val="accent5">
                    <a:lumMod val="75000"/>
                  </a:schemeClr>
                </a:solidFill>
              </a:rPr>
              <a:t>PNIN : Plateforme Nationale d’Information pour la Nutrition</a:t>
            </a:r>
          </a:p>
          <a:p>
            <a:endParaRPr lang="fr-FR" sz="1700" b="1" dirty="0"/>
          </a:p>
          <a:p>
            <a:r>
              <a:rPr lang="fr-FR" sz="1700" b="1" dirty="0"/>
              <a:t>SSN : Système Statistique National</a:t>
            </a:r>
          </a:p>
          <a:p>
            <a:endParaRPr lang="fr-FR" sz="1700" b="1" dirty="0"/>
          </a:p>
        </p:txBody>
      </p:sp>
    </p:spTree>
    <p:extLst>
      <p:ext uri="{BB962C8B-B14F-4D97-AF65-F5344CB8AC3E}">
        <p14:creationId xmlns:p14="http://schemas.microsoft.com/office/powerpoint/2010/main" val="4126018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objet&#10;&#10;Description générée avec un niveau de confiance élevé">
            <a:extLst>
              <a:ext uri="{FF2B5EF4-FFF2-40B4-BE49-F238E27FC236}">
                <a16:creationId xmlns:a16="http://schemas.microsoft.com/office/drawing/2014/main" id="{CA08BC6E-3CF1-421C-9AA6-5C8C9C19D4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7308" y="4365105"/>
            <a:ext cx="4392490" cy="1764804"/>
          </a:xfrm>
          <a:prstGeom prst="rect">
            <a:avLst/>
          </a:prstGeom>
        </p:spPr>
      </p:pic>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276872"/>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6000" dirty="0">
                <a:ln w="0"/>
                <a:solidFill>
                  <a:srgbClr val="00B050"/>
                </a:solidFill>
                <a:effectLst>
                  <a:outerShdw blurRad="38100" dist="19050" dir="2700000" algn="tl" rotWithShape="0">
                    <a:schemeClr val="dk1">
                      <a:alpha val="40000"/>
                    </a:schemeClr>
                  </a:outerShdw>
                </a:effectLst>
                <a:latin typeface="Calibri" pitchFamily="34" charset="0"/>
              </a:rPr>
              <a:t>Merci pour votre attention</a:t>
            </a:r>
          </a:p>
        </p:txBody>
      </p:sp>
      <p:grpSp>
        <p:nvGrpSpPr>
          <p:cNvPr id="4" name="Groupe 3"/>
          <p:cNvGrpSpPr/>
          <p:nvPr/>
        </p:nvGrpSpPr>
        <p:grpSpPr>
          <a:xfrm>
            <a:off x="6983413" y="0"/>
            <a:ext cx="2190482" cy="720725"/>
            <a:chOff x="6983413" y="0"/>
            <a:chExt cx="2190482" cy="720725"/>
          </a:xfrm>
        </p:grpSpPr>
        <p:grpSp>
          <p:nvGrpSpPr>
            <p:cNvPr id="5" name="Group 4"/>
            <p:cNvGrpSpPr>
              <a:grpSpLocks noChangeAspect="1"/>
            </p:cNvGrpSpPr>
            <p:nvPr/>
          </p:nvGrpSpPr>
          <p:grpSpPr bwMode="auto">
            <a:xfrm>
              <a:off x="6983413" y="0"/>
              <a:ext cx="2160587" cy="720725"/>
              <a:chOff x="4399" y="0"/>
              <a:chExt cx="1361" cy="454"/>
            </a:xfrm>
          </p:grpSpPr>
          <p:sp>
            <p:nvSpPr>
              <p:cNvPr id="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404104039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11411</TotalTime>
  <Words>756</Words>
  <Application>Microsoft Office PowerPoint</Application>
  <PresentationFormat>Affichage à l'écran (4:3)</PresentationFormat>
  <Paragraphs>134</Paragraphs>
  <Slides>5</Slides>
  <Notes>4</Notes>
  <HiddenSlides>1</HiddenSlides>
  <MMClips>0</MMClips>
  <ScaleCrop>false</ScaleCrop>
  <HeadingPairs>
    <vt:vector size="6" baseType="variant">
      <vt:variant>
        <vt:lpstr>Polices utilisées</vt:lpstr>
      </vt:variant>
      <vt:variant>
        <vt:i4>4</vt:i4>
      </vt:variant>
      <vt:variant>
        <vt:lpstr>Thème</vt:lpstr>
      </vt:variant>
      <vt:variant>
        <vt:i4>3</vt:i4>
      </vt:variant>
      <vt:variant>
        <vt:lpstr>Titres des diapositives</vt:lpstr>
      </vt:variant>
      <vt:variant>
        <vt:i4>5</vt:i4>
      </vt:variant>
    </vt:vector>
  </HeadingPairs>
  <TitlesOfParts>
    <vt:vector size="12" baseType="lpstr">
      <vt:lpstr>Arial</vt:lpstr>
      <vt:lpstr>Calibri</vt:lpstr>
      <vt:lpstr>Trebuchet MS</vt:lpstr>
      <vt:lpstr>Wingdings 2</vt:lpstr>
      <vt:lpstr>Conception personnalisée</vt:lpstr>
      <vt:lpstr>Thème Office</vt:lpstr>
      <vt:lpstr>1_Thème Office</vt:lpstr>
      <vt:lpstr>Organisation et structure de la PNIN NIGER</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Almoustapha THÉODORE  YATTA</cp:lastModifiedBy>
  <cp:revision>403</cp:revision>
  <cp:lastPrinted>2018-04-24T18:24:59Z</cp:lastPrinted>
  <dcterms:created xsi:type="dcterms:W3CDTF">2016-04-15T07:54:58Z</dcterms:created>
  <dcterms:modified xsi:type="dcterms:W3CDTF">2022-09-29T16:19:37Z</dcterms:modified>
</cp:coreProperties>
</file>