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4"/>
  </p:sldMasterIdLst>
  <p:notesMasterIdLst>
    <p:notesMasterId r:id="rId75"/>
  </p:notesMasterIdLst>
  <p:sldIdLst>
    <p:sldId id="256" r:id="rId5"/>
    <p:sldId id="258" r:id="rId6"/>
    <p:sldId id="257" r:id="rId7"/>
    <p:sldId id="262" r:id="rId8"/>
    <p:sldId id="259" r:id="rId9"/>
    <p:sldId id="267" r:id="rId10"/>
    <p:sldId id="269" r:id="rId11"/>
    <p:sldId id="270" r:id="rId12"/>
    <p:sldId id="263" r:id="rId13"/>
    <p:sldId id="265" r:id="rId14"/>
    <p:sldId id="261" r:id="rId15"/>
    <p:sldId id="264" r:id="rId16"/>
    <p:sldId id="273" r:id="rId17"/>
    <p:sldId id="272" r:id="rId18"/>
    <p:sldId id="292" r:id="rId19"/>
    <p:sldId id="278" r:id="rId20"/>
    <p:sldId id="279" r:id="rId21"/>
    <p:sldId id="280" r:id="rId22"/>
    <p:sldId id="281" r:id="rId23"/>
    <p:sldId id="285" r:id="rId24"/>
    <p:sldId id="293" r:id="rId25"/>
    <p:sldId id="294" r:id="rId26"/>
    <p:sldId id="295" r:id="rId27"/>
    <p:sldId id="296" r:id="rId28"/>
    <p:sldId id="297" r:id="rId29"/>
    <p:sldId id="298" r:id="rId30"/>
    <p:sldId id="299" r:id="rId31"/>
    <p:sldId id="300" r:id="rId32"/>
    <p:sldId id="301" r:id="rId33"/>
    <p:sldId id="302" r:id="rId34"/>
    <p:sldId id="303" r:id="rId35"/>
    <p:sldId id="304" r:id="rId36"/>
    <p:sldId id="305" r:id="rId37"/>
    <p:sldId id="306" r:id="rId38"/>
    <p:sldId id="307" r:id="rId39"/>
    <p:sldId id="308" r:id="rId40"/>
    <p:sldId id="309" r:id="rId41"/>
    <p:sldId id="310" r:id="rId42"/>
    <p:sldId id="311" r:id="rId43"/>
    <p:sldId id="312" r:id="rId44"/>
    <p:sldId id="313" r:id="rId45"/>
    <p:sldId id="314" r:id="rId46"/>
    <p:sldId id="315" r:id="rId47"/>
    <p:sldId id="316" r:id="rId48"/>
    <p:sldId id="317" r:id="rId49"/>
    <p:sldId id="318" r:id="rId50"/>
    <p:sldId id="319" r:id="rId51"/>
    <p:sldId id="320" r:id="rId52"/>
    <p:sldId id="321" r:id="rId53"/>
    <p:sldId id="322" r:id="rId54"/>
    <p:sldId id="323" r:id="rId55"/>
    <p:sldId id="324" r:id="rId56"/>
    <p:sldId id="325" r:id="rId57"/>
    <p:sldId id="326" r:id="rId58"/>
    <p:sldId id="327" r:id="rId59"/>
    <p:sldId id="328" r:id="rId60"/>
    <p:sldId id="329" r:id="rId61"/>
    <p:sldId id="330" r:id="rId62"/>
    <p:sldId id="331" r:id="rId63"/>
    <p:sldId id="332" r:id="rId64"/>
    <p:sldId id="333" r:id="rId65"/>
    <p:sldId id="334" r:id="rId66"/>
    <p:sldId id="335" r:id="rId67"/>
    <p:sldId id="336" r:id="rId68"/>
    <p:sldId id="337" r:id="rId69"/>
    <p:sldId id="338" r:id="rId70"/>
    <p:sldId id="339" r:id="rId71"/>
    <p:sldId id="340" r:id="rId72"/>
    <p:sldId id="341" r:id="rId73"/>
    <p:sldId id="342" r:id="rId74"/>
  </p:sldIdLst>
  <p:sldSz cx="12192000" cy="6858000"/>
  <p:notesSz cx="6858000" cy="9144000"/>
  <p:embeddedFontLst>
    <p:embeddedFont>
      <p:font typeface="Calibri Light" panose="020F0302020204030204" pitchFamily="34" charset="0"/>
      <p:regular r:id="rId76"/>
      <p:italic r:id="rId77"/>
    </p:embeddedFont>
    <p:embeddedFont>
      <p:font typeface="Rockwell" panose="02060603020205020403" pitchFamily="18" charset="0"/>
      <p:regular r:id="rId78"/>
      <p:bold r:id="rId79"/>
      <p:italic r:id="rId80"/>
      <p:boldItalic r:id="rId81"/>
    </p:embeddedFont>
    <p:embeddedFont>
      <p:font typeface="Calibri" panose="020F0502020204030204" pitchFamily="34" charset="0"/>
      <p:regular r:id="rId82"/>
      <p:bold r:id="rId83"/>
      <p:italic r:id="rId84"/>
      <p:boldItalic r:id="rId85"/>
    </p:embeddedFont>
    <p:embeddedFont>
      <p:font typeface="Tw Cen MT" panose="020B0602020104020603" pitchFamily="34" charset="0"/>
      <p:regular r:id="rId86"/>
      <p:bold r:id="rId87"/>
      <p:italic r:id="rId88"/>
      <p:boldItalic r:id="rId89"/>
    </p:embeddedFont>
    <p:embeddedFont>
      <p:font typeface="Corbel" panose="020B0503020204020204" pitchFamily="34" charset="0"/>
      <p:regular r:id="rId90"/>
      <p:bold r:id="rId91"/>
      <p:italic r:id="rId92"/>
      <p:boldItalic r:id="rId93"/>
    </p:embeddedFont>
    <p:embeddedFont>
      <p:font typeface="Roboto" panose="020B0604020202020204" charset="0"/>
      <p:regular r:id="rId94"/>
      <p:bold r:id="rId95"/>
      <p:italic r:id="rId96"/>
      <p:boldItalic r:id="rId9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69" autoAdjust="0"/>
    <p:restoredTop sz="82198" autoAdjust="0"/>
  </p:normalViewPr>
  <p:slideViewPr>
    <p:cSldViewPr snapToGrid="0">
      <p:cViewPr varScale="1">
        <p:scale>
          <a:sx n="89" d="100"/>
          <a:sy n="89" d="100"/>
        </p:scale>
        <p:origin x="1320" y="90"/>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font" Target="fonts/font1.fntdata"/><Relationship Id="rId84" Type="http://schemas.openxmlformats.org/officeDocument/2006/relationships/font" Target="fonts/font9.fntdata"/><Relationship Id="rId89" Type="http://schemas.openxmlformats.org/officeDocument/2006/relationships/font" Target="fonts/font14.fntdata"/><Relationship Id="rId97" Type="http://schemas.openxmlformats.org/officeDocument/2006/relationships/font" Target="fonts/font22.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font" Target="fonts/font17.fntdata"/><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font" Target="fonts/font4.fntdata"/><Relationship Id="rId87" Type="http://schemas.openxmlformats.org/officeDocument/2006/relationships/font" Target="fonts/font12.fntdata"/><Relationship Id="rId102" Type="http://schemas.microsoft.com/office/2016/11/relationships/changesInfo" Target="changesInfos/changesInfo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font" Target="fonts/font7.fntdata"/><Relationship Id="rId90" Type="http://schemas.openxmlformats.org/officeDocument/2006/relationships/font" Target="fonts/font15.fntdata"/><Relationship Id="rId95" Type="http://schemas.openxmlformats.org/officeDocument/2006/relationships/font" Target="fonts/font20.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font" Target="fonts/font2.fntdata"/><Relationship Id="rId100"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font" Target="fonts/font5.fntdata"/><Relationship Id="rId85" Type="http://schemas.openxmlformats.org/officeDocument/2006/relationships/font" Target="fonts/font10.fntdata"/><Relationship Id="rId93" Type="http://schemas.openxmlformats.org/officeDocument/2006/relationships/font" Target="fonts/font18.fntdata"/><Relationship Id="rId98"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notesMaster" Target="notesMasters/notesMaster1.xml"/><Relationship Id="rId83" Type="http://schemas.openxmlformats.org/officeDocument/2006/relationships/font" Target="fonts/font8.fntdata"/><Relationship Id="rId88" Type="http://schemas.openxmlformats.org/officeDocument/2006/relationships/font" Target="fonts/font13.fntdata"/><Relationship Id="rId91" Type="http://schemas.openxmlformats.org/officeDocument/2006/relationships/font" Target="fonts/font16.fntdata"/><Relationship Id="rId96" Type="http://schemas.openxmlformats.org/officeDocument/2006/relationships/font" Target="fonts/font21.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font" Target="fonts/font3.fntdata"/><Relationship Id="rId81" Type="http://schemas.openxmlformats.org/officeDocument/2006/relationships/font" Target="fonts/font6.fntdata"/><Relationship Id="rId86" Type="http://schemas.openxmlformats.org/officeDocument/2006/relationships/font" Target="fonts/font11.fntdata"/><Relationship Id="rId94" Type="http://schemas.openxmlformats.org/officeDocument/2006/relationships/font" Target="fonts/font19.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erine Schneider" userId="e04f9cab-fb90-4148-81f9-b7b846ed3610" providerId="ADAL" clId="{9EA4F750-D578-46B6-A1D5-28BFA718EEC2}"/>
    <pc:docChg chg="delSld modSld">
      <pc:chgData name="Katherine Schneider" userId="e04f9cab-fb90-4148-81f9-b7b846ed3610" providerId="ADAL" clId="{9EA4F750-D578-46B6-A1D5-28BFA718EEC2}" dt="2022-05-13T16:53:57.681" v="68" actId="20577"/>
      <pc:docMkLst>
        <pc:docMk/>
      </pc:docMkLst>
      <pc:sldChg chg="modSp mod">
        <pc:chgData name="Katherine Schneider" userId="e04f9cab-fb90-4148-81f9-b7b846ed3610" providerId="ADAL" clId="{9EA4F750-D578-46B6-A1D5-28BFA718EEC2}" dt="2022-05-13T16:52:57.780" v="52" actId="404"/>
        <pc:sldMkLst>
          <pc:docMk/>
          <pc:sldMk cId="1368921440" sldId="259"/>
        </pc:sldMkLst>
        <pc:spChg chg="mod">
          <ac:chgData name="Katherine Schneider" userId="e04f9cab-fb90-4148-81f9-b7b846ed3610" providerId="ADAL" clId="{9EA4F750-D578-46B6-A1D5-28BFA718EEC2}" dt="2022-05-13T16:52:57.780" v="52" actId="404"/>
          <ac:spMkLst>
            <pc:docMk/>
            <pc:sldMk cId="1368921440" sldId="259"/>
            <ac:spMk id="3" creationId="{1C2B3C6E-2816-4DF2-989A-C1EF98B01F8F}"/>
          </ac:spMkLst>
        </pc:spChg>
      </pc:sldChg>
      <pc:sldChg chg="addSp modSp mod">
        <pc:chgData name="Katherine Schneider" userId="e04f9cab-fb90-4148-81f9-b7b846ed3610" providerId="ADAL" clId="{9EA4F750-D578-46B6-A1D5-28BFA718EEC2}" dt="2022-05-13T16:52:34.053" v="50" actId="1076"/>
        <pc:sldMkLst>
          <pc:docMk/>
          <pc:sldMk cId="1156746279" sldId="272"/>
        </pc:sldMkLst>
        <pc:spChg chg="add mod">
          <ac:chgData name="Katherine Schneider" userId="e04f9cab-fb90-4148-81f9-b7b846ed3610" providerId="ADAL" clId="{9EA4F750-D578-46B6-A1D5-28BFA718EEC2}" dt="2022-05-13T16:52:34.053" v="50" actId="1076"/>
          <ac:spMkLst>
            <pc:docMk/>
            <pc:sldMk cId="1156746279" sldId="272"/>
            <ac:spMk id="2" creationId="{DD1D6A75-8B74-18A7-B887-0A80A0451A09}"/>
          </ac:spMkLst>
        </pc:spChg>
      </pc:sldChg>
      <pc:sldChg chg="del">
        <pc:chgData name="Katherine Schneider" userId="e04f9cab-fb90-4148-81f9-b7b846ed3610" providerId="ADAL" clId="{9EA4F750-D578-46B6-A1D5-28BFA718EEC2}" dt="2022-05-13T16:50:00.632" v="0" actId="47"/>
        <pc:sldMkLst>
          <pc:docMk/>
          <pc:sldMk cId="746603006" sldId="274"/>
        </pc:sldMkLst>
      </pc:sldChg>
      <pc:sldChg chg="del">
        <pc:chgData name="Katherine Schneider" userId="e04f9cab-fb90-4148-81f9-b7b846ed3610" providerId="ADAL" clId="{9EA4F750-D578-46B6-A1D5-28BFA718EEC2}" dt="2022-05-13T16:50:48.176" v="1" actId="47"/>
        <pc:sldMkLst>
          <pc:docMk/>
          <pc:sldMk cId="1922859566" sldId="277"/>
        </pc:sldMkLst>
      </pc:sldChg>
      <pc:sldChg chg="del">
        <pc:chgData name="Katherine Schneider" userId="e04f9cab-fb90-4148-81f9-b7b846ed3610" providerId="ADAL" clId="{9EA4F750-D578-46B6-A1D5-28BFA718EEC2}" dt="2022-05-13T16:51:17.108" v="2" actId="47"/>
        <pc:sldMkLst>
          <pc:docMk/>
          <pc:sldMk cId="524058969" sldId="282"/>
        </pc:sldMkLst>
      </pc:sldChg>
      <pc:sldChg chg="del">
        <pc:chgData name="Katherine Schneider" userId="e04f9cab-fb90-4148-81f9-b7b846ed3610" providerId="ADAL" clId="{9EA4F750-D578-46B6-A1D5-28BFA718EEC2}" dt="2022-05-13T16:51:17.108" v="2" actId="47"/>
        <pc:sldMkLst>
          <pc:docMk/>
          <pc:sldMk cId="341442283" sldId="286"/>
        </pc:sldMkLst>
      </pc:sldChg>
      <pc:sldChg chg="del">
        <pc:chgData name="Katherine Schneider" userId="e04f9cab-fb90-4148-81f9-b7b846ed3610" providerId="ADAL" clId="{9EA4F750-D578-46B6-A1D5-28BFA718EEC2}" dt="2022-05-13T16:51:17.108" v="2" actId="47"/>
        <pc:sldMkLst>
          <pc:docMk/>
          <pc:sldMk cId="1380496716" sldId="287"/>
        </pc:sldMkLst>
      </pc:sldChg>
      <pc:sldChg chg="del">
        <pc:chgData name="Katherine Schneider" userId="e04f9cab-fb90-4148-81f9-b7b846ed3610" providerId="ADAL" clId="{9EA4F750-D578-46B6-A1D5-28BFA718EEC2}" dt="2022-05-13T16:51:17.108" v="2" actId="47"/>
        <pc:sldMkLst>
          <pc:docMk/>
          <pc:sldMk cId="2826700284" sldId="289"/>
        </pc:sldMkLst>
      </pc:sldChg>
      <pc:sldChg chg="del">
        <pc:chgData name="Katherine Schneider" userId="e04f9cab-fb90-4148-81f9-b7b846ed3610" providerId="ADAL" clId="{9EA4F750-D578-46B6-A1D5-28BFA718EEC2}" dt="2022-05-13T16:51:17.108" v="2" actId="47"/>
        <pc:sldMkLst>
          <pc:docMk/>
          <pc:sldMk cId="3763620630" sldId="290"/>
        </pc:sldMkLst>
      </pc:sldChg>
      <pc:sldChg chg="del">
        <pc:chgData name="Katherine Schneider" userId="e04f9cab-fb90-4148-81f9-b7b846ed3610" providerId="ADAL" clId="{9EA4F750-D578-46B6-A1D5-28BFA718EEC2}" dt="2022-05-13T16:50:48.176" v="1" actId="47"/>
        <pc:sldMkLst>
          <pc:docMk/>
          <pc:sldMk cId="3565834741" sldId="291"/>
        </pc:sldMkLst>
      </pc:sldChg>
      <pc:sldChg chg="modSp mod">
        <pc:chgData name="Katherine Schneider" userId="e04f9cab-fb90-4148-81f9-b7b846ed3610" providerId="ADAL" clId="{9EA4F750-D578-46B6-A1D5-28BFA718EEC2}" dt="2022-05-13T16:53:57.681" v="68" actId="20577"/>
        <pc:sldMkLst>
          <pc:docMk/>
          <pc:sldMk cId="611873656" sldId="292"/>
        </pc:sldMkLst>
        <pc:spChg chg="mod">
          <ac:chgData name="Katherine Schneider" userId="e04f9cab-fb90-4148-81f9-b7b846ed3610" providerId="ADAL" clId="{9EA4F750-D578-46B6-A1D5-28BFA718EEC2}" dt="2022-05-13T16:53:57.681" v="68" actId="20577"/>
          <ac:spMkLst>
            <pc:docMk/>
            <pc:sldMk cId="611873656" sldId="292"/>
            <ac:spMk id="2" creationId="{639E79CD-6DEE-4980-9471-0E486D94A65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DC83FA-AA51-4707-8A76-4B0C37BCFA84}" type="doc">
      <dgm:prSet loTypeId="urn:microsoft.com/office/officeart/2005/8/layout/hierarchy1" loCatId="hierarchy" qsTypeId="urn:microsoft.com/office/officeart/2005/8/quickstyle/simple1" qsCatId="simple" csTypeId="urn:microsoft.com/office/officeart/2005/8/colors/accent6_2" csCatId="accent6" phldr="1"/>
      <dgm:spPr/>
      <dgm:t>
        <a:bodyPr/>
        <a:lstStyle/>
        <a:p>
          <a:endParaRPr lang="en-US"/>
        </a:p>
      </dgm:t>
    </dgm:pt>
    <dgm:pt modelId="{BA7D7998-953B-4F11-BCDD-AA49863A9B64}">
      <dgm:prSet/>
      <dgm:spPr/>
      <dgm:t>
        <a:bodyPr/>
        <a:lstStyle/>
        <a:p>
          <a:pPr>
            <a:lnSpc>
              <a:spcPct val="100000"/>
            </a:lnSpc>
          </a:pPr>
          <a:r>
            <a:rPr lang="fr-FR" dirty="0"/>
            <a:t>Fourniront des preuves exploitables pour suivre les progrès, guider les décideurs et éclairer la transformation.</a:t>
          </a:r>
          <a:r>
            <a:rPr lang="en-US" dirty="0">
              <a:solidFill>
                <a:schemeClr val="accent3">
                  <a:lumMod val="75000"/>
                </a:schemeClr>
              </a:solidFill>
              <a:latin typeface="Corbel" panose="020B0503020204020204" pitchFamily="34" charset="0"/>
            </a:rPr>
            <a:t>.</a:t>
          </a:r>
        </a:p>
      </dgm:t>
    </dgm:pt>
    <dgm:pt modelId="{5BE4F4CF-CA35-4536-B047-803448C93C13}" type="parTrans" cxnId="{E68C8B5C-6DC2-427A-AEBE-0256205B90CD}">
      <dgm:prSet/>
      <dgm:spPr/>
      <dgm:t>
        <a:bodyPr/>
        <a:lstStyle/>
        <a:p>
          <a:endParaRPr lang="en-US"/>
        </a:p>
      </dgm:t>
    </dgm:pt>
    <dgm:pt modelId="{F2871E1A-E9B8-41A9-A009-99B044221F90}" type="sibTrans" cxnId="{E68C8B5C-6DC2-427A-AEBE-0256205B90CD}">
      <dgm:prSet/>
      <dgm:spPr/>
      <dgm:t>
        <a:bodyPr/>
        <a:lstStyle/>
        <a:p>
          <a:endParaRPr lang="en-US"/>
        </a:p>
      </dgm:t>
    </dgm:pt>
    <dgm:pt modelId="{C16DE134-F93E-41DB-BE05-12863B6DAA5B}">
      <dgm:prSet/>
      <dgm:spPr/>
      <dgm:t>
        <a:bodyPr/>
        <a:lstStyle/>
        <a:p>
          <a:r>
            <a:rPr lang="fr-FR" dirty="0"/>
            <a:t>Compléteront d’autres activités de suivi et de suivi des objectifs connexes à l’échelle mondiale et régionale</a:t>
          </a:r>
          <a:endParaRPr lang="en-US" dirty="0">
            <a:solidFill>
              <a:schemeClr val="accent3">
                <a:lumMod val="75000"/>
              </a:schemeClr>
            </a:solidFill>
            <a:latin typeface="Corbel" panose="020B0503020204020204" pitchFamily="34" charset="0"/>
          </a:endParaRPr>
        </a:p>
      </dgm:t>
    </dgm:pt>
    <dgm:pt modelId="{84AF8263-2EBD-4B2E-B36E-1BBC7D36FA69}" type="parTrans" cxnId="{8F7987E0-FA99-4FA7-AE1B-5203EC9E1B69}">
      <dgm:prSet/>
      <dgm:spPr/>
      <dgm:t>
        <a:bodyPr/>
        <a:lstStyle/>
        <a:p>
          <a:endParaRPr lang="en-US"/>
        </a:p>
      </dgm:t>
    </dgm:pt>
    <dgm:pt modelId="{5CB08E7F-EC56-4D55-BD65-5FA178F5BFA3}" type="sibTrans" cxnId="{8F7987E0-FA99-4FA7-AE1B-5203EC9E1B69}">
      <dgm:prSet/>
      <dgm:spPr/>
      <dgm:t>
        <a:bodyPr/>
        <a:lstStyle/>
        <a:p>
          <a:endParaRPr lang="en-US"/>
        </a:p>
      </dgm:t>
    </dgm:pt>
    <dgm:pt modelId="{F928D23A-0256-4B77-AF50-B63EDD2C417A}" type="pres">
      <dgm:prSet presAssocID="{E2DC83FA-AA51-4707-8A76-4B0C37BCFA84}" presName="hierChild1" presStyleCnt="0">
        <dgm:presLayoutVars>
          <dgm:chPref val="1"/>
          <dgm:dir/>
          <dgm:animOne val="branch"/>
          <dgm:animLvl val="lvl"/>
          <dgm:resizeHandles/>
        </dgm:presLayoutVars>
      </dgm:prSet>
      <dgm:spPr/>
      <dgm:t>
        <a:bodyPr/>
        <a:lstStyle/>
        <a:p>
          <a:endParaRPr lang="fr-FR"/>
        </a:p>
      </dgm:t>
    </dgm:pt>
    <dgm:pt modelId="{9B1CA58F-4A7B-4B2C-B9D6-DA6FFE0608A1}" type="pres">
      <dgm:prSet presAssocID="{BA7D7998-953B-4F11-BCDD-AA49863A9B64}" presName="hierRoot1" presStyleCnt="0"/>
      <dgm:spPr/>
    </dgm:pt>
    <dgm:pt modelId="{E498AA67-891C-47BC-81C2-FA50396420B8}" type="pres">
      <dgm:prSet presAssocID="{BA7D7998-953B-4F11-BCDD-AA49863A9B64}" presName="composite" presStyleCnt="0"/>
      <dgm:spPr/>
    </dgm:pt>
    <dgm:pt modelId="{8CB0A051-E597-4110-A14F-44A19C0AC109}" type="pres">
      <dgm:prSet presAssocID="{BA7D7998-953B-4F11-BCDD-AA49863A9B64}" presName="background" presStyleLbl="node0" presStyleIdx="0" presStyleCnt="2"/>
      <dgm:spPr/>
    </dgm:pt>
    <dgm:pt modelId="{60C2A65B-6578-4D12-AFDF-6C13E8E1A7DD}" type="pres">
      <dgm:prSet presAssocID="{BA7D7998-953B-4F11-BCDD-AA49863A9B64}" presName="text" presStyleLbl="fgAcc0" presStyleIdx="0" presStyleCnt="2">
        <dgm:presLayoutVars>
          <dgm:chPref val="3"/>
        </dgm:presLayoutVars>
      </dgm:prSet>
      <dgm:spPr/>
      <dgm:t>
        <a:bodyPr/>
        <a:lstStyle/>
        <a:p>
          <a:endParaRPr lang="fr-FR"/>
        </a:p>
      </dgm:t>
    </dgm:pt>
    <dgm:pt modelId="{6A9F5A6C-A2B2-4D74-A27E-ED247E8D4CE4}" type="pres">
      <dgm:prSet presAssocID="{BA7D7998-953B-4F11-BCDD-AA49863A9B64}" presName="hierChild2" presStyleCnt="0"/>
      <dgm:spPr/>
    </dgm:pt>
    <dgm:pt modelId="{9C281BC4-3A2E-4331-B966-CE9C4DCBCFD8}" type="pres">
      <dgm:prSet presAssocID="{C16DE134-F93E-41DB-BE05-12863B6DAA5B}" presName="hierRoot1" presStyleCnt="0"/>
      <dgm:spPr/>
    </dgm:pt>
    <dgm:pt modelId="{C5687B71-896A-4443-8FD1-421CFA66EF3C}" type="pres">
      <dgm:prSet presAssocID="{C16DE134-F93E-41DB-BE05-12863B6DAA5B}" presName="composite" presStyleCnt="0"/>
      <dgm:spPr/>
    </dgm:pt>
    <dgm:pt modelId="{DD0AFA46-992E-483E-88BE-9A792B71EA3D}" type="pres">
      <dgm:prSet presAssocID="{C16DE134-F93E-41DB-BE05-12863B6DAA5B}" presName="background" presStyleLbl="node0" presStyleIdx="1" presStyleCnt="2"/>
      <dgm:spPr/>
    </dgm:pt>
    <dgm:pt modelId="{9C30452A-E4C3-4A10-9CF2-782E96C5B108}" type="pres">
      <dgm:prSet presAssocID="{C16DE134-F93E-41DB-BE05-12863B6DAA5B}" presName="text" presStyleLbl="fgAcc0" presStyleIdx="1" presStyleCnt="2">
        <dgm:presLayoutVars>
          <dgm:chPref val="3"/>
        </dgm:presLayoutVars>
      </dgm:prSet>
      <dgm:spPr/>
      <dgm:t>
        <a:bodyPr/>
        <a:lstStyle/>
        <a:p>
          <a:endParaRPr lang="fr-FR"/>
        </a:p>
      </dgm:t>
    </dgm:pt>
    <dgm:pt modelId="{68ADBC3D-A40F-41E1-8F50-0F2CDCB6DE28}" type="pres">
      <dgm:prSet presAssocID="{C16DE134-F93E-41DB-BE05-12863B6DAA5B}" presName="hierChild2" presStyleCnt="0"/>
      <dgm:spPr/>
    </dgm:pt>
  </dgm:ptLst>
  <dgm:cxnLst>
    <dgm:cxn modelId="{284F4338-A941-4185-97C3-A556E689352D}" type="presOf" srcId="{BA7D7998-953B-4F11-BCDD-AA49863A9B64}" destId="{60C2A65B-6578-4D12-AFDF-6C13E8E1A7DD}" srcOrd="0" destOrd="0" presId="urn:microsoft.com/office/officeart/2005/8/layout/hierarchy1"/>
    <dgm:cxn modelId="{28A4E514-FFB4-4BB5-8611-6EAC3F8EC56E}" type="presOf" srcId="{E2DC83FA-AA51-4707-8A76-4B0C37BCFA84}" destId="{F928D23A-0256-4B77-AF50-B63EDD2C417A}" srcOrd="0" destOrd="0" presId="urn:microsoft.com/office/officeart/2005/8/layout/hierarchy1"/>
    <dgm:cxn modelId="{8F7987E0-FA99-4FA7-AE1B-5203EC9E1B69}" srcId="{E2DC83FA-AA51-4707-8A76-4B0C37BCFA84}" destId="{C16DE134-F93E-41DB-BE05-12863B6DAA5B}" srcOrd="1" destOrd="0" parTransId="{84AF8263-2EBD-4B2E-B36E-1BBC7D36FA69}" sibTransId="{5CB08E7F-EC56-4D55-BD65-5FA178F5BFA3}"/>
    <dgm:cxn modelId="{99438F1A-B329-49A3-8F2A-83DE0CBA93DB}" type="presOf" srcId="{C16DE134-F93E-41DB-BE05-12863B6DAA5B}" destId="{9C30452A-E4C3-4A10-9CF2-782E96C5B108}" srcOrd="0" destOrd="0" presId="urn:microsoft.com/office/officeart/2005/8/layout/hierarchy1"/>
    <dgm:cxn modelId="{E68C8B5C-6DC2-427A-AEBE-0256205B90CD}" srcId="{E2DC83FA-AA51-4707-8A76-4B0C37BCFA84}" destId="{BA7D7998-953B-4F11-BCDD-AA49863A9B64}" srcOrd="0" destOrd="0" parTransId="{5BE4F4CF-CA35-4536-B047-803448C93C13}" sibTransId="{F2871E1A-E9B8-41A9-A009-99B044221F90}"/>
    <dgm:cxn modelId="{0C997369-0420-4B18-8B8F-9F09404619B0}" type="presParOf" srcId="{F928D23A-0256-4B77-AF50-B63EDD2C417A}" destId="{9B1CA58F-4A7B-4B2C-B9D6-DA6FFE0608A1}" srcOrd="0" destOrd="0" presId="urn:microsoft.com/office/officeart/2005/8/layout/hierarchy1"/>
    <dgm:cxn modelId="{3F0A1F44-91C8-406D-96B2-E42685FE5AB5}" type="presParOf" srcId="{9B1CA58F-4A7B-4B2C-B9D6-DA6FFE0608A1}" destId="{E498AA67-891C-47BC-81C2-FA50396420B8}" srcOrd="0" destOrd="0" presId="urn:microsoft.com/office/officeart/2005/8/layout/hierarchy1"/>
    <dgm:cxn modelId="{87F07357-6B84-450F-B01C-CE6A49916635}" type="presParOf" srcId="{E498AA67-891C-47BC-81C2-FA50396420B8}" destId="{8CB0A051-E597-4110-A14F-44A19C0AC109}" srcOrd="0" destOrd="0" presId="urn:microsoft.com/office/officeart/2005/8/layout/hierarchy1"/>
    <dgm:cxn modelId="{55CD9FD8-CCB7-420B-9881-D057D5CC0010}" type="presParOf" srcId="{E498AA67-891C-47BC-81C2-FA50396420B8}" destId="{60C2A65B-6578-4D12-AFDF-6C13E8E1A7DD}" srcOrd="1" destOrd="0" presId="urn:microsoft.com/office/officeart/2005/8/layout/hierarchy1"/>
    <dgm:cxn modelId="{B44D66F0-88A1-4013-B05B-0F75D8F98A44}" type="presParOf" srcId="{9B1CA58F-4A7B-4B2C-B9D6-DA6FFE0608A1}" destId="{6A9F5A6C-A2B2-4D74-A27E-ED247E8D4CE4}" srcOrd="1" destOrd="0" presId="urn:microsoft.com/office/officeart/2005/8/layout/hierarchy1"/>
    <dgm:cxn modelId="{34A81A08-F8DB-42D8-ABDA-F66F7F413A4E}" type="presParOf" srcId="{F928D23A-0256-4B77-AF50-B63EDD2C417A}" destId="{9C281BC4-3A2E-4331-B966-CE9C4DCBCFD8}" srcOrd="1" destOrd="0" presId="urn:microsoft.com/office/officeart/2005/8/layout/hierarchy1"/>
    <dgm:cxn modelId="{CF5A0081-BF5C-438A-BDC7-24CBFC0B45D2}" type="presParOf" srcId="{9C281BC4-3A2E-4331-B966-CE9C4DCBCFD8}" destId="{C5687B71-896A-4443-8FD1-421CFA66EF3C}" srcOrd="0" destOrd="0" presId="urn:microsoft.com/office/officeart/2005/8/layout/hierarchy1"/>
    <dgm:cxn modelId="{5F804E3B-033A-4E91-AD43-A8EFD5B76ABB}" type="presParOf" srcId="{C5687B71-896A-4443-8FD1-421CFA66EF3C}" destId="{DD0AFA46-992E-483E-88BE-9A792B71EA3D}" srcOrd="0" destOrd="0" presId="urn:microsoft.com/office/officeart/2005/8/layout/hierarchy1"/>
    <dgm:cxn modelId="{6FE58BF3-37D9-48F9-8D76-D1A597A79E9E}" type="presParOf" srcId="{C5687B71-896A-4443-8FD1-421CFA66EF3C}" destId="{9C30452A-E4C3-4A10-9CF2-782E96C5B108}" srcOrd="1" destOrd="0" presId="urn:microsoft.com/office/officeart/2005/8/layout/hierarchy1"/>
    <dgm:cxn modelId="{24C8AFEA-F842-49E6-97F3-9CE941DCB149}" type="presParOf" srcId="{9C281BC4-3A2E-4331-B966-CE9C4DCBCFD8}" destId="{68ADBC3D-A40F-41E1-8F50-0F2CDCB6DE2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B0A051-E597-4110-A14F-44A19C0AC109}">
      <dsp:nvSpPr>
        <dsp:cNvPr id="0" name=""/>
        <dsp:cNvSpPr/>
      </dsp:nvSpPr>
      <dsp:spPr>
        <a:xfrm>
          <a:off x="1227" y="297257"/>
          <a:ext cx="4309690" cy="2736653"/>
        </a:xfrm>
        <a:prstGeom prst="roundRect">
          <a:avLst>
            <a:gd name="adj" fmla="val 10000"/>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C2A65B-6578-4D12-AFDF-6C13E8E1A7DD}">
      <dsp:nvSpPr>
        <dsp:cNvPr id="0" name=""/>
        <dsp:cNvSpPr/>
      </dsp:nvSpPr>
      <dsp:spPr>
        <a:xfrm>
          <a:off x="480082" y="752169"/>
          <a:ext cx="4309690" cy="2736653"/>
        </a:xfrm>
        <a:prstGeom prst="roundRect">
          <a:avLst>
            <a:gd name="adj" fmla="val 10000"/>
          </a:avLst>
        </a:prstGeom>
        <a:solidFill>
          <a:schemeClr val="lt1">
            <a:alpha val="9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100000"/>
            </a:lnSpc>
            <a:spcBef>
              <a:spcPct val="0"/>
            </a:spcBef>
            <a:spcAft>
              <a:spcPct val="35000"/>
            </a:spcAft>
          </a:pPr>
          <a:r>
            <a:rPr lang="fr-FR" sz="2700" kern="1200" dirty="0"/>
            <a:t>Fourniront des preuves exploitables pour suivre les progrès, guider les décideurs et éclairer la transformation.</a:t>
          </a:r>
          <a:r>
            <a:rPr lang="en-US" sz="2700" kern="1200" dirty="0">
              <a:solidFill>
                <a:schemeClr val="accent3">
                  <a:lumMod val="75000"/>
                </a:schemeClr>
              </a:solidFill>
              <a:latin typeface="Corbel" panose="020B0503020204020204" pitchFamily="34" charset="0"/>
            </a:rPr>
            <a:t>.</a:t>
          </a:r>
        </a:p>
      </dsp:txBody>
      <dsp:txXfrm>
        <a:off x="560236" y="832323"/>
        <a:ext cx="4149382" cy="2576345"/>
      </dsp:txXfrm>
    </dsp:sp>
    <dsp:sp modelId="{DD0AFA46-992E-483E-88BE-9A792B71EA3D}">
      <dsp:nvSpPr>
        <dsp:cNvPr id="0" name=""/>
        <dsp:cNvSpPr/>
      </dsp:nvSpPr>
      <dsp:spPr>
        <a:xfrm>
          <a:off x="5268627" y="297257"/>
          <a:ext cx="4309690" cy="2736653"/>
        </a:xfrm>
        <a:prstGeom prst="roundRect">
          <a:avLst>
            <a:gd name="adj" fmla="val 10000"/>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30452A-E4C3-4A10-9CF2-782E96C5B108}">
      <dsp:nvSpPr>
        <dsp:cNvPr id="0" name=""/>
        <dsp:cNvSpPr/>
      </dsp:nvSpPr>
      <dsp:spPr>
        <a:xfrm>
          <a:off x="5747481" y="752169"/>
          <a:ext cx="4309690" cy="2736653"/>
        </a:xfrm>
        <a:prstGeom prst="roundRect">
          <a:avLst>
            <a:gd name="adj" fmla="val 10000"/>
          </a:avLst>
        </a:prstGeom>
        <a:solidFill>
          <a:schemeClr val="lt1">
            <a:alpha val="90000"/>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fr-FR" sz="2700" kern="1200" dirty="0"/>
            <a:t>Compléteront d’autres activités de suivi et de suivi des objectifs connexes à l’échelle mondiale et régionale</a:t>
          </a:r>
          <a:endParaRPr lang="en-US" sz="2700" kern="1200" dirty="0">
            <a:solidFill>
              <a:schemeClr val="accent3">
                <a:lumMod val="75000"/>
              </a:schemeClr>
            </a:solidFill>
            <a:latin typeface="Corbel" panose="020B0503020204020204" pitchFamily="34" charset="0"/>
          </a:endParaRPr>
        </a:p>
      </dsp:txBody>
      <dsp:txXfrm>
        <a:off x="5827635" y="832323"/>
        <a:ext cx="4149382" cy="257634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FD947-A977-41F5-A7AE-C27E8D8927CA}" type="datetimeFigureOut">
              <a:rPr lang="en-US" smtClean="0"/>
              <a:t>11/10/2022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16EB75-E731-4EE1-B75D-760D3284C196}" type="slidenum">
              <a:rPr lang="en-US" smtClean="0"/>
              <a:t>‹N°›</a:t>
            </a:fld>
            <a:endParaRPr lang="en-US"/>
          </a:p>
        </p:txBody>
      </p:sp>
    </p:spTree>
    <p:extLst>
      <p:ext uri="{BB962C8B-B14F-4D97-AF65-F5344CB8AC3E}">
        <p14:creationId xmlns:p14="http://schemas.microsoft.com/office/powerpoint/2010/main" val="1002167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16EB75-E731-4EE1-B75D-760D3284C196}" type="slidenum">
              <a:rPr lang="en-US" smtClean="0"/>
              <a:t>1</a:t>
            </a:fld>
            <a:endParaRPr lang="en-US"/>
          </a:p>
        </p:txBody>
      </p:sp>
    </p:spTree>
    <p:extLst>
      <p:ext uri="{BB962C8B-B14F-4D97-AF65-F5344CB8AC3E}">
        <p14:creationId xmlns:p14="http://schemas.microsoft.com/office/powerpoint/2010/main" val="3770176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116EB75-E731-4EE1-B75D-760D3284C196}" type="slidenum">
              <a:rPr lang="en-US" smtClean="0"/>
              <a:t>4</a:t>
            </a:fld>
            <a:endParaRPr lang="en-US"/>
          </a:p>
        </p:txBody>
      </p:sp>
    </p:spTree>
    <p:extLst>
      <p:ext uri="{BB962C8B-B14F-4D97-AF65-F5344CB8AC3E}">
        <p14:creationId xmlns:p14="http://schemas.microsoft.com/office/powerpoint/2010/main" val="3577905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16EB75-E731-4EE1-B75D-760D3284C196}" type="slidenum">
              <a:rPr lang="en-US" smtClean="0"/>
              <a:t>8</a:t>
            </a:fld>
            <a:endParaRPr lang="en-US"/>
          </a:p>
        </p:txBody>
      </p:sp>
    </p:spTree>
    <p:extLst>
      <p:ext uri="{BB962C8B-B14F-4D97-AF65-F5344CB8AC3E}">
        <p14:creationId xmlns:p14="http://schemas.microsoft.com/office/powerpoint/2010/main" val="3016056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116EB75-E731-4EE1-B75D-760D3284C196}" type="slidenum">
              <a:rPr lang="en-US" smtClean="0"/>
              <a:t>9</a:t>
            </a:fld>
            <a:endParaRPr lang="en-US"/>
          </a:p>
        </p:txBody>
      </p:sp>
    </p:spTree>
    <p:extLst>
      <p:ext uri="{BB962C8B-B14F-4D97-AF65-F5344CB8AC3E}">
        <p14:creationId xmlns:p14="http://schemas.microsoft.com/office/powerpoint/2010/main" val="249350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116EB75-E731-4EE1-B75D-760D3284C196}" type="slidenum">
              <a:rPr lang="en-US" smtClean="0"/>
              <a:t>11</a:t>
            </a:fld>
            <a:endParaRPr lang="en-US"/>
          </a:p>
        </p:txBody>
      </p:sp>
    </p:spTree>
    <p:extLst>
      <p:ext uri="{BB962C8B-B14F-4D97-AF65-F5344CB8AC3E}">
        <p14:creationId xmlns:p14="http://schemas.microsoft.com/office/powerpoint/2010/main" val="2489079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116EB75-E731-4EE1-B75D-760D3284C196}" type="slidenum">
              <a:rPr lang="en-US" smtClean="0"/>
              <a:t>13</a:t>
            </a:fld>
            <a:endParaRPr lang="en-US"/>
          </a:p>
        </p:txBody>
      </p:sp>
    </p:spTree>
    <p:extLst>
      <p:ext uri="{BB962C8B-B14F-4D97-AF65-F5344CB8AC3E}">
        <p14:creationId xmlns:p14="http://schemas.microsoft.com/office/powerpoint/2010/main" val="2159593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116EB75-E731-4EE1-B75D-760D3284C196}" type="slidenum">
              <a:rPr lang="en-US" smtClean="0"/>
              <a:t>14</a:t>
            </a:fld>
            <a:endParaRPr lang="en-US"/>
          </a:p>
        </p:txBody>
      </p:sp>
    </p:spTree>
    <p:extLst>
      <p:ext uri="{BB962C8B-B14F-4D97-AF65-F5344CB8AC3E}">
        <p14:creationId xmlns:p14="http://schemas.microsoft.com/office/powerpoint/2010/main" val="1133749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Note: utile au niveau de l’indicateur unique signifie qu’il est pertinent, de haute qualité et interprétable. Utile s’applique également au niveau de la série d’indicateurs qui, ensemble, sont utiles. </a:t>
            </a:r>
          </a:p>
        </p:txBody>
      </p:sp>
      <p:sp>
        <p:nvSpPr>
          <p:cNvPr id="4" name="Slide Number Placeholder 3"/>
          <p:cNvSpPr>
            <a:spLocks noGrp="1"/>
          </p:cNvSpPr>
          <p:nvPr>
            <p:ph type="sldNum" sz="quarter" idx="5"/>
          </p:nvPr>
        </p:nvSpPr>
        <p:spPr/>
        <p:txBody>
          <a:bodyPr/>
          <a:lstStyle/>
          <a:p>
            <a:fld id="{8116EB75-E731-4EE1-B75D-760D3284C196}" type="slidenum">
              <a:rPr lang="en-US" smtClean="0"/>
              <a:t>16</a:t>
            </a:fld>
            <a:endParaRPr lang="en-US"/>
          </a:p>
        </p:txBody>
      </p:sp>
    </p:spTree>
    <p:extLst>
      <p:ext uri="{BB962C8B-B14F-4D97-AF65-F5344CB8AC3E}">
        <p14:creationId xmlns:p14="http://schemas.microsoft.com/office/powerpoint/2010/main" val="16376180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16EB75-E731-4EE1-B75D-760D3284C196}" type="slidenum">
              <a:rPr lang="en-US" smtClean="0"/>
              <a:t>21</a:t>
            </a:fld>
            <a:endParaRPr lang="en-US"/>
          </a:p>
        </p:txBody>
      </p:sp>
    </p:spTree>
    <p:extLst>
      <p:ext uri="{BB962C8B-B14F-4D97-AF65-F5344CB8AC3E}">
        <p14:creationId xmlns:p14="http://schemas.microsoft.com/office/powerpoint/2010/main" val="21650078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1" dirty="0"/>
              <a:t>Anna</a:t>
            </a:r>
          </a:p>
          <a:p>
            <a:r>
              <a:rPr lang="en-US" dirty="0"/>
              <a:t>We do not focus on nutritional</a:t>
            </a:r>
            <a:r>
              <a:rPr lang="en-US" baseline="0" dirty="0"/>
              <a:t> status, because that has a monitoring system already, and it is influenced by more factors than food systems.</a:t>
            </a:r>
            <a:endParaRPr lang="en-US" dirty="0"/>
          </a:p>
        </p:txBody>
      </p:sp>
    </p:spTree>
    <p:extLst>
      <p:ext uri="{BB962C8B-B14F-4D97-AF65-F5344CB8AC3E}">
        <p14:creationId xmlns:p14="http://schemas.microsoft.com/office/powerpoint/2010/main" val="1115290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116EB75-E731-4EE1-B75D-760D3284C1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945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116EB75-E731-4EE1-B75D-760D3284C196}" type="slidenum">
              <a:rPr lang="en-US" smtClean="0"/>
              <a:t>24</a:t>
            </a:fld>
            <a:endParaRPr lang="en-US"/>
          </a:p>
        </p:txBody>
      </p:sp>
    </p:spTree>
    <p:extLst>
      <p:ext uri="{BB962C8B-B14F-4D97-AF65-F5344CB8AC3E}">
        <p14:creationId xmlns:p14="http://schemas.microsoft.com/office/powerpoint/2010/main" val="16325897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116EB75-E731-4EE1-B75D-760D3284C196}" type="slidenum">
              <a:rPr lang="en-US" smtClean="0"/>
              <a:t>25</a:t>
            </a:fld>
            <a:endParaRPr lang="en-US"/>
          </a:p>
        </p:txBody>
      </p:sp>
    </p:spTree>
    <p:extLst>
      <p:ext uri="{BB962C8B-B14F-4D97-AF65-F5344CB8AC3E}">
        <p14:creationId xmlns:p14="http://schemas.microsoft.com/office/powerpoint/2010/main" val="14328213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116EB75-E731-4EE1-B75D-760D3284C196}" type="slidenum">
              <a:rPr lang="en-US" smtClean="0"/>
              <a:t>26</a:t>
            </a:fld>
            <a:endParaRPr lang="en-US"/>
          </a:p>
        </p:txBody>
      </p:sp>
    </p:spTree>
    <p:extLst>
      <p:ext uri="{BB962C8B-B14F-4D97-AF65-F5344CB8AC3E}">
        <p14:creationId xmlns:p14="http://schemas.microsoft.com/office/powerpoint/2010/main" val="4049286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116EB75-E731-4EE1-B75D-760D3284C196}" type="slidenum">
              <a:rPr lang="en-US" smtClean="0"/>
              <a:t>27</a:t>
            </a:fld>
            <a:endParaRPr lang="en-US"/>
          </a:p>
        </p:txBody>
      </p:sp>
    </p:spTree>
    <p:extLst>
      <p:ext uri="{BB962C8B-B14F-4D97-AF65-F5344CB8AC3E}">
        <p14:creationId xmlns:p14="http://schemas.microsoft.com/office/powerpoint/2010/main" val="312205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116EB75-E731-4EE1-B75D-760D3284C196}" type="slidenum">
              <a:rPr lang="en-US" smtClean="0"/>
              <a:t>29</a:t>
            </a:fld>
            <a:endParaRPr lang="en-US"/>
          </a:p>
        </p:txBody>
      </p:sp>
    </p:spTree>
    <p:extLst>
      <p:ext uri="{BB962C8B-B14F-4D97-AF65-F5344CB8AC3E}">
        <p14:creationId xmlns:p14="http://schemas.microsoft.com/office/powerpoint/2010/main" val="39337251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116EB75-E731-4EE1-B75D-760D3284C196}" type="slidenum">
              <a:rPr lang="en-US" smtClean="0"/>
              <a:t>31</a:t>
            </a:fld>
            <a:endParaRPr lang="en-US"/>
          </a:p>
        </p:txBody>
      </p:sp>
    </p:spTree>
    <p:extLst>
      <p:ext uri="{BB962C8B-B14F-4D97-AF65-F5344CB8AC3E}">
        <p14:creationId xmlns:p14="http://schemas.microsoft.com/office/powerpoint/2010/main" val="3465650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16EB75-E731-4EE1-B75D-760D3284C196}" type="slidenum">
              <a:rPr lang="en-US" smtClean="0"/>
              <a:t>32</a:t>
            </a:fld>
            <a:endParaRPr lang="en-US"/>
          </a:p>
        </p:txBody>
      </p:sp>
    </p:spTree>
    <p:extLst>
      <p:ext uri="{BB962C8B-B14F-4D97-AF65-F5344CB8AC3E}">
        <p14:creationId xmlns:p14="http://schemas.microsoft.com/office/powerpoint/2010/main" val="34887718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1" dirty="0"/>
              <a:t>Anna</a:t>
            </a:r>
          </a:p>
          <a:p>
            <a:r>
              <a:rPr lang="en-US" dirty="0"/>
              <a:t>We do not focus on nutritional</a:t>
            </a:r>
            <a:r>
              <a:rPr lang="en-US" baseline="0" dirty="0"/>
              <a:t> status, because that has a monitoring system already, and it is influenced by more factors than food systems.</a:t>
            </a:r>
            <a:endParaRPr lang="en-US" dirty="0"/>
          </a:p>
        </p:txBody>
      </p:sp>
    </p:spTree>
    <p:extLst>
      <p:ext uri="{BB962C8B-B14F-4D97-AF65-F5344CB8AC3E}">
        <p14:creationId xmlns:p14="http://schemas.microsoft.com/office/powerpoint/2010/main" val="9470791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116EB75-E731-4EE1-B75D-760D3284C196}" type="slidenum">
              <a:rPr lang="en-US" smtClean="0"/>
              <a:t>36</a:t>
            </a:fld>
            <a:endParaRPr lang="en-US"/>
          </a:p>
        </p:txBody>
      </p:sp>
    </p:spTree>
    <p:extLst>
      <p:ext uri="{BB962C8B-B14F-4D97-AF65-F5344CB8AC3E}">
        <p14:creationId xmlns:p14="http://schemas.microsoft.com/office/powerpoint/2010/main" val="21111435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16EB75-E731-4EE1-B75D-760D3284C196}" type="slidenum">
              <a:rPr lang="en-US" smtClean="0"/>
              <a:t>42</a:t>
            </a:fld>
            <a:endParaRPr lang="en-US"/>
          </a:p>
        </p:txBody>
      </p:sp>
    </p:spTree>
    <p:extLst>
      <p:ext uri="{BB962C8B-B14F-4D97-AF65-F5344CB8AC3E}">
        <p14:creationId xmlns:p14="http://schemas.microsoft.com/office/powerpoint/2010/main" val="35086959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b="1" dirty="0"/>
              <a:t>Anna</a:t>
            </a:r>
          </a:p>
          <a:p>
            <a:r>
              <a:rPr lang="en-US" dirty="0"/>
              <a:t>We do not focus on nutritional</a:t>
            </a:r>
            <a:r>
              <a:rPr lang="en-US" baseline="0" dirty="0"/>
              <a:t> status, because that has a monitoring system already, and it is influenced by more factors than food systems.</a:t>
            </a:r>
            <a:endParaRPr lang="en-US" dirty="0"/>
          </a:p>
        </p:txBody>
      </p:sp>
    </p:spTree>
    <p:extLst>
      <p:ext uri="{BB962C8B-B14F-4D97-AF65-F5344CB8AC3E}">
        <p14:creationId xmlns:p14="http://schemas.microsoft.com/office/powerpoint/2010/main" val="18028949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16EB75-E731-4EE1-B75D-760D3284C196}" type="slidenum">
              <a:rPr lang="en-US" smtClean="0"/>
              <a:t>45</a:t>
            </a:fld>
            <a:endParaRPr lang="en-US"/>
          </a:p>
        </p:txBody>
      </p:sp>
    </p:spTree>
    <p:extLst>
      <p:ext uri="{BB962C8B-B14F-4D97-AF65-F5344CB8AC3E}">
        <p14:creationId xmlns:p14="http://schemas.microsoft.com/office/powerpoint/2010/main" val="19848673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116EB75-E731-4EE1-B75D-760D3284C196}" type="slidenum">
              <a:rPr lang="en-US" smtClean="0"/>
              <a:t>48</a:t>
            </a:fld>
            <a:endParaRPr lang="en-US"/>
          </a:p>
        </p:txBody>
      </p:sp>
    </p:spTree>
    <p:extLst>
      <p:ext uri="{BB962C8B-B14F-4D97-AF65-F5344CB8AC3E}">
        <p14:creationId xmlns:p14="http://schemas.microsoft.com/office/powerpoint/2010/main" val="24267889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16EB75-E731-4EE1-B75D-760D3284C196}" type="slidenum">
              <a:rPr lang="en-US" smtClean="0"/>
              <a:t>51</a:t>
            </a:fld>
            <a:endParaRPr lang="en-US"/>
          </a:p>
        </p:txBody>
      </p:sp>
    </p:spTree>
    <p:extLst>
      <p:ext uri="{BB962C8B-B14F-4D97-AF65-F5344CB8AC3E}">
        <p14:creationId xmlns:p14="http://schemas.microsoft.com/office/powerpoint/2010/main" val="37495693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4430761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16EB75-E731-4EE1-B75D-760D3284C196}" type="slidenum">
              <a:rPr lang="en-US" smtClean="0"/>
              <a:t>54</a:t>
            </a:fld>
            <a:endParaRPr lang="en-US"/>
          </a:p>
        </p:txBody>
      </p:sp>
    </p:spTree>
    <p:extLst>
      <p:ext uri="{BB962C8B-B14F-4D97-AF65-F5344CB8AC3E}">
        <p14:creationId xmlns:p14="http://schemas.microsoft.com/office/powerpoint/2010/main" val="22811667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16EB75-E731-4EE1-B75D-760D3284C196}" type="slidenum">
              <a:rPr lang="en-US" smtClean="0"/>
              <a:t>60</a:t>
            </a:fld>
            <a:endParaRPr lang="en-US"/>
          </a:p>
        </p:txBody>
      </p:sp>
    </p:spTree>
    <p:extLst>
      <p:ext uri="{BB962C8B-B14F-4D97-AF65-F5344CB8AC3E}">
        <p14:creationId xmlns:p14="http://schemas.microsoft.com/office/powerpoint/2010/main" val="33363509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5533088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16EB75-E731-4EE1-B75D-760D3284C196}" type="slidenum">
              <a:rPr lang="en-US" smtClean="0"/>
              <a:t>63</a:t>
            </a:fld>
            <a:endParaRPr lang="en-US"/>
          </a:p>
        </p:txBody>
      </p:sp>
    </p:spTree>
    <p:extLst>
      <p:ext uri="{BB962C8B-B14F-4D97-AF65-F5344CB8AC3E}">
        <p14:creationId xmlns:p14="http://schemas.microsoft.com/office/powerpoint/2010/main" val="23733214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116EB75-E731-4EE1-B75D-760D3284C196}" type="slidenum">
              <a:rPr lang="en-US" smtClean="0"/>
              <a:t>64</a:t>
            </a:fld>
            <a:endParaRPr lang="en-US"/>
          </a:p>
        </p:txBody>
      </p:sp>
    </p:spTree>
    <p:extLst>
      <p:ext uri="{BB962C8B-B14F-4D97-AF65-F5344CB8AC3E}">
        <p14:creationId xmlns:p14="http://schemas.microsoft.com/office/powerpoint/2010/main" val="338325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3D2DB4-B968-41E5-B729-556A37F7A3B8}"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387F1-27BC-4A26-8700-42B98DD96162}" type="slidenum">
              <a:rPr lang="en-US" smtClean="0"/>
              <a:t>‹N°›</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0376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3D2DB4-B968-41E5-B729-556A37F7A3B8}"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387F1-27BC-4A26-8700-42B98DD96162}" type="slidenum">
              <a:rPr lang="en-US" smtClean="0"/>
              <a:t>‹N°›</a:t>
            </a:fld>
            <a:endParaRPr lang="en-US"/>
          </a:p>
        </p:txBody>
      </p:sp>
    </p:spTree>
    <p:extLst>
      <p:ext uri="{BB962C8B-B14F-4D97-AF65-F5344CB8AC3E}">
        <p14:creationId xmlns:p14="http://schemas.microsoft.com/office/powerpoint/2010/main" val="2002924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3D2DB4-B968-41E5-B729-556A37F7A3B8}"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387F1-27BC-4A26-8700-42B98DD96162}" type="slidenum">
              <a:rPr lang="en-US" smtClean="0"/>
              <a:t>‹N°›</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0866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3D2DB4-B968-41E5-B729-556A37F7A3B8}" type="datetimeFigureOut">
              <a:rPr lang="en-US" smtClean="0"/>
              <a:t>11/10/2022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387F1-27BC-4A26-8700-42B98DD96162}" type="slidenum">
              <a:rPr lang="en-US" smtClean="0"/>
              <a:t>‹N°›</a:t>
            </a:fld>
            <a:endParaRPr lang="en-US"/>
          </a:p>
        </p:txBody>
      </p:sp>
    </p:spTree>
    <p:extLst>
      <p:ext uri="{BB962C8B-B14F-4D97-AF65-F5344CB8AC3E}">
        <p14:creationId xmlns:p14="http://schemas.microsoft.com/office/powerpoint/2010/main" val="3277530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3D2DB4-B968-41E5-B729-556A37F7A3B8}" type="datetimeFigureOut">
              <a:rPr lang="en-US" smtClean="0"/>
              <a:t>11/10/2022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9387F1-27BC-4A26-8700-42B98DD96162}" type="slidenum">
              <a:rPr lang="en-US" smtClean="0"/>
              <a:t>‹N°›</a:t>
            </a:fld>
            <a:endParaRPr lang="en-US"/>
          </a:p>
        </p:txBody>
      </p:sp>
    </p:spTree>
    <p:extLst>
      <p:ext uri="{BB962C8B-B14F-4D97-AF65-F5344CB8AC3E}">
        <p14:creationId xmlns:p14="http://schemas.microsoft.com/office/powerpoint/2010/main" val="3167223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3D2DB4-B968-41E5-B729-556A37F7A3B8}" type="datetimeFigureOut">
              <a:rPr lang="en-US" smtClean="0"/>
              <a:t>11/10/2022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9387F1-27BC-4A26-8700-42B98DD96162}" type="slidenum">
              <a:rPr lang="en-US" smtClean="0"/>
              <a:t>‹N°›</a:t>
            </a:fld>
            <a:endParaRPr lang="en-US"/>
          </a:p>
        </p:txBody>
      </p:sp>
    </p:spTree>
    <p:extLst>
      <p:ext uri="{BB962C8B-B14F-4D97-AF65-F5344CB8AC3E}">
        <p14:creationId xmlns:p14="http://schemas.microsoft.com/office/powerpoint/2010/main" val="3250048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03D2DB4-B968-41E5-B729-556A37F7A3B8}" type="datetimeFigureOut">
              <a:rPr lang="en-US" smtClean="0"/>
              <a:t>11/10/2022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059387F1-27BC-4A26-8700-42B98DD96162}" type="slidenum">
              <a:rPr lang="en-US" smtClean="0"/>
              <a:t>‹N°›</a:t>
            </a:fld>
            <a:endParaRPr lang="en-US"/>
          </a:p>
        </p:txBody>
      </p:sp>
    </p:spTree>
    <p:extLst>
      <p:ext uri="{BB962C8B-B14F-4D97-AF65-F5344CB8AC3E}">
        <p14:creationId xmlns:p14="http://schemas.microsoft.com/office/powerpoint/2010/main" val="399508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03D2DB4-B968-41E5-B729-556A37F7A3B8}" type="datetimeFigureOut">
              <a:rPr lang="en-US" smtClean="0"/>
              <a:t>11/10/2022</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59387F1-27BC-4A26-8700-42B98DD96162}" type="slidenum">
              <a:rPr lang="en-US" smtClean="0"/>
              <a:t>‹N°›</a:t>
            </a:fld>
            <a:endParaRPr lang="en-US"/>
          </a:p>
        </p:txBody>
      </p:sp>
    </p:spTree>
    <p:extLst>
      <p:ext uri="{BB962C8B-B14F-4D97-AF65-F5344CB8AC3E}">
        <p14:creationId xmlns:p14="http://schemas.microsoft.com/office/powerpoint/2010/main" val="3118917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3D2DB4-B968-41E5-B729-556A37F7A3B8}" type="datetimeFigureOut">
              <a:rPr lang="en-US" smtClean="0"/>
              <a:t>11/10/2022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387F1-27BC-4A26-8700-42B98DD96162}" type="slidenum">
              <a:rPr lang="en-US" smtClean="0"/>
              <a:t>‹N°›</a:t>
            </a:fld>
            <a:endParaRPr lang="en-US"/>
          </a:p>
        </p:txBody>
      </p:sp>
    </p:spTree>
    <p:extLst>
      <p:ext uri="{BB962C8B-B14F-4D97-AF65-F5344CB8AC3E}">
        <p14:creationId xmlns:p14="http://schemas.microsoft.com/office/powerpoint/2010/main" val="1154636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3D2DB4-B968-41E5-B729-556A37F7A3B8}"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387F1-27BC-4A26-8700-42B98DD96162}" type="slidenum">
              <a:rPr lang="en-US" smtClean="0"/>
              <a:t>‹N°›</a:t>
            </a:fld>
            <a:endParaRPr lang="en-US"/>
          </a:p>
        </p:txBody>
      </p:sp>
    </p:spTree>
    <p:extLst>
      <p:ext uri="{BB962C8B-B14F-4D97-AF65-F5344CB8AC3E}">
        <p14:creationId xmlns:p14="http://schemas.microsoft.com/office/powerpoint/2010/main" val="2168157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3D2DB4-B968-41E5-B729-556A37F7A3B8}" type="datetimeFigureOut">
              <a:rPr lang="en-US" smtClean="0"/>
              <a:t>11/10/2022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387F1-27BC-4A26-8700-42B98DD96162}" type="slidenum">
              <a:rPr lang="en-US" smtClean="0"/>
              <a:t>‹N°›</a:t>
            </a:fld>
            <a:endParaRPr lang="en-US"/>
          </a:p>
        </p:txBody>
      </p:sp>
    </p:spTree>
    <p:extLst>
      <p:ext uri="{BB962C8B-B14F-4D97-AF65-F5344CB8AC3E}">
        <p14:creationId xmlns:p14="http://schemas.microsoft.com/office/powerpoint/2010/main" val="1287772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03D2DB4-B968-41E5-B729-556A37F7A3B8}" type="datetimeFigureOut">
              <a:rPr lang="en-US" smtClean="0"/>
              <a:t>11/10/2022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059387F1-27BC-4A26-8700-42B98DD96162}" type="slidenum">
              <a:rPr lang="en-US" smtClean="0"/>
              <a:t>‹N°›</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4820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Corbel" panose="020B0503020204020204" pitchFamily="34" charset="0"/>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rbel" panose="020B0503020204020204" pitchFamily="34" charset="0"/>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rbel" panose="020B0503020204020204" pitchFamily="34" charset="0"/>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 company name&#10;&#10;Description automatically generated">
            <a:extLst>
              <a:ext uri="{FF2B5EF4-FFF2-40B4-BE49-F238E27FC236}">
                <a16:creationId xmlns:a16="http://schemas.microsoft.com/office/drawing/2014/main" id="{C72CBA8C-1E6E-44A5-9CB1-95807400224E}"/>
              </a:ext>
            </a:extLst>
          </p:cNvPr>
          <p:cNvPicPr>
            <a:picLocks noChangeAspect="1"/>
          </p:cNvPicPr>
          <p:nvPr/>
        </p:nvPicPr>
        <p:blipFill rotWithShape="1">
          <a:blip r:embed="rId3"/>
          <a:srcRect t="1177"/>
          <a:stretch/>
        </p:blipFill>
        <p:spPr>
          <a:xfrm>
            <a:off x="4064724" y="-158412"/>
            <a:ext cx="4034040" cy="1655762"/>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AE45FF65-73F4-47A7-9F87-12400F121448}"/>
              </a:ext>
            </a:extLst>
          </p:cNvPr>
          <p:cNvPicPr>
            <a:picLocks noChangeAspect="1"/>
          </p:cNvPicPr>
          <p:nvPr/>
        </p:nvPicPr>
        <p:blipFill rotWithShape="1">
          <a:blip r:embed="rId4"/>
          <a:srcRect t="8731" b="8731"/>
          <a:stretch/>
        </p:blipFill>
        <p:spPr>
          <a:xfrm>
            <a:off x="8114792" y="-196962"/>
            <a:ext cx="3582196" cy="1655762"/>
          </a:xfrm>
          <a:prstGeom prst="rect">
            <a:avLst/>
          </a:prstGeom>
        </p:spPr>
      </p:pic>
      <p:pic>
        <p:nvPicPr>
          <p:cNvPr id="7" name="Picture 2" descr="Network theory - Wikiwand">
            <a:extLst>
              <a:ext uri="{FF2B5EF4-FFF2-40B4-BE49-F238E27FC236}">
                <a16:creationId xmlns:a16="http://schemas.microsoft.com/office/drawing/2014/main" id="{293705BB-7723-2D49-A96C-EBE8A50BA29C}"/>
              </a:ext>
            </a:extLst>
          </p:cNvPr>
          <p:cNvPicPr>
            <a:picLocks noChangeAspect="1" noChangeArrowheads="1"/>
          </p:cNvPicPr>
          <p:nvPr/>
        </p:nvPicPr>
        <p:blipFill>
          <a:blip r:embed="rId5">
            <a:alphaModFix amt="20000"/>
            <a:extLst>
              <a:ext uri="{28A0092B-C50C-407E-A947-70E740481C1C}">
                <a14:useLocalDpi xmlns:a14="http://schemas.microsoft.com/office/drawing/2010/main" val="0"/>
              </a:ext>
            </a:extLst>
          </a:blip>
          <a:srcRect/>
          <a:stretch>
            <a:fillRect/>
          </a:stretch>
        </p:blipFill>
        <p:spPr bwMode="auto">
          <a:xfrm>
            <a:off x="6081744" y="393041"/>
            <a:ext cx="6096206" cy="454444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3D406BB-07DB-4C6B-9EF7-8D4050E6C84F}"/>
              </a:ext>
            </a:extLst>
          </p:cNvPr>
          <p:cNvSpPr>
            <a:spLocks noGrp="1"/>
          </p:cNvSpPr>
          <p:nvPr>
            <p:ph type="ctrTitle"/>
          </p:nvPr>
        </p:nvSpPr>
        <p:spPr>
          <a:xfrm>
            <a:off x="1097280" y="1829353"/>
            <a:ext cx="10058400" cy="1005454"/>
          </a:xfrm>
        </p:spPr>
        <p:txBody>
          <a:bodyPr>
            <a:normAutofit/>
          </a:bodyPr>
          <a:lstStyle/>
          <a:p>
            <a:r>
              <a:rPr lang="fr-FR" sz="2800" dirty="0">
                <a:latin typeface="Calibri Light" panose="020F0302020204030204" pitchFamily="34" charset="0"/>
                <a:cs typeface="Calibri Light" panose="020F0302020204030204" pitchFamily="34" charset="0"/>
              </a:rPr>
              <a:t>Initiative Compte à rebours des systèmes alimentaires</a:t>
            </a:r>
          </a:p>
        </p:txBody>
      </p:sp>
      <p:sp>
        <p:nvSpPr>
          <p:cNvPr id="3" name="Subtitle 2">
            <a:extLst>
              <a:ext uri="{FF2B5EF4-FFF2-40B4-BE49-F238E27FC236}">
                <a16:creationId xmlns:a16="http://schemas.microsoft.com/office/drawing/2014/main" id="{11B61AF6-5BC1-4ACA-A3C4-7DFFF89F1F20}"/>
              </a:ext>
            </a:extLst>
          </p:cNvPr>
          <p:cNvSpPr>
            <a:spLocks noGrp="1"/>
          </p:cNvSpPr>
          <p:nvPr>
            <p:ph type="subTitle" idx="1"/>
          </p:nvPr>
        </p:nvSpPr>
        <p:spPr>
          <a:xfrm>
            <a:off x="1097280" y="3092201"/>
            <a:ext cx="10058400" cy="1143000"/>
          </a:xfrm>
        </p:spPr>
        <p:txBody>
          <a:bodyPr>
            <a:normAutofit/>
          </a:bodyPr>
          <a:lstStyle/>
          <a:p>
            <a:r>
              <a:rPr lang="fr-FR" sz="2000" dirty="0">
                <a:latin typeface="Calibri" panose="020F0502020204030204" pitchFamily="34" charset="0"/>
                <a:cs typeface="Calibri" panose="020F0502020204030204" pitchFamily="34" charset="0"/>
              </a:rPr>
              <a:t>Un partenariat mondial diversifié </a:t>
            </a:r>
            <a:r>
              <a:rPr lang="fr-FR" sz="2000" smtClean="0">
                <a:latin typeface="Calibri" panose="020F0502020204030204" pitchFamily="34" charset="0"/>
                <a:cs typeface="Calibri" panose="020F0502020204030204" pitchFamily="34" charset="0"/>
              </a:rPr>
              <a:t>de suivi de la </a:t>
            </a:r>
            <a:r>
              <a:rPr lang="fr-FR" sz="2000" dirty="0">
                <a:latin typeface="Calibri" panose="020F0502020204030204" pitchFamily="34" charset="0"/>
                <a:cs typeface="Calibri" panose="020F0502020204030204" pitchFamily="34" charset="0"/>
              </a:rPr>
              <a:t>performance des systèmes alimentaires pour atteindre les ODD et d’autres objectifs mondiaux</a:t>
            </a:r>
          </a:p>
        </p:txBody>
      </p:sp>
      <p:pic>
        <p:nvPicPr>
          <p:cNvPr id="5" name="Picture 4">
            <a:extLst>
              <a:ext uri="{FF2B5EF4-FFF2-40B4-BE49-F238E27FC236}">
                <a16:creationId xmlns:a16="http://schemas.microsoft.com/office/drawing/2014/main" id="{3F6F70B8-8FC8-4B3F-BC16-DAA220EDA7A2}"/>
              </a:ext>
            </a:extLst>
          </p:cNvPr>
          <p:cNvPicPr>
            <a:picLocks noChangeAspect="1"/>
          </p:cNvPicPr>
          <p:nvPr/>
        </p:nvPicPr>
        <p:blipFill rotWithShape="1">
          <a:blip r:embed="rId6"/>
          <a:srcRect t="8836"/>
          <a:stretch/>
        </p:blipFill>
        <p:spPr>
          <a:xfrm>
            <a:off x="382397" y="-50658"/>
            <a:ext cx="4034040" cy="1509458"/>
          </a:xfrm>
          <a:prstGeom prst="rect">
            <a:avLst/>
          </a:prstGeom>
        </p:spPr>
      </p:pic>
      <p:sp>
        <p:nvSpPr>
          <p:cNvPr id="8" name="Text Placeholder 2">
            <a:extLst>
              <a:ext uri="{FF2B5EF4-FFF2-40B4-BE49-F238E27FC236}">
                <a16:creationId xmlns:a16="http://schemas.microsoft.com/office/drawing/2014/main" id="{72F172B4-99AB-4023-9901-B9F085BE632C}"/>
              </a:ext>
            </a:extLst>
          </p:cNvPr>
          <p:cNvSpPr txBox="1">
            <a:spLocks/>
          </p:cNvSpPr>
          <p:nvPr/>
        </p:nvSpPr>
        <p:spPr>
          <a:xfrm>
            <a:off x="607628" y="4648297"/>
            <a:ext cx="3808809" cy="107192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Avenir Book" panose="02000503020000020003" pitchFamily="2" charset="0"/>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Avenir Book" panose="02000503020000020003" pitchFamily="2" charset="0"/>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Avenir Book" panose="02000503020000020003" pitchFamily="2" charset="0"/>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Avenir Book" panose="02000503020000020003" pitchFamily="2" charset="0"/>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r>
              <a:rPr lang="en-US" sz="3200" b="1" dirty="0">
                <a:latin typeface="Calibri Light" panose="020F0302020204030204" pitchFamily="34" charset="0"/>
                <a:cs typeface="Calibri Light" panose="020F0302020204030204" pitchFamily="34" charset="0"/>
              </a:rPr>
              <a:t>Lawrence </a:t>
            </a:r>
            <a:r>
              <a:rPr lang="en-US" sz="3200" b="1" dirty="0" err="1">
                <a:latin typeface="Calibri Light" panose="020F0302020204030204" pitchFamily="34" charset="0"/>
                <a:cs typeface="Calibri Light" panose="020F0302020204030204" pitchFamily="34" charset="0"/>
              </a:rPr>
              <a:t>HaddaD</a:t>
            </a:r>
            <a:endParaRPr lang="en-US" sz="3200" b="1" dirty="0">
              <a:latin typeface="Calibri Light" panose="020F0302020204030204" pitchFamily="34" charset="0"/>
              <a:cs typeface="Calibri Light" panose="020F0302020204030204" pitchFamily="34" charset="0"/>
            </a:endParaRPr>
          </a:p>
          <a:p>
            <a:pPr algn="ctr"/>
            <a:r>
              <a:rPr lang="en-US" sz="3200" dirty="0">
                <a:latin typeface="Calibri Light" panose="020F0302020204030204" pitchFamily="34" charset="0"/>
                <a:cs typeface="Calibri Light" panose="020F0302020204030204" pitchFamily="34" charset="0"/>
              </a:rPr>
              <a:t>GAIN</a:t>
            </a:r>
          </a:p>
        </p:txBody>
      </p:sp>
      <p:sp>
        <p:nvSpPr>
          <p:cNvPr id="9" name="Text Placeholder 2">
            <a:extLst>
              <a:ext uri="{FF2B5EF4-FFF2-40B4-BE49-F238E27FC236}">
                <a16:creationId xmlns:a16="http://schemas.microsoft.com/office/drawing/2014/main" id="{16EE00A1-7B45-4FFC-A27B-262D5A606B4F}"/>
              </a:ext>
            </a:extLst>
          </p:cNvPr>
          <p:cNvSpPr txBox="1">
            <a:spLocks/>
          </p:cNvSpPr>
          <p:nvPr/>
        </p:nvSpPr>
        <p:spPr>
          <a:xfrm>
            <a:off x="4188823" y="4648297"/>
            <a:ext cx="3875313" cy="13304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Avenir Book" panose="02000503020000020003" pitchFamily="2" charset="0"/>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Avenir Book" panose="02000503020000020003" pitchFamily="2" charset="0"/>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Avenir Book" panose="02000503020000020003" pitchFamily="2" charset="0"/>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Avenir Book" panose="02000503020000020003" pitchFamily="2" charset="0"/>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r>
              <a:rPr lang="en-US" sz="3200" b="1" dirty="0">
                <a:latin typeface="Calibri Light" panose="020F0302020204030204" pitchFamily="34" charset="0"/>
                <a:cs typeface="Calibri Light" panose="020F0302020204030204" pitchFamily="34" charset="0"/>
              </a:rPr>
              <a:t>Jessica Fanzo</a:t>
            </a:r>
          </a:p>
          <a:p>
            <a:pPr algn="ctr"/>
            <a:r>
              <a:rPr lang="en-US" sz="3200" dirty="0">
                <a:latin typeface="Calibri Light" panose="020F0302020204030204" pitchFamily="34" charset="0"/>
                <a:cs typeface="Calibri Light" panose="020F0302020204030204" pitchFamily="34" charset="0"/>
              </a:rPr>
              <a:t>Johns Hopkins University </a:t>
            </a:r>
          </a:p>
        </p:txBody>
      </p:sp>
      <p:sp>
        <p:nvSpPr>
          <p:cNvPr id="10" name="Text Placeholder 2">
            <a:extLst>
              <a:ext uri="{FF2B5EF4-FFF2-40B4-BE49-F238E27FC236}">
                <a16:creationId xmlns:a16="http://schemas.microsoft.com/office/drawing/2014/main" id="{1F04C194-BEF4-4499-909D-4B8B285C4650}"/>
              </a:ext>
            </a:extLst>
          </p:cNvPr>
          <p:cNvSpPr txBox="1">
            <a:spLocks/>
          </p:cNvSpPr>
          <p:nvPr/>
        </p:nvSpPr>
        <p:spPr>
          <a:xfrm>
            <a:off x="7997632" y="4642914"/>
            <a:ext cx="3875313" cy="13304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Avenir Book" panose="02000503020000020003" pitchFamily="2" charset="0"/>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Avenir Book" panose="02000503020000020003" pitchFamily="2" charset="0"/>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Avenir Book" panose="02000503020000020003" pitchFamily="2" charset="0"/>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Avenir Book" panose="02000503020000020003" pitchFamily="2" charset="0"/>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r>
              <a:rPr lang="en-US" sz="3200" b="1" dirty="0">
                <a:latin typeface="Calibri Light" panose="020F0302020204030204" pitchFamily="34" charset="0"/>
                <a:cs typeface="Calibri Light" panose="020F0302020204030204" pitchFamily="34" charset="0"/>
              </a:rPr>
              <a:t>Jose </a:t>
            </a:r>
            <a:r>
              <a:rPr lang="en-US" sz="3200" b="1" dirty="0" err="1">
                <a:latin typeface="Calibri Light" panose="020F0302020204030204" pitchFamily="34" charset="0"/>
                <a:cs typeface="Calibri Light" panose="020F0302020204030204" pitchFamily="34" charset="0"/>
              </a:rPr>
              <a:t>Rosero</a:t>
            </a:r>
            <a:r>
              <a:rPr lang="en-US" sz="3200" b="1" dirty="0">
                <a:latin typeface="Calibri Light" panose="020F0302020204030204" pitchFamily="34" charset="0"/>
                <a:cs typeface="Calibri Light" panose="020F0302020204030204" pitchFamily="34" charset="0"/>
              </a:rPr>
              <a:t> </a:t>
            </a:r>
            <a:r>
              <a:rPr lang="en-US" sz="3200" b="1" dirty="0" err="1">
                <a:latin typeface="Calibri Light" panose="020F0302020204030204" pitchFamily="34" charset="0"/>
                <a:cs typeface="Calibri Light" panose="020F0302020204030204" pitchFamily="34" charset="0"/>
              </a:rPr>
              <a:t>Moncayo</a:t>
            </a:r>
            <a:endParaRPr lang="en-US" sz="3200" b="1" dirty="0">
              <a:latin typeface="Calibri Light" panose="020F0302020204030204" pitchFamily="34" charset="0"/>
              <a:cs typeface="Calibri Light" panose="020F0302020204030204" pitchFamily="34" charset="0"/>
            </a:endParaRPr>
          </a:p>
          <a:p>
            <a:pPr algn="ctr"/>
            <a:r>
              <a:rPr lang="en-US" sz="3200" dirty="0">
                <a:latin typeface="Calibri Light" panose="020F0302020204030204" pitchFamily="34" charset="0"/>
                <a:cs typeface="Calibri Light" panose="020F0302020204030204" pitchFamily="34" charset="0"/>
              </a:rPr>
              <a:t>FAO</a:t>
            </a:r>
          </a:p>
        </p:txBody>
      </p:sp>
    </p:spTree>
    <p:extLst>
      <p:ext uri="{BB962C8B-B14F-4D97-AF65-F5344CB8AC3E}">
        <p14:creationId xmlns:p14="http://schemas.microsoft.com/office/powerpoint/2010/main" val="1491209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CB38288-C690-4EB3-9D30-4978AFD0D2DA}"/>
              </a:ext>
            </a:extLst>
          </p:cNvPr>
          <p:cNvSpPr>
            <a:spLocks noGrp="1"/>
          </p:cNvSpPr>
          <p:nvPr>
            <p:ph type="title"/>
          </p:nvPr>
        </p:nvSpPr>
        <p:spPr>
          <a:xfrm>
            <a:off x="457200" y="594358"/>
            <a:ext cx="3200400" cy="6029725"/>
          </a:xfrm>
        </p:spPr>
        <p:txBody>
          <a:bodyPr anchor="ctr">
            <a:normAutofit/>
          </a:bodyPr>
          <a:lstStyle/>
          <a:p>
            <a:r>
              <a:rPr lang="fr-FR" dirty="0">
                <a:latin typeface="Calibri" panose="020F0502020204030204" pitchFamily="34" charset="0"/>
                <a:cs typeface="Calibri" panose="020F0502020204030204" pitchFamily="34" charset="0"/>
              </a:rPr>
              <a:t>Les systèmes alimentaires jouent un rôle dans la réalisation des 17 objectifs de développement durable</a:t>
            </a:r>
          </a:p>
        </p:txBody>
      </p:sp>
      <p:pic>
        <p:nvPicPr>
          <p:cNvPr id="13" name="Content Placeholder 12" descr="Chart&#10;&#10;Description automatically generated">
            <a:extLst>
              <a:ext uri="{FF2B5EF4-FFF2-40B4-BE49-F238E27FC236}">
                <a16:creationId xmlns:a16="http://schemas.microsoft.com/office/drawing/2014/main" id="{C930B438-998B-4C3C-A008-1054016DC8A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71441" y="241726"/>
            <a:ext cx="6632294" cy="6734988"/>
          </a:xfrm>
        </p:spPr>
      </p:pic>
      <p:sp>
        <p:nvSpPr>
          <p:cNvPr id="14" name="TextBox 13">
            <a:extLst>
              <a:ext uri="{FF2B5EF4-FFF2-40B4-BE49-F238E27FC236}">
                <a16:creationId xmlns:a16="http://schemas.microsoft.com/office/drawing/2014/main" id="{6F22500F-9733-4679-B229-A0BFC58F29B6}"/>
              </a:ext>
            </a:extLst>
          </p:cNvPr>
          <p:cNvSpPr txBox="1"/>
          <p:nvPr/>
        </p:nvSpPr>
        <p:spPr>
          <a:xfrm>
            <a:off x="5258708" y="6387990"/>
            <a:ext cx="1907636" cy="461665"/>
          </a:xfrm>
          <a:prstGeom prst="rect">
            <a:avLst/>
          </a:prstGeom>
          <a:noFill/>
        </p:spPr>
        <p:txBody>
          <a:bodyPr wrap="square" rtlCol="0">
            <a:spAutoFit/>
          </a:bodyPr>
          <a:lstStyle/>
          <a:p>
            <a:pPr>
              <a:spcAft>
                <a:spcPts val="600"/>
              </a:spcAft>
            </a:pPr>
            <a:r>
              <a:rPr lang="en-US" sz="1200" dirty="0"/>
              <a:t>Economist Intelligence Unit (2018)</a:t>
            </a:r>
          </a:p>
        </p:txBody>
      </p:sp>
    </p:spTree>
    <p:extLst>
      <p:ext uri="{BB962C8B-B14F-4D97-AF65-F5344CB8AC3E}">
        <p14:creationId xmlns:p14="http://schemas.microsoft.com/office/powerpoint/2010/main" val="133648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50D89-0835-4CB9-AB73-0FA40AE41375}"/>
              </a:ext>
            </a:extLst>
          </p:cNvPr>
          <p:cNvSpPr>
            <a:spLocks noGrp="1"/>
          </p:cNvSpPr>
          <p:nvPr>
            <p:ph type="title"/>
          </p:nvPr>
        </p:nvSpPr>
        <p:spPr/>
        <p:txBody>
          <a:bodyPr/>
          <a:lstStyle/>
          <a:p>
            <a:r>
              <a:rPr lang="fr-FR" dirty="0">
                <a:latin typeface="Calibri" panose="020F0502020204030204" pitchFamily="34" charset="0"/>
                <a:cs typeface="Calibri" panose="020F0502020204030204" pitchFamily="34" charset="0"/>
              </a:rPr>
              <a:t>La transformation des systèmes alimentaires est urgente</a:t>
            </a:r>
          </a:p>
        </p:txBody>
      </p:sp>
      <p:sp>
        <p:nvSpPr>
          <p:cNvPr id="3" name="Content Placeholder 2">
            <a:extLst>
              <a:ext uri="{FF2B5EF4-FFF2-40B4-BE49-F238E27FC236}">
                <a16:creationId xmlns:a16="http://schemas.microsoft.com/office/drawing/2014/main" id="{E495715C-216A-462D-AA52-2F8C72E3B216}"/>
              </a:ext>
            </a:extLst>
          </p:cNvPr>
          <p:cNvSpPr>
            <a:spLocks noGrp="1"/>
          </p:cNvSpPr>
          <p:nvPr>
            <p:ph sz="half" idx="1"/>
          </p:nvPr>
        </p:nvSpPr>
        <p:spPr>
          <a:solidFill>
            <a:schemeClr val="bg2"/>
          </a:solidFill>
        </p:spPr>
        <p:txBody>
          <a:bodyPr anchor="ctr">
            <a:normAutofit/>
          </a:bodyPr>
          <a:lstStyle/>
          <a:p>
            <a:pPr marL="233363" lvl="0" indent="0">
              <a:lnSpc>
                <a:spcPct val="100000"/>
              </a:lnSpc>
              <a:spcBef>
                <a:spcPts val="0"/>
              </a:spcBef>
              <a:spcAft>
                <a:spcPts val="0"/>
              </a:spcAft>
              <a:buClrTx/>
              <a:buSzTx/>
              <a:buNone/>
              <a:defRPr/>
            </a:pPr>
            <a:r>
              <a:rPr lang="fr-FR" dirty="0">
                <a:latin typeface="Calibri Light" panose="020F0302020204030204" pitchFamily="34" charset="0"/>
                <a:cs typeface="Calibri Light" panose="020F0302020204030204" pitchFamily="34" charset="0"/>
              </a:rPr>
              <a:t>Changer délibérément les systèmes alimentaires nécessite des indicateurs clairs et rigoureux pour guider les décideurs et les responsabiliser</a:t>
            </a:r>
            <a:endParaRPr kumimoji="0" lang="en-US" sz="3200" b="0" i="0" u="none" strike="noStrike" kern="0" cap="none" spc="0" normalizeH="0" baseline="0" noProof="0" dirty="0">
              <a:ln>
                <a:noFill/>
              </a:ln>
              <a:solidFill>
                <a:sysClr val="windowText" lastClr="000000"/>
              </a:solidFill>
              <a:effectLst/>
              <a:uLnTx/>
              <a:uFillTx/>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226890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50D89-0835-4CB9-AB73-0FA40AE41375}"/>
              </a:ext>
            </a:extLst>
          </p:cNvPr>
          <p:cNvSpPr>
            <a:spLocks noGrp="1"/>
          </p:cNvSpPr>
          <p:nvPr>
            <p:ph type="title"/>
          </p:nvPr>
        </p:nvSpPr>
        <p:spPr/>
        <p:txBody>
          <a:bodyPr/>
          <a:lstStyle/>
          <a:p>
            <a:r>
              <a:rPr lang="fr-FR" dirty="0"/>
              <a:t>La transformation des systèmes alimentaires est urgente</a:t>
            </a:r>
          </a:p>
        </p:txBody>
      </p:sp>
      <p:sp>
        <p:nvSpPr>
          <p:cNvPr id="3" name="Content Placeholder 2">
            <a:extLst>
              <a:ext uri="{FF2B5EF4-FFF2-40B4-BE49-F238E27FC236}">
                <a16:creationId xmlns:a16="http://schemas.microsoft.com/office/drawing/2014/main" id="{E495715C-216A-462D-AA52-2F8C72E3B216}"/>
              </a:ext>
            </a:extLst>
          </p:cNvPr>
          <p:cNvSpPr>
            <a:spLocks noGrp="1"/>
          </p:cNvSpPr>
          <p:nvPr>
            <p:ph sz="half" idx="1"/>
          </p:nvPr>
        </p:nvSpPr>
        <p:spPr>
          <a:solidFill>
            <a:schemeClr val="bg2"/>
          </a:solidFill>
        </p:spPr>
        <p:txBody>
          <a:bodyPr anchor="ctr">
            <a:normAutofit/>
          </a:bodyPr>
          <a:lstStyle/>
          <a:p>
            <a:pPr marL="233363" indent="0">
              <a:lnSpc>
                <a:spcPct val="100000"/>
              </a:lnSpc>
              <a:spcBef>
                <a:spcPts val="0"/>
              </a:spcBef>
              <a:spcAft>
                <a:spcPts val="0"/>
              </a:spcAft>
              <a:buClrTx/>
              <a:buSzTx/>
              <a:buNone/>
              <a:defRPr/>
            </a:pPr>
            <a:r>
              <a:rPr lang="fr-FR" sz="3200" dirty="0">
                <a:latin typeface="Calibri" panose="020F0502020204030204" pitchFamily="34" charset="0"/>
                <a:cs typeface="Calibri" panose="020F0502020204030204" pitchFamily="34" charset="0"/>
              </a:rPr>
              <a:t>Changer délibérément les systèmes alimentaires nécessite des indicateurs clairs et rigoureux pour guider les décideurs et les responsabiliser.</a:t>
            </a:r>
          </a:p>
          <a:p>
            <a:pPr marL="233363" marR="0" lvl="0" indent="0"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a:t>
            </a:r>
          </a:p>
        </p:txBody>
      </p:sp>
      <p:sp>
        <p:nvSpPr>
          <p:cNvPr id="4" name="Content Placeholder 3">
            <a:extLst>
              <a:ext uri="{FF2B5EF4-FFF2-40B4-BE49-F238E27FC236}">
                <a16:creationId xmlns:a16="http://schemas.microsoft.com/office/drawing/2014/main" id="{37F8F525-7B1E-4910-B46F-AB69647DEA0C}"/>
              </a:ext>
            </a:extLst>
          </p:cNvPr>
          <p:cNvSpPr>
            <a:spLocks noGrp="1"/>
          </p:cNvSpPr>
          <p:nvPr>
            <p:ph sz="half" idx="2"/>
          </p:nvPr>
        </p:nvSpPr>
        <p:spPr>
          <a:xfrm>
            <a:off x="6217920" y="1834977"/>
            <a:ext cx="4937760" cy="4023360"/>
          </a:xfrm>
          <a:solidFill>
            <a:schemeClr val="accent6"/>
          </a:solidFill>
        </p:spPr>
        <p:txBody>
          <a:bodyPr anchor="ctr">
            <a:normAutofit/>
          </a:bodyPr>
          <a:lstStyle/>
          <a:p>
            <a:pPr marL="233363" lvl="0" indent="0">
              <a:lnSpc>
                <a:spcPct val="100000"/>
              </a:lnSpc>
              <a:spcBef>
                <a:spcPts val="0"/>
              </a:spcBef>
              <a:spcAft>
                <a:spcPts val="0"/>
              </a:spcAft>
              <a:buClrTx/>
              <a:buSzTx/>
              <a:buNone/>
              <a:defRPr/>
            </a:pPr>
            <a:r>
              <a:rPr lang="fr-FR" sz="3200" dirty="0">
                <a:latin typeface="Calibri" panose="020F0502020204030204" pitchFamily="34" charset="0"/>
                <a:cs typeface="Calibri" panose="020F0502020204030204" pitchFamily="34" charset="0"/>
              </a:rPr>
              <a:t>Couvrir tous les aspects des systèmes alimentaires et de leurs interactions nécessite </a:t>
            </a:r>
            <a:r>
              <a:rPr lang="fr-FR" sz="3200" b="1" dirty="0">
                <a:latin typeface="Calibri" panose="020F0502020204030204" pitchFamily="34" charset="0"/>
                <a:cs typeface="Calibri" panose="020F0502020204030204" pitchFamily="34" charset="0"/>
              </a:rPr>
              <a:t>un cadre complet de mesures</a:t>
            </a:r>
            <a:endParaRPr kumimoji="0" lang="en-US" sz="32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60358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4F45F-8537-4C0E-BFFB-AB939CFCF4CF}"/>
              </a:ext>
            </a:extLst>
          </p:cNvPr>
          <p:cNvSpPr>
            <a:spLocks noGrp="1"/>
          </p:cNvSpPr>
          <p:nvPr>
            <p:ph type="title"/>
          </p:nvPr>
        </p:nvSpPr>
        <p:spPr>
          <a:xfrm>
            <a:off x="892885" y="286603"/>
            <a:ext cx="10262795" cy="1450757"/>
          </a:xfrm>
        </p:spPr>
        <p:txBody>
          <a:bodyPr>
            <a:noAutofit/>
          </a:bodyPr>
          <a:lstStyle/>
          <a:p>
            <a:r>
              <a:rPr lang="fr-FR" sz="3600" b="1" dirty="0">
                <a:latin typeface="Calibri" panose="020F0502020204030204" pitchFamily="34" charset="0"/>
                <a:cs typeface="Calibri" panose="020F0502020204030204" pitchFamily="34" charset="0"/>
              </a:rPr>
              <a:t>Pourtant, il n’existe aucun mécanisme rigoureux pour suivre les changements dans les systèmes alimentaires.</a:t>
            </a:r>
          </a:p>
        </p:txBody>
      </p:sp>
      <p:sp>
        <p:nvSpPr>
          <p:cNvPr id="3" name="Content Placeholder 2">
            <a:extLst>
              <a:ext uri="{FF2B5EF4-FFF2-40B4-BE49-F238E27FC236}">
                <a16:creationId xmlns:a16="http://schemas.microsoft.com/office/drawing/2014/main" id="{1C2B3C6E-2816-4DF2-989A-C1EF98B01F8F}"/>
              </a:ext>
            </a:extLst>
          </p:cNvPr>
          <p:cNvSpPr>
            <a:spLocks noGrp="1"/>
          </p:cNvSpPr>
          <p:nvPr>
            <p:ph idx="1"/>
          </p:nvPr>
        </p:nvSpPr>
        <p:spPr>
          <a:xfrm>
            <a:off x="1097280" y="1936027"/>
            <a:ext cx="10058400" cy="4295553"/>
          </a:xfrm>
        </p:spPr>
        <p:txBody>
          <a:bodyPr anchor="t">
            <a:normAutofit/>
          </a:bodyPr>
          <a:lstStyle/>
          <a:p>
            <a:r>
              <a:rPr lang="fr-FR" sz="3200" dirty="0">
                <a:latin typeface="Calibri" panose="020F0502020204030204" pitchFamily="34" charset="0"/>
                <a:cs typeface="Calibri" panose="020F0502020204030204" pitchFamily="34" charset="0"/>
              </a:rPr>
              <a:t>Le Sommet des Nations Unies sur les systèmes alimentaires a attiré l’attention du monde entier sur les systèmes alimentaires</a:t>
            </a:r>
          </a:p>
          <a:p>
            <a:pPr lvl="1">
              <a:buFont typeface="Arial" panose="020B0604020202020204" pitchFamily="34" charset="0"/>
              <a:buChar char="•"/>
            </a:pPr>
            <a:r>
              <a:rPr lang="fr-FR" sz="3000" dirty="0">
                <a:latin typeface="Calibri" panose="020F0502020204030204" pitchFamily="34" charset="0"/>
                <a:cs typeface="Calibri" panose="020F0502020204030204" pitchFamily="34" charset="0"/>
              </a:rPr>
              <a:t>La réalisation de la transformation nécessaire doit maintenir les systèmes alimentaires à      l’ordre du jour politique pour les 8 prochaines années.</a:t>
            </a:r>
          </a:p>
          <a:p>
            <a:pPr lvl="1">
              <a:lnSpc>
                <a:spcPct val="100000"/>
              </a:lnSpc>
              <a:buFont typeface="Arial" panose="020B0604020202020204" pitchFamily="34" charset="0"/>
              <a:buChar char="•"/>
            </a:pPr>
            <a:r>
              <a:rPr lang="fr-FR" sz="3000" dirty="0">
                <a:latin typeface="Calibri" panose="020F0502020204030204" pitchFamily="34" charset="0"/>
                <a:cs typeface="Calibri" panose="020F0502020204030204" pitchFamily="34" charset="0"/>
              </a:rPr>
              <a:t>Les engagements et les voies d’accès ont besoin de mesures pour guider les décisions et suivre les progrès</a:t>
            </a:r>
            <a:endParaRPr lang="en-US" sz="3000" dirty="0">
              <a:solidFill>
                <a:schemeClr val="tx2">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68921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4F45F-8537-4C0E-BFFB-AB939CFCF4CF}"/>
              </a:ext>
            </a:extLst>
          </p:cNvPr>
          <p:cNvSpPr>
            <a:spLocks noGrp="1"/>
          </p:cNvSpPr>
          <p:nvPr>
            <p:ph type="title"/>
          </p:nvPr>
        </p:nvSpPr>
        <p:spPr>
          <a:xfrm>
            <a:off x="1097280" y="0"/>
            <a:ext cx="10058400" cy="1737360"/>
          </a:xfrm>
        </p:spPr>
        <p:txBody>
          <a:bodyPr>
            <a:normAutofit/>
          </a:bodyPr>
          <a:lstStyle/>
          <a:p>
            <a:r>
              <a:rPr lang="fr-FR" sz="3600" b="1" dirty="0">
                <a:latin typeface="Calibri" panose="020F0502020204030204" pitchFamily="34" charset="0"/>
                <a:cs typeface="Calibri" panose="020F0502020204030204" pitchFamily="34" charset="0"/>
              </a:rPr>
              <a:t>Pourtant, il n’existe aucun mécanisme rigoureux pour suivre les changements dans les systèmes alimentaires</a:t>
            </a:r>
            <a:endParaRPr lang="en-US" sz="3600" b="1"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1C2B3C6E-2816-4DF2-989A-C1EF98B01F8F}"/>
              </a:ext>
            </a:extLst>
          </p:cNvPr>
          <p:cNvSpPr>
            <a:spLocks noGrp="1"/>
          </p:cNvSpPr>
          <p:nvPr>
            <p:ph idx="1"/>
          </p:nvPr>
        </p:nvSpPr>
        <p:spPr>
          <a:xfrm>
            <a:off x="1251827" y="2093897"/>
            <a:ext cx="10058400" cy="4295553"/>
          </a:xfrm>
        </p:spPr>
        <p:txBody>
          <a:bodyPr anchor="t">
            <a:normAutofit lnSpcReduction="10000"/>
          </a:bodyPr>
          <a:lstStyle/>
          <a:p>
            <a:pPr marL="0" indent="0">
              <a:lnSpc>
                <a:spcPct val="100000"/>
              </a:lnSpc>
              <a:buNone/>
            </a:pPr>
            <a:r>
              <a:rPr lang="fr-FR" sz="3200" dirty="0">
                <a:latin typeface="Calibri" panose="020F0502020204030204" pitchFamily="34" charset="0"/>
                <a:cs typeface="Calibri" panose="020F0502020204030204" pitchFamily="34" charset="0"/>
              </a:rPr>
              <a:t>Le Sommet des Nations Unies sur les systèmes alimentaires a attiré l’attention du monde entier sur les systèmes alimentaires</a:t>
            </a:r>
          </a:p>
          <a:p>
            <a:pPr lvl="1">
              <a:lnSpc>
                <a:spcPct val="100000"/>
              </a:lnSpc>
              <a:buFont typeface="Arial" panose="020B0604020202020204" pitchFamily="34" charset="0"/>
              <a:buChar char="•"/>
            </a:pPr>
            <a:r>
              <a:rPr lang="fr-FR" sz="3000" dirty="0">
                <a:latin typeface="Calibri" panose="020F0502020204030204" pitchFamily="34" charset="0"/>
                <a:cs typeface="Calibri" panose="020F0502020204030204" pitchFamily="34" charset="0"/>
              </a:rPr>
              <a:t>Les décideurs ont besoin de mesures et d’évaluations fiables et fondées sur la science pour guider </a:t>
            </a:r>
            <a:r>
              <a:rPr lang="fr-FR" sz="3000" dirty="0" smtClean="0">
                <a:latin typeface="Calibri" panose="020F0502020204030204" pitchFamily="34" charset="0"/>
                <a:cs typeface="Calibri" panose="020F0502020204030204" pitchFamily="34" charset="0"/>
              </a:rPr>
              <a:t>l’action</a:t>
            </a:r>
            <a:endParaRPr lang="fr-FR" sz="3000" dirty="0">
              <a:latin typeface="Calibri" panose="020F0502020204030204" pitchFamily="34" charset="0"/>
              <a:cs typeface="Calibri" panose="020F0502020204030204" pitchFamily="34" charset="0"/>
            </a:endParaRPr>
          </a:p>
          <a:p>
            <a:pPr lvl="1">
              <a:buFont typeface="Arial" panose="020B0604020202020204" pitchFamily="34" charset="0"/>
              <a:buChar char="•"/>
            </a:pPr>
            <a:r>
              <a:rPr lang="fr-FR" sz="3000" dirty="0">
                <a:latin typeface="Calibri" panose="020F0502020204030204" pitchFamily="34" charset="0"/>
                <a:cs typeface="Calibri" panose="020F0502020204030204" pitchFamily="34" charset="0"/>
              </a:rPr>
              <a:t>   Les acteurs et les parties prenantes du système alimentaire (par exemple, la société civile, les gouvernements et les organisations internationales) ont besoin de mesures et d’évaluations fiables et fondées sur la science pour demander des comptes aux personnes au pouvoir.</a:t>
            </a:r>
          </a:p>
        </p:txBody>
      </p:sp>
    </p:spTree>
    <p:extLst>
      <p:ext uri="{BB962C8B-B14F-4D97-AF65-F5344CB8AC3E}">
        <p14:creationId xmlns:p14="http://schemas.microsoft.com/office/powerpoint/2010/main" val="1785256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4F45F-8537-4C0E-BFFB-AB939CFCF4CF}"/>
              </a:ext>
            </a:extLst>
          </p:cNvPr>
          <p:cNvSpPr>
            <a:spLocks noGrp="1"/>
          </p:cNvSpPr>
          <p:nvPr>
            <p:ph type="title"/>
          </p:nvPr>
        </p:nvSpPr>
        <p:spPr/>
        <p:txBody>
          <a:bodyPr>
            <a:normAutofit fontScale="90000"/>
          </a:bodyPr>
          <a:lstStyle/>
          <a:p>
            <a:r>
              <a:rPr lang="fr-FR" dirty="0">
                <a:latin typeface="Calibri Light" panose="020F0302020204030204" pitchFamily="34" charset="0"/>
                <a:cs typeface="Calibri Light" panose="020F0302020204030204" pitchFamily="34" charset="0"/>
              </a:rPr>
              <a:t>Pourtant, il n’existe aucun mécanisme rigoureux pour suivre les changements dans les systèmes alimentaires</a:t>
            </a:r>
            <a:r>
              <a:rPr lang="fr-FR" dirty="0"/>
              <a:t>.</a:t>
            </a:r>
          </a:p>
        </p:txBody>
      </p:sp>
      <p:sp>
        <p:nvSpPr>
          <p:cNvPr id="3" name="Content Placeholder 2">
            <a:extLst>
              <a:ext uri="{FF2B5EF4-FFF2-40B4-BE49-F238E27FC236}">
                <a16:creationId xmlns:a16="http://schemas.microsoft.com/office/drawing/2014/main" id="{1C2B3C6E-2816-4DF2-989A-C1EF98B01F8F}"/>
              </a:ext>
            </a:extLst>
          </p:cNvPr>
          <p:cNvSpPr>
            <a:spLocks noGrp="1"/>
          </p:cNvSpPr>
          <p:nvPr>
            <p:ph idx="1"/>
          </p:nvPr>
        </p:nvSpPr>
        <p:spPr>
          <a:xfrm>
            <a:off x="1097279" y="2070310"/>
            <a:ext cx="10058401" cy="4295553"/>
          </a:xfrm>
        </p:spPr>
        <p:txBody>
          <a:bodyPr anchor="t">
            <a:normAutofit/>
          </a:bodyPr>
          <a:lstStyle/>
          <a:p>
            <a:r>
              <a:rPr lang="fr-FR" sz="3200" dirty="0">
                <a:latin typeface="Calibri" panose="020F0502020204030204" pitchFamily="34" charset="0"/>
                <a:cs typeface="Calibri" panose="020F0502020204030204" pitchFamily="34" charset="0"/>
              </a:rPr>
              <a:t>Le Sommet des Nations Unies sur les systèmes alimentaires a attiré l’attention du monde entier sur les systèmes alimentaires</a:t>
            </a:r>
          </a:p>
          <a:p>
            <a:pPr lvl="1">
              <a:buFont typeface="Arial" panose="020B0604020202020204" pitchFamily="34" charset="0"/>
              <a:buChar char="•"/>
            </a:pPr>
            <a:r>
              <a:rPr lang="fr-FR" sz="3000" dirty="0" smtClean="0">
                <a:latin typeface="Calibri" panose="020F0502020204030204" pitchFamily="34" charset="0"/>
                <a:cs typeface="Calibri" panose="020F0502020204030204" pitchFamily="34" charset="0"/>
              </a:rPr>
              <a:t>D’importantes </a:t>
            </a:r>
            <a:r>
              <a:rPr lang="fr-FR" sz="3000" dirty="0">
                <a:latin typeface="Calibri" panose="020F0502020204030204" pitchFamily="34" charset="0"/>
                <a:cs typeface="Calibri" panose="020F0502020204030204" pitchFamily="34" charset="0"/>
              </a:rPr>
              <a:t>questions de recherche demeurent concernant les interactions, les compromis et les synergies au sein des systèmes alimentaires et le long de diverses voies de transformation</a:t>
            </a:r>
          </a:p>
        </p:txBody>
      </p:sp>
    </p:spTree>
    <p:extLst>
      <p:ext uri="{BB962C8B-B14F-4D97-AF65-F5344CB8AC3E}">
        <p14:creationId xmlns:p14="http://schemas.microsoft.com/office/powerpoint/2010/main" val="1913341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DBA7-E6FF-4D79-9877-1DBB49A2580F}"/>
              </a:ext>
            </a:extLst>
          </p:cNvPr>
          <p:cNvSpPr>
            <a:spLocks noGrp="1"/>
          </p:cNvSpPr>
          <p:nvPr>
            <p:ph type="title"/>
          </p:nvPr>
        </p:nvSpPr>
        <p:spPr>
          <a:xfrm>
            <a:off x="1097280" y="193637"/>
            <a:ext cx="10058400" cy="1543723"/>
          </a:xfrm>
        </p:spPr>
        <p:txBody>
          <a:bodyPr>
            <a:normAutofit/>
          </a:bodyPr>
          <a:lstStyle/>
          <a:p>
            <a:r>
              <a:rPr lang="fr-FR" sz="3600" b="1" dirty="0">
                <a:latin typeface="Calibri" panose="020F0502020204030204" pitchFamily="34" charset="0"/>
                <a:cs typeface="Calibri" panose="020F0502020204030204" pitchFamily="34" charset="0"/>
              </a:rPr>
              <a:t>En 2021, l’Initiative Compte à rebours des systèmes alimentaires (FSCI) a été créée pour combler cette lacune</a:t>
            </a:r>
            <a:r>
              <a:rPr lang="en-US" sz="3600" b="1" dirty="0">
                <a:latin typeface="Calibri" panose="020F0502020204030204" pitchFamily="34" charset="0"/>
                <a:cs typeface="Calibri" panose="020F0502020204030204" pitchFamily="34" charset="0"/>
              </a:rPr>
              <a:t>.</a:t>
            </a:r>
          </a:p>
        </p:txBody>
      </p:sp>
      <p:graphicFrame>
        <p:nvGraphicFramePr>
          <p:cNvPr id="14" name="Content Placeholder 10">
            <a:extLst>
              <a:ext uri="{FF2B5EF4-FFF2-40B4-BE49-F238E27FC236}">
                <a16:creationId xmlns:a16="http://schemas.microsoft.com/office/drawing/2014/main" id="{5604B4E0-6737-41E0-B212-EF1526132561}"/>
              </a:ext>
            </a:extLst>
          </p:cNvPr>
          <p:cNvGraphicFramePr>
            <a:graphicFrameLocks noGrp="1"/>
          </p:cNvGraphicFramePr>
          <p:nvPr>
            <p:ph idx="1"/>
            <p:extLst>
              <p:ext uri="{D42A27DB-BD31-4B8C-83A1-F6EECF244321}">
                <p14:modId xmlns:p14="http://schemas.microsoft.com/office/powerpoint/2010/main" val="3175274379"/>
              </p:ext>
            </p:extLst>
          </p:nvPr>
        </p:nvGraphicFramePr>
        <p:xfrm>
          <a:off x="1096962" y="2451218"/>
          <a:ext cx="10058400" cy="3786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TextBox 16">
            <a:extLst>
              <a:ext uri="{FF2B5EF4-FFF2-40B4-BE49-F238E27FC236}">
                <a16:creationId xmlns:a16="http://schemas.microsoft.com/office/drawing/2014/main" id="{4A00F4B2-28FC-418C-AAF7-8E49CD505E5D}"/>
              </a:ext>
            </a:extLst>
          </p:cNvPr>
          <p:cNvSpPr txBox="1"/>
          <p:nvPr/>
        </p:nvSpPr>
        <p:spPr>
          <a:xfrm>
            <a:off x="1066800" y="1863456"/>
            <a:ext cx="10058399" cy="369332"/>
          </a:xfrm>
          <a:prstGeom prst="rect">
            <a:avLst/>
          </a:prstGeom>
          <a:noFill/>
        </p:spPr>
        <p:txBody>
          <a:bodyPr wrap="square">
            <a:spAutoFit/>
          </a:bodyPr>
          <a:lstStyle/>
          <a:p>
            <a:r>
              <a:rPr lang="fr-FR" dirty="0">
                <a:latin typeface="Calibri Light" panose="020F0302020204030204" pitchFamily="34" charset="0"/>
                <a:cs typeface="Calibri Light" panose="020F0302020204030204" pitchFamily="34" charset="0"/>
              </a:rPr>
              <a:t>D’ici 2030, la FSCI publiera des évaluations annuelles qui:</a:t>
            </a:r>
          </a:p>
        </p:txBody>
      </p:sp>
    </p:spTree>
    <p:extLst>
      <p:ext uri="{BB962C8B-B14F-4D97-AF65-F5344CB8AC3E}">
        <p14:creationId xmlns:p14="http://schemas.microsoft.com/office/powerpoint/2010/main" val="3896771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9AC79-C348-473D-936C-503B77A4B0F2}"/>
              </a:ext>
            </a:extLst>
          </p:cNvPr>
          <p:cNvSpPr>
            <a:spLocks noGrp="1"/>
          </p:cNvSpPr>
          <p:nvPr>
            <p:ph type="title"/>
          </p:nvPr>
        </p:nvSpPr>
        <p:spPr>
          <a:xfrm>
            <a:off x="1097280" y="286603"/>
            <a:ext cx="10058400" cy="942705"/>
          </a:xfrm>
        </p:spPr>
        <p:txBody>
          <a:bodyPr/>
          <a:lstStyle/>
          <a:p>
            <a:r>
              <a:rPr lang="fr-FR" dirty="0">
                <a:latin typeface="Calibri" panose="020F0502020204030204" pitchFamily="34" charset="0"/>
                <a:cs typeface="Calibri" panose="020F0502020204030204" pitchFamily="34" charset="0"/>
              </a:rPr>
              <a:t>Vision à l’horizon </a:t>
            </a:r>
            <a:r>
              <a:rPr lang="fr-FR" dirty="0">
                <a:latin typeface="Calibri Light" panose="020F0302020204030204" pitchFamily="34" charset="0"/>
                <a:cs typeface="Calibri Light" panose="020F0302020204030204" pitchFamily="34" charset="0"/>
              </a:rPr>
              <a:t>2030</a:t>
            </a:r>
          </a:p>
        </p:txBody>
      </p:sp>
      <p:cxnSp>
        <p:nvCxnSpPr>
          <p:cNvPr id="4" name="Straight Connector 3">
            <a:extLst>
              <a:ext uri="{FF2B5EF4-FFF2-40B4-BE49-F238E27FC236}">
                <a16:creationId xmlns:a16="http://schemas.microsoft.com/office/drawing/2014/main" id="{4AA85195-2DDB-4609-9161-07168FD783C8}"/>
              </a:ext>
            </a:extLst>
          </p:cNvPr>
          <p:cNvCxnSpPr/>
          <p:nvPr/>
        </p:nvCxnSpPr>
        <p:spPr>
          <a:xfrm>
            <a:off x="701749" y="3508744"/>
            <a:ext cx="10781414" cy="0"/>
          </a:xfrm>
          <a:prstGeom prst="line">
            <a:avLst/>
          </a:prstGeom>
          <a:ln w="76200">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006E0CE-3CAF-471D-96EB-DB3B50129369}"/>
              </a:ext>
            </a:extLst>
          </p:cNvPr>
          <p:cNvCxnSpPr>
            <a:cxnSpLocks/>
          </p:cNvCxnSpPr>
          <p:nvPr/>
        </p:nvCxnSpPr>
        <p:spPr>
          <a:xfrm>
            <a:off x="1097280" y="3544186"/>
            <a:ext cx="0" cy="1240465"/>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023D9B2-4541-43EE-AE23-0D0AEDAC12B3}"/>
              </a:ext>
            </a:extLst>
          </p:cNvPr>
          <p:cNvSpPr txBox="1"/>
          <p:nvPr/>
        </p:nvSpPr>
        <p:spPr>
          <a:xfrm>
            <a:off x="156560" y="4938664"/>
            <a:ext cx="2034092" cy="646331"/>
          </a:xfrm>
          <a:prstGeom prst="rect">
            <a:avLst/>
          </a:prstGeom>
          <a:noFill/>
        </p:spPr>
        <p:txBody>
          <a:bodyPr wrap="square" rtlCol="0">
            <a:spAutoFit/>
          </a:bodyPr>
          <a:lstStyle/>
          <a:p>
            <a:r>
              <a:rPr lang="fr-FR" dirty="0">
                <a:latin typeface="Calibri" panose="020F0502020204030204" pitchFamily="34" charset="0"/>
                <a:cs typeface="Calibri" panose="020F0502020204030204" pitchFamily="34" charset="0"/>
              </a:rPr>
              <a:t>Octobre 2021 Document cadre</a:t>
            </a:r>
          </a:p>
        </p:txBody>
      </p:sp>
      <p:cxnSp>
        <p:nvCxnSpPr>
          <p:cNvPr id="11" name="Straight Connector 10">
            <a:extLst>
              <a:ext uri="{FF2B5EF4-FFF2-40B4-BE49-F238E27FC236}">
                <a16:creationId xmlns:a16="http://schemas.microsoft.com/office/drawing/2014/main" id="{9C78E658-0FE9-4D3B-AA92-929978C0A427}"/>
              </a:ext>
            </a:extLst>
          </p:cNvPr>
          <p:cNvCxnSpPr>
            <a:cxnSpLocks/>
          </p:cNvCxnSpPr>
          <p:nvPr/>
        </p:nvCxnSpPr>
        <p:spPr>
          <a:xfrm>
            <a:off x="11108601" y="3544186"/>
            <a:ext cx="0" cy="1614539"/>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3871B83-7069-4252-9BB5-6B1302F17D10}"/>
              </a:ext>
            </a:extLst>
          </p:cNvPr>
          <p:cNvSpPr txBox="1"/>
          <p:nvPr/>
        </p:nvSpPr>
        <p:spPr>
          <a:xfrm>
            <a:off x="10428021" y="5338859"/>
            <a:ext cx="1361160" cy="830997"/>
          </a:xfrm>
          <a:prstGeom prst="rect">
            <a:avLst/>
          </a:prstGeom>
          <a:solidFill>
            <a:schemeClr val="accent1">
              <a:lumMod val="20000"/>
              <a:lumOff val="80000"/>
            </a:schemeClr>
          </a:solidFill>
        </p:spPr>
        <p:txBody>
          <a:bodyPr wrap="square" rtlCol="0">
            <a:spAutoFit/>
          </a:bodyPr>
          <a:lstStyle>
            <a:defPPr>
              <a:defRPr lang="en-US"/>
            </a:defPPr>
            <a:lvl1pPr algn="ctr">
              <a:defRPr sz="1600">
                <a:latin typeface="Avenir Book" panose="02000503020000020003" pitchFamily="2" charset="0"/>
              </a:defRPr>
            </a:lvl1pPr>
          </a:lstStyle>
          <a:p>
            <a:r>
              <a:rPr lang="fr-FR" dirty="0">
                <a:latin typeface="Calibri" panose="020F0502020204030204" pitchFamily="34" charset="0"/>
                <a:cs typeface="Calibri" panose="020F0502020204030204" pitchFamily="34" charset="0"/>
              </a:rPr>
              <a:t>2030 Document final</a:t>
            </a:r>
          </a:p>
        </p:txBody>
      </p:sp>
      <p:cxnSp>
        <p:nvCxnSpPr>
          <p:cNvPr id="13" name="Straight Connector 12">
            <a:extLst>
              <a:ext uri="{FF2B5EF4-FFF2-40B4-BE49-F238E27FC236}">
                <a16:creationId xmlns:a16="http://schemas.microsoft.com/office/drawing/2014/main" id="{1E456150-AC4B-49CD-99DE-766EC1C0DC15}"/>
              </a:ext>
            </a:extLst>
          </p:cNvPr>
          <p:cNvCxnSpPr>
            <a:cxnSpLocks/>
          </p:cNvCxnSpPr>
          <p:nvPr/>
        </p:nvCxnSpPr>
        <p:spPr>
          <a:xfrm>
            <a:off x="5546756" y="3508744"/>
            <a:ext cx="0" cy="1500572"/>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89CA8F1-A238-4969-AD0D-785F63371FEF}"/>
              </a:ext>
            </a:extLst>
          </p:cNvPr>
          <p:cNvSpPr txBox="1"/>
          <p:nvPr/>
        </p:nvSpPr>
        <p:spPr>
          <a:xfrm>
            <a:off x="4866077" y="5169582"/>
            <a:ext cx="1637412" cy="646331"/>
          </a:xfrm>
          <a:prstGeom prst="rect">
            <a:avLst/>
          </a:prstGeom>
          <a:solidFill>
            <a:schemeClr val="accent1">
              <a:lumMod val="20000"/>
              <a:lumOff val="80000"/>
            </a:schemeClr>
          </a:solidFill>
        </p:spPr>
        <p:txBody>
          <a:bodyPr wrap="square" rtlCol="0">
            <a:spAutoFit/>
          </a:bodyPr>
          <a:lstStyle/>
          <a:p>
            <a:r>
              <a:rPr lang="fr-FR" dirty="0">
                <a:latin typeface="Calibri" panose="020F0502020204030204" pitchFamily="34" charset="0"/>
                <a:cs typeface="Calibri" panose="020F0502020204030204" pitchFamily="34" charset="0"/>
              </a:rPr>
              <a:t>2025 : Plus que 5 ans</a:t>
            </a:r>
          </a:p>
        </p:txBody>
      </p:sp>
      <p:cxnSp>
        <p:nvCxnSpPr>
          <p:cNvPr id="15" name="Straight Connector 14">
            <a:extLst>
              <a:ext uri="{FF2B5EF4-FFF2-40B4-BE49-F238E27FC236}">
                <a16:creationId xmlns:a16="http://schemas.microsoft.com/office/drawing/2014/main" id="{63E826C3-986B-409A-A583-C99D8CAC82F8}"/>
              </a:ext>
            </a:extLst>
          </p:cNvPr>
          <p:cNvCxnSpPr>
            <a:cxnSpLocks/>
          </p:cNvCxnSpPr>
          <p:nvPr/>
        </p:nvCxnSpPr>
        <p:spPr>
          <a:xfrm flipV="1">
            <a:off x="9996232" y="3010774"/>
            <a:ext cx="0" cy="522395"/>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6149882F-B893-43DC-AF18-72D212FA7E9D}"/>
              </a:ext>
            </a:extLst>
          </p:cNvPr>
          <p:cNvSpPr txBox="1"/>
          <p:nvPr/>
        </p:nvSpPr>
        <p:spPr>
          <a:xfrm>
            <a:off x="9375486" y="2308908"/>
            <a:ext cx="1391934" cy="646331"/>
          </a:xfrm>
          <a:prstGeom prst="rect">
            <a:avLst/>
          </a:prstGeom>
          <a:noFill/>
        </p:spPr>
        <p:txBody>
          <a:bodyPr wrap="square" rtlCol="0">
            <a:spAutoFit/>
          </a:bodyPr>
          <a:lstStyle/>
          <a:p>
            <a:r>
              <a:rPr lang="fr-FR" dirty="0">
                <a:latin typeface="Calibri" panose="020F0502020204030204" pitchFamily="34" charset="0"/>
                <a:cs typeface="Calibri" panose="020F0502020204030204" pitchFamily="34" charset="0"/>
              </a:rPr>
              <a:t>Publication 2029</a:t>
            </a:r>
          </a:p>
        </p:txBody>
      </p:sp>
      <p:cxnSp>
        <p:nvCxnSpPr>
          <p:cNvPr id="17" name="Straight Connector 16">
            <a:extLst>
              <a:ext uri="{FF2B5EF4-FFF2-40B4-BE49-F238E27FC236}">
                <a16:creationId xmlns:a16="http://schemas.microsoft.com/office/drawing/2014/main" id="{2FE464A1-C2B1-4EF4-8FCD-452FC786F793}"/>
              </a:ext>
            </a:extLst>
          </p:cNvPr>
          <p:cNvCxnSpPr>
            <a:cxnSpLocks/>
          </p:cNvCxnSpPr>
          <p:nvPr/>
        </p:nvCxnSpPr>
        <p:spPr>
          <a:xfrm flipV="1">
            <a:off x="4434387" y="2526059"/>
            <a:ext cx="10122" cy="969430"/>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BA715AE-A2A9-4FF4-8D23-59652FD78B61}"/>
              </a:ext>
            </a:extLst>
          </p:cNvPr>
          <p:cNvSpPr txBox="1"/>
          <p:nvPr/>
        </p:nvSpPr>
        <p:spPr>
          <a:xfrm>
            <a:off x="3599268" y="1790671"/>
            <a:ext cx="1637412" cy="923330"/>
          </a:xfrm>
          <a:prstGeom prst="rect">
            <a:avLst/>
          </a:prstGeom>
          <a:noFill/>
        </p:spPr>
        <p:txBody>
          <a:bodyPr wrap="square" rtlCol="0">
            <a:spAutoFit/>
          </a:bodyPr>
          <a:lstStyle/>
          <a:p>
            <a:r>
              <a:rPr lang="fr-FR" dirty="0">
                <a:latin typeface="Calibri" panose="020F0502020204030204" pitchFamily="34" charset="0"/>
                <a:cs typeface="Calibri" panose="020F0502020204030204" pitchFamily="34" charset="0"/>
              </a:rPr>
              <a:t>2024 : Interactions système</a:t>
            </a:r>
          </a:p>
        </p:txBody>
      </p:sp>
      <p:cxnSp>
        <p:nvCxnSpPr>
          <p:cNvPr id="19" name="Straight Connector 18">
            <a:extLst>
              <a:ext uri="{FF2B5EF4-FFF2-40B4-BE49-F238E27FC236}">
                <a16:creationId xmlns:a16="http://schemas.microsoft.com/office/drawing/2014/main" id="{757EF175-5D22-4956-AC86-C317D643BAA3}"/>
              </a:ext>
            </a:extLst>
          </p:cNvPr>
          <p:cNvCxnSpPr>
            <a:cxnSpLocks/>
          </p:cNvCxnSpPr>
          <p:nvPr/>
        </p:nvCxnSpPr>
        <p:spPr>
          <a:xfrm flipV="1">
            <a:off x="3333619" y="3339682"/>
            <a:ext cx="13457" cy="183238"/>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D5775770-3B97-4F30-A5F8-156E888FD4C3}"/>
              </a:ext>
            </a:extLst>
          </p:cNvPr>
          <p:cNvSpPr txBox="1"/>
          <p:nvPr/>
        </p:nvSpPr>
        <p:spPr>
          <a:xfrm>
            <a:off x="2252236" y="2664346"/>
            <a:ext cx="2176222" cy="646331"/>
          </a:xfrm>
          <a:prstGeom prst="rect">
            <a:avLst/>
          </a:prstGeom>
          <a:noFill/>
        </p:spPr>
        <p:txBody>
          <a:bodyPr wrap="square" rtlCol="0">
            <a:spAutoFit/>
          </a:bodyPr>
          <a:lstStyle/>
          <a:p>
            <a:r>
              <a:rPr lang="fr-FR" dirty="0"/>
              <a:t>2023 : Évaluation de la performance</a:t>
            </a:r>
          </a:p>
        </p:txBody>
      </p:sp>
      <p:cxnSp>
        <p:nvCxnSpPr>
          <p:cNvPr id="21" name="Straight Connector 20">
            <a:extLst>
              <a:ext uri="{FF2B5EF4-FFF2-40B4-BE49-F238E27FC236}">
                <a16:creationId xmlns:a16="http://schemas.microsoft.com/office/drawing/2014/main" id="{CE2DDB9C-C45F-42BA-B393-4D98CCE0E436}"/>
              </a:ext>
            </a:extLst>
          </p:cNvPr>
          <p:cNvCxnSpPr>
            <a:cxnSpLocks/>
          </p:cNvCxnSpPr>
          <p:nvPr/>
        </p:nvCxnSpPr>
        <p:spPr>
          <a:xfrm flipV="1">
            <a:off x="2209649" y="2879288"/>
            <a:ext cx="0" cy="664898"/>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A53D1C42-5F45-4AC1-A680-9BA46E5747A4}"/>
              </a:ext>
            </a:extLst>
          </p:cNvPr>
          <p:cNvSpPr txBox="1"/>
          <p:nvPr/>
        </p:nvSpPr>
        <p:spPr>
          <a:xfrm>
            <a:off x="400588" y="1796715"/>
            <a:ext cx="2751656" cy="923330"/>
          </a:xfrm>
          <a:prstGeom prst="rect">
            <a:avLst/>
          </a:prstGeom>
          <a:solidFill>
            <a:schemeClr val="accent1">
              <a:lumMod val="20000"/>
              <a:lumOff val="80000"/>
            </a:schemeClr>
          </a:solidFill>
        </p:spPr>
        <p:txBody>
          <a:bodyPr wrap="square" rtlCol="0">
            <a:spAutoFit/>
          </a:bodyPr>
          <a:lstStyle/>
          <a:p>
            <a:r>
              <a:rPr lang="fr-FR" dirty="0">
                <a:latin typeface="Calibri" panose="020F0502020204030204" pitchFamily="34" charset="0"/>
                <a:cs typeface="Calibri" panose="020F0502020204030204" pitchFamily="34" charset="0"/>
              </a:rPr>
              <a:t>Automne 2022 : État de référence des systèmes alimentaires</a:t>
            </a:r>
          </a:p>
        </p:txBody>
      </p:sp>
      <p:sp>
        <p:nvSpPr>
          <p:cNvPr id="26" name="TextBox 25">
            <a:extLst>
              <a:ext uri="{FF2B5EF4-FFF2-40B4-BE49-F238E27FC236}">
                <a16:creationId xmlns:a16="http://schemas.microsoft.com/office/drawing/2014/main" id="{C2CAA071-D437-4EC2-8EB5-BC82F4C2399E}"/>
              </a:ext>
            </a:extLst>
          </p:cNvPr>
          <p:cNvSpPr txBox="1"/>
          <p:nvPr/>
        </p:nvSpPr>
        <p:spPr>
          <a:xfrm>
            <a:off x="1044898" y="3674490"/>
            <a:ext cx="1754968" cy="646331"/>
          </a:xfrm>
          <a:prstGeom prst="rect">
            <a:avLst/>
          </a:prstGeom>
          <a:noFill/>
        </p:spPr>
        <p:txBody>
          <a:bodyPr wrap="square" rtlCol="0">
            <a:spAutoFit/>
          </a:bodyPr>
          <a:lstStyle/>
          <a:p>
            <a:r>
              <a:rPr lang="fr-FR" dirty="0">
                <a:latin typeface="Calibri Light" panose="020F0302020204030204" pitchFamily="34" charset="0"/>
                <a:cs typeface="Calibri Light" panose="020F0302020204030204" pitchFamily="34" charset="0"/>
              </a:rPr>
              <a:t>Sélection des indicateurs</a:t>
            </a:r>
          </a:p>
        </p:txBody>
      </p:sp>
      <p:cxnSp>
        <p:nvCxnSpPr>
          <p:cNvPr id="28" name="Straight Arrow Connector 27">
            <a:extLst>
              <a:ext uri="{FF2B5EF4-FFF2-40B4-BE49-F238E27FC236}">
                <a16:creationId xmlns:a16="http://schemas.microsoft.com/office/drawing/2014/main" id="{DCDE0D01-EF2C-493F-B152-13950958D4EE}"/>
              </a:ext>
            </a:extLst>
          </p:cNvPr>
          <p:cNvCxnSpPr>
            <a:cxnSpLocks/>
          </p:cNvCxnSpPr>
          <p:nvPr/>
        </p:nvCxnSpPr>
        <p:spPr>
          <a:xfrm>
            <a:off x="1239489" y="3662758"/>
            <a:ext cx="951163" cy="11732"/>
          </a:xfrm>
          <a:prstGeom prst="straightConnector1">
            <a:avLst/>
          </a:prstGeom>
          <a:ln w="57150">
            <a:solidFill>
              <a:schemeClr val="tx1">
                <a:lumMod val="65000"/>
                <a:lumOff val="3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DB3C09B0-4D40-4C83-970C-F94888C0ECAF}"/>
              </a:ext>
            </a:extLst>
          </p:cNvPr>
          <p:cNvSpPr txBox="1"/>
          <p:nvPr/>
        </p:nvSpPr>
        <p:spPr>
          <a:xfrm>
            <a:off x="2215409" y="4459701"/>
            <a:ext cx="1383859" cy="923330"/>
          </a:xfrm>
          <a:prstGeom prst="rect">
            <a:avLst/>
          </a:prstGeom>
          <a:solidFill>
            <a:schemeClr val="accent1">
              <a:lumMod val="20000"/>
              <a:lumOff val="80000"/>
            </a:schemeClr>
          </a:solidFill>
          <a:ln w="28575">
            <a:solidFill>
              <a:schemeClr val="accent1">
                <a:lumMod val="50000"/>
              </a:schemeClr>
            </a:solidFill>
          </a:ln>
        </p:spPr>
        <p:txBody>
          <a:bodyPr wrap="square" rtlCol="0">
            <a:spAutoFit/>
          </a:bodyPr>
          <a:lstStyle/>
          <a:p>
            <a:r>
              <a:rPr lang="fr-FR" dirty="0">
                <a:latin typeface="Calibri" panose="020F0502020204030204" pitchFamily="34" charset="0"/>
                <a:cs typeface="Calibri" panose="020F0502020204030204" pitchFamily="34" charset="0"/>
              </a:rPr>
              <a:t>Événement de 1 jour @ Suivi UNFSS</a:t>
            </a:r>
          </a:p>
        </p:txBody>
      </p:sp>
      <p:cxnSp>
        <p:nvCxnSpPr>
          <p:cNvPr id="35" name="Straight Connector 34">
            <a:extLst>
              <a:ext uri="{FF2B5EF4-FFF2-40B4-BE49-F238E27FC236}">
                <a16:creationId xmlns:a16="http://schemas.microsoft.com/office/drawing/2014/main" id="{153A22C3-3CEB-4428-AED1-8387EDE53D98}"/>
              </a:ext>
            </a:extLst>
          </p:cNvPr>
          <p:cNvCxnSpPr>
            <a:cxnSpLocks/>
          </p:cNvCxnSpPr>
          <p:nvPr/>
        </p:nvCxnSpPr>
        <p:spPr>
          <a:xfrm>
            <a:off x="3107701" y="3483474"/>
            <a:ext cx="0" cy="766466"/>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7874217-4143-4B6A-95EF-E8A61EF548B6}"/>
              </a:ext>
            </a:extLst>
          </p:cNvPr>
          <p:cNvCxnSpPr>
            <a:cxnSpLocks/>
          </p:cNvCxnSpPr>
          <p:nvPr/>
        </p:nvCxnSpPr>
        <p:spPr>
          <a:xfrm>
            <a:off x="7771494" y="3495489"/>
            <a:ext cx="0" cy="1240465"/>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66E97A7F-5868-4283-8343-1107AA55F791}"/>
              </a:ext>
            </a:extLst>
          </p:cNvPr>
          <p:cNvSpPr txBox="1"/>
          <p:nvPr/>
        </p:nvSpPr>
        <p:spPr>
          <a:xfrm>
            <a:off x="6962173" y="4921180"/>
            <a:ext cx="1637412" cy="646331"/>
          </a:xfrm>
          <a:prstGeom prst="rect">
            <a:avLst/>
          </a:prstGeom>
          <a:noFill/>
        </p:spPr>
        <p:txBody>
          <a:bodyPr wrap="square" rtlCol="0">
            <a:spAutoFit/>
          </a:bodyPr>
          <a:lstStyle/>
          <a:p>
            <a:r>
              <a:rPr lang="fr-FR" dirty="0">
                <a:latin typeface="Calibri" panose="020F0502020204030204" pitchFamily="34" charset="0"/>
                <a:cs typeface="Calibri" panose="020F0502020204030204" pitchFamily="34" charset="0"/>
              </a:rPr>
              <a:t>Publication 2027</a:t>
            </a:r>
          </a:p>
        </p:txBody>
      </p:sp>
      <p:cxnSp>
        <p:nvCxnSpPr>
          <p:cNvPr id="39" name="Straight Connector 38">
            <a:extLst>
              <a:ext uri="{FF2B5EF4-FFF2-40B4-BE49-F238E27FC236}">
                <a16:creationId xmlns:a16="http://schemas.microsoft.com/office/drawing/2014/main" id="{5DDB960D-6116-4FD6-985F-D7BFDAFF3A6D}"/>
              </a:ext>
            </a:extLst>
          </p:cNvPr>
          <p:cNvCxnSpPr>
            <a:cxnSpLocks/>
          </p:cNvCxnSpPr>
          <p:nvPr/>
        </p:nvCxnSpPr>
        <p:spPr>
          <a:xfrm flipV="1">
            <a:off x="6659125" y="2879288"/>
            <a:ext cx="0" cy="664898"/>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84B102E-C10D-4477-BE56-4A146AE6540C}"/>
              </a:ext>
            </a:extLst>
          </p:cNvPr>
          <p:cNvSpPr txBox="1"/>
          <p:nvPr/>
        </p:nvSpPr>
        <p:spPr>
          <a:xfrm>
            <a:off x="5812959" y="2129756"/>
            <a:ext cx="1637412" cy="646331"/>
          </a:xfrm>
          <a:prstGeom prst="rect">
            <a:avLst/>
          </a:prstGeom>
          <a:noFill/>
        </p:spPr>
        <p:txBody>
          <a:bodyPr wrap="square" rtlCol="0">
            <a:spAutoFit/>
          </a:bodyPr>
          <a:lstStyle/>
          <a:p>
            <a:r>
              <a:rPr lang="fr-FR" dirty="0">
                <a:latin typeface="Calibri" panose="020F0502020204030204" pitchFamily="34" charset="0"/>
                <a:cs typeface="Calibri" panose="020F0502020204030204" pitchFamily="34" charset="0"/>
              </a:rPr>
              <a:t>Publication 2026</a:t>
            </a:r>
          </a:p>
        </p:txBody>
      </p:sp>
      <p:cxnSp>
        <p:nvCxnSpPr>
          <p:cNvPr id="41" name="Straight Connector 40">
            <a:extLst>
              <a:ext uri="{FF2B5EF4-FFF2-40B4-BE49-F238E27FC236}">
                <a16:creationId xmlns:a16="http://schemas.microsoft.com/office/drawing/2014/main" id="{B420C6C9-C713-4FB8-B89B-E73912B210DA}"/>
              </a:ext>
            </a:extLst>
          </p:cNvPr>
          <p:cNvCxnSpPr>
            <a:cxnSpLocks/>
          </p:cNvCxnSpPr>
          <p:nvPr/>
        </p:nvCxnSpPr>
        <p:spPr>
          <a:xfrm flipV="1">
            <a:off x="8883863" y="2214390"/>
            <a:ext cx="0" cy="1281099"/>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7107C864-AE70-463C-8242-58CB69A96F63}"/>
              </a:ext>
            </a:extLst>
          </p:cNvPr>
          <p:cNvSpPr txBox="1"/>
          <p:nvPr/>
        </p:nvSpPr>
        <p:spPr>
          <a:xfrm>
            <a:off x="7699830" y="1746025"/>
            <a:ext cx="2095189" cy="369332"/>
          </a:xfrm>
          <a:prstGeom prst="rect">
            <a:avLst/>
          </a:prstGeom>
          <a:noFill/>
        </p:spPr>
        <p:txBody>
          <a:bodyPr wrap="square" rtlCol="0">
            <a:spAutoFit/>
          </a:bodyPr>
          <a:lstStyle/>
          <a:p>
            <a:r>
              <a:rPr lang="fr-FR" dirty="0">
                <a:latin typeface="Calibri" panose="020F0502020204030204" pitchFamily="34" charset="0"/>
                <a:cs typeface="Calibri" panose="020F0502020204030204" pitchFamily="34" charset="0"/>
              </a:rPr>
              <a:t>Publication 2028</a:t>
            </a:r>
          </a:p>
        </p:txBody>
      </p:sp>
      <p:sp>
        <p:nvSpPr>
          <p:cNvPr id="69" name="TextBox 68">
            <a:extLst>
              <a:ext uri="{FF2B5EF4-FFF2-40B4-BE49-F238E27FC236}">
                <a16:creationId xmlns:a16="http://schemas.microsoft.com/office/drawing/2014/main" id="{31840368-7F48-496D-9D51-01792D979E68}"/>
              </a:ext>
            </a:extLst>
          </p:cNvPr>
          <p:cNvSpPr txBox="1"/>
          <p:nvPr/>
        </p:nvSpPr>
        <p:spPr>
          <a:xfrm>
            <a:off x="8599586" y="4345045"/>
            <a:ext cx="1680923" cy="1200329"/>
          </a:xfrm>
          <a:prstGeom prst="rect">
            <a:avLst/>
          </a:prstGeom>
          <a:solidFill>
            <a:schemeClr val="accent1">
              <a:lumMod val="20000"/>
              <a:lumOff val="80000"/>
            </a:schemeClr>
          </a:solidFill>
          <a:ln w="28575">
            <a:solidFill>
              <a:schemeClr val="accent1">
                <a:lumMod val="50000"/>
              </a:schemeClr>
            </a:solidFill>
          </a:ln>
        </p:spPr>
        <p:txBody>
          <a:bodyPr wrap="square" rtlCol="0">
            <a:spAutoFit/>
          </a:bodyPr>
          <a:lstStyle/>
          <a:p>
            <a:r>
              <a:rPr lang="fr-FR" dirty="0">
                <a:latin typeface="Calibri" panose="020F0502020204030204" pitchFamily="34" charset="0"/>
                <a:cs typeface="Calibri" panose="020F0502020204030204" pitchFamily="34" charset="0"/>
              </a:rPr>
              <a:t>Conférence mondiale sur les systèmes alimentaires</a:t>
            </a:r>
          </a:p>
        </p:txBody>
      </p:sp>
      <p:cxnSp>
        <p:nvCxnSpPr>
          <p:cNvPr id="70" name="Straight Connector 69">
            <a:extLst>
              <a:ext uri="{FF2B5EF4-FFF2-40B4-BE49-F238E27FC236}">
                <a16:creationId xmlns:a16="http://schemas.microsoft.com/office/drawing/2014/main" id="{3D29D14F-412B-4020-A419-9138D99EFBCA}"/>
              </a:ext>
            </a:extLst>
          </p:cNvPr>
          <p:cNvCxnSpPr>
            <a:cxnSpLocks/>
          </p:cNvCxnSpPr>
          <p:nvPr/>
        </p:nvCxnSpPr>
        <p:spPr>
          <a:xfrm>
            <a:off x="9793373" y="3507054"/>
            <a:ext cx="0" cy="668929"/>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310B555D-5249-4E7B-BCDD-8EE12B11DE3F}"/>
              </a:ext>
            </a:extLst>
          </p:cNvPr>
          <p:cNvSpPr/>
          <p:nvPr/>
        </p:nvSpPr>
        <p:spPr>
          <a:xfrm>
            <a:off x="261023" y="4784651"/>
            <a:ext cx="1637412" cy="1077218"/>
          </a:xfrm>
          <a:prstGeom prst="ellipse">
            <a:avLst/>
          </a:prstGeom>
          <a:noFill/>
          <a:ln w="5715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3215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515029-E2F8-4D29-B17B-C2D10A8C3063}"/>
              </a:ext>
            </a:extLst>
          </p:cNvPr>
          <p:cNvPicPr>
            <a:picLocks noChangeAspect="1"/>
          </p:cNvPicPr>
          <p:nvPr/>
        </p:nvPicPr>
        <p:blipFill>
          <a:blip r:embed="rId2"/>
          <a:stretch>
            <a:fillRect/>
          </a:stretch>
        </p:blipFill>
        <p:spPr>
          <a:xfrm>
            <a:off x="1133324" y="406174"/>
            <a:ext cx="10337475" cy="6045652"/>
          </a:xfrm>
          <a:prstGeom prst="rect">
            <a:avLst/>
          </a:prstGeom>
        </p:spPr>
      </p:pic>
    </p:spTree>
    <p:extLst>
      <p:ext uri="{BB962C8B-B14F-4D97-AF65-F5344CB8AC3E}">
        <p14:creationId xmlns:p14="http://schemas.microsoft.com/office/powerpoint/2010/main" val="3164067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CE1F500-3595-4C06-934B-9807A7A46A9F}"/>
              </a:ext>
            </a:extLst>
          </p:cNvPr>
          <p:cNvSpPr/>
          <p:nvPr/>
        </p:nvSpPr>
        <p:spPr>
          <a:xfrm>
            <a:off x="183159" y="157060"/>
            <a:ext cx="7185204" cy="4697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rbel" panose="020B0503020204020204" pitchFamily="34" charset="0"/>
            </a:endParaRPr>
          </a:p>
        </p:txBody>
      </p:sp>
      <p:sp>
        <p:nvSpPr>
          <p:cNvPr id="2" name="Title 1">
            <a:extLst>
              <a:ext uri="{FF2B5EF4-FFF2-40B4-BE49-F238E27FC236}">
                <a16:creationId xmlns:a16="http://schemas.microsoft.com/office/drawing/2014/main" id="{4695C3A6-9F68-429E-A580-7B3671832745}"/>
              </a:ext>
            </a:extLst>
          </p:cNvPr>
          <p:cNvSpPr>
            <a:spLocks noGrp="1"/>
          </p:cNvSpPr>
          <p:nvPr>
            <p:ph type="title"/>
          </p:nvPr>
        </p:nvSpPr>
        <p:spPr/>
        <p:txBody>
          <a:bodyPr/>
          <a:lstStyle/>
          <a:p>
            <a:r>
              <a:rPr lang="en-US" sz="4800" dirty="0" err="1"/>
              <a:t>Achitecture</a:t>
            </a:r>
            <a:r>
              <a:rPr lang="en-US" sz="4800" dirty="0"/>
              <a:t> du cadre</a:t>
            </a:r>
          </a:p>
        </p:txBody>
      </p:sp>
      <p:sp>
        <p:nvSpPr>
          <p:cNvPr id="4" name="Text Placeholder 3">
            <a:extLst>
              <a:ext uri="{FF2B5EF4-FFF2-40B4-BE49-F238E27FC236}">
                <a16:creationId xmlns:a16="http://schemas.microsoft.com/office/drawing/2014/main" id="{23E924B2-81D5-4CD2-B645-904E391ED4F7}"/>
              </a:ext>
            </a:extLst>
          </p:cNvPr>
          <p:cNvSpPr>
            <a:spLocks noGrp="1"/>
          </p:cNvSpPr>
          <p:nvPr>
            <p:ph type="body" sz="half" idx="2"/>
          </p:nvPr>
        </p:nvSpPr>
        <p:spPr/>
        <p:txBody>
          <a:bodyPr>
            <a:normAutofit/>
          </a:bodyPr>
          <a:lstStyle/>
          <a:p>
            <a:r>
              <a:rPr lang="en-US" sz="2800" dirty="0" err="1"/>
              <a:t>Domaines</a:t>
            </a:r>
            <a:r>
              <a:rPr lang="en-US" sz="2800" dirty="0"/>
              <a:t> </a:t>
            </a:r>
            <a:r>
              <a:rPr lang="en-US" sz="2800" dirty="0" err="1"/>
              <a:t>thématiques</a:t>
            </a:r>
            <a:r>
              <a:rPr lang="en-US" sz="2800" dirty="0"/>
              <a:t> et </a:t>
            </a:r>
            <a:r>
              <a:rPr lang="en-US" sz="2800" dirty="0" smtClean="0"/>
              <a:t>champs des </a:t>
            </a:r>
            <a:r>
              <a:rPr lang="en-US" sz="2800" dirty="0"/>
              <a:t>indicateurs</a:t>
            </a:r>
          </a:p>
        </p:txBody>
      </p:sp>
      <p:sp>
        <p:nvSpPr>
          <p:cNvPr id="8" name="Rounded Rectangle 3">
            <a:extLst>
              <a:ext uri="{FF2B5EF4-FFF2-40B4-BE49-F238E27FC236}">
                <a16:creationId xmlns:a16="http://schemas.microsoft.com/office/drawing/2014/main" id="{8C9C9997-B89A-463E-8DBA-C621717EE715}"/>
              </a:ext>
            </a:extLst>
          </p:cNvPr>
          <p:cNvSpPr/>
          <p:nvPr/>
        </p:nvSpPr>
        <p:spPr>
          <a:xfrm>
            <a:off x="2674793" y="770497"/>
            <a:ext cx="2183187" cy="3976430"/>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marL="117475" indent="-117475">
              <a:buFont typeface="Arial" panose="020B0604020202020204" pitchFamily="34" charset="0"/>
              <a:buChar char="•"/>
            </a:pPr>
            <a:r>
              <a:rPr lang="en-US" sz="2000" dirty="0" err="1">
                <a:solidFill>
                  <a:schemeClr val="tx1"/>
                </a:solidFill>
                <a:latin typeface="Corbel" panose="020B0503020204020204" pitchFamily="34" charset="0"/>
              </a:rPr>
              <a:t>Utilisation</a:t>
            </a:r>
            <a:r>
              <a:rPr lang="en-US" sz="2000" dirty="0">
                <a:solidFill>
                  <a:schemeClr val="tx1"/>
                </a:solidFill>
                <a:latin typeface="Corbel" panose="020B0503020204020204" pitchFamily="34" charset="0"/>
              </a:rPr>
              <a:t> des </a:t>
            </a:r>
            <a:r>
              <a:rPr lang="en-US" sz="2000" dirty="0" err="1">
                <a:solidFill>
                  <a:schemeClr val="tx1"/>
                </a:solidFill>
                <a:latin typeface="Corbel" panose="020B0503020204020204" pitchFamily="34" charset="0"/>
              </a:rPr>
              <a:t>terres</a:t>
            </a:r>
            <a:endParaRPr lang="en-US" sz="2000" dirty="0">
              <a:solidFill>
                <a:schemeClr val="tx1"/>
              </a:solidFill>
              <a:latin typeface="Corbel" panose="020B0503020204020204" pitchFamily="34" charset="0"/>
            </a:endParaRPr>
          </a:p>
          <a:p>
            <a:pPr marL="117475" indent="-117475">
              <a:buFont typeface="Arial" panose="020B0604020202020204" pitchFamily="34" charset="0"/>
              <a:buChar char="•"/>
            </a:pPr>
            <a:r>
              <a:rPr lang="en-US" sz="2000" dirty="0">
                <a:solidFill>
                  <a:schemeClr val="tx1"/>
                </a:solidFill>
                <a:latin typeface="Corbel" panose="020B0503020204020204" pitchFamily="34" charset="0"/>
              </a:rPr>
              <a:t>Emissions de </a:t>
            </a:r>
            <a:r>
              <a:rPr lang="en-US" sz="2000" dirty="0" err="1">
                <a:solidFill>
                  <a:schemeClr val="tx1"/>
                </a:solidFill>
                <a:latin typeface="Corbel" panose="020B0503020204020204" pitchFamily="34" charset="0"/>
              </a:rPr>
              <a:t>gaz</a:t>
            </a:r>
            <a:r>
              <a:rPr lang="en-US" sz="2000" dirty="0">
                <a:solidFill>
                  <a:schemeClr val="tx1"/>
                </a:solidFill>
                <a:latin typeface="Corbel" panose="020B0503020204020204" pitchFamily="34" charset="0"/>
              </a:rPr>
              <a:t> à </a:t>
            </a:r>
            <a:r>
              <a:rPr lang="en-US" sz="2000" dirty="0" err="1">
                <a:solidFill>
                  <a:schemeClr val="tx1"/>
                </a:solidFill>
                <a:latin typeface="Corbel" panose="020B0503020204020204" pitchFamily="34" charset="0"/>
              </a:rPr>
              <a:t>effet</a:t>
            </a:r>
            <a:r>
              <a:rPr lang="en-US" sz="2000" dirty="0">
                <a:solidFill>
                  <a:schemeClr val="tx1"/>
                </a:solidFill>
                <a:latin typeface="Corbel" panose="020B0503020204020204" pitchFamily="34" charset="0"/>
              </a:rPr>
              <a:t> de </a:t>
            </a:r>
            <a:r>
              <a:rPr lang="en-US" sz="2000" dirty="0" err="1">
                <a:solidFill>
                  <a:schemeClr val="tx1"/>
                </a:solidFill>
                <a:latin typeface="Corbel" panose="020B0503020204020204" pitchFamily="34" charset="0"/>
              </a:rPr>
              <a:t>serre</a:t>
            </a:r>
            <a:endParaRPr lang="en-US" sz="2000" dirty="0">
              <a:solidFill>
                <a:schemeClr val="tx1"/>
              </a:solidFill>
              <a:latin typeface="Corbel" panose="020B0503020204020204" pitchFamily="34" charset="0"/>
            </a:endParaRPr>
          </a:p>
          <a:p>
            <a:pPr marL="117475" indent="-117475">
              <a:buFont typeface="Arial" panose="020B0604020202020204" pitchFamily="34" charset="0"/>
              <a:buChar char="•"/>
            </a:pPr>
            <a:r>
              <a:rPr lang="en-US" sz="2000" dirty="0" err="1">
                <a:solidFill>
                  <a:schemeClr val="tx1"/>
                </a:solidFill>
                <a:latin typeface="Corbel" panose="020B0503020204020204" pitchFamily="34" charset="0"/>
              </a:rPr>
              <a:t>Utilisation</a:t>
            </a:r>
            <a:r>
              <a:rPr lang="en-US" sz="2000" dirty="0">
                <a:solidFill>
                  <a:schemeClr val="tx1"/>
                </a:solidFill>
                <a:latin typeface="Corbel" panose="020B0503020204020204" pitchFamily="34" charset="0"/>
              </a:rPr>
              <a:t> de </a:t>
            </a:r>
            <a:r>
              <a:rPr lang="en-US" sz="2000" dirty="0" err="1">
                <a:solidFill>
                  <a:schemeClr val="tx1"/>
                </a:solidFill>
                <a:latin typeface="Corbel" panose="020B0503020204020204" pitchFamily="34" charset="0"/>
              </a:rPr>
              <a:t>l’eau</a:t>
            </a:r>
            <a:endParaRPr lang="en-US" sz="2000" dirty="0">
              <a:solidFill>
                <a:schemeClr val="tx1"/>
              </a:solidFill>
              <a:latin typeface="Corbel" panose="020B0503020204020204" pitchFamily="34" charset="0"/>
            </a:endParaRPr>
          </a:p>
          <a:p>
            <a:pPr marL="117475" indent="-117475">
              <a:buFont typeface="Arial" panose="020B0604020202020204" pitchFamily="34" charset="0"/>
              <a:buChar char="•"/>
            </a:pPr>
            <a:r>
              <a:rPr lang="en-US" sz="2000" dirty="0">
                <a:solidFill>
                  <a:schemeClr val="tx1"/>
                </a:solidFill>
                <a:latin typeface="Corbel" panose="020B0503020204020204" pitchFamily="34" charset="0"/>
              </a:rPr>
              <a:t>Pollution</a:t>
            </a:r>
          </a:p>
          <a:p>
            <a:pPr marL="117475" indent="-117475">
              <a:buFont typeface="Arial" panose="020B0604020202020204" pitchFamily="34" charset="0"/>
              <a:buChar char="•"/>
            </a:pPr>
            <a:r>
              <a:rPr lang="en-US" sz="2000" dirty="0" err="1">
                <a:solidFill>
                  <a:schemeClr val="tx1"/>
                </a:solidFill>
                <a:latin typeface="Corbel" panose="020B0503020204020204" pitchFamily="34" charset="0"/>
              </a:rPr>
              <a:t>Intégrité</a:t>
            </a:r>
            <a:r>
              <a:rPr lang="en-US" sz="2000" dirty="0">
                <a:solidFill>
                  <a:schemeClr val="tx1"/>
                </a:solidFill>
                <a:latin typeface="Corbel" panose="020B0503020204020204" pitchFamily="34" charset="0"/>
              </a:rPr>
              <a:t> de la </a:t>
            </a:r>
            <a:r>
              <a:rPr lang="en-US" sz="2000" dirty="0" err="1">
                <a:solidFill>
                  <a:schemeClr val="tx1"/>
                </a:solidFill>
                <a:latin typeface="Corbel" panose="020B0503020204020204" pitchFamily="34" charset="0"/>
              </a:rPr>
              <a:t>biosphère</a:t>
            </a:r>
            <a:endParaRPr lang="en-US" sz="2000" dirty="0">
              <a:solidFill>
                <a:schemeClr val="tx1"/>
              </a:solidFill>
              <a:latin typeface="Corbel" panose="020B0503020204020204" pitchFamily="34" charset="0"/>
            </a:endParaRPr>
          </a:p>
        </p:txBody>
      </p:sp>
      <p:sp>
        <p:nvSpPr>
          <p:cNvPr id="9" name="Rounded Rectangle 4">
            <a:extLst>
              <a:ext uri="{FF2B5EF4-FFF2-40B4-BE49-F238E27FC236}">
                <a16:creationId xmlns:a16="http://schemas.microsoft.com/office/drawing/2014/main" id="{AA95AD8E-C4A5-402A-A015-5ED24B16EC25}"/>
              </a:ext>
            </a:extLst>
          </p:cNvPr>
          <p:cNvSpPr/>
          <p:nvPr/>
        </p:nvSpPr>
        <p:spPr>
          <a:xfrm>
            <a:off x="5084940" y="702405"/>
            <a:ext cx="2183186" cy="3976430"/>
          </a:xfrm>
          <a:prstGeom prst="roundRect">
            <a:avLst/>
          </a:prstGeom>
          <a:solidFill>
            <a:schemeClr val="tx2">
              <a:lumMod val="40000"/>
              <a:lumOff val="6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600" dirty="0">
              <a:latin typeface="Corbel" panose="020B0503020204020204" pitchFamily="34" charset="0"/>
            </a:endParaRPr>
          </a:p>
          <a:p>
            <a:pPr lvl="0"/>
            <a:endParaRPr lang="en-US" sz="1600" dirty="0">
              <a:solidFill>
                <a:schemeClr val="tx1"/>
              </a:solidFill>
              <a:latin typeface="Corbel" panose="020B0503020204020204" pitchFamily="34" charset="0"/>
            </a:endParaRPr>
          </a:p>
          <a:p>
            <a:pPr marL="117475" indent="-117475">
              <a:buFont typeface="Arial" panose="020B0604020202020204" pitchFamily="34" charset="0"/>
              <a:buChar char="•"/>
            </a:pPr>
            <a:r>
              <a:rPr lang="en-US" sz="2000" dirty="0" err="1">
                <a:solidFill>
                  <a:schemeClr val="tx1"/>
                </a:solidFill>
                <a:latin typeface="Corbel" panose="020B0503020204020204" pitchFamily="34" charset="0"/>
              </a:rPr>
              <a:t>Pauvreté</a:t>
            </a:r>
            <a:r>
              <a:rPr lang="en-US" sz="2000" dirty="0">
                <a:solidFill>
                  <a:schemeClr val="tx1"/>
                </a:solidFill>
                <a:latin typeface="Corbel" panose="020B0503020204020204" pitchFamily="34" charset="0"/>
              </a:rPr>
              <a:t> et </a:t>
            </a:r>
            <a:r>
              <a:rPr lang="en-US" sz="2000" dirty="0" err="1">
                <a:solidFill>
                  <a:schemeClr val="tx1"/>
                </a:solidFill>
                <a:latin typeface="Corbel" panose="020B0503020204020204" pitchFamily="34" charset="0"/>
              </a:rPr>
              <a:t>revenu</a:t>
            </a:r>
            <a:endParaRPr lang="en-US" sz="2000" dirty="0">
              <a:solidFill>
                <a:schemeClr val="tx1"/>
              </a:solidFill>
              <a:latin typeface="Corbel" panose="020B0503020204020204" pitchFamily="34" charset="0"/>
            </a:endParaRPr>
          </a:p>
          <a:p>
            <a:pPr marL="117475" lvl="0" indent="-117475">
              <a:buFont typeface="Arial" panose="020B0604020202020204" pitchFamily="34" charset="0"/>
              <a:buChar char="•"/>
            </a:pPr>
            <a:r>
              <a:rPr lang="en-US" sz="2000" dirty="0" err="1">
                <a:solidFill>
                  <a:schemeClr val="tx1"/>
                </a:solidFill>
                <a:latin typeface="Corbel" panose="020B0503020204020204" pitchFamily="34" charset="0"/>
              </a:rPr>
              <a:t>Emploi</a:t>
            </a:r>
            <a:endParaRPr lang="en-US" sz="2000" dirty="0">
              <a:solidFill>
                <a:schemeClr val="tx1"/>
              </a:solidFill>
              <a:latin typeface="Corbel" panose="020B0503020204020204" pitchFamily="34" charset="0"/>
            </a:endParaRPr>
          </a:p>
          <a:p>
            <a:pPr marL="117475" lvl="0" indent="-117475">
              <a:buFont typeface="Arial" panose="020B0604020202020204" pitchFamily="34" charset="0"/>
              <a:buChar char="•"/>
            </a:pPr>
            <a:r>
              <a:rPr lang="en-US" sz="2000" dirty="0">
                <a:solidFill>
                  <a:schemeClr val="tx1"/>
                </a:solidFill>
                <a:latin typeface="Corbel" panose="020B0503020204020204" pitchFamily="34" charset="0"/>
              </a:rPr>
              <a:t>Protection </a:t>
            </a:r>
            <a:r>
              <a:rPr lang="en-US" sz="2000" dirty="0" err="1">
                <a:solidFill>
                  <a:schemeClr val="tx1"/>
                </a:solidFill>
                <a:latin typeface="Corbel" panose="020B0503020204020204" pitchFamily="34" charset="0"/>
              </a:rPr>
              <a:t>sociale</a:t>
            </a:r>
            <a:endParaRPr lang="en-US" sz="2000" dirty="0">
              <a:solidFill>
                <a:schemeClr val="tx1"/>
              </a:solidFill>
              <a:latin typeface="Corbel" panose="020B0503020204020204" pitchFamily="34" charset="0"/>
            </a:endParaRPr>
          </a:p>
          <a:p>
            <a:pPr marL="117475" lvl="0" indent="-117475">
              <a:buFont typeface="Arial" panose="020B0604020202020204" pitchFamily="34" charset="0"/>
              <a:buChar char="•"/>
            </a:pPr>
            <a:r>
              <a:rPr lang="en-US" sz="2000" dirty="0">
                <a:solidFill>
                  <a:schemeClr val="tx1"/>
                </a:solidFill>
                <a:latin typeface="Corbel" panose="020B0503020204020204" pitchFamily="34" charset="0"/>
              </a:rPr>
              <a:t>Droits</a:t>
            </a:r>
          </a:p>
        </p:txBody>
      </p:sp>
      <p:sp>
        <p:nvSpPr>
          <p:cNvPr id="10" name="Rounded Rectangle 5">
            <a:extLst>
              <a:ext uri="{FF2B5EF4-FFF2-40B4-BE49-F238E27FC236}">
                <a16:creationId xmlns:a16="http://schemas.microsoft.com/office/drawing/2014/main" id="{66A1DDC4-6482-45C5-B2B5-F528BB3E879E}"/>
              </a:ext>
            </a:extLst>
          </p:cNvPr>
          <p:cNvSpPr/>
          <p:nvPr/>
        </p:nvSpPr>
        <p:spPr>
          <a:xfrm>
            <a:off x="7484719" y="558846"/>
            <a:ext cx="3036260" cy="210312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7475" lvl="0" indent="-117475">
              <a:buFont typeface="Arial" panose="020B0604020202020204" pitchFamily="34" charset="0"/>
              <a:buChar char="•"/>
            </a:pPr>
            <a:r>
              <a:rPr lang="en-US" dirty="0">
                <a:solidFill>
                  <a:schemeClr val="tx1"/>
                </a:solidFill>
                <a:latin typeface="Corbel" panose="020B0503020204020204" pitchFamily="34" charset="0"/>
              </a:rPr>
              <a:t>Vision </a:t>
            </a:r>
            <a:r>
              <a:rPr lang="en-US" dirty="0" err="1">
                <a:solidFill>
                  <a:schemeClr val="tx1"/>
                </a:solidFill>
                <a:latin typeface="Corbel" panose="020B0503020204020204" pitchFamily="34" charset="0"/>
              </a:rPr>
              <a:t>partagée</a:t>
            </a:r>
            <a:endParaRPr lang="en-US" dirty="0">
              <a:solidFill>
                <a:schemeClr val="tx1"/>
              </a:solidFill>
              <a:latin typeface="Corbel" panose="020B0503020204020204" pitchFamily="34" charset="0"/>
            </a:endParaRPr>
          </a:p>
          <a:p>
            <a:pPr marL="117475" lvl="0" indent="-117475">
              <a:buFont typeface="Arial" panose="020B0604020202020204" pitchFamily="34" charset="0"/>
              <a:buChar char="•"/>
            </a:pPr>
            <a:r>
              <a:rPr lang="en-US" dirty="0" err="1">
                <a:solidFill>
                  <a:schemeClr val="tx1"/>
                </a:solidFill>
                <a:latin typeface="Corbel" panose="020B0503020204020204" pitchFamily="34" charset="0"/>
              </a:rPr>
              <a:t>Plannification</a:t>
            </a:r>
            <a:r>
              <a:rPr lang="en-US" dirty="0">
                <a:solidFill>
                  <a:schemeClr val="tx1"/>
                </a:solidFill>
                <a:latin typeface="Corbel" panose="020B0503020204020204" pitchFamily="34" charset="0"/>
              </a:rPr>
              <a:t> </a:t>
            </a:r>
            <a:r>
              <a:rPr lang="en-US" dirty="0" err="1">
                <a:solidFill>
                  <a:schemeClr val="tx1"/>
                </a:solidFill>
                <a:latin typeface="Corbel" panose="020B0503020204020204" pitchFamily="34" charset="0"/>
              </a:rPr>
              <a:t>stratégique</a:t>
            </a:r>
            <a:r>
              <a:rPr lang="en-US" dirty="0">
                <a:solidFill>
                  <a:schemeClr val="tx1"/>
                </a:solidFill>
                <a:latin typeface="Corbel" panose="020B0503020204020204" pitchFamily="34" charset="0"/>
              </a:rPr>
              <a:t> et politiques</a:t>
            </a:r>
          </a:p>
          <a:p>
            <a:pPr marL="117475" lvl="0" indent="-117475">
              <a:buFont typeface="Arial" panose="020B0604020202020204" pitchFamily="34" charset="0"/>
              <a:buChar char="•"/>
            </a:pPr>
            <a:r>
              <a:rPr lang="en-US" dirty="0" err="1">
                <a:solidFill>
                  <a:schemeClr val="tx1"/>
                </a:solidFill>
                <a:latin typeface="Corbel" panose="020B0503020204020204" pitchFamily="34" charset="0"/>
              </a:rPr>
              <a:t>Implémentation</a:t>
            </a:r>
            <a:r>
              <a:rPr lang="en-US" dirty="0">
                <a:solidFill>
                  <a:schemeClr val="tx1"/>
                </a:solidFill>
                <a:latin typeface="Corbel" panose="020B0503020204020204" pitchFamily="34" charset="0"/>
              </a:rPr>
              <a:t> </a:t>
            </a:r>
            <a:r>
              <a:rPr lang="en-US" dirty="0" err="1">
                <a:solidFill>
                  <a:schemeClr val="tx1"/>
                </a:solidFill>
                <a:latin typeface="Corbel" panose="020B0503020204020204" pitchFamily="34" charset="0"/>
              </a:rPr>
              <a:t>efficace</a:t>
            </a:r>
            <a:endParaRPr lang="en-US" dirty="0">
              <a:solidFill>
                <a:schemeClr val="tx1"/>
              </a:solidFill>
              <a:latin typeface="Corbel" panose="020B0503020204020204" pitchFamily="34" charset="0"/>
            </a:endParaRPr>
          </a:p>
          <a:p>
            <a:pPr marL="117475" lvl="0" indent="-117475">
              <a:buFont typeface="Arial" panose="020B0604020202020204" pitchFamily="34" charset="0"/>
              <a:buChar char="•"/>
            </a:pPr>
            <a:r>
              <a:rPr lang="en-US" dirty="0" err="1">
                <a:solidFill>
                  <a:schemeClr val="tx1"/>
                </a:solidFill>
                <a:latin typeface="Corbel" panose="020B0503020204020204" pitchFamily="34" charset="0"/>
              </a:rPr>
              <a:t>Responsabilité</a:t>
            </a:r>
            <a:endParaRPr lang="en-US" dirty="0">
              <a:solidFill>
                <a:schemeClr val="tx1"/>
              </a:solidFill>
              <a:latin typeface="Corbel" panose="020B0503020204020204" pitchFamily="34" charset="0"/>
            </a:endParaRPr>
          </a:p>
        </p:txBody>
      </p:sp>
      <p:sp>
        <p:nvSpPr>
          <p:cNvPr id="11" name="Rounded Rectangle 6">
            <a:extLst>
              <a:ext uri="{FF2B5EF4-FFF2-40B4-BE49-F238E27FC236}">
                <a16:creationId xmlns:a16="http://schemas.microsoft.com/office/drawing/2014/main" id="{4D0B6905-4D76-4C9F-B6F0-7ED5F54F0C9B}"/>
              </a:ext>
            </a:extLst>
          </p:cNvPr>
          <p:cNvSpPr/>
          <p:nvPr/>
        </p:nvSpPr>
        <p:spPr>
          <a:xfrm>
            <a:off x="7496167" y="2751729"/>
            <a:ext cx="2948599" cy="2103120"/>
          </a:xfrm>
          <a:prstGeom prst="round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7475" indent="-117475">
              <a:buFont typeface="Arial" panose="020B0604020202020204" pitchFamily="34" charset="0"/>
              <a:buChar char="•"/>
            </a:pPr>
            <a:r>
              <a:rPr lang="en-US" dirty="0">
                <a:solidFill>
                  <a:schemeClr val="tx1"/>
                </a:solidFill>
                <a:latin typeface="Corbel" panose="020B0503020204020204" pitchFamily="34" charset="0"/>
              </a:rPr>
              <a:t>Exposition aux chocs</a:t>
            </a:r>
          </a:p>
          <a:p>
            <a:pPr marL="117475" indent="-117475">
              <a:buFont typeface="Arial" panose="020B0604020202020204" pitchFamily="34" charset="0"/>
              <a:buChar char="•"/>
            </a:pPr>
            <a:r>
              <a:rPr lang="en-US" dirty="0">
                <a:solidFill>
                  <a:schemeClr val="tx1"/>
                </a:solidFill>
                <a:latin typeface="Corbel" panose="020B0503020204020204" pitchFamily="34" charset="0"/>
              </a:rPr>
              <a:t> </a:t>
            </a:r>
            <a:r>
              <a:rPr lang="en-US" dirty="0" err="1">
                <a:solidFill>
                  <a:schemeClr val="tx1"/>
                </a:solidFill>
                <a:latin typeface="Corbel" panose="020B0503020204020204" pitchFamily="34" charset="0"/>
              </a:rPr>
              <a:t>Capacités</a:t>
            </a:r>
            <a:r>
              <a:rPr lang="en-US" dirty="0">
                <a:solidFill>
                  <a:schemeClr val="tx1"/>
                </a:solidFill>
                <a:latin typeface="Corbel" panose="020B0503020204020204" pitchFamily="34" charset="0"/>
              </a:rPr>
              <a:t> de </a:t>
            </a:r>
            <a:r>
              <a:rPr lang="en-US" dirty="0" err="1">
                <a:solidFill>
                  <a:schemeClr val="tx1"/>
                </a:solidFill>
                <a:latin typeface="Corbel" panose="020B0503020204020204" pitchFamily="34" charset="0"/>
              </a:rPr>
              <a:t>résilience</a:t>
            </a:r>
            <a:endParaRPr lang="en-US" dirty="0">
              <a:solidFill>
                <a:schemeClr val="tx1"/>
              </a:solidFill>
              <a:latin typeface="Corbel" panose="020B0503020204020204" pitchFamily="34" charset="0"/>
            </a:endParaRPr>
          </a:p>
          <a:p>
            <a:pPr marL="117475" indent="-117475">
              <a:buFont typeface="Arial" panose="020B0604020202020204" pitchFamily="34" charset="0"/>
              <a:buChar char="•"/>
            </a:pPr>
            <a:r>
              <a:rPr lang="en-US" dirty="0" err="1">
                <a:solidFill>
                  <a:schemeClr val="tx1"/>
                </a:solidFill>
                <a:latin typeface="Corbel" panose="020B0503020204020204" pitchFamily="34" charset="0"/>
              </a:rPr>
              <a:t>Agrobiodiversité</a:t>
            </a:r>
            <a:endParaRPr lang="en-US" dirty="0">
              <a:solidFill>
                <a:schemeClr val="tx1"/>
              </a:solidFill>
              <a:latin typeface="Corbel" panose="020B0503020204020204" pitchFamily="34" charset="0"/>
            </a:endParaRPr>
          </a:p>
          <a:p>
            <a:pPr marL="117475" indent="-117475">
              <a:buFont typeface="Arial" panose="020B0604020202020204" pitchFamily="34" charset="0"/>
              <a:buChar char="•"/>
            </a:pPr>
            <a:r>
              <a:rPr lang="en-US" dirty="0" err="1">
                <a:solidFill>
                  <a:schemeClr val="tx1"/>
                </a:solidFill>
                <a:latin typeface="Corbel" panose="020B0503020204020204" pitchFamily="34" charset="0"/>
              </a:rPr>
              <a:t>Stabilité</a:t>
            </a:r>
            <a:r>
              <a:rPr lang="en-US" dirty="0">
                <a:solidFill>
                  <a:schemeClr val="tx1"/>
                </a:solidFill>
                <a:latin typeface="Corbel" panose="020B0503020204020204" pitchFamily="34" charset="0"/>
              </a:rPr>
              <a:t> de la </a:t>
            </a:r>
            <a:r>
              <a:rPr lang="en-US" dirty="0" err="1">
                <a:solidFill>
                  <a:schemeClr val="tx1"/>
                </a:solidFill>
                <a:latin typeface="Corbel" panose="020B0503020204020204" pitchFamily="34" charset="0"/>
              </a:rPr>
              <a:t>sécurité</a:t>
            </a:r>
            <a:r>
              <a:rPr lang="en-US" dirty="0">
                <a:solidFill>
                  <a:schemeClr val="tx1"/>
                </a:solidFill>
                <a:latin typeface="Corbel" panose="020B0503020204020204" pitchFamily="34" charset="0"/>
              </a:rPr>
              <a:t> </a:t>
            </a:r>
            <a:r>
              <a:rPr lang="en-US" dirty="0" err="1">
                <a:solidFill>
                  <a:schemeClr val="tx1"/>
                </a:solidFill>
                <a:latin typeface="Corbel" panose="020B0503020204020204" pitchFamily="34" charset="0"/>
              </a:rPr>
              <a:t>alimentaire</a:t>
            </a:r>
            <a:endParaRPr lang="en-US" dirty="0">
              <a:solidFill>
                <a:schemeClr val="tx1"/>
              </a:solidFill>
              <a:latin typeface="Corbel" panose="020B0503020204020204" pitchFamily="34" charset="0"/>
            </a:endParaRPr>
          </a:p>
          <a:p>
            <a:pPr marL="117475" indent="-117475">
              <a:buFont typeface="Arial" panose="020B0604020202020204" pitchFamily="34" charset="0"/>
              <a:buChar char="•"/>
            </a:pPr>
            <a:r>
              <a:rPr lang="en-US" dirty="0" err="1">
                <a:solidFill>
                  <a:schemeClr val="tx1"/>
                </a:solidFill>
                <a:latin typeface="Corbel" panose="020B0503020204020204" pitchFamily="34" charset="0"/>
              </a:rPr>
              <a:t>Indice</a:t>
            </a:r>
            <a:r>
              <a:rPr lang="en-US" dirty="0">
                <a:solidFill>
                  <a:schemeClr val="tx1"/>
                </a:solidFill>
                <a:latin typeface="Corbel" panose="020B0503020204020204" pitchFamily="34" charset="0"/>
              </a:rPr>
              <a:t> de </a:t>
            </a:r>
            <a:r>
              <a:rPr lang="en-US" dirty="0" err="1">
                <a:solidFill>
                  <a:schemeClr val="tx1"/>
                </a:solidFill>
                <a:latin typeface="Corbel" panose="020B0503020204020204" pitchFamily="34" charset="0"/>
              </a:rPr>
              <a:t>durabilité</a:t>
            </a:r>
            <a:r>
              <a:rPr lang="en-US" dirty="0">
                <a:solidFill>
                  <a:schemeClr val="tx1"/>
                </a:solidFill>
                <a:latin typeface="Corbel" panose="020B0503020204020204" pitchFamily="34" charset="0"/>
              </a:rPr>
              <a:t> des systems </a:t>
            </a:r>
            <a:r>
              <a:rPr lang="en-US" dirty="0" err="1">
                <a:solidFill>
                  <a:schemeClr val="tx1"/>
                </a:solidFill>
                <a:latin typeface="Corbel" panose="020B0503020204020204" pitchFamily="34" charset="0"/>
              </a:rPr>
              <a:t>alimentaires</a:t>
            </a:r>
            <a:endParaRPr lang="en-US" sz="2000" dirty="0">
              <a:solidFill>
                <a:schemeClr val="tx1"/>
              </a:solidFill>
              <a:latin typeface="Corbel" panose="020B0503020204020204" pitchFamily="34" charset="0"/>
            </a:endParaRPr>
          </a:p>
        </p:txBody>
      </p:sp>
      <p:sp>
        <p:nvSpPr>
          <p:cNvPr id="7" name="Rounded Rectangle 2">
            <a:extLst>
              <a:ext uri="{FF2B5EF4-FFF2-40B4-BE49-F238E27FC236}">
                <a16:creationId xmlns:a16="http://schemas.microsoft.com/office/drawing/2014/main" id="{0F551364-2191-48A1-909D-E19A3FA74E05}"/>
              </a:ext>
            </a:extLst>
          </p:cNvPr>
          <p:cNvSpPr/>
          <p:nvPr/>
        </p:nvSpPr>
        <p:spPr>
          <a:xfrm>
            <a:off x="296174" y="761353"/>
            <a:ext cx="2183187" cy="3976430"/>
          </a:xfrm>
          <a:prstGeom prst="round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marL="117475" lvl="0" indent="-117475">
              <a:buFont typeface="Arial" panose="020B0604020202020204" pitchFamily="34" charset="0"/>
              <a:buChar char="•"/>
            </a:pPr>
            <a:r>
              <a:rPr lang="en-US" sz="2000" dirty="0" err="1">
                <a:solidFill>
                  <a:schemeClr val="tx1"/>
                </a:solidFill>
                <a:latin typeface="Corbel" panose="020B0503020204020204" pitchFamily="34" charset="0"/>
              </a:rPr>
              <a:t>Qualité</a:t>
            </a:r>
            <a:r>
              <a:rPr lang="en-US" sz="2000" dirty="0">
                <a:solidFill>
                  <a:schemeClr val="tx1"/>
                </a:solidFill>
                <a:latin typeface="Corbel" panose="020B0503020204020204" pitchFamily="34" charset="0"/>
              </a:rPr>
              <a:t> de </a:t>
            </a:r>
            <a:r>
              <a:rPr lang="en-US" sz="2000" dirty="0" err="1">
                <a:solidFill>
                  <a:schemeClr val="tx1"/>
                </a:solidFill>
                <a:latin typeface="Corbel" panose="020B0503020204020204" pitchFamily="34" charset="0"/>
              </a:rPr>
              <a:t>l’alimentation</a:t>
            </a:r>
            <a:endParaRPr lang="en-US" sz="2000" dirty="0">
              <a:solidFill>
                <a:schemeClr val="tx1"/>
              </a:solidFill>
              <a:latin typeface="Corbel" panose="020B0503020204020204" pitchFamily="34" charset="0"/>
            </a:endParaRPr>
          </a:p>
          <a:p>
            <a:pPr marL="117475" lvl="0" indent="-117475">
              <a:buFont typeface="Arial" panose="020B0604020202020204" pitchFamily="34" charset="0"/>
              <a:buChar char="•"/>
            </a:pPr>
            <a:r>
              <a:rPr lang="en-US" sz="2000" dirty="0" err="1">
                <a:solidFill>
                  <a:schemeClr val="tx1"/>
                </a:solidFill>
                <a:latin typeface="Corbel" panose="020B0503020204020204" pitchFamily="34" charset="0"/>
              </a:rPr>
              <a:t>Sécurité</a:t>
            </a:r>
            <a:r>
              <a:rPr lang="en-US" sz="2000" dirty="0">
                <a:solidFill>
                  <a:schemeClr val="tx1"/>
                </a:solidFill>
                <a:latin typeface="Corbel" panose="020B0503020204020204" pitchFamily="34" charset="0"/>
              </a:rPr>
              <a:t> </a:t>
            </a:r>
            <a:r>
              <a:rPr lang="en-US" sz="2000" dirty="0" err="1">
                <a:solidFill>
                  <a:schemeClr val="tx1"/>
                </a:solidFill>
                <a:latin typeface="Corbel" panose="020B0503020204020204" pitchFamily="34" charset="0"/>
              </a:rPr>
              <a:t>alimentaire</a:t>
            </a:r>
            <a:endParaRPr lang="en-US" sz="2000" dirty="0">
              <a:solidFill>
                <a:schemeClr val="tx1"/>
              </a:solidFill>
              <a:latin typeface="Corbel" panose="020B0503020204020204" pitchFamily="34" charset="0"/>
            </a:endParaRPr>
          </a:p>
          <a:p>
            <a:pPr marL="117475" lvl="0" indent="-117475">
              <a:buFont typeface="Arial" panose="020B0604020202020204" pitchFamily="34" charset="0"/>
              <a:buChar char="•"/>
            </a:pPr>
            <a:r>
              <a:rPr lang="en-US" sz="2000" dirty="0" err="1">
                <a:solidFill>
                  <a:schemeClr val="tx1"/>
                </a:solidFill>
                <a:latin typeface="Corbel" panose="020B0503020204020204" pitchFamily="34" charset="0"/>
              </a:rPr>
              <a:t>Environnements</a:t>
            </a:r>
            <a:r>
              <a:rPr lang="en-US" sz="2000" dirty="0">
                <a:solidFill>
                  <a:schemeClr val="tx1"/>
                </a:solidFill>
                <a:latin typeface="Corbel" panose="020B0503020204020204" pitchFamily="34" charset="0"/>
              </a:rPr>
              <a:t> </a:t>
            </a:r>
            <a:r>
              <a:rPr lang="en-US" sz="2000" dirty="0" err="1">
                <a:solidFill>
                  <a:schemeClr val="tx1"/>
                </a:solidFill>
                <a:latin typeface="Corbel" panose="020B0503020204020204" pitchFamily="34" charset="0"/>
              </a:rPr>
              <a:t>alimentaires</a:t>
            </a:r>
            <a:endParaRPr lang="en-US" sz="2000" dirty="0">
              <a:solidFill>
                <a:schemeClr val="tx1"/>
              </a:solidFill>
              <a:latin typeface="Corbel" panose="020B0503020204020204" pitchFamily="34" charset="0"/>
            </a:endParaRPr>
          </a:p>
          <a:p>
            <a:pPr marL="117475" lvl="0" indent="-117475">
              <a:buFont typeface="Arial" panose="020B0604020202020204" pitchFamily="34" charset="0"/>
              <a:buChar char="•"/>
            </a:pPr>
            <a:r>
              <a:rPr lang="en-US" sz="2000" dirty="0">
                <a:solidFill>
                  <a:schemeClr val="tx1"/>
                </a:solidFill>
                <a:latin typeface="Corbel" panose="020B0503020204020204" pitchFamily="34" charset="0"/>
              </a:rPr>
              <a:t>Politiques </a:t>
            </a:r>
            <a:r>
              <a:rPr lang="en-US" sz="2000" dirty="0" err="1">
                <a:solidFill>
                  <a:schemeClr val="tx1"/>
                </a:solidFill>
                <a:latin typeface="Corbel" panose="020B0503020204020204" pitchFamily="34" charset="0"/>
              </a:rPr>
              <a:t>affectant</a:t>
            </a:r>
            <a:r>
              <a:rPr lang="en-US" sz="2000" dirty="0">
                <a:solidFill>
                  <a:schemeClr val="tx1"/>
                </a:solidFill>
                <a:latin typeface="Corbel" panose="020B0503020204020204" pitchFamily="34" charset="0"/>
              </a:rPr>
              <a:t> les </a:t>
            </a:r>
            <a:r>
              <a:rPr lang="en-US" sz="2000" dirty="0" err="1">
                <a:solidFill>
                  <a:schemeClr val="tx1"/>
                </a:solidFill>
                <a:latin typeface="Corbel" panose="020B0503020204020204" pitchFamily="34" charset="0"/>
              </a:rPr>
              <a:t>environnements</a:t>
            </a:r>
            <a:r>
              <a:rPr lang="en-US" sz="2000" dirty="0">
                <a:solidFill>
                  <a:schemeClr val="tx1"/>
                </a:solidFill>
                <a:latin typeface="Corbel" panose="020B0503020204020204" pitchFamily="34" charset="0"/>
              </a:rPr>
              <a:t> </a:t>
            </a:r>
            <a:r>
              <a:rPr lang="en-US" sz="2000" dirty="0" err="1">
                <a:solidFill>
                  <a:schemeClr val="tx1"/>
                </a:solidFill>
                <a:latin typeface="Corbel" panose="020B0503020204020204" pitchFamily="34" charset="0"/>
              </a:rPr>
              <a:t>alimentaires</a:t>
            </a:r>
            <a:endParaRPr lang="en-US" sz="2000" dirty="0">
              <a:solidFill>
                <a:schemeClr val="tx1"/>
              </a:solidFill>
              <a:latin typeface="Corbel" panose="020B0503020204020204" pitchFamily="34" charset="0"/>
            </a:endParaRPr>
          </a:p>
        </p:txBody>
      </p:sp>
      <p:sp>
        <p:nvSpPr>
          <p:cNvPr id="12" name="Rounded Rectangle 7">
            <a:extLst>
              <a:ext uri="{FF2B5EF4-FFF2-40B4-BE49-F238E27FC236}">
                <a16:creationId xmlns:a16="http://schemas.microsoft.com/office/drawing/2014/main" id="{760393E6-F3B3-41BE-B949-B1BAB6F05389}"/>
              </a:ext>
            </a:extLst>
          </p:cNvPr>
          <p:cNvSpPr/>
          <p:nvPr/>
        </p:nvSpPr>
        <p:spPr>
          <a:xfrm>
            <a:off x="286357" y="770498"/>
            <a:ext cx="2167335" cy="800726"/>
          </a:xfrm>
          <a:prstGeom prst="round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Régimes alimentaires, nutrition et santé </a:t>
            </a:r>
            <a:endParaRPr lang="en-US" sz="2000" dirty="0">
              <a:latin typeface="Corbel" panose="020B0503020204020204" pitchFamily="34" charset="0"/>
            </a:endParaRPr>
          </a:p>
        </p:txBody>
      </p:sp>
      <p:sp>
        <p:nvSpPr>
          <p:cNvPr id="13" name="Rounded Rectangle 8">
            <a:extLst>
              <a:ext uri="{FF2B5EF4-FFF2-40B4-BE49-F238E27FC236}">
                <a16:creationId xmlns:a16="http://schemas.microsoft.com/office/drawing/2014/main" id="{819CDB70-33D4-4F0D-8F41-A555702B7113}"/>
              </a:ext>
            </a:extLst>
          </p:cNvPr>
          <p:cNvSpPr/>
          <p:nvPr/>
        </p:nvSpPr>
        <p:spPr>
          <a:xfrm>
            <a:off x="2682718" y="770497"/>
            <a:ext cx="2167335" cy="800727"/>
          </a:xfrm>
          <a:prstGeom prst="round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latin typeface="Corbel" panose="020B0503020204020204" pitchFamily="34" charset="0"/>
              </a:rPr>
              <a:t>Environnement</a:t>
            </a:r>
            <a:r>
              <a:rPr lang="en-US" sz="2000" dirty="0">
                <a:latin typeface="Corbel" panose="020B0503020204020204" pitchFamily="34" charset="0"/>
              </a:rPr>
              <a:t> et </a:t>
            </a:r>
            <a:r>
              <a:rPr lang="en-US" sz="2000" dirty="0" err="1">
                <a:latin typeface="Corbel" panose="020B0503020204020204" pitchFamily="34" charset="0"/>
              </a:rPr>
              <a:t>climat</a:t>
            </a:r>
            <a:endParaRPr lang="en-US" sz="2000" dirty="0">
              <a:latin typeface="Corbel" panose="020B0503020204020204" pitchFamily="34" charset="0"/>
            </a:endParaRPr>
          </a:p>
        </p:txBody>
      </p:sp>
      <p:sp>
        <p:nvSpPr>
          <p:cNvPr id="14" name="Rounded Rectangle 9">
            <a:extLst>
              <a:ext uri="{FF2B5EF4-FFF2-40B4-BE49-F238E27FC236}">
                <a16:creationId xmlns:a16="http://schemas.microsoft.com/office/drawing/2014/main" id="{59ADE68C-6595-4302-B68A-8425C00CFB6E}"/>
              </a:ext>
            </a:extLst>
          </p:cNvPr>
          <p:cNvSpPr/>
          <p:nvPr/>
        </p:nvSpPr>
        <p:spPr>
          <a:xfrm>
            <a:off x="4974336" y="669701"/>
            <a:ext cx="2481296" cy="901523"/>
          </a:xfrm>
          <a:prstGeom prst="round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latin typeface="Corbel" panose="020B0503020204020204" pitchFamily="34" charset="0"/>
              </a:rPr>
              <a:t>Moyens</a:t>
            </a:r>
            <a:r>
              <a:rPr lang="en-US" sz="2000" dirty="0">
                <a:latin typeface="Corbel" panose="020B0503020204020204" pitchFamily="34" charset="0"/>
              </a:rPr>
              <a:t> de subsistence</a:t>
            </a:r>
            <a:r>
              <a:rPr lang="en-US" sz="2000" dirty="0" smtClean="0">
                <a:latin typeface="Corbel" panose="020B0503020204020204" pitchFamily="34" charset="0"/>
              </a:rPr>
              <a:t>, </a:t>
            </a:r>
            <a:r>
              <a:rPr lang="en-US" sz="2000" dirty="0" err="1" smtClean="0">
                <a:latin typeface="Corbel" panose="020B0503020204020204" pitchFamily="34" charset="0"/>
              </a:rPr>
              <a:t>pauvreté</a:t>
            </a:r>
            <a:r>
              <a:rPr lang="en-US" sz="2000" dirty="0" smtClean="0">
                <a:latin typeface="Corbel" panose="020B0503020204020204" pitchFamily="34" charset="0"/>
              </a:rPr>
              <a:t> </a:t>
            </a:r>
            <a:r>
              <a:rPr lang="en-US" sz="2000" dirty="0">
                <a:latin typeface="Corbel" panose="020B0503020204020204" pitchFamily="34" charset="0"/>
              </a:rPr>
              <a:t>et </a:t>
            </a:r>
            <a:r>
              <a:rPr lang="en-US" sz="2000" dirty="0" err="1">
                <a:latin typeface="Corbel" panose="020B0503020204020204" pitchFamily="34" charset="0"/>
              </a:rPr>
              <a:t>équité</a:t>
            </a:r>
            <a:endParaRPr lang="en-US" sz="2000" dirty="0">
              <a:latin typeface="Corbel" panose="020B0503020204020204" pitchFamily="34" charset="0"/>
            </a:endParaRPr>
          </a:p>
        </p:txBody>
      </p:sp>
      <p:sp>
        <p:nvSpPr>
          <p:cNvPr id="15" name="Rounded Rectangle 10">
            <a:extLst>
              <a:ext uri="{FF2B5EF4-FFF2-40B4-BE49-F238E27FC236}">
                <a16:creationId xmlns:a16="http://schemas.microsoft.com/office/drawing/2014/main" id="{5194D734-8644-4A9C-A4CF-4E83AA8F2E77}"/>
              </a:ext>
            </a:extLst>
          </p:cNvPr>
          <p:cNvSpPr/>
          <p:nvPr/>
        </p:nvSpPr>
        <p:spPr>
          <a:xfrm>
            <a:off x="10444766" y="558846"/>
            <a:ext cx="1802043" cy="2103120"/>
          </a:xfrm>
          <a:prstGeom prst="round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latin typeface="Corbel" panose="020B0503020204020204" pitchFamily="34" charset="0"/>
              </a:rPr>
              <a:t>Gouvernance</a:t>
            </a:r>
            <a:r>
              <a:rPr lang="en-US" sz="2000" dirty="0">
                <a:latin typeface="Corbel" panose="020B0503020204020204" pitchFamily="34" charset="0"/>
              </a:rPr>
              <a:t> </a:t>
            </a:r>
          </a:p>
        </p:txBody>
      </p:sp>
      <p:sp>
        <p:nvSpPr>
          <p:cNvPr id="16" name="Rounded Rectangle 11">
            <a:extLst>
              <a:ext uri="{FF2B5EF4-FFF2-40B4-BE49-F238E27FC236}">
                <a16:creationId xmlns:a16="http://schemas.microsoft.com/office/drawing/2014/main" id="{A180FBB0-E040-44D1-9B7A-F61BF2A920BC}"/>
              </a:ext>
            </a:extLst>
          </p:cNvPr>
          <p:cNvSpPr/>
          <p:nvPr/>
        </p:nvSpPr>
        <p:spPr>
          <a:xfrm>
            <a:off x="10090299" y="2751729"/>
            <a:ext cx="1918542" cy="2103120"/>
          </a:xfrm>
          <a:prstGeom prst="round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latin typeface="Corbel" panose="020B0503020204020204" pitchFamily="34" charset="0"/>
              </a:rPr>
              <a:t>Résilience</a:t>
            </a:r>
            <a:r>
              <a:rPr lang="en-US" sz="2000" dirty="0">
                <a:latin typeface="Corbel" panose="020B0503020204020204" pitchFamily="34" charset="0"/>
              </a:rPr>
              <a:t> et </a:t>
            </a:r>
            <a:r>
              <a:rPr lang="en-US" sz="2000" dirty="0" err="1">
                <a:latin typeface="Corbel" panose="020B0503020204020204" pitchFamily="34" charset="0"/>
              </a:rPr>
              <a:t>Durabilité</a:t>
            </a:r>
            <a:endParaRPr lang="en-US" sz="2000" dirty="0">
              <a:latin typeface="Corbel" panose="020B0503020204020204" pitchFamily="34" charset="0"/>
            </a:endParaRPr>
          </a:p>
        </p:txBody>
      </p:sp>
      <p:sp>
        <p:nvSpPr>
          <p:cNvPr id="17" name="TextBox 16">
            <a:extLst>
              <a:ext uri="{FF2B5EF4-FFF2-40B4-BE49-F238E27FC236}">
                <a16:creationId xmlns:a16="http://schemas.microsoft.com/office/drawing/2014/main" id="{EBA95067-5EC4-4276-90C6-53F5E496536D}"/>
              </a:ext>
            </a:extLst>
          </p:cNvPr>
          <p:cNvSpPr txBox="1"/>
          <p:nvPr/>
        </p:nvSpPr>
        <p:spPr>
          <a:xfrm>
            <a:off x="1709988" y="157060"/>
            <a:ext cx="3969100" cy="369332"/>
          </a:xfrm>
          <a:prstGeom prst="rect">
            <a:avLst/>
          </a:prstGeom>
          <a:noFill/>
        </p:spPr>
        <p:txBody>
          <a:bodyPr wrap="none" rtlCol="0">
            <a:spAutoFit/>
          </a:bodyPr>
          <a:lstStyle/>
          <a:p>
            <a:r>
              <a:rPr lang="fr-FR" dirty="0"/>
              <a:t>Résultats des systèmes alimentaires</a:t>
            </a:r>
          </a:p>
        </p:txBody>
      </p:sp>
      <p:sp>
        <p:nvSpPr>
          <p:cNvPr id="18" name="TextBox 17">
            <a:extLst>
              <a:ext uri="{FF2B5EF4-FFF2-40B4-BE49-F238E27FC236}">
                <a16:creationId xmlns:a16="http://schemas.microsoft.com/office/drawing/2014/main" id="{3893EAD0-5069-4452-9F9A-D9804D1B7E26}"/>
              </a:ext>
            </a:extLst>
          </p:cNvPr>
          <p:cNvSpPr txBox="1"/>
          <p:nvPr/>
        </p:nvSpPr>
        <p:spPr>
          <a:xfrm>
            <a:off x="7915301" y="16586"/>
            <a:ext cx="2705869" cy="369332"/>
          </a:xfrm>
          <a:prstGeom prst="rect">
            <a:avLst/>
          </a:prstGeom>
          <a:noFill/>
        </p:spPr>
        <p:txBody>
          <a:bodyPr wrap="none" rtlCol="0">
            <a:spAutoFit/>
          </a:bodyPr>
          <a:lstStyle/>
          <a:p>
            <a:r>
              <a:rPr lang="fr-FR" dirty="0"/>
              <a:t>Questions transversales</a:t>
            </a:r>
          </a:p>
        </p:txBody>
      </p:sp>
    </p:spTree>
    <p:extLst>
      <p:ext uri="{BB962C8B-B14F-4D97-AF65-F5344CB8AC3E}">
        <p14:creationId xmlns:p14="http://schemas.microsoft.com/office/powerpoint/2010/main" val="744366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FAED0-F605-4F45-BAD9-D24C39E45428}"/>
              </a:ext>
            </a:extLst>
          </p:cNvPr>
          <p:cNvSpPr>
            <a:spLocks noGrp="1"/>
          </p:cNvSpPr>
          <p:nvPr>
            <p:ph type="title"/>
          </p:nvPr>
        </p:nvSpPr>
        <p:spPr>
          <a:xfrm>
            <a:off x="1097280" y="286604"/>
            <a:ext cx="10058400" cy="1047522"/>
          </a:xfrm>
        </p:spPr>
        <p:txBody>
          <a:bodyPr/>
          <a:lstStyle/>
          <a:p>
            <a:r>
              <a:rPr lang="en-US" b="1" dirty="0">
                <a:solidFill>
                  <a:schemeClr val="accent5">
                    <a:lumMod val="75000"/>
                  </a:schemeClr>
                </a:solidFill>
              </a:rPr>
              <a:t>Vision à l’horizon 2030</a:t>
            </a:r>
          </a:p>
        </p:txBody>
      </p:sp>
      <p:sp>
        <p:nvSpPr>
          <p:cNvPr id="3" name="Content Placeholder 2">
            <a:extLst>
              <a:ext uri="{FF2B5EF4-FFF2-40B4-BE49-F238E27FC236}">
                <a16:creationId xmlns:a16="http://schemas.microsoft.com/office/drawing/2014/main" id="{D85B1572-8C8C-41DD-83BA-4818272FA1B3}"/>
              </a:ext>
            </a:extLst>
          </p:cNvPr>
          <p:cNvSpPr>
            <a:spLocks noGrp="1"/>
          </p:cNvSpPr>
          <p:nvPr>
            <p:ph idx="1"/>
          </p:nvPr>
        </p:nvSpPr>
        <p:spPr/>
        <p:txBody>
          <a:bodyPr>
            <a:normAutofit fontScale="92500"/>
          </a:bodyPr>
          <a:lstStyle/>
          <a:p>
            <a:pPr marL="914400" indent="-914400">
              <a:lnSpc>
                <a:spcPct val="100000"/>
              </a:lnSpc>
              <a:spcAft>
                <a:spcPts val="1200"/>
              </a:spcAft>
              <a:buFont typeface="Wingdings" pitchFamily="2" charset="2"/>
              <a:buChar char="v"/>
            </a:pPr>
            <a:r>
              <a:rPr lang="en-US" sz="3600" dirty="0"/>
              <a:t>Evaluations </a:t>
            </a:r>
            <a:r>
              <a:rPr lang="en-US" sz="3600" dirty="0" err="1"/>
              <a:t>annuelles</a:t>
            </a:r>
            <a:r>
              <a:rPr lang="en-US" sz="3600" dirty="0"/>
              <a:t> 2021 – 2030 </a:t>
            </a:r>
          </a:p>
          <a:p>
            <a:pPr marL="914400" indent="-914400">
              <a:lnSpc>
                <a:spcPct val="100000"/>
              </a:lnSpc>
              <a:spcAft>
                <a:spcPts val="1200"/>
              </a:spcAft>
              <a:buFont typeface="Wingdings" pitchFamily="2" charset="2"/>
              <a:buChar char="v"/>
            </a:pPr>
            <a:r>
              <a:rPr lang="en-US" sz="3600" dirty="0"/>
              <a:t>Documents </a:t>
            </a:r>
            <a:r>
              <a:rPr lang="en-US" sz="3600" dirty="0" err="1"/>
              <a:t>occasionnels:mémoires</a:t>
            </a:r>
            <a:r>
              <a:rPr lang="en-US" sz="3600" dirty="0"/>
              <a:t> </a:t>
            </a:r>
            <a:r>
              <a:rPr lang="en-US" sz="3600" dirty="0" err="1"/>
              <a:t>thématiques,documents</a:t>
            </a:r>
            <a:r>
              <a:rPr lang="en-US" sz="3600" dirty="0"/>
              <a:t> </a:t>
            </a:r>
            <a:r>
              <a:rPr lang="en-US" sz="3600" dirty="0" err="1"/>
              <a:t>thématiques,documents</a:t>
            </a:r>
            <a:r>
              <a:rPr lang="en-US" sz="3600" dirty="0"/>
              <a:t> </a:t>
            </a:r>
            <a:r>
              <a:rPr lang="en-US" sz="3600" dirty="0" err="1"/>
              <a:t>méthodologiques</a:t>
            </a:r>
            <a:endParaRPr lang="en-US" sz="3600" dirty="0"/>
          </a:p>
          <a:p>
            <a:pPr marL="914400" indent="-914400">
              <a:lnSpc>
                <a:spcPct val="100000"/>
              </a:lnSpc>
              <a:spcAft>
                <a:spcPts val="1200"/>
              </a:spcAft>
              <a:buFont typeface="Wingdings" pitchFamily="2" charset="2"/>
              <a:buChar char="v"/>
            </a:pPr>
            <a:r>
              <a:rPr lang="en-US" sz="3600" dirty="0" err="1"/>
              <a:t>Evènement</a:t>
            </a:r>
            <a:r>
              <a:rPr lang="en-US" sz="3600" dirty="0"/>
              <a:t> 2023 </a:t>
            </a:r>
            <a:r>
              <a:rPr lang="en-US" sz="3600" dirty="0" err="1"/>
              <a:t>parallèlement</a:t>
            </a:r>
            <a:r>
              <a:rPr lang="en-US" sz="3600" dirty="0"/>
              <a:t> au </a:t>
            </a:r>
            <a:r>
              <a:rPr lang="en-US" sz="3600" dirty="0" err="1"/>
              <a:t>suivi</a:t>
            </a:r>
            <a:r>
              <a:rPr lang="en-US" sz="3600" dirty="0"/>
              <a:t> de </a:t>
            </a:r>
            <a:r>
              <a:rPr lang="en-US" sz="3600" dirty="0" err="1"/>
              <a:t>l’UNFSS</a:t>
            </a:r>
            <a:endParaRPr lang="en-US" sz="3600" dirty="0"/>
          </a:p>
          <a:p>
            <a:pPr marL="914400" indent="-914400">
              <a:lnSpc>
                <a:spcPct val="100000"/>
              </a:lnSpc>
              <a:spcAft>
                <a:spcPts val="1200"/>
              </a:spcAft>
              <a:buFont typeface="Wingdings" pitchFamily="2" charset="2"/>
              <a:buChar char="v"/>
            </a:pPr>
            <a:r>
              <a:rPr lang="en-US" sz="3600" dirty="0" err="1"/>
              <a:t>Evènement</a:t>
            </a:r>
            <a:r>
              <a:rPr lang="en-US" sz="3600" dirty="0"/>
              <a:t> </a:t>
            </a:r>
            <a:r>
              <a:rPr lang="en-US" sz="3600" dirty="0" err="1"/>
              <a:t>phare</a:t>
            </a:r>
            <a:r>
              <a:rPr lang="en-US" sz="3600" dirty="0"/>
              <a:t> 2029 </a:t>
            </a:r>
            <a:r>
              <a:rPr lang="en-US" sz="3600" dirty="0" err="1"/>
              <a:t>menant</a:t>
            </a:r>
            <a:r>
              <a:rPr lang="en-US" sz="3600" dirty="0"/>
              <a:t> à 2030</a:t>
            </a:r>
          </a:p>
        </p:txBody>
      </p:sp>
    </p:spTree>
    <p:extLst>
      <p:ext uri="{BB962C8B-B14F-4D97-AF65-F5344CB8AC3E}">
        <p14:creationId xmlns:p14="http://schemas.microsoft.com/office/powerpoint/2010/main" val="2864663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CE2DDB9C-C45F-42BA-B393-4D98CCE0E436}"/>
              </a:ext>
            </a:extLst>
          </p:cNvPr>
          <p:cNvCxnSpPr>
            <a:cxnSpLocks/>
          </p:cNvCxnSpPr>
          <p:nvPr/>
        </p:nvCxnSpPr>
        <p:spPr>
          <a:xfrm flipV="1">
            <a:off x="2209649" y="2879288"/>
            <a:ext cx="0" cy="664898"/>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006E0CE-3CAF-471D-96EB-DB3B50129369}"/>
              </a:ext>
            </a:extLst>
          </p:cNvPr>
          <p:cNvCxnSpPr>
            <a:cxnSpLocks/>
          </p:cNvCxnSpPr>
          <p:nvPr/>
        </p:nvCxnSpPr>
        <p:spPr>
          <a:xfrm>
            <a:off x="1097280" y="3544186"/>
            <a:ext cx="0" cy="1240465"/>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CB9AC79-C348-473D-936C-503B77A4B0F2}"/>
              </a:ext>
            </a:extLst>
          </p:cNvPr>
          <p:cNvSpPr>
            <a:spLocks noGrp="1"/>
          </p:cNvSpPr>
          <p:nvPr>
            <p:ph type="title"/>
          </p:nvPr>
        </p:nvSpPr>
        <p:spPr>
          <a:xfrm>
            <a:off x="1097280" y="286603"/>
            <a:ext cx="10058400" cy="942705"/>
          </a:xfrm>
        </p:spPr>
        <p:txBody>
          <a:bodyPr/>
          <a:lstStyle/>
          <a:p>
            <a:r>
              <a:rPr lang="en-US" b="1" dirty="0">
                <a:solidFill>
                  <a:schemeClr val="accent5">
                    <a:lumMod val="75000"/>
                  </a:schemeClr>
                </a:solidFill>
              </a:rPr>
              <a:t>Vision to 2030</a:t>
            </a:r>
          </a:p>
        </p:txBody>
      </p:sp>
      <p:cxnSp>
        <p:nvCxnSpPr>
          <p:cNvPr id="4" name="Straight Connector 3">
            <a:extLst>
              <a:ext uri="{FF2B5EF4-FFF2-40B4-BE49-F238E27FC236}">
                <a16:creationId xmlns:a16="http://schemas.microsoft.com/office/drawing/2014/main" id="{4AA85195-2DDB-4609-9161-07168FD783C8}"/>
              </a:ext>
            </a:extLst>
          </p:cNvPr>
          <p:cNvCxnSpPr/>
          <p:nvPr/>
        </p:nvCxnSpPr>
        <p:spPr>
          <a:xfrm>
            <a:off x="701749" y="3508744"/>
            <a:ext cx="10781414" cy="0"/>
          </a:xfrm>
          <a:prstGeom prst="line">
            <a:avLst/>
          </a:prstGeom>
          <a:ln w="76200">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023D9B2-4541-43EE-AE23-0D0AEDAC12B3}"/>
              </a:ext>
            </a:extLst>
          </p:cNvPr>
          <p:cNvSpPr txBox="1"/>
          <p:nvPr/>
        </p:nvSpPr>
        <p:spPr>
          <a:xfrm>
            <a:off x="400588" y="4938664"/>
            <a:ext cx="1393383" cy="830997"/>
          </a:xfrm>
          <a:prstGeom prst="rect">
            <a:avLst/>
          </a:prstGeom>
          <a:noFill/>
        </p:spPr>
        <p:txBody>
          <a:bodyPr wrap="square" rtlCol="0">
            <a:spAutoFit/>
          </a:bodyPr>
          <a:lstStyle/>
          <a:p>
            <a:pPr algn="ctr"/>
            <a:r>
              <a:rPr lang="en-US" sz="1600" dirty="0">
                <a:latin typeface="Corbel" panose="020B0503020204020204" pitchFamily="34" charset="0"/>
              </a:rPr>
              <a:t>October 2021</a:t>
            </a:r>
          </a:p>
          <a:p>
            <a:pPr algn="ctr"/>
            <a:r>
              <a:rPr lang="en-US" sz="1600" dirty="0">
                <a:latin typeface="Corbel" panose="020B0503020204020204" pitchFamily="34" charset="0"/>
              </a:rPr>
              <a:t>Framework paper</a:t>
            </a:r>
          </a:p>
        </p:txBody>
      </p:sp>
      <p:cxnSp>
        <p:nvCxnSpPr>
          <p:cNvPr id="11" name="Straight Connector 10">
            <a:extLst>
              <a:ext uri="{FF2B5EF4-FFF2-40B4-BE49-F238E27FC236}">
                <a16:creationId xmlns:a16="http://schemas.microsoft.com/office/drawing/2014/main" id="{9C78E658-0FE9-4D3B-AA92-929978C0A427}"/>
              </a:ext>
            </a:extLst>
          </p:cNvPr>
          <p:cNvCxnSpPr>
            <a:cxnSpLocks/>
          </p:cNvCxnSpPr>
          <p:nvPr/>
        </p:nvCxnSpPr>
        <p:spPr>
          <a:xfrm>
            <a:off x="11108601" y="3544186"/>
            <a:ext cx="0" cy="1614539"/>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3871B83-7069-4252-9BB5-6B1302F17D10}"/>
              </a:ext>
            </a:extLst>
          </p:cNvPr>
          <p:cNvSpPr txBox="1"/>
          <p:nvPr/>
        </p:nvSpPr>
        <p:spPr>
          <a:xfrm>
            <a:off x="10428021" y="5338859"/>
            <a:ext cx="1361160" cy="830997"/>
          </a:xfrm>
          <a:prstGeom prst="rect">
            <a:avLst/>
          </a:prstGeom>
          <a:solidFill>
            <a:schemeClr val="accent1">
              <a:lumMod val="20000"/>
              <a:lumOff val="80000"/>
            </a:schemeClr>
          </a:solidFill>
        </p:spPr>
        <p:txBody>
          <a:bodyPr wrap="square" rtlCol="0">
            <a:spAutoFit/>
          </a:bodyPr>
          <a:lstStyle>
            <a:defPPr>
              <a:defRPr lang="en-US"/>
            </a:defPPr>
            <a:lvl1pPr algn="ctr">
              <a:defRPr sz="1600">
                <a:latin typeface="Avenir Book" panose="02000503020000020003" pitchFamily="2" charset="0"/>
              </a:defRPr>
            </a:lvl1pPr>
          </a:lstStyle>
          <a:p>
            <a:r>
              <a:rPr lang="en-US" b="1" dirty="0">
                <a:latin typeface="Corbel" panose="020B0503020204020204" pitchFamily="34" charset="0"/>
              </a:rPr>
              <a:t>2030 Culminating paper</a:t>
            </a:r>
          </a:p>
        </p:txBody>
      </p:sp>
      <p:cxnSp>
        <p:nvCxnSpPr>
          <p:cNvPr id="13" name="Straight Connector 12">
            <a:extLst>
              <a:ext uri="{FF2B5EF4-FFF2-40B4-BE49-F238E27FC236}">
                <a16:creationId xmlns:a16="http://schemas.microsoft.com/office/drawing/2014/main" id="{1E456150-AC4B-49CD-99DE-766EC1C0DC15}"/>
              </a:ext>
            </a:extLst>
          </p:cNvPr>
          <p:cNvCxnSpPr>
            <a:cxnSpLocks/>
          </p:cNvCxnSpPr>
          <p:nvPr/>
        </p:nvCxnSpPr>
        <p:spPr>
          <a:xfrm>
            <a:off x="5546756" y="3508744"/>
            <a:ext cx="0" cy="1500572"/>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89CA8F1-A238-4969-AD0D-785F63371FEF}"/>
              </a:ext>
            </a:extLst>
          </p:cNvPr>
          <p:cNvSpPr txBox="1"/>
          <p:nvPr/>
        </p:nvSpPr>
        <p:spPr>
          <a:xfrm>
            <a:off x="4741630" y="5158725"/>
            <a:ext cx="1637412" cy="584775"/>
          </a:xfrm>
          <a:prstGeom prst="rect">
            <a:avLst/>
          </a:prstGeom>
          <a:solidFill>
            <a:schemeClr val="accent1">
              <a:lumMod val="20000"/>
              <a:lumOff val="80000"/>
            </a:schemeClr>
          </a:solidFill>
        </p:spPr>
        <p:txBody>
          <a:bodyPr wrap="square" rtlCol="0">
            <a:spAutoFit/>
          </a:bodyPr>
          <a:lstStyle/>
          <a:p>
            <a:pPr algn="ctr"/>
            <a:r>
              <a:rPr lang="en-US" sz="1600" dirty="0">
                <a:latin typeface="Corbel" panose="020B0503020204020204" pitchFamily="34" charset="0"/>
              </a:rPr>
              <a:t>2025: Only 5 years left</a:t>
            </a:r>
          </a:p>
        </p:txBody>
      </p:sp>
      <p:cxnSp>
        <p:nvCxnSpPr>
          <p:cNvPr id="15" name="Straight Connector 14">
            <a:extLst>
              <a:ext uri="{FF2B5EF4-FFF2-40B4-BE49-F238E27FC236}">
                <a16:creationId xmlns:a16="http://schemas.microsoft.com/office/drawing/2014/main" id="{63E826C3-986B-409A-A583-C99D8CAC82F8}"/>
              </a:ext>
            </a:extLst>
          </p:cNvPr>
          <p:cNvCxnSpPr>
            <a:cxnSpLocks/>
          </p:cNvCxnSpPr>
          <p:nvPr/>
        </p:nvCxnSpPr>
        <p:spPr>
          <a:xfrm flipV="1">
            <a:off x="9996232" y="3010774"/>
            <a:ext cx="0" cy="522395"/>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6149882F-B893-43DC-AF18-72D212FA7E9D}"/>
              </a:ext>
            </a:extLst>
          </p:cNvPr>
          <p:cNvSpPr txBox="1"/>
          <p:nvPr/>
        </p:nvSpPr>
        <p:spPr>
          <a:xfrm>
            <a:off x="9426317" y="2294513"/>
            <a:ext cx="1139830" cy="584775"/>
          </a:xfrm>
          <a:prstGeom prst="rect">
            <a:avLst/>
          </a:prstGeom>
          <a:noFill/>
        </p:spPr>
        <p:txBody>
          <a:bodyPr wrap="square" rtlCol="0">
            <a:spAutoFit/>
          </a:bodyPr>
          <a:lstStyle/>
          <a:p>
            <a:pPr algn="ctr"/>
            <a:r>
              <a:rPr lang="en-US" sz="1600" dirty="0">
                <a:latin typeface="Corbel" panose="020B0503020204020204" pitchFamily="34" charset="0"/>
              </a:rPr>
              <a:t>2029 Publication</a:t>
            </a:r>
          </a:p>
        </p:txBody>
      </p:sp>
      <p:cxnSp>
        <p:nvCxnSpPr>
          <p:cNvPr id="17" name="Straight Connector 16">
            <a:extLst>
              <a:ext uri="{FF2B5EF4-FFF2-40B4-BE49-F238E27FC236}">
                <a16:creationId xmlns:a16="http://schemas.microsoft.com/office/drawing/2014/main" id="{2FE464A1-C2B1-4EF4-8FCD-452FC786F793}"/>
              </a:ext>
            </a:extLst>
          </p:cNvPr>
          <p:cNvCxnSpPr>
            <a:cxnSpLocks/>
          </p:cNvCxnSpPr>
          <p:nvPr/>
        </p:nvCxnSpPr>
        <p:spPr>
          <a:xfrm flipV="1">
            <a:off x="4434387" y="2526059"/>
            <a:ext cx="10122" cy="969430"/>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BA715AE-A2A9-4FF4-8D23-59652FD78B61}"/>
              </a:ext>
            </a:extLst>
          </p:cNvPr>
          <p:cNvSpPr txBox="1"/>
          <p:nvPr/>
        </p:nvSpPr>
        <p:spPr>
          <a:xfrm>
            <a:off x="3599268" y="1790671"/>
            <a:ext cx="1637412" cy="584775"/>
          </a:xfrm>
          <a:prstGeom prst="rect">
            <a:avLst/>
          </a:prstGeom>
          <a:noFill/>
        </p:spPr>
        <p:txBody>
          <a:bodyPr wrap="square" rtlCol="0">
            <a:spAutoFit/>
          </a:bodyPr>
          <a:lstStyle/>
          <a:p>
            <a:pPr algn="ctr"/>
            <a:r>
              <a:rPr lang="en-US" sz="1600" dirty="0">
                <a:latin typeface="Corbel" panose="020B0503020204020204" pitchFamily="34" charset="0"/>
              </a:rPr>
              <a:t>2024: System interactions</a:t>
            </a:r>
          </a:p>
        </p:txBody>
      </p:sp>
      <p:cxnSp>
        <p:nvCxnSpPr>
          <p:cNvPr id="19" name="Straight Connector 18">
            <a:extLst>
              <a:ext uri="{FF2B5EF4-FFF2-40B4-BE49-F238E27FC236}">
                <a16:creationId xmlns:a16="http://schemas.microsoft.com/office/drawing/2014/main" id="{757EF175-5D22-4956-AC86-C317D643BAA3}"/>
              </a:ext>
            </a:extLst>
          </p:cNvPr>
          <p:cNvCxnSpPr>
            <a:cxnSpLocks/>
          </p:cNvCxnSpPr>
          <p:nvPr/>
        </p:nvCxnSpPr>
        <p:spPr>
          <a:xfrm flipV="1">
            <a:off x="3333619" y="3339682"/>
            <a:ext cx="13457" cy="183238"/>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D5775770-3B97-4F30-A5F8-156E888FD4C3}"/>
              </a:ext>
            </a:extLst>
          </p:cNvPr>
          <p:cNvSpPr txBox="1"/>
          <p:nvPr/>
        </p:nvSpPr>
        <p:spPr>
          <a:xfrm>
            <a:off x="2252236" y="2664346"/>
            <a:ext cx="2176222" cy="584775"/>
          </a:xfrm>
          <a:prstGeom prst="rect">
            <a:avLst/>
          </a:prstGeom>
          <a:noFill/>
        </p:spPr>
        <p:txBody>
          <a:bodyPr wrap="square" rtlCol="0">
            <a:spAutoFit/>
          </a:bodyPr>
          <a:lstStyle/>
          <a:p>
            <a:pPr algn="ctr"/>
            <a:r>
              <a:rPr lang="en-US" sz="1600" dirty="0">
                <a:latin typeface="Corbel" panose="020B0503020204020204" pitchFamily="34" charset="0"/>
              </a:rPr>
              <a:t>2023: Performance assessment</a:t>
            </a:r>
          </a:p>
        </p:txBody>
      </p:sp>
      <p:sp>
        <p:nvSpPr>
          <p:cNvPr id="22" name="TextBox 21">
            <a:extLst>
              <a:ext uri="{FF2B5EF4-FFF2-40B4-BE49-F238E27FC236}">
                <a16:creationId xmlns:a16="http://schemas.microsoft.com/office/drawing/2014/main" id="{A53D1C42-5F45-4AC1-A680-9BA46E5747A4}"/>
              </a:ext>
            </a:extLst>
          </p:cNvPr>
          <p:cNvSpPr txBox="1"/>
          <p:nvPr/>
        </p:nvSpPr>
        <p:spPr>
          <a:xfrm>
            <a:off x="1249916" y="1796715"/>
            <a:ext cx="1902327" cy="830997"/>
          </a:xfrm>
          <a:prstGeom prst="rect">
            <a:avLst/>
          </a:prstGeom>
          <a:solidFill>
            <a:schemeClr val="accent1">
              <a:lumMod val="20000"/>
              <a:lumOff val="80000"/>
            </a:schemeClr>
          </a:solidFill>
        </p:spPr>
        <p:txBody>
          <a:bodyPr wrap="square" rtlCol="0">
            <a:spAutoFit/>
          </a:bodyPr>
          <a:lstStyle/>
          <a:p>
            <a:pPr algn="ctr"/>
            <a:r>
              <a:rPr lang="en-US" sz="1600" dirty="0">
                <a:latin typeface="Corbel" panose="020B0503020204020204" pitchFamily="34" charset="0"/>
              </a:rPr>
              <a:t>Fall 2022: State of food systems baseline</a:t>
            </a:r>
          </a:p>
        </p:txBody>
      </p:sp>
      <p:sp>
        <p:nvSpPr>
          <p:cNvPr id="26" name="TextBox 25">
            <a:extLst>
              <a:ext uri="{FF2B5EF4-FFF2-40B4-BE49-F238E27FC236}">
                <a16:creationId xmlns:a16="http://schemas.microsoft.com/office/drawing/2014/main" id="{C2CAA071-D437-4EC2-8EB5-BC82F4C2399E}"/>
              </a:ext>
            </a:extLst>
          </p:cNvPr>
          <p:cNvSpPr txBox="1"/>
          <p:nvPr/>
        </p:nvSpPr>
        <p:spPr>
          <a:xfrm>
            <a:off x="896365" y="3674490"/>
            <a:ext cx="1637412" cy="584775"/>
          </a:xfrm>
          <a:prstGeom prst="rect">
            <a:avLst/>
          </a:prstGeom>
          <a:noFill/>
        </p:spPr>
        <p:txBody>
          <a:bodyPr wrap="square" rtlCol="0">
            <a:spAutoFit/>
          </a:bodyPr>
          <a:lstStyle/>
          <a:p>
            <a:pPr algn="ctr"/>
            <a:r>
              <a:rPr lang="en-US" sz="1600" dirty="0">
                <a:latin typeface="Corbel" panose="020B0503020204020204" pitchFamily="34" charset="0"/>
              </a:rPr>
              <a:t>Indicator Selection</a:t>
            </a:r>
          </a:p>
        </p:txBody>
      </p:sp>
      <p:cxnSp>
        <p:nvCxnSpPr>
          <p:cNvPr id="28" name="Straight Arrow Connector 27">
            <a:extLst>
              <a:ext uri="{FF2B5EF4-FFF2-40B4-BE49-F238E27FC236}">
                <a16:creationId xmlns:a16="http://schemas.microsoft.com/office/drawing/2014/main" id="{DCDE0D01-EF2C-493F-B152-13950958D4EE}"/>
              </a:ext>
            </a:extLst>
          </p:cNvPr>
          <p:cNvCxnSpPr>
            <a:cxnSpLocks/>
          </p:cNvCxnSpPr>
          <p:nvPr/>
        </p:nvCxnSpPr>
        <p:spPr>
          <a:xfrm>
            <a:off x="1239489" y="3662758"/>
            <a:ext cx="951163" cy="11732"/>
          </a:xfrm>
          <a:prstGeom prst="straightConnector1">
            <a:avLst/>
          </a:prstGeom>
          <a:ln w="57150">
            <a:solidFill>
              <a:schemeClr val="tx1">
                <a:lumMod val="65000"/>
                <a:lumOff val="3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DB3C09B0-4D40-4C83-970C-F94888C0ECAF}"/>
              </a:ext>
            </a:extLst>
          </p:cNvPr>
          <p:cNvSpPr txBox="1"/>
          <p:nvPr/>
        </p:nvSpPr>
        <p:spPr>
          <a:xfrm>
            <a:off x="2460313" y="4484293"/>
            <a:ext cx="1383859" cy="830997"/>
          </a:xfrm>
          <a:prstGeom prst="rect">
            <a:avLst/>
          </a:prstGeom>
          <a:solidFill>
            <a:schemeClr val="accent1">
              <a:lumMod val="20000"/>
              <a:lumOff val="80000"/>
            </a:schemeClr>
          </a:solidFill>
          <a:ln w="28575">
            <a:solidFill>
              <a:schemeClr val="accent1">
                <a:lumMod val="50000"/>
              </a:schemeClr>
            </a:solidFill>
          </a:ln>
        </p:spPr>
        <p:txBody>
          <a:bodyPr wrap="square" rtlCol="0">
            <a:spAutoFit/>
          </a:bodyPr>
          <a:lstStyle/>
          <a:p>
            <a:pPr algn="ctr"/>
            <a:r>
              <a:rPr lang="en-US" sz="1600" dirty="0">
                <a:latin typeface="Corbel" panose="020B0503020204020204" pitchFamily="34" charset="0"/>
              </a:rPr>
              <a:t>1-day event @ UNFSS follow-up</a:t>
            </a:r>
          </a:p>
        </p:txBody>
      </p:sp>
      <p:cxnSp>
        <p:nvCxnSpPr>
          <p:cNvPr id="35" name="Straight Connector 34">
            <a:extLst>
              <a:ext uri="{FF2B5EF4-FFF2-40B4-BE49-F238E27FC236}">
                <a16:creationId xmlns:a16="http://schemas.microsoft.com/office/drawing/2014/main" id="{153A22C3-3CEB-4428-AED1-8387EDE53D98}"/>
              </a:ext>
            </a:extLst>
          </p:cNvPr>
          <p:cNvCxnSpPr>
            <a:cxnSpLocks/>
          </p:cNvCxnSpPr>
          <p:nvPr/>
        </p:nvCxnSpPr>
        <p:spPr>
          <a:xfrm>
            <a:off x="3107701" y="3483474"/>
            <a:ext cx="0" cy="766466"/>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7874217-4143-4B6A-95EF-E8A61EF548B6}"/>
              </a:ext>
            </a:extLst>
          </p:cNvPr>
          <p:cNvCxnSpPr>
            <a:cxnSpLocks/>
          </p:cNvCxnSpPr>
          <p:nvPr/>
        </p:nvCxnSpPr>
        <p:spPr>
          <a:xfrm>
            <a:off x="7771494" y="3495489"/>
            <a:ext cx="0" cy="1240465"/>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66E97A7F-5868-4283-8343-1107AA55F791}"/>
              </a:ext>
            </a:extLst>
          </p:cNvPr>
          <p:cNvSpPr txBox="1"/>
          <p:nvPr/>
        </p:nvSpPr>
        <p:spPr>
          <a:xfrm>
            <a:off x="6962173" y="4921180"/>
            <a:ext cx="1637412" cy="338554"/>
          </a:xfrm>
          <a:prstGeom prst="rect">
            <a:avLst/>
          </a:prstGeom>
          <a:noFill/>
        </p:spPr>
        <p:txBody>
          <a:bodyPr wrap="square" rtlCol="0">
            <a:spAutoFit/>
          </a:bodyPr>
          <a:lstStyle/>
          <a:p>
            <a:pPr algn="ctr"/>
            <a:r>
              <a:rPr lang="en-US" sz="1600" dirty="0">
                <a:latin typeface="Corbel" panose="020B0503020204020204" pitchFamily="34" charset="0"/>
              </a:rPr>
              <a:t>2027 Publication</a:t>
            </a:r>
          </a:p>
        </p:txBody>
      </p:sp>
      <p:cxnSp>
        <p:nvCxnSpPr>
          <p:cNvPr id="39" name="Straight Connector 38">
            <a:extLst>
              <a:ext uri="{FF2B5EF4-FFF2-40B4-BE49-F238E27FC236}">
                <a16:creationId xmlns:a16="http://schemas.microsoft.com/office/drawing/2014/main" id="{5DDB960D-6116-4FD6-985F-D7BFDAFF3A6D}"/>
              </a:ext>
            </a:extLst>
          </p:cNvPr>
          <p:cNvCxnSpPr>
            <a:cxnSpLocks/>
          </p:cNvCxnSpPr>
          <p:nvPr/>
        </p:nvCxnSpPr>
        <p:spPr>
          <a:xfrm flipV="1">
            <a:off x="6659125" y="2879288"/>
            <a:ext cx="0" cy="664898"/>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84B102E-C10D-4477-BE56-4A146AE6540C}"/>
              </a:ext>
            </a:extLst>
          </p:cNvPr>
          <p:cNvSpPr txBox="1"/>
          <p:nvPr/>
        </p:nvSpPr>
        <p:spPr>
          <a:xfrm>
            <a:off x="5812959" y="2129756"/>
            <a:ext cx="1637412" cy="338554"/>
          </a:xfrm>
          <a:prstGeom prst="rect">
            <a:avLst/>
          </a:prstGeom>
          <a:noFill/>
        </p:spPr>
        <p:txBody>
          <a:bodyPr wrap="square" rtlCol="0">
            <a:spAutoFit/>
          </a:bodyPr>
          <a:lstStyle/>
          <a:p>
            <a:pPr algn="ctr"/>
            <a:r>
              <a:rPr lang="en-US" sz="1600" dirty="0">
                <a:latin typeface="Corbel" panose="020B0503020204020204" pitchFamily="34" charset="0"/>
              </a:rPr>
              <a:t>2026 Publication</a:t>
            </a:r>
          </a:p>
        </p:txBody>
      </p:sp>
      <p:cxnSp>
        <p:nvCxnSpPr>
          <p:cNvPr id="41" name="Straight Connector 40">
            <a:extLst>
              <a:ext uri="{FF2B5EF4-FFF2-40B4-BE49-F238E27FC236}">
                <a16:creationId xmlns:a16="http://schemas.microsoft.com/office/drawing/2014/main" id="{B420C6C9-C713-4FB8-B89B-E73912B210DA}"/>
              </a:ext>
            </a:extLst>
          </p:cNvPr>
          <p:cNvCxnSpPr>
            <a:cxnSpLocks/>
          </p:cNvCxnSpPr>
          <p:nvPr/>
        </p:nvCxnSpPr>
        <p:spPr>
          <a:xfrm flipV="1">
            <a:off x="8883863" y="2214390"/>
            <a:ext cx="0" cy="1281099"/>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7107C864-AE70-463C-8242-58CB69A96F63}"/>
              </a:ext>
            </a:extLst>
          </p:cNvPr>
          <p:cNvSpPr txBox="1"/>
          <p:nvPr/>
        </p:nvSpPr>
        <p:spPr>
          <a:xfrm>
            <a:off x="7826579" y="1771750"/>
            <a:ext cx="2095189" cy="338554"/>
          </a:xfrm>
          <a:prstGeom prst="rect">
            <a:avLst/>
          </a:prstGeom>
          <a:noFill/>
        </p:spPr>
        <p:txBody>
          <a:bodyPr wrap="square" rtlCol="0">
            <a:spAutoFit/>
          </a:bodyPr>
          <a:lstStyle/>
          <a:p>
            <a:pPr algn="ctr"/>
            <a:r>
              <a:rPr lang="en-US" sz="1600" dirty="0">
                <a:latin typeface="Corbel" panose="020B0503020204020204" pitchFamily="34" charset="0"/>
              </a:rPr>
              <a:t>2028 Publication</a:t>
            </a:r>
          </a:p>
        </p:txBody>
      </p:sp>
      <p:sp>
        <p:nvSpPr>
          <p:cNvPr id="69" name="TextBox 68">
            <a:extLst>
              <a:ext uri="{FF2B5EF4-FFF2-40B4-BE49-F238E27FC236}">
                <a16:creationId xmlns:a16="http://schemas.microsoft.com/office/drawing/2014/main" id="{31840368-7F48-496D-9D51-01792D979E68}"/>
              </a:ext>
            </a:extLst>
          </p:cNvPr>
          <p:cNvSpPr txBox="1"/>
          <p:nvPr/>
        </p:nvSpPr>
        <p:spPr>
          <a:xfrm>
            <a:off x="9113786" y="4345045"/>
            <a:ext cx="1353776" cy="830997"/>
          </a:xfrm>
          <a:prstGeom prst="rect">
            <a:avLst/>
          </a:prstGeom>
          <a:solidFill>
            <a:schemeClr val="accent1">
              <a:lumMod val="20000"/>
              <a:lumOff val="80000"/>
            </a:schemeClr>
          </a:solidFill>
          <a:ln w="28575">
            <a:solidFill>
              <a:schemeClr val="accent1">
                <a:lumMod val="50000"/>
              </a:schemeClr>
            </a:solidFill>
          </a:ln>
        </p:spPr>
        <p:txBody>
          <a:bodyPr wrap="square" rtlCol="0">
            <a:spAutoFit/>
          </a:bodyPr>
          <a:lstStyle/>
          <a:p>
            <a:pPr algn="ctr"/>
            <a:r>
              <a:rPr lang="en-US" sz="1600" dirty="0">
                <a:latin typeface="Corbel" panose="020B0503020204020204" pitchFamily="34" charset="0"/>
              </a:rPr>
              <a:t>Global Food Systems Conference</a:t>
            </a:r>
          </a:p>
        </p:txBody>
      </p:sp>
      <p:cxnSp>
        <p:nvCxnSpPr>
          <p:cNvPr id="70" name="Straight Connector 69">
            <a:extLst>
              <a:ext uri="{FF2B5EF4-FFF2-40B4-BE49-F238E27FC236}">
                <a16:creationId xmlns:a16="http://schemas.microsoft.com/office/drawing/2014/main" id="{3D29D14F-412B-4020-A419-9138D99EFBCA}"/>
              </a:ext>
            </a:extLst>
          </p:cNvPr>
          <p:cNvCxnSpPr>
            <a:cxnSpLocks/>
          </p:cNvCxnSpPr>
          <p:nvPr/>
        </p:nvCxnSpPr>
        <p:spPr>
          <a:xfrm>
            <a:off x="9793373" y="3507054"/>
            <a:ext cx="0" cy="668929"/>
          </a:xfrm>
          <a:prstGeom prst="line">
            <a:avLst/>
          </a:prstGeom>
          <a:ln w="76200">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310B555D-5249-4E7B-BCDD-8EE12B11DE3F}"/>
              </a:ext>
            </a:extLst>
          </p:cNvPr>
          <p:cNvSpPr/>
          <p:nvPr/>
        </p:nvSpPr>
        <p:spPr>
          <a:xfrm>
            <a:off x="882964" y="3339682"/>
            <a:ext cx="1637412" cy="1077218"/>
          </a:xfrm>
          <a:prstGeom prst="ellipse">
            <a:avLst/>
          </a:prstGeom>
          <a:noFill/>
          <a:ln w="5715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9893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F84A6DF-9095-4FC8-8A71-FF03C7EDD870}"/>
              </a:ext>
            </a:extLst>
          </p:cNvPr>
          <p:cNvSpPr>
            <a:spLocks noGrp="1"/>
          </p:cNvSpPr>
          <p:nvPr>
            <p:ph type="title"/>
          </p:nvPr>
        </p:nvSpPr>
        <p:spPr/>
        <p:txBody>
          <a:bodyPr/>
          <a:lstStyle/>
          <a:p>
            <a:r>
              <a:rPr lang="en-US" dirty="0" err="1"/>
              <a:t>Processus</a:t>
            </a:r>
            <a:r>
              <a:rPr lang="en-US" dirty="0"/>
              <a:t> de </a:t>
            </a:r>
            <a:r>
              <a:rPr lang="en-US" dirty="0" err="1"/>
              <a:t>sélection</a:t>
            </a:r>
            <a:r>
              <a:rPr lang="en-US" dirty="0"/>
              <a:t> des </a:t>
            </a:r>
            <a:r>
              <a:rPr lang="en-US" dirty="0" err="1"/>
              <a:t>ndicateurs</a:t>
            </a:r>
            <a:endParaRPr lang="en-US" dirty="0"/>
          </a:p>
        </p:txBody>
      </p:sp>
      <p:grpSp>
        <p:nvGrpSpPr>
          <p:cNvPr id="60" name="Group 59">
            <a:extLst>
              <a:ext uri="{FF2B5EF4-FFF2-40B4-BE49-F238E27FC236}">
                <a16:creationId xmlns:a16="http://schemas.microsoft.com/office/drawing/2014/main" id="{24BA9A16-0B08-4DAC-ACE8-3DC2CFE27DB9}"/>
              </a:ext>
            </a:extLst>
          </p:cNvPr>
          <p:cNvGrpSpPr/>
          <p:nvPr/>
        </p:nvGrpSpPr>
        <p:grpSpPr>
          <a:xfrm>
            <a:off x="601421" y="2630643"/>
            <a:ext cx="2932771" cy="2680409"/>
            <a:chOff x="167268" y="2676293"/>
            <a:chExt cx="2932771" cy="2680409"/>
          </a:xfrm>
        </p:grpSpPr>
        <p:sp>
          <p:nvSpPr>
            <p:cNvPr id="59" name="Rectangle 58">
              <a:extLst>
                <a:ext uri="{FF2B5EF4-FFF2-40B4-BE49-F238E27FC236}">
                  <a16:creationId xmlns:a16="http://schemas.microsoft.com/office/drawing/2014/main" id="{BC6C7C63-8BA8-4EA1-96A6-74A3000E0AA4}"/>
                </a:ext>
              </a:extLst>
            </p:cNvPr>
            <p:cNvSpPr/>
            <p:nvPr/>
          </p:nvSpPr>
          <p:spPr>
            <a:xfrm>
              <a:off x="167268" y="2676293"/>
              <a:ext cx="2932771" cy="2680409"/>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b="1" dirty="0" err="1">
                  <a:solidFill>
                    <a:schemeClr val="tx1"/>
                  </a:solidFill>
                </a:rPr>
                <a:t>Légende</a:t>
              </a:r>
              <a:r>
                <a:rPr lang="en-US" b="1" dirty="0">
                  <a:solidFill>
                    <a:schemeClr val="tx1"/>
                  </a:solidFill>
                </a:rPr>
                <a:t>: </a:t>
              </a:r>
              <a:r>
                <a:rPr lang="en-US" b="1" dirty="0" err="1">
                  <a:solidFill>
                    <a:schemeClr val="tx1"/>
                  </a:solidFill>
                </a:rPr>
                <a:t>Acteurs</a:t>
              </a:r>
              <a:endParaRPr lang="en-US" b="1" dirty="0">
                <a:solidFill>
                  <a:schemeClr val="tx1"/>
                </a:solidFill>
              </a:endParaRPr>
            </a:p>
          </p:txBody>
        </p:sp>
        <p:grpSp>
          <p:nvGrpSpPr>
            <p:cNvPr id="58" name="Group 57">
              <a:extLst>
                <a:ext uri="{FF2B5EF4-FFF2-40B4-BE49-F238E27FC236}">
                  <a16:creationId xmlns:a16="http://schemas.microsoft.com/office/drawing/2014/main" id="{21D6601A-5CF5-4AC1-A8E6-8519E9315299}"/>
                </a:ext>
              </a:extLst>
            </p:cNvPr>
            <p:cNvGrpSpPr/>
            <p:nvPr/>
          </p:nvGrpSpPr>
          <p:grpSpPr>
            <a:xfrm>
              <a:off x="399210" y="3123387"/>
              <a:ext cx="2458291" cy="2019845"/>
              <a:chOff x="-1076095" y="2509581"/>
              <a:chExt cx="2458291" cy="2019845"/>
            </a:xfrm>
          </p:grpSpPr>
          <p:sp>
            <p:nvSpPr>
              <p:cNvPr id="21" name="Rectangle 20">
                <a:extLst>
                  <a:ext uri="{FF2B5EF4-FFF2-40B4-BE49-F238E27FC236}">
                    <a16:creationId xmlns:a16="http://schemas.microsoft.com/office/drawing/2014/main" id="{D003DB47-5D78-493B-840C-490E140C53AF}"/>
                  </a:ext>
                </a:extLst>
              </p:cNvPr>
              <p:cNvSpPr/>
              <p:nvPr/>
            </p:nvSpPr>
            <p:spPr>
              <a:xfrm>
                <a:off x="-1065500" y="2509581"/>
                <a:ext cx="2447696" cy="351263"/>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lumMod val="65000"/>
                        <a:lumOff val="35000"/>
                      </a:schemeClr>
                    </a:solidFill>
                  </a:rPr>
                  <a:t>Collaborateurs</a:t>
                </a:r>
                <a:endParaRPr lang="en-US" dirty="0">
                  <a:solidFill>
                    <a:schemeClr val="tx1">
                      <a:lumMod val="65000"/>
                      <a:lumOff val="35000"/>
                    </a:schemeClr>
                  </a:solidFill>
                </a:endParaRPr>
              </a:p>
            </p:txBody>
          </p:sp>
          <p:sp>
            <p:nvSpPr>
              <p:cNvPr id="24" name="Rectangle 23">
                <a:extLst>
                  <a:ext uri="{FF2B5EF4-FFF2-40B4-BE49-F238E27FC236}">
                    <a16:creationId xmlns:a16="http://schemas.microsoft.com/office/drawing/2014/main" id="{3C19CB58-8B94-4054-BBF2-BB193796A5AE}"/>
                  </a:ext>
                </a:extLst>
              </p:cNvPr>
              <p:cNvSpPr/>
              <p:nvPr/>
            </p:nvSpPr>
            <p:spPr>
              <a:xfrm>
                <a:off x="-1076095" y="2988598"/>
                <a:ext cx="2447696" cy="693608"/>
              </a:xfrm>
              <a:prstGeom prst="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Expert Consultation </a:t>
                </a:r>
              </a:p>
            </p:txBody>
          </p:sp>
          <p:sp>
            <p:nvSpPr>
              <p:cNvPr id="50" name="Rectangle 49">
                <a:extLst>
                  <a:ext uri="{FF2B5EF4-FFF2-40B4-BE49-F238E27FC236}">
                    <a16:creationId xmlns:a16="http://schemas.microsoft.com/office/drawing/2014/main" id="{116890B7-2862-4398-9D31-F8EA9079C923}"/>
                  </a:ext>
                </a:extLst>
              </p:cNvPr>
              <p:cNvSpPr/>
              <p:nvPr/>
            </p:nvSpPr>
            <p:spPr>
              <a:xfrm>
                <a:off x="-1076095" y="3835818"/>
                <a:ext cx="2447696" cy="693608"/>
              </a:xfrm>
              <a:prstGeom prst="rect">
                <a:avLst/>
              </a:prstGeom>
              <a:solidFill>
                <a:schemeClr val="accent5">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err="1">
                    <a:solidFill>
                      <a:schemeClr val="tx1">
                        <a:lumMod val="65000"/>
                        <a:lumOff val="35000"/>
                      </a:schemeClr>
                    </a:solidFill>
                  </a:rPr>
                  <a:t>Intervenants</a:t>
                </a:r>
                <a:r>
                  <a:rPr lang="en-US" dirty="0">
                    <a:solidFill>
                      <a:schemeClr val="tx1">
                        <a:lumMod val="65000"/>
                        <a:lumOff val="35000"/>
                      </a:schemeClr>
                    </a:solidFill>
                  </a:rPr>
                  <a:t> politiques</a:t>
                </a:r>
              </a:p>
            </p:txBody>
          </p:sp>
        </p:grpSp>
      </p:grpSp>
      <p:grpSp>
        <p:nvGrpSpPr>
          <p:cNvPr id="57" name="Group 56">
            <a:extLst>
              <a:ext uri="{FF2B5EF4-FFF2-40B4-BE49-F238E27FC236}">
                <a16:creationId xmlns:a16="http://schemas.microsoft.com/office/drawing/2014/main" id="{2F966A89-A11E-4D08-9269-6119BB26837C}"/>
              </a:ext>
            </a:extLst>
          </p:cNvPr>
          <p:cNvGrpSpPr/>
          <p:nvPr/>
        </p:nvGrpSpPr>
        <p:grpSpPr>
          <a:xfrm>
            <a:off x="3967254" y="1820398"/>
            <a:ext cx="7643130" cy="4387219"/>
            <a:chOff x="1260473" y="1846952"/>
            <a:chExt cx="7643130" cy="4459541"/>
          </a:xfrm>
        </p:grpSpPr>
        <p:sp>
          <p:nvSpPr>
            <p:cNvPr id="20" name="Rectangle 19">
              <a:extLst>
                <a:ext uri="{FF2B5EF4-FFF2-40B4-BE49-F238E27FC236}">
                  <a16:creationId xmlns:a16="http://schemas.microsoft.com/office/drawing/2014/main" id="{51599365-8DCB-4028-AD48-5AC1CA175E78}"/>
                </a:ext>
              </a:extLst>
            </p:cNvPr>
            <p:cNvSpPr/>
            <p:nvPr/>
          </p:nvSpPr>
          <p:spPr>
            <a:xfrm>
              <a:off x="4092493" y="1846952"/>
              <a:ext cx="1930388" cy="90828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solidFill>
                    <a:schemeClr val="tx1">
                      <a:lumMod val="65000"/>
                      <a:lumOff val="35000"/>
                    </a:schemeClr>
                  </a:solidFill>
                </a:rPr>
                <a:t>Noter</a:t>
              </a:r>
              <a:r>
                <a:rPr lang="en-US" sz="1400" dirty="0">
                  <a:solidFill>
                    <a:schemeClr val="tx1">
                      <a:lumMod val="65000"/>
                      <a:lumOff val="35000"/>
                    </a:schemeClr>
                  </a:solidFill>
                </a:rPr>
                <a:t> les indicateurs </a:t>
              </a:r>
              <a:r>
                <a:rPr lang="en-US" sz="1400" dirty="0" err="1">
                  <a:solidFill>
                    <a:schemeClr val="tx1">
                      <a:lumMod val="65000"/>
                      <a:lumOff val="35000"/>
                    </a:schemeClr>
                  </a:solidFill>
                </a:rPr>
                <a:t>candidats</a:t>
              </a:r>
              <a:r>
                <a:rPr lang="en-US" sz="1400" dirty="0">
                  <a:solidFill>
                    <a:schemeClr val="tx1">
                      <a:lumMod val="65000"/>
                      <a:lumOff val="35000"/>
                    </a:schemeClr>
                  </a:solidFill>
                </a:rPr>
                <a:t> par rapport aux </a:t>
              </a:r>
              <a:r>
                <a:rPr lang="en-US" sz="1400" dirty="0" err="1">
                  <a:solidFill>
                    <a:schemeClr val="tx1">
                      <a:lumMod val="65000"/>
                      <a:lumOff val="35000"/>
                    </a:schemeClr>
                  </a:solidFill>
                </a:rPr>
                <a:t>critères</a:t>
              </a:r>
              <a:endParaRPr lang="en-US" dirty="0">
                <a:solidFill>
                  <a:schemeClr val="tx1">
                    <a:lumMod val="65000"/>
                    <a:lumOff val="35000"/>
                  </a:schemeClr>
                </a:solidFill>
              </a:endParaRPr>
            </a:p>
          </p:txBody>
        </p:sp>
        <p:sp>
          <p:nvSpPr>
            <p:cNvPr id="22" name="Rectangle 21">
              <a:extLst>
                <a:ext uri="{FF2B5EF4-FFF2-40B4-BE49-F238E27FC236}">
                  <a16:creationId xmlns:a16="http://schemas.microsoft.com/office/drawing/2014/main" id="{E06F485E-F7F5-4085-82CE-EC297E59A3B1}"/>
                </a:ext>
              </a:extLst>
            </p:cNvPr>
            <p:cNvSpPr/>
            <p:nvPr/>
          </p:nvSpPr>
          <p:spPr>
            <a:xfrm>
              <a:off x="7320130" y="2768845"/>
              <a:ext cx="1583473" cy="2676293"/>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t>Sélection des indicateurs finaux</a:t>
              </a:r>
            </a:p>
          </p:txBody>
        </p:sp>
        <p:sp>
          <p:nvSpPr>
            <p:cNvPr id="27" name="Rectangle 26">
              <a:extLst>
                <a:ext uri="{FF2B5EF4-FFF2-40B4-BE49-F238E27FC236}">
                  <a16:creationId xmlns:a16="http://schemas.microsoft.com/office/drawing/2014/main" id="{23DAADA2-C823-464A-97FB-1D9D5A77129A}"/>
                </a:ext>
              </a:extLst>
            </p:cNvPr>
            <p:cNvSpPr/>
            <p:nvPr/>
          </p:nvSpPr>
          <p:spPr>
            <a:xfrm>
              <a:off x="4092492" y="2912317"/>
              <a:ext cx="2088987" cy="908280"/>
            </a:xfrm>
            <a:prstGeom prst="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dirty="0" err="1">
                  <a:solidFill>
                    <a:schemeClr val="tx1">
                      <a:lumMod val="65000"/>
                      <a:lumOff val="35000"/>
                    </a:schemeClr>
                  </a:solidFill>
                </a:rPr>
                <a:t>Noter</a:t>
              </a:r>
              <a:r>
                <a:rPr lang="en-US" sz="1600" dirty="0">
                  <a:solidFill>
                    <a:schemeClr val="tx1">
                      <a:lumMod val="65000"/>
                      <a:lumOff val="35000"/>
                    </a:schemeClr>
                  </a:solidFill>
                </a:rPr>
                <a:t> les indicateurs </a:t>
              </a:r>
              <a:r>
                <a:rPr lang="en-US" sz="1600" dirty="0" err="1">
                  <a:solidFill>
                    <a:schemeClr val="tx1">
                      <a:lumMod val="65000"/>
                      <a:lumOff val="35000"/>
                    </a:schemeClr>
                  </a:solidFill>
                </a:rPr>
                <a:t>candidats</a:t>
              </a:r>
              <a:r>
                <a:rPr lang="en-US" sz="1600" dirty="0">
                  <a:solidFill>
                    <a:schemeClr val="tx1">
                      <a:lumMod val="65000"/>
                      <a:lumOff val="35000"/>
                    </a:schemeClr>
                  </a:solidFill>
                </a:rPr>
                <a:t> par rapport aux </a:t>
              </a:r>
              <a:r>
                <a:rPr lang="en-US" sz="1600" dirty="0" err="1">
                  <a:solidFill>
                    <a:schemeClr val="tx1">
                      <a:lumMod val="65000"/>
                      <a:lumOff val="35000"/>
                    </a:schemeClr>
                  </a:solidFill>
                </a:rPr>
                <a:t>critères</a:t>
              </a:r>
              <a:endParaRPr lang="en-US" sz="1600" dirty="0">
                <a:solidFill>
                  <a:schemeClr val="tx1">
                    <a:lumMod val="65000"/>
                    <a:lumOff val="35000"/>
                  </a:schemeClr>
                </a:solidFill>
              </a:endParaRPr>
            </a:p>
          </p:txBody>
        </p:sp>
        <p:sp>
          <p:nvSpPr>
            <p:cNvPr id="28" name="Rectangle 27">
              <a:extLst>
                <a:ext uri="{FF2B5EF4-FFF2-40B4-BE49-F238E27FC236}">
                  <a16:creationId xmlns:a16="http://schemas.microsoft.com/office/drawing/2014/main" id="{8DC7FC2A-4203-4F98-BB56-59FFFD3CB009}"/>
                </a:ext>
              </a:extLst>
            </p:cNvPr>
            <p:cNvSpPr/>
            <p:nvPr/>
          </p:nvSpPr>
          <p:spPr>
            <a:xfrm>
              <a:off x="1451509" y="2127651"/>
              <a:ext cx="1583473" cy="1014762"/>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lumMod val="65000"/>
                      <a:lumOff val="35000"/>
                    </a:schemeClr>
                  </a:solidFill>
                </a:rPr>
                <a:t>Elaborer</a:t>
              </a:r>
              <a:r>
                <a:rPr lang="en-US" dirty="0">
                  <a:solidFill>
                    <a:schemeClr val="tx1">
                      <a:lumMod val="65000"/>
                      <a:lumOff val="35000"/>
                    </a:schemeClr>
                  </a:solidFill>
                </a:rPr>
                <a:t> un cadre</a:t>
              </a:r>
            </a:p>
          </p:txBody>
        </p:sp>
        <p:sp>
          <p:nvSpPr>
            <p:cNvPr id="29" name="Rectangle 28">
              <a:extLst>
                <a:ext uri="{FF2B5EF4-FFF2-40B4-BE49-F238E27FC236}">
                  <a16:creationId xmlns:a16="http://schemas.microsoft.com/office/drawing/2014/main" id="{2880BB2A-CBB0-47D5-B048-92F2D826C918}"/>
                </a:ext>
              </a:extLst>
            </p:cNvPr>
            <p:cNvSpPr/>
            <p:nvPr/>
          </p:nvSpPr>
          <p:spPr>
            <a:xfrm>
              <a:off x="1260473" y="3405844"/>
              <a:ext cx="2029131" cy="1141622"/>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lumMod val="65000"/>
                      <a:lumOff val="35000"/>
                    </a:schemeClr>
                  </a:solidFill>
                </a:rPr>
                <a:t>Etablir</a:t>
              </a:r>
              <a:r>
                <a:rPr lang="en-US" sz="2400" dirty="0">
                  <a:solidFill>
                    <a:schemeClr val="tx1">
                      <a:lumMod val="65000"/>
                      <a:lumOff val="35000"/>
                    </a:schemeClr>
                  </a:solidFill>
                </a:rPr>
                <a:t> des </a:t>
              </a:r>
              <a:r>
                <a:rPr lang="en-US" sz="2400" dirty="0" err="1">
                  <a:solidFill>
                    <a:schemeClr val="tx1">
                      <a:lumMod val="65000"/>
                      <a:lumOff val="35000"/>
                    </a:schemeClr>
                  </a:solidFill>
                </a:rPr>
                <a:t>critères</a:t>
              </a:r>
              <a:r>
                <a:rPr lang="en-US" sz="2400" dirty="0">
                  <a:solidFill>
                    <a:schemeClr val="tx1">
                      <a:lumMod val="65000"/>
                      <a:lumOff val="35000"/>
                    </a:schemeClr>
                  </a:solidFill>
                </a:rPr>
                <a:t> </a:t>
              </a:r>
              <a:r>
                <a:rPr lang="en-US" sz="2400" dirty="0" err="1">
                  <a:solidFill>
                    <a:schemeClr val="tx1">
                      <a:lumMod val="65000"/>
                      <a:lumOff val="35000"/>
                    </a:schemeClr>
                  </a:solidFill>
                </a:rPr>
                <a:t>d’indicateurs</a:t>
              </a:r>
              <a:endParaRPr lang="en-US" sz="2400" dirty="0">
                <a:solidFill>
                  <a:schemeClr val="tx1">
                    <a:lumMod val="65000"/>
                    <a:lumOff val="35000"/>
                  </a:schemeClr>
                </a:solidFill>
              </a:endParaRPr>
            </a:p>
          </p:txBody>
        </p:sp>
        <p:sp>
          <p:nvSpPr>
            <p:cNvPr id="30" name="Rectangle 29">
              <a:extLst>
                <a:ext uri="{FF2B5EF4-FFF2-40B4-BE49-F238E27FC236}">
                  <a16:creationId xmlns:a16="http://schemas.microsoft.com/office/drawing/2014/main" id="{E1AFBA8D-8DD9-4ACB-A1DC-8316F9D33F8E}"/>
                </a:ext>
              </a:extLst>
            </p:cNvPr>
            <p:cNvSpPr/>
            <p:nvPr/>
          </p:nvSpPr>
          <p:spPr>
            <a:xfrm>
              <a:off x="1451509" y="4937757"/>
              <a:ext cx="1583473" cy="1014762"/>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lumMod val="65000"/>
                      <a:lumOff val="35000"/>
                    </a:schemeClr>
                  </a:solidFill>
                </a:rPr>
                <a:t>Générer</a:t>
              </a:r>
              <a:r>
                <a:rPr lang="en-US" dirty="0">
                  <a:solidFill>
                    <a:schemeClr val="tx1">
                      <a:lumMod val="65000"/>
                      <a:lumOff val="35000"/>
                    </a:schemeClr>
                  </a:solidFill>
                </a:rPr>
                <a:t> une </a:t>
              </a:r>
              <a:r>
                <a:rPr lang="en-US" dirty="0" err="1">
                  <a:solidFill>
                    <a:schemeClr val="tx1">
                      <a:lumMod val="65000"/>
                      <a:lumOff val="35000"/>
                    </a:schemeClr>
                  </a:solidFill>
                </a:rPr>
                <a:t>liste</a:t>
              </a:r>
              <a:r>
                <a:rPr lang="en-US" dirty="0">
                  <a:solidFill>
                    <a:schemeClr val="tx1">
                      <a:lumMod val="65000"/>
                      <a:lumOff val="35000"/>
                    </a:schemeClr>
                  </a:solidFill>
                </a:rPr>
                <a:t> </a:t>
              </a:r>
              <a:r>
                <a:rPr lang="en-US" dirty="0" err="1">
                  <a:solidFill>
                    <a:schemeClr val="tx1">
                      <a:lumMod val="65000"/>
                      <a:lumOff val="35000"/>
                    </a:schemeClr>
                  </a:solidFill>
                </a:rPr>
                <a:t>d’indicateurs</a:t>
              </a:r>
              <a:r>
                <a:rPr lang="en-US" dirty="0">
                  <a:solidFill>
                    <a:schemeClr val="tx1">
                      <a:lumMod val="65000"/>
                      <a:lumOff val="35000"/>
                    </a:schemeClr>
                  </a:solidFill>
                </a:rPr>
                <a:t> </a:t>
              </a:r>
              <a:r>
                <a:rPr lang="en-US" dirty="0" err="1">
                  <a:solidFill>
                    <a:schemeClr val="tx1">
                      <a:lumMod val="65000"/>
                      <a:lumOff val="35000"/>
                    </a:schemeClr>
                  </a:solidFill>
                </a:rPr>
                <a:t>candidats</a:t>
              </a:r>
              <a:endParaRPr lang="en-US" dirty="0">
                <a:solidFill>
                  <a:schemeClr val="tx1">
                    <a:lumMod val="65000"/>
                    <a:lumOff val="35000"/>
                  </a:schemeClr>
                </a:solidFill>
              </a:endParaRPr>
            </a:p>
          </p:txBody>
        </p:sp>
        <p:sp>
          <p:nvSpPr>
            <p:cNvPr id="41" name="Rectangle 40">
              <a:extLst>
                <a:ext uri="{FF2B5EF4-FFF2-40B4-BE49-F238E27FC236}">
                  <a16:creationId xmlns:a16="http://schemas.microsoft.com/office/drawing/2014/main" id="{B0E55030-45C8-4E7F-8F21-688BF45D955D}"/>
                </a:ext>
              </a:extLst>
            </p:cNvPr>
            <p:cNvSpPr/>
            <p:nvPr/>
          </p:nvSpPr>
          <p:spPr>
            <a:xfrm>
              <a:off x="4034770" y="3977682"/>
              <a:ext cx="2259431" cy="871385"/>
            </a:xfrm>
            <a:prstGeom prst="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fr-FR" dirty="0"/>
                <a:t>Évaluer les lacunes, les suggestions, d’autres données</a:t>
              </a:r>
            </a:p>
          </p:txBody>
        </p:sp>
        <p:sp>
          <p:nvSpPr>
            <p:cNvPr id="49" name="Rectangle 48">
              <a:extLst>
                <a:ext uri="{FF2B5EF4-FFF2-40B4-BE49-F238E27FC236}">
                  <a16:creationId xmlns:a16="http://schemas.microsoft.com/office/drawing/2014/main" id="{E421AF8C-DCBB-4F61-BCFE-9ECC3DD5252E}"/>
                </a:ext>
              </a:extLst>
            </p:cNvPr>
            <p:cNvSpPr/>
            <p:nvPr/>
          </p:nvSpPr>
          <p:spPr>
            <a:xfrm>
              <a:off x="4034771" y="5235458"/>
              <a:ext cx="2201710" cy="1071035"/>
            </a:xfrm>
            <a:prstGeom prst="rect">
              <a:avLst/>
            </a:prstGeom>
            <a:solidFill>
              <a:schemeClr val="accent5">
                <a:lumMod val="40000"/>
                <a:lumOff val="6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fr-FR" sz="1400" dirty="0"/>
                <a:t>Fournir une Fournir </a:t>
              </a:r>
              <a:r>
                <a:rPr lang="fr-FR" sz="1400" dirty="0" err="1"/>
                <a:t>unerétroaction</a:t>
              </a:r>
              <a:r>
                <a:rPr lang="fr-FR" sz="1400" dirty="0"/>
                <a:t> pertinente sur les politiques, les priorités régionales</a:t>
              </a:r>
            </a:p>
          </p:txBody>
        </p:sp>
        <p:sp>
          <p:nvSpPr>
            <p:cNvPr id="55" name="Arrow: Right 54">
              <a:extLst>
                <a:ext uri="{FF2B5EF4-FFF2-40B4-BE49-F238E27FC236}">
                  <a16:creationId xmlns:a16="http://schemas.microsoft.com/office/drawing/2014/main" id="{89C7D24A-8400-4506-8F1D-746D1939398B}"/>
                </a:ext>
              </a:extLst>
            </p:cNvPr>
            <p:cNvSpPr/>
            <p:nvPr/>
          </p:nvSpPr>
          <p:spPr>
            <a:xfrm>
              <a:off x="3289604" y="3668751"/>
              <a:ext cx="802888" cy="653187"/>
            </a:xfrm>
            <a:prstGeom prst="rightArrow">
              <a:avLst/>
            </a:prstGeom>
            <a:solidFill>
              <a:schemeClr val="tx1">
                <a:lumMod val="95000"/>
                <a:lumOff val="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Arrow: Right 55">
              <a:extLst>
                <a:ext uri="{FF2B5EF4-FFF2-40B4-BE49-F238E27FC236}">
                  <a16:creationId xmlns:a16="http://schemas.microsoft.com/office/drawing/2014/main" id="{5F5025D2-FA18-406B-87D1-2E062C0264F0}"/>
                </a:ext>
              </a:extLst>
            </p:cNvPr>
            <p:cNvSpPr/>
            <p:nvPr/>
          </p:nvSpPr>
          <p:spPr>
            <a:xfrm>
              <a:off x="6181479" y="3713491"/>
              <a:ext cx="802888" cy="653187"/>
            </a:xfrm>
            <a:prstGeom prst="rightArrow">
              <a:avLst/>
            </a:prstGeom>
            <a:solidFill>
              <a:schemeClr val="tx1">
                <a:lumMod val="95000"/>
                <a:lumOff val="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Oval 1">
            <a:extLst>
              <a:ext uri="{FF2B5EF4-FFF2-40B4-BE49-F238E27FC236}">
                <a16:creationId xmlns:a16="http://schemas.microsoft.com/office/drawing/2014/main" id="{DD1D6A75-8B74-18A7-B887-0A80A0451A09}"/>
              </a:ext>
            </a:extLst>
          </p:cNvPr>
          <p:cNvSpPr/>
          <p:nvPr/>
        </p:nvSpPr>
        <p:spPr>
          <a:xfrm>
            <a:off x="6741551" y="4986267"/>
            <a:ext cx="2201710" cy="1450757"/>
          </a:xfrm>
          <a:prstGeom prst="ellipse">
            <a:avLst/>
          </a:prstGeom>
          <a:noFill/>
          <a:ln w="571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Tree>
    <p:extLst>
      <p:ext uri="{BB962C8B-B14F-4D97-AF65-F5344CB8AC3E}">
        <p14:creationId xmlns:p14="http://schemas.microsoft.com/office/powerpoint/2010/main" val="1156746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E79CD-6DEE-4980-9471-0E486D94A659}"/>
              </a:ext>
            </a:extLst>
          </p:cNvPr>
          <p:cNvSpPr>
            <a:spLocks noGrp="1"/>
          </p:cNvSpPr>
          <p:nvPr>
            <p:ph type="title"/>
          </p:nvPr>
        </p:nvSpPr>
        <p:spPr/>
        <p:txBody>
          <a:bodyPr/>
          <a:lstStyle/>
          <a:p>
            <a:r>
              <a:rPr lang="fr-FR" dirty="0"/>
              <a:t>Critères de sélection utilisés pour sélectionner les indicateurs candidats</a:t>
            </a:r>
          </a:p>
        </p:txBody>
      </p:sp>
      <p:sp>
        <p:nvSpPr>
          <p:cNvPr id="3" name="Content Placeholder 2">
            <a:extLst>
              <a:ext uri="{FF2B5EF4-FFF2-40B4-BE49-F238E27FC236}">
                <a16:creationId xmlns:a16="http://schemas.microsoft.com/office/drawing/2014/main" id="{99DF08A4-6FD1-47B0-830C-CEB898A440DC}"/>
              </a:ext>
            </a:extLst>
          </p:cNvPr>
          <p:cNvSpPr>
            <a:spLocks noGrp="1"/>
          </p:cNvSpPr>
          <p:nvPr>
            <p:ph idx="1"/>
          </p:nvPr>
        </p:nvSpPr>
        <p:spPr>
          <a:xfrm>
            <a:off x="1097280" y="1845733"/>
            <a:ext cx="10058400" cy="4426479"/>
          </a:xfrm>
        </p:spPr>
        <p:txBody>
          <a:bodyPr>
            <a:noAutofit/>
          </a:bodyPr>
          <a:lstStyle/>
          <a:p>
            <a:pPr marL="342900" indent="-342900">
              <a:lnSpc>
                <a:spcPct val="107000"/>
              </a:lnSpc>
              <a:spcBef>
                <a:spcPts val="0"/>
              </a:spcBef>
              <a:spcAft>
                <a:spcPts val="1200"/>
              </a:spcAft>
              <a:buFont typeface="+mj-lt"/>
              <a:buAutoNum type="arabicPeriod"/>
            </a:pPr>
            <a:r>
              <a:rPr lang="fr-FR" dirty="0"/>
              <a:t>Faisabilité : Des données récentes (au cours des 10 dernières années) existent ou devraient être recueillies au cours des 1 à 2 prochaines années et seront mises à jour au cours des 8 prochaines années</a:t>
            </a:r>
          </a:p>
          <a:p>
            <a:pPr marL="342900" marR="0" lvl="0" indent="-342900">
              <a:lnSpc>
                <a:spcPct val="107000"/>
              </a:lnSpc>
              <a:spcBef>
                <a:spcPts val="0"/>
              </a:spcBef>
              <a:spcAft>
                <a:spcPts val="1200"/>
              </a:spcAft>
              <a:buFont typeface="+mj-lt"/>
              <a:buAutoNum type="arabicPeriod"/>
            </a:pPr>
            <a:r>
              <a:rPr lang="fr-FR" dirty="0"/>
              <a:t>Couverture : des données existent pour au moins 70 pays et les proportions de pays à revenu faible, intermédiaire et élevé se rapprochent de la répartition des pays par niveau de revenu dans la classification de la Banque mondiale (14 % PFR; 49 % MIC; 37 % HIC)</a:t>
            </a:r>
          </a:p>
          <a:p>
            <a:pPr marL="342900" indent="-342900">
              <a:lnSpc>
                <a:spcPct val="107000"/>
              </a:lnSpc>
              <a:spcBef>
                <a:spcPts val="0"/>
              </a:spcBef>
              <a:spcAft>
                <a:spcPts val="800"/>
              </a:spcAft>
              <a:buFont typeface="+mj-lt"/>
              <a:buAutoNum type="arabicPeriod"/>
            </a:pPr>
            <a:r>
              <a:rPr lang="fr-FR" dirty="0"/>
              <a:t>« Pas de boîtes noires » : aucun indicateur calculé à l’aide d’une modélisation, d’une méthodologie ou d’hypothèses non divulguées et aucun indicateur composite où le changement ne peut être clairement attribué aux composantes sous-jacentes.</a:t>
            </a:r>
          </a:p>
          <a:p>
            <a:pPr marL="0" marR="0" lvl="0" indent="0">
              <a:lnSpc>
                <a:spcPct val="107000"/>
              </a:lnSpc>
              <a:spcBef>
                <a:spcPts val="0"/>
              </a:spcBef>
              <a:spcAft>
                <a:spcPts val="800"/>
              </a:spcAft>
              <a:buNone/>
            </a:pPr>
            <a:endParaRPr lang="en-US" sz="2400" dirty="0"/>
          </a:p>
        </p:txBody>
      </p:sp>
    </p:spTree>
    <p:extLst>
      <p:ext uri="{BB962C8B-B14F-4D97-AF65-F5344CB8AC3E}">
        <p14:creationId xmlns:p14="http://schemas.microsoft.com/office/powerpoint/2010/main" val="6118736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913AE-DDBC-4E80-AEA9-A429F3D6F6D7}"/>
              </a:ext>
            </a:extLst>
          </p:cNvPr>
          <p:cNvSpPr>
            <a:spLocks noGrp="1"/>
          </p:cNvSpPr>
          <p:nvPr>
            <p:ph type="title"/>
          </p:nvPr>
        </p:nvSpPr>
        <p:spPr/>
        <p:txBody>
          <a:bodyPr/>
          <a:lstStyle/>
          <a:p>
            <a:r>
              <a:rPr lang="fr-FR" dirty="0"/>
              <a:t>Critères</a:t>
            </a:r>
          </a:p>
        </p:txBody>
      </p:sp>
      <p:sp>
        <p:nvSpPr>
          <p:cNvPr id="4" name="Content Placeholder 2">
            <a:extLst>
              <a:ext uri="{FF2B5EF4-FFF2-40B4-BE49-F238E27FC236}">
                <a16:creationId xmlns:a16="http://schemas.microsoft.com/office/drawing/2014/main" id="{91FC7D49-0961-4C75-AE4F-827799C15431}"/>
              </a:ext>
            </a:extLst>
          </p:cNvPr>
          <p:cNvSpPr>
            <a:spLocks noGrp="1"/>
          </p:cNvSpPr>
          <p:nvPr>
            <p:ph idx="1"/>
          </p:nvPr>
        </p:nvSpPr>
        <p:spPr>
          <a:xfrm>
            <a:off x="1096963" y="1846263"/>
            <a:ext cx="10058400" cy="4022725"/>
          </a:xfrm>
        </p:spPr>
        <p:txBody>
          <a:bodyPr>
            <a:normAutofit/>
          </a:bodyPr>
          <a:lstStyle/>
          <a:p>
            <a:pPr marL="914400" indent="-914400">
              <a:lnSpc>
                <a:spcPct val="100000"/>
              </a:lnSpc>
              <a:spcAft>
                <a:spcPts val="1200"/>
              </a:spcAft>
              <a:buFont typeface="Wingdings" pitchFamily="2" charset="2"/>
              <a:buChar char="v"/>
            </a:pPr>
            <a:r>
              <a:rPr lang="en-US" sz="3600" dirty="0"/>
              <a:t>Pertinent</a:t>
            </a:r>
          </a:p>
          <a:p>
            <a:pPr marL="914400" indent="-914400">
              <a:lnSpc>
                <a:spcPct val="100000"/>
              </a:lnSpc>
              <a:spcAft>
                <a:spcPts val="1200"/>
              </a:spcAft>
              <a:buFont typeface="Wingdings" pitchFamily="2" charset="2"/>
              <a:buChar char="v"/>
            </a:pPr>
            <a:r>
              <a:rPr lang="en-US" sz="3600" dirty="0"/>
              <a:t>Haute </a:t>
            </a:r>
            <a:r>
              <a:rPr lang="en-US" sz="3600" dirty="0" err="1"/>
              <a:t>qualité</a:t>
            </a:r>
            <a:endParaRPr lang="en-US" sz="3600" dirty="0"/>
          </a:p>
          <a:p>
            <a:pPr marL="914400" indent="-914400">
              <a:lnSpc>
                <a:spcPct val="100000"/>
              </a:lnSpc>
              <a:spcAft>
                <a:spcPts val="1200"/>
              </a:spcAft>
              <a:buFont typeface="Wingdings" pitchFamily="2" charset="2"/>
              <a:buChar char="v"/>
            </a:pPr>
            <a:r>
              <a:rPr lang="en-US" sz="3600" dirty="0"/>
              <a:t>Interpretable </a:t>
            </a:r>
          </a:p>
          <a:p>
            <a:pPr marL="914400" indent="-914400">
              <a:lnSpc>
                <a:spcPct val="100000"/>
              </a:lnSpc>
              <a:spcAft>
                <a:spcPts val="1200"/>
              </a:spcAft>
              <a:buFont typeface="Wingdings" pitchFamily="2" charset="2"/>
              <a:buChar char="v"/>
            </a:pPr>
            <a:r>
              <a:rPr lang="en-US" sz="3600" dirty="0"/>
              <a:t>Utile*</a:t>
            </a:r>
          </a:p>
        </p:txBody>
      </p:sp>
      <p:pic>
        <p:nvPicPr>
          <p:cNvPr id="5" name="Picture 2" descr="Network theory - Wikiwand">
            <a:extLst>
              <a:ext uri="{FF2B5EF4-FFF2-40B4-BE49-F238E27FC236}">
                <a16:creationId xmlns:a16="http://schemas.microsoft.com/office/drawing/2014/main" id="{110BF475-1951-4D36-82F1-894F365D2EEF}"/>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6095794" y="482677"/>
            <a:ext cx="6096206" cy="4544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870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D9906-766E-4F57-9996-7ED0AA1E68AB}"/>
              </a:ext>
            </a:extLst>
          </p:cNvPr>
          <p:cNvSpPr>
            <a:spLocks noGrp="1"/>
          </p:cNvSpPr>
          <p:nvPr>
            <p:ph type="title"/>
          </p:nvPr>
        </p:nvSpPr>
        <p:spPr/>
        <p:txBody>
          <a:bodyPr/>
          <a:lstStyle/>
          <a:p>
            <a:r>
              <a:rPr lang="fr-FR" dirty="0"/>
              <a:t>Pertinent</a:t>
            </a:r>
          </a:p>
        </p:txBody>
      </p:sp>
      <p:sp>
        <p:nvSpPr>
          <p:cNvPr id="5" name="Content Placeholder 2">
            <a:extLst>
              <a:ext uri="{FF2B5EF4-FFF2-40B4-BE49-F238E27FC236}">
                <a16:creationId xmlns:a16="http://schemas.microsoft.com/office/drawing/2014/main" id="{6855A121-4CA7-4608-B305-0126CA66EDA9}"/>
              </a:ext>
            </a:extLst>
          </p:cNvPr>
          <p:cNvSpPr>
            <a:spLocks noGrp="1"/>
          </p:cNvSpPr>
          <p:nvPr>
            <p:ph idx="1"/>
          </p:nvPr>
        </p:nvSpPr>
        <p:spPr>
          <a:xfrm>
            <a:off x="1096963" y="1846263"/>
            <a:ext cx="10411414" cy="4227966"/>
          </a:xfrm>
        </p:spPr>
        <p:txBody>
          <a:bodyPr>
            <a:normAutofit/>
          </a:bodyPr>
          <a:lstStyle/>
          <a:p>
            <a:pPr marL="0" indent="0">
              <a:lnSpc>
                <a:spcPct val="100000"/>
              </a:lnSpc>
              <a:spcAft>
                <a:spcPts val="1200"/>
              </a:spcAft>
              <a:buNone/>
            </a:pPr>
            <a:r>
              <a:rPr lang="fr-FR" dirty="0"/>
              <a:t>L’indicateur mesure quelque chose de significatif pour les systèmes alimentaires dans divers contextes et pendant des périodes pertinentes</a:t>
            </a:r>
          </a:p>
          <a:p>
            <a:r>
              <a:rPr lang="fr-FR" dirty="0"/>
              <a:t>Critères:</a:t>
            </a:r>
          </a:p>
          <a:p>
            <a:pPr>
              <a:buFont typeface="Wingdings" panose="05000000000000000000" pitchFamily="2" charset="2"/>
              <a:buChar char="v"/>
            </a:pPr>
            <a:r>
              <a:rPr lang="fr-FR" dirty="0"/>
              <a:t> Peut être clairement mis en correspondance avec le cadre des systèmes alimentaires</a:t>
            </a:r>
          </a:p>
          <a:p>
            <a:pPr>
              <a:buFont typeface="Wingdings" panose="05000000000000000000" pitchFamily="2" charset="2"/>
              <a:buChar char="v"/>
            </a:pPr>
            <a:r>
              <a:rPr lang="fr-FR" dirty="0"/>
              <a:t> L’observation du changement de l’indicateur est possible en une décennie (ce qui signifie que les phénomènes peuvent changer sur cette échelle de temps et que les données existent pour observer le changement) </a:t>
            </a:r>
          </a:p>
        </p:txBody>
      </p:sp>
    </p:spTree>
    <p:extLst>
      <p:ext uri="{BB962C8B-B14F-4D97-AF65-F5344CB8AC3E}">
        <p14:creationId xmlns:p14="http://schemas.microsoft.com/office/powerpoint/2010/main" val="3840762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D9906-766E-4F57-9996-7ED0AA1E68AB}"/>
              </a:ext>
            </a:extLst>
          </p:cNvPr>
          <p:cNvSpPr>
            <a:spLocks noGrp="1"/>
          </p:cNvSpPr>
          <p:nvPr>
            <p:ph type="title"/>
          </p:nvPr>
        </p:nvSpPr>
        <p:spPr/>
        <p:txBody>
          <a:bodyPr/>
          <a:lstStyle/>
          <a:p>
            <a:r>
              <a:rPr lang="fr-FR" dirty="0"/>
              <a:t>Haute qualité</a:t>
            </a:r>
          </a:p>
        </p:txBody>
      </p:sp>
      <p:sp>
        <p:nvSpPr>
          <p:cNvPr id="5" name="Content Placeholder 2">
            <a:extLst>
              <a:ext uri="{FF2B5EF4-FFF2-40B4-BE49-F238E27FC236}">
                <a16:creationId xmlns:a16="http://schemas.microsoft.com/office/drawing/2014/main" id="{6855A121-4CA7-4608-B305-0126CA66EDA9}"/>
              </a:ext>
            </a:extLst>
          </p:cNvPr>
          <p:cNvSpPr>
            <a:spLocks noGrp="1"/>
          </p:cNvSpPr>
          <p:nvPr>
            <p:ph idx="1"/>
          </p:nvPr>
        </p:nvSpPr>
        <p:spPr>
          <a:xfrm>
            <a:off x="1096963" y="1846263"/>
            <a:ext cx="10411414" cy="4227966"/>
          </a:xfrm>
        </p:spPr>
        <p:txBody>
          <a:bodyPr>
            <a:normAutofit/>
          </a:bodyPr>
          <a:lstStyle/>
          <a:p>
            <a:r>
              <a:rPr lang="fr-FR" dirty="0"/>
              <a:t>Pratiques exemplaires en matière de collecte et d’agrégation des données (y compris les contrôles de la qualité) et méthodologies statistiques rigoureuses.</a:t>
            </a:r>
          </a:p>
          <a:p>
            <a:r>
              <a:rPr lang="fr-FR" dirty="0"/>
              <a:t>Critères:</a:t>
            </a:r>
          </a:p>
          <a:p>
            <a:pPr>
              <a:buFont typeface="Wingdings" panose="05000000000000000000" pitchFamily="2" charset="2"/>
              <a:buChar char="v"/>
            </a:pPr>
            <a:r>
              <a:rPr lang="fr-FR" dirty="0"/>
              <a:t> Méthodologies et métadonnées bien documentées</a:t>
            </a:r>
          </a:p>
          <a:p>
            <a:pPr>
              <a:buFont typeface="Wingdings" panose="05000000000000000000" pitchFamily="2" charset="2"/>
              <a:buChar char="v"/>
            </a:pPr>
            <a:r>
              <a:rPr lang="fr-FR" dirty="0"/>
              <a:t> Les données sont représentatives à l’échelle nationale</a:t>
            </a:r>
          </a:p>
        </p:txBody>
      </p:sp>
    </p:spTree>
    <p:extLst>
      <p:ext uri="{BB962C8B-B14F-4D97-AF65-F5344CB8AC3E}">
        <p14:creationId xmlns:p14="http://schemas.microsoft.com/office/powerpoint/2010/main" val="988846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D9906-766E-4F57-9996-7ED0AA1E68AB}"/>
              </a:ext>
            </a:extLst>
          </p:cNvPr>
          <p:cNvSpPr>
            <a:spLocks noGrp="1"/>
          </p:cNvSpPr>
          <p:nvPr>
            <p:ph type="title"/>
          </p:nvPr>
        </p:nvSpPr>
        <p:spPr/>
        <p:txBody>
          <a:bodyPr/>
          <a:lstStyle/>
          <a:p>
            <a:r>
              <a:rPr lang="en-US" b="1" dirty="0"/>
              <a:t>Interpretable</a:t>
            </a:r>
          </a:p>
        </p:txBody>
      </p:sp>
      <p:sp>
        <p:nvSpPr>
          <p:cNvPr id="5" name="Content Placeholder 2">
            <a:extLst>
              <a:ext uri="{FF2B5EF4-FFF2-40B4-BE49-F238E27FC236}">
                <a16:creationId xmlns:a16="http://schemas.microsoft.com/office/drawing/2014/main" id="{6855A121-4CA7-4608-B305-0126CA66EDA9}"/>
              </a:ext>
            </a:extLst>
          </p:cNvPr>
          <p:cNvSpPr>
            <a:spLocks noGrp="1"/>
          </p:cNvSpPr>
          <p:nvPr>
            <p:ph idx="1"/>
          </p:nvPr>
        </p:nvSpPr>
        <p:spPr>
          <a:xfrm>
            <a:off x="1096963" y="1846263"/>
            <a:ext cx="10411414" cy="4227966"/>
          </a:xfrm>
        </p:spPr>
        <p:txBody>
          <a:bodyPr>
            <a:normAutofit fontScale="92500" lnSpcReduction="10000"/>
          </a:bodyPr>
          <a:lstStyle/>
          <a:p>
            <a:pPr marL="0" indent="0">
              <a:lnSpc>
                <a:spcPct val="100000"/>
              </a:lnSpc>
              <a:spcAft>
                <a:spcPts val="1200"/>
              </a:spcAft>
              <a:buNone/>
            </a:pPr>
            <a:r>
              <a:rPr lang="en-US" sz="4200" dirty="0"/>
              <a:t>Direction claire et souhaitable du changement,comparable dans le temps et l’espace et facile à communiquer</a:t>
            </a:r>
          </a:p>
          <a:p>
            <a:pPr marL="0" indent="0">
              <a:lnSpc>
                <a:spcPct val="100000"/>
              </a:lnSpc>
              <a:spcAft>
                <a:spcPts val="1200"/>
              </a:spcAft>
              <a:buNone/>
            </a:pPr>
            <a:r>
              <a:rPr lang="en-US" sz="3600" u="sng" dirty="0" err="1"/>
              <a:t>Critères</a:t>
            </a:r>
            <a:r>
              <a:rPr lang="en-US" sz="3600" u="sng" dirty="0"/>
              <a:t>:</a:t>
            </a:r>
          </a:p>
          <a:p>
            <a:pPr marL="914400" indent="-914400">
              <a:lnSpc>
                <a:spcPct val="100000"/>
              </a:lnSpc>
              <a:spcAft>
                <a:spcPts val="1200"/>
              </a:spcAft>
              <a:buFont typeface="Wingdings" pitchFamily="2" charset="2"/>
              <a:buChar char="v"/>
            </a:pPr>
            <a:r>
              <a:rPr lang="en-US" sz="3600" dirty="0"/>
              <a:t>Le changement a une interpretation claire</a:t>
            </a:r>
          </a:p>
          <a:p>
            <a:pPr marL="914400" indent="-914400">
              <a:lnSpc>
                <a:spcPct val="100000"/>
              </a:lnSpc>
              <a:spcAft>
                <a:spcPts val="1200"/>
              </a:spcAft>
              <a:buFont typeface="Wingdings" pitchFamily="2" charset="2"/>
              <a:buChar char="v"/>
            </a:pPr>
            <a:r>
              <a:rPr lang="en-US" sz="3600" dirty="0"/>
              <a:t>Les données sont comparables d’un pays à un autre</a:t>
            </a:r>
          </a:p>
        </p:txBody>
      </p:sp>
    </p:spTree>
    <p:extLst>
      <p:ext uri="{BB962C8B-B14F-4D97-AF65-F5344CB8AC3E}">
        <p14:creationId xmlns:p14="http://schemas.microsoft.com/office/powerpoint/2010/main" val="33982711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7">
            <a:extLst>
              <a:ext uri="{FF2B5EF4-FFF2-40B4-BE49-F238E27FC236}">
                <a16:creationId xmlns:a16="http://schemas.microsoft.com/office/drawing/2014/main" id="{D829E218-74FB-4455-98BE-F2C5BA8978B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9">
            <a:extLst>
              <a:ext uri="{FF2B5EF4-FFF2-40B4-BE49-F238E27FC236}">
                <a16:creationId xmlns:a16="http://schemas.microsoft.com/office/drawing/2014/main" id="{7E8D75FD-D4F9-4D11-B70D-82EFCB4CFA5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2" name="Straight Connector 11">
            <a:extLst>
              <a:ext uri="{FF2B5EF4-FFF2-40B4-BE49-F238E27FC236}">
                <a16:creationId xmlns:a16="http://schemas.microsoft.com/office/drawing/2014/main" id="{1F5DC8C3-BA5F-4EED-BB9A-A14272BD82A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3" name="Rectangle 13">
            <a:extLst>
              <a:ext uri="{FF2B5EF4-FFF2-40B4-BE49-F238E27FC236}">
                <a16:creationId xmlns:a16="http://schemas.microsoft.com/office/drawing/2014/main" id="{E75F8FC7-2268-462F-AFF6-A4A975C3444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7A630A-7433-47A5-A326-FFE3638F8664}"/>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a:latin typeface="+mj-lt"/>
              </a:rPr>
              <a:t>Questions?</a:t>
            </a:r>
          </a:p>
        </p:txBody>
      </p:sp>
      <p:pic>
        <p:nvPicPr>
          <p:cNvPr id="3" name="Picture 2" descr="Network theory - Wikiwand">
            <a:extLst>
              <a:ext uri="{FF2B5EF4-FFF2-40B4-BE49-F238E27FC236}">
                <a16:creationId xmlns:a16="http://schemas.microsoft.com/office/drawing/2014/main" id="{D8224455-AE60-4D70-8E99-CC1D8D68B4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417" r="12070" b="-2"/>
          <a:stretch/>
        </p:blipFill>
        <p:spPr bwMode="auto">
          <a:xfrm>
            <a:off x="633999" y="640081"/>
            <a:ext cx="5462001" cy="5054156"/>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Connector 15">
            <a:extLst>
              <a:ext uri="{FF2B5EF4-FFF2-40B4-BE49-F238E27FC236}">
                <a16:creationId xmlns:a16="http://schemas.microsoft.com/office/drawing/2014/main" id="{BEF45B32-FB97-49CC-B778-CA7CF87BEF7A}"/>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343400"/>
            <a:ext cx="438912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9D1C364C-8702-4ED9-9D23-41CDB2982B4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7EE051E9-6C07-4FBB-B4F7-EDF8DDEAA6D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24294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 company name&#10;&#10;Description automatically generated">
            <a:extLst>
              <a:ext uri="{FF2B5EF4-FFF2-40B4-BE49-F238E27FC236}">
                <a16:creationId xmlns:a16="http://schemas.microsoft.com/office/drawing/2014/main" id="{C72CBA8C-1E6E-44A5-9CB1-95807400224E}"/>
              </a:ext>
            </a:extLst>
          </p:cNvPr>
          <p:cNvPicPr>
            <a:picLocks noChangeAspect="1"/>
          </p:cNvPicPr>
          <p:nvPr/>
        </p:nvPicPr>
        <p:blipFill rotWithShape="1">
          <a:blip r:embed="rId3"/>
          <a:srcRect t="1177"/>
          <a:stretch/>
        </p:blipFill>
        <p:spPr>
          <a:xfrm>
            <a:off x="4064724" y="-158412"/>
            <a:ext cx="4034040" cy="1655762"/>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AE45FF65-73F4-47A7-9F87-12400F121448}"/>
              </a:ext>
            </a:extLst>
          </p:cNvPr>
          <p:cNvPicPr>
            <a:picLocks noChangeAspect="1"/>
          </p:cNvPicPr>
          <p:nvPr/>
        </p:nvPicPr>
        <p:blipFill rotWithShape="1">
          <a:blip r:embed="rId4"/>
          <a:srcRect t="8731" b="8731"/>
          <a:stretch/>
        </p:blipFill>
        <p:spPr>
          <a:xfrm>
            <a:off x="8114792" y="-196962"/>
            <a:ext cx="3582196" cy="1655762"/>
          </a:xfrm>
          <a:prstGeom prst="rect">
            <a:avLst/>
          </a:prstGeom>
        </p:spPr>
      </p:pic>
      <p:pic>
        <p:nvPicPr>
          <p:cNvPr id="7" name="Picture 2" descr="Network theory - Wikiwand">
            <a:extLst>
              <a:ext uri="{FF2B5EF4-FFF2-40B4-BE49-F238E27FC236}">
                <a16:creationId xmlns:a16="http://schemas.microsoft.com/office/drawing/2014/main" id="{293705BB-7723-2D49-A96C-EBE8A50BA29C}"/>
              </a:ext>
            </a:extLst>
          </p:cNvPr>
          <p:cNvPicPr>
            <a:picLocks noChangeAspect="1" noChangeArrowheads="1"/>
          </p:cNvPicPr>
          <p:nvPr/>
        </p:nvPicPr>
        <p:blipFill>
          <a:blip r:embed="rId5">
            <a:alphaModFix amt="20000"/>
            <a:extLst>
              <a:ext uri="{28A0092B-C50C-407E-A947-70E740481C1C}">
                <a14:useLocalDpi xmlns:a14="http://schemas.microsoft.com/office/drawing/2010/main" val="0"/>
              </a:ext>
            </a:extLst>
          </a:blip>
          <a:srcRect/>
          <a:stretch>
            <a:fillRect/>
          </a:stretch>
        </p:blipFill>
        <p:spPr bwMode="auto">
          <a:xfrm>
            <a:off x="6081744" y="393041"/>
            <a:ext cx="6096206" cy="454444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3D406BB-07DB-4C6B-9EF7-8D4050E6C84F}"/>
              </a:ext>
            </a:extLst>
          </p:cNvPr>
          <p:cNvSpPr>
            <a:spLocks noGrp="1"/>
          </p:cNvSpPr>
          <p:nvPr>
            <p:ph type="ctrTitle"/>
          </p:nvPr>
        </p:nvSpPr>
        <p:spPr>
          <a:xfrm>
            <a:off x="1097280" y="1730443"/>
            <a:ext cx="10058400" cy="1143000"/>
          </a:xfrm>
        </p:spPr>
        <p:txBody>
          <a:bodyPr>
            <a:normAutofit fontScale="90000"/>
          </a:bodyPr>
          <a:lstStyle/>
          <a:p>
            <a:r>
              <a:rPr lang="fr-FR" sz="4000" dirty="0"/>
              <a:t>Initiative</a:t>
            </a:r>
            <a:r>
              <a:rPr lang="fr-FR" dirty="0"/>
              <a:t> </a:t>
            </a:r>
            <a:r>
              <a:rPr lang="fr-FR" sz="4000" dirty="0"/>
              <a:t>Compte à rebours des systèmes alimentaires</a:t>
            </a:r>
            <a:endParaRPr lang="fr-FR" dirty="0"/>
          </a:p>
        </p:txBody>
      </p:sp>
      <p:sp>
        <p:nvSpPr>
          <p:cNvPr id="3" name="Subtitle 2">
            <a:extLst>
              <a:ext uri="{FF2B5EF4-FFF2-40B4-BE49-F238E27FC236}">
                <a16:creationId xmlns:a16="http://schemas.microsoft.com/office/drawing/2014/main" id="{11B61AF6-5BC1-4ACA-A3C4-7DFFF89F1F20}"/>
              </a:ext>
            </a:extLst>
          </p:cNvPr>
          <p:cNvSpPr>
            <a:spLocks noGrp="1"/>
          </p:cNvSpPr>
          <p:nvPr>
            <p:ph type="subTitle" idx="1"/>
          </p:nvPr>
        </p:nvSpPr>
        <p:spPr>
          <a:xfrm>
            <a:off x="1097280" y="3092201"/>
            <a:ext cx="10058400" cy="1143000"/>
          </a:xfrm>
        </p:spPr>
        <p:txBody>
          <a:bodyPr/>
          <a:lstStyle/>
          <a:p>
            <a:r>
              <a:rPr lang="fr-FR" dirty="0">
                <a:latin typeface="Calibri" panose="020F0502020204030204" pitchFamily="34" charset="0"/>
                <a:cs typeface="Calibri" panose="020F0502020204030204" pitchFamily="34" charset="0"/>
              </a:rPr>
              <a:t>Un partenariat mondial diversifié </a:t>
            </a:r>
            <a:r>
              <a:rPr lang="fr-FR" dirty="0" err="1" smtClean="0">
                <a:latin typeface="Calibri" panose="020F0502020204030204" pitchFamily="34" charset="0"/>
                <a:cs typeface="Calibri" panose="020F0502020204030204" pitchFamily="34" charset="0"/>
              </a:rPr>
              <a:t>SuivaNT</a:t>
            </a:r>
            <a:r>
              <a:rPr lang="fr-FR" dirty="0" smtClean="0">
                <a:latin typeface="Calibri" panose="020F0502020204030204" pitchFamily="34" charset="0"/>
                <a:cs typeface="Calibri" panose="020F0502020204030204" pitchFamily="34" charset="0"/>
              </a:rPr>
              <a:t> la </a:t>
            </a:r>
            <a:r>
              <a:rPr lang="fr-FR" dirty="0">
                <a:latin typeface="Calibri" panose="020F0502020204030204" pitchFamily="34" charset="0"/>
                <a:cs typeface="Calibri" panose="020F0502020204030204" pitchFamily="34" charset="0"/>
              </a:rPr>
              <a:t>performance des systèmes alimentaires pour atteindre les ODD et d’autres objectifs mondiaux</a:t>
            </a:r>
          </a:p>
        </p:txBody>
      </p:sp>
      <p:pic>
        <p:nvPicPr>
          <p:cNvPr id="5" name="Picture 4">
            <a:extLst>
              <a:ext uri="{FF2B5EF4-FFF2-40B4-BE49-F238E27FC236}">
                <a16:creationId xmlns:a16="http://schemas.microsoft.com/office/drawing/2014/main" id="{3F6F70B8-8FC8-4B3F-BC16-DAA220EDA7A2}"/>
              </a:ext>
            </a:extLst>
          </p:cNvPr>
          <p:cNvPicPr>
            <a:picLocks noChangeAspect="1"/>
          </p:cNvPicPr>
          <p:nvPr/>
        </p:nvPicPr>
        <p:blipFill rotWithShape="1">
          <a:blip r:embed="rId6"/>
          <a:srcRect t="8836"/>
          <a:stretch/>
        </p:blipFill>
        <p:spPr>
          <a:xfrm>
            <a:off x="382397" y="-50658"/>
            <a:ext cx="4034040" cy="1509458"/>
          </a:xfrm>
          <a:prstGeom prst="rect">
            <a:avLst/>
          </a:prstGeom>
        </p:spPr>
      </p:pic>
      <p:sp>
        <p:nvSpPr>
          <p:cNvPr id="9" name="Text Placeholder 2">
            <a:extLst>
              <a:ext uri="{FF2B5EF4-FFF2-40B4-BE49-F238E27FC236}">
                <a16:creationId xmlns:a16="http://schemas.microsoft.com/office/drawing/2014/main" id="{16EE00A1-7B45-4FFC-A27B-262D5A606B4F}"/>
              </a:ext>
            </a:extLst>
          </p:cNvPr>
          <p:cNvSpPr txBox="1">
            <a:spLocks/>
          </p:cNvSpPr>
          <p:nvPr/>
        </p:nvSpPr>
        <p:spPr>
          <a:xfrm>
            <a:off x="3106951" y="4642914"/>
            <a:ext cx="5949586" cy="13304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Avenir Book" panose="02000503020000020003" pitchFamily="2" charset="0"/>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Avenir Book" panose="02000503020000020003" pitchFamily="2" charset="0"/>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Avenir Book" panose="02000503020000020003" pitchFamily="2" charset="0"/>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Avenir Book" panose="02000503020000020003" pitchFamily="2" charset="0"/>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r>
              <a:rPr lang="fr-FR" sz="3200" dirty="0"/>
              <a:t>Régimes alimentaires, nutrition et santé </a:t>
            </a:r>
            <a:endParaRPr lang="en-US" sz="3600" dirty="0">
              <a:latin typeface="Corbel" panose="020B0503020204020204" pitchFamily="34" charset="0"/>
            </a:endParaRPr>
          </a:p>
        </p:txBody>
      </p:sp>
    </p:spTree>
    <p:extLst>
      <p:ext uri="{BB962C8B-B14F-4D97-AF65-F5344CB8AC3E}">
        <p14:creationId xmlns:p14="http://schemas.microsoft.com/office/powerpoint/2010/main" val="9548989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43573"/>
            <a:ext cx="10058400" cy="961284"/>
          </a:xfrm>
        </p:spPr>
        <p:txBody>
          <a:bodyPr>
            <a:normAutofit/>
          </a:bodyPr>
          <a:lstStyle/>
          <a:p>
            <a:r>
              <a:rPr lang="en-US" dirty="0" smtClean="0"/>
              <a:t>Que </a:t>
            </a:r>
            <a:r>
              <a:rPr lang="en-US" dirty="0" err="1" smtClean="0"/>
              <a:t>devons</a:t>
            </a:r>
            <a:r>
              <a:rPr lang="en-US" dirty="0"/>
              <a:t>-</a:t>
            </a:r>
            <a:r>
              <a:rPr lang="en-US" dirty="0" smtClean="0"/>
              <a:t>nous </a:t>
            </a:r>
            <a:r>
              <a:rPr lang="en-US" dirty="0" err="1" smtClean="0"/>
              <a:t>suivre</a:t>
            </a:r>
            <a:r>
              <a:rPr lang="en-US" dirty="0" smtClean="0"/>
              <a:t> ?</a:t>
            </a:r>
            <a:endParaRPr lang="en-US" dirty="0"/>
          </a:p>
        </p:txBody>
      </p:sp>
      <p:sp>
        <p:nvSpPr>
          <p:cNvPr id="3" name="Content Placeholder 2"/>
          <p:cNvSpPr>
            <a:spLocks noGrp="1"/>
          </p:cNvSpPr>
          <p:nvPr>
            <p:ph idx="1"/>
          </p:nvPr>
        </p:nvSpPr>
        <p:spPr>
          <a:xfrm>
            <a:off x="677732" y="1441525"/>
            <a:ext cx="10897496" cy="4754880"/>
          </a:xfrm>
          <a:solidFill>
            <a:schemeClr val="bg1"/>
          </a:solidFill>
        </p:spPr>
        <p:txBody>
          <a:bodyPr>
            <a:noAutofit/>
          </a:bodyPr>
          <a:lstStyle/>
          <a:p>
            <a:r>
              <a:rPr lang="fr-FR" sz="2200" dirty="0"/>
              <a:t>Les gens ont-ils accès à un régime alimentaire sain </a:t>
            </a:r>
            <a:r>
              <a:rPr lang="fr-FR" sz="2200" b="1" dirty="0"/>
              <a:t>(sécurité alimentaire) ?</a:t>
            </a:r>
          </a:p>
          <a:p>
            <a:pPr lvl="1">
              <a:spcAft>
                <a:spcPts val="1600"/>
              </a:spcAft>
            </a:pPr>
            <a:r>
              <a:rPr lang="fr-FR" sz="2000" dirty="0"/>
              <a:t>La sécurité alimentaire signifie "...l'accès à une nourriture suffisante, sûre et nutritive pour répondre aux besoins alimentaires d'une vie saine et active...".</a:t>
            </a:r>
          </a:p>
          <a:p>
            <a:r>
              <a:rPr lang="fr-FR" sz="2200" dirty="0"/>
              <a:t>Les gens ont-ils un régime alimentaire sain (</a:t>
            </a:r>
            <a:r>
              <a:rPr lang="fr-FR" sz="2200" b="1" dirty="0"/>
              <a:t>qualité du régime</a:t>
            </a:r>
            <a:r>
              <a:rPr lang="fr-FR" sz="2200" dirty="0"/>
              <a:t>) ?</a:t>
            </a:r>
          </a:p>
          <a:p>
            <a:pPr lvl="1">
              <a:spcAft>
                <a:spcPts val="1600"/>
              </a:spcAft>
            </a:pPr>
            <a:r>
              <a:rPr lang="fr-FR" sz="2000" dirty="0"/>
              <a:t>Adéquation des nutriments et facteurs de risque alimentaires pour les maladies non transmissibles.</a:t>
            </a:r>
          </a:p>
          <a:p>
            <a:r>
              <a:rPr lang="fr-FR" sz="2200" b="1" dirty="0"/>
              <a:t>Les environnements alimentaires</a:t>
            </a:r>
            <a:r>
              <a:rPr lang="fr-FR" sz="2200" dirty="0"/>
              <a:t> aident-ils les gens à accéder à des régimes alimentaires sains et à les consommer ?</a:t>
            </a:r>
          </a:p>
          <a:p>
            <a:pPr lvl="1">
              <a:spcAft>
                <a:spcPts val="1600"/>
              </a:spcAft>
            </a:pPr>
            <a:r>
              <a:rPr lang="fr-FR" sz="2000" dirty="0"/>
              <a:t>Disponibilité, accessibilité, messages, propriétés des aliments et des vendeurs.</a:t>
            </a:r>
          </a:p>
          <a:p>
            <a:r>
              <a:rPr lang="fr-FR" sz="2200" dirty="0"/>
              <a:t>Les politiques contribuent-elles positivement ou négativement à la disponibilité des aliments, à l'accès aux aliments, aux propriétés des produits (par exemple, la sécurité alimentaire) et à la diffusion des messages alimentaires ? </a:t>
            </a:r>
            <a:r>
              <a:rPr lang="fr-FR" sz="2200" b="1" dirty="0"/>
              <a:t>(Politiques affectant les environnements alimentaires)</a:t>
            </a:r>
            <a:endParaRPr lang="en-US" sz="2200" b="1" dirty="0"/>
          </a:p>
        </p:txBody>
      </p:sp>
      <p:sp>
        <p:nvSpPr>
          <p:cNvPr id="4" name="Rectangle 1"/>
          <p:cNvSpPr>
            <a:spLocks noChangeArrowheads="1"/>
          </p:cNvSpPr>
          <p:nvPr/>
        </p:nvSpPr>
        <p:spPr bwMode="auto">
          <a:xfrm>
            <a:off x="0" y="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anose="020B0604020202020204" pitchFamily="34" charset="0"/>
            </a:endParaRPr>
          </a:p>
        </p:txBody>
      </p:sp>
      <p:sp>
        <p:nvSpPr>
          <p:cNvPr id="5" name="Rectangle 2"/>
          <p:cNvSpPr>
            <a:spLocks noChangeArrowheads="1"/>
          </p:cNvSpPr>
          <p:nvPr/>
        </p:nvSpPr>
        <p:spPr bwMode="auto">
          <a:xfrm>
            <a:off x="152400" y="1524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anose="020B0604020202020204" pitchFamily="34" charset="0"/>
            </a:endParaRPr>
          </a:p>
        </p:txBody>
      </p:sp>
      <p:sp>
        <p:nvSpPr>
          <p:cNvPr id="6" name="Rectangle 3"/>
          <p:cNvSpPr>
            <a:spLocks noChangeArrowheads="1"/>
          </p:cNvSpPr>
          <p:nvPr/>
        </p:nvSpPr>
        <p:spPr bwMode="auto">
          <a:xfrm>
            <a:off x="304800" y="3048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0430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CE1F500-3595-4C06-934B-9807A7A46A9F}"/>
              </a:ext>
            </a:extLst>
          </p:cNvPr>
          <p:cNvSpPr/>
          <p:nvPr/>
        </p:nvSpPr>
        <p:spPr>
          <a:xfrm>
            <a:off x="183159" y="157060"/>
            <a:ext cx="7185204" cy="4697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2" name="Title 1">
            <a:extLst>
              <a:ext uri="{FF2B5EF4-FFF2-40B4-BE49-F238E27FC236}">
                <a16:creationId xmlns:a16="http://schemas.microsoft.com/office/drawing/2014/main" id="{4695C3A6-9F68-429E-A580-7B3671832745}"/>
              </a:ext>
            </a:extLst>
          </p:cNvPr>
          <p:cNvSpPr>
            <a:spLocks noGrp="1"/>
          </p:cNvSpPr>
          <p:nvPr>
            <p:ph type="title"/>
          </p:nvPr>
        </p:nvSpPr>
        <p:spPr/>
        <p:txBody>
          <a:bodyPr/>
          <a:lstStyle/>
          <a:p>
            <a:r>
              <a:rPr lang="en-US" sz="4800" dirty="0" err="1"/>
              <a:t>Achitecture</a:t>
            </a:r>
            <a:r>
              <a:rPr lang="en-US" sz="4800" dirty="0"/>
              <a:t> du cadre</a:t>
            </a:r>
          </a:p>
        </p:txBody>
      </p:sp>
      <p:sp>
        <p:nvSpPr>
          <p:cNvPr id="4" name="Text Placeholder 3">
            <a:extLst>
              <a:ext uri="{FF2B5EF4-FFF2-40B4-BE49-F238E27FC236}">
                <a16:creationId xmlns:a16="http://schemas.microsoft.com/office/drawing/2014/main" id="{23E924B2-81D5-4CD2-B645-904E391ED4F7}"/>
              </a:ext>
            </a:extLst>
          </p:cNvPr>
          <p:cNvSpPr>
            <a:spLocks noGrp="1"/>
          </p:cNvSpPr>
          <p:nvPr>
            <p:ph type="body" sz="half" idx="2"/>
          </p:nvPr>
        </p:nvSpPr>
        <p:spPr/>
        <p:txBody>
          <a:bodyPr>
            <a:normAutofit/>
          </a:bodyPr>
          <a:lstStyle/>
          <a:p>
            <a:r>
              <a:rPr lang="en-US" sz="2800" dirty="0" err="1"/>
              <a:t>Domaines</a:t>
            </a:r>
            <a:r>
              <a:rPr lang="en-US" sz="2800" dirty="0"/>
              <a:t> </a:t>
            </a:r>
            <a:r>
              <a:rPr lang="en-US" sz="2800" dirty="0" err="1"/>
              <a:t>thématiques</a:t>
            </a:r>
            <a:r>
              <a:rPr lang="en-US" sz="2800" dirty="0"/>
              <a:t> et </a:t>
            </a:r>
            <a:r>
              <a:rPr lang="en-US" sz="2800" dirty="0" smtClean="0"/>
              <a:t>champs des </a:t>
            </a:r>
            <a:r>
              <a:rPr lang="en-US" sz="2800" dirty="0"/>
              <a:t>indicateurs</a:t>
            </a:r>
          </a:p>
        </p:txBody>
      </p:sp>
      <p:sp>
        <p:nvSpPr>
          <p:cNvPr id="8" name="Rounded Rectangle 3">
            <a:extLst>
              <a:ext uri="{FF2B5EF4-FFF2-40B4-BE49-F238E27FC236}">
                <a16:creationId xmlns:a16="http://schemas.microsoft.com/office/drawing/2014/main" id="{8C9C9997-B89A-463E-8DBA-C621717EE715}"/>
              </a:ext>
            </a:extLst>
          </p:cNvPr>
          <p:cNvSpPr/>
          <p:nvPr/>
        </p:nvSpPr>
        <p:spPr>
          <a:xfrm>
            <a:off x="2674793" y="770497"/>
            <a:ext cx="2183187" cy="3976430"/>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Utilisation</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des </a:t>
            </a: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terres</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Emissions de </a:t>
            </a: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gaz</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à </a:t>
            </a: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effet</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de </a:t>
            </a: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serre</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Utilisation</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de </a:t>
            </a: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l’eau</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Pollution</a:t>
            </a:r>
          </a:p>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Intégrité</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de la </a:t>
            </a: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biosphère</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9" name="Rounded Rectangle 4">
            <a:extLst>
              <a:ext uri="{FF2B5EF4-FFF2-40B4-BE49-F238E27FC236}">
                <a16:creationId xmlns:a16="http://schemas.microsoft.com/office/drawing/2014/main" id="{AA95AD8E-C4A5-402A-A015-5ED24B16EC25}"/>
              </a:ext>
            </a:extLst>
          </p:cNvPr>
          <p:cNvSpPr/>
          <p:nvPr/>
        </p:nvSpPr>
        <p:spPr>
          <a:xfrm>
            <a:off x="5084940" y="702405"/>
            <a:ext cx="2312510" cy="3976430"/>
          </a:xfrm>
          <a:prstGeom prst="roundRect">
            <a:avLst/>
          </a:prstGeom>
          <a:solidFill>
            <a:schemeClr val="tx2">
              <a:lumMod val="40000"/>
              <a:lumOff val="6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Pauvreté</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et </a:t>
            </a: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revenu</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Emploi</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Protection </a:t>
            </a: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sociale</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Droits</a:t>
            </a:r>
          </a:p>
        </p:txBody>
      </p:sp>
      <p:sp>
        <p:nvSpPr>
          <p:cNvPr id="10" name="Rounded Rectangle 5">
            <a:extLst>
              <a:ext uri="{FF2B5EF4-FFF2-40B4-BE49-F238E27FC236}">
                <a16:creationId xmlns:a16="http://schemas.microsoft.com/office/drawing/2014/main" id="{66A1DDC4-6482-45C5-B2B5-F528BB3E879E}"/>
              </a:ext>
            </a:extLst>
          </p:cNvPr>
          <p:cNvSpPr/>
          <p:nvPr/>
        </p:nvSpPr>
        <p:spPr>
          <a:xfrm>
            <a:off x="7484719" y="558846"/>
            <a:ext cx="3136451" cy="210312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Vision </a:t>
            </a:r>
            <a:r>
              <a:rPr kumimoji="0" lang="en-US" sz="18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partagée</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Plannification</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stratégique</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et politiques</a:t>
            </a:r>
          </a:p>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Implémentation</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efficace</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Responsabilité</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1" name="Rounded Rectangle 6">
            <a:extLst>
              <a:ext uri="{FF2B5EF4-FFF2-40B4-BE49-F238E27FC236}">
                <a16:creationId xmlns:a16="http://schemas.microsoft.com/office/drawing/2014/main" id="{4D0B6905-4D76-4C9F-B6F0-7ED5F54F0C9B}"/>
              </a:ext>
            </a:extLst>
          </p:cNvPr>
          <p:cNvSpPr/>
          <p:nvPr/>
        </p:nvSpPr>
        <p:spPr>
          <a:xfrm>
            <a:off x="7496167" y="2751729"/>
            <a:ext cx="3125003" cy="2103120"/>
          </a:xfrm>
          <a:prstGeom prst="round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Exposition aux chocs</a:t>
            </a:r>
          </a:p>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Capacités</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de </a:t>
            </a:r>
            <a:r>
              <a:rPr kumimoji="0" lang="en-US" sz="18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résilience</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Agrobiodiversité</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Stabilité</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de la </a:t>
            </a:r>
            <a:r>
              <a:rPr kumimoji="0" lang="en-US" sz="18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sécurité</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alimentaire</a:t>
            </a: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Indice</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de </a:t>
            </a:r>
            <a:r>
              <a:rPr kumimoji="0" lang="en-US" sz="18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durabilité</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des systems </a:t>
            </a:r>
            <a:r>
              <a:rPr kumimoji="0" lang="en-US" sz="18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alimentaires</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7" name="Rounded Rectangle 2">
            <a:extLst>
              <a:ext uri="{FF2B5EF4-FFF2-40B4-BE49-F238E27FC236}">
                <a16:creationId xmlns:a16="http://schemas.microsoft.com/office/drawing/2014/main" id="{0F551364-2191-48A1-909D-E19A3FA74E05}"/>
              </a:ext>
            </a:extLst>
          </p:cNvPr>
          <p:cNvSpPr/>
          <p:nvPr/>
        </p:nvSpPr>
        <p:spPr>
          <a:xfrm>
            <a:off x="286357" y="761353"/>
            <a:ext cx="2260631" cy="3976430"/>
          </a:xfrm>
          <a:prstGeom prst="round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Qualité</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de </a:t>
            </a: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l’alimentation</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Sécurité</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alimentaire</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Environnements</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alimentaires</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117475" marR="0" lvl="0" indent="-117475"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Politiques </a:t>
            </a: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affectant</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les </a:t>
            </a: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environnements</a:t>
            </a:r>
            <a:r>
              <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r>
              <a:rPr kumimoji="0" lang="en-US" sz="20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alimentaires</a:t>
            </a:r>
            <a:endParaRPr kumimoji="0" lang="en-US"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2" name="Rounded Rectangle 7">
            <a:extLst>
              <a:ext uri="{FF2B5EF4-FFF2-40B4-BE49-F238E27FC236}">
                <a16:creationId xmlns:a16="http://schemas.microsoft.com/office/drawing/2014/main" id="{760393E6-F3B3-41BE-B949-B1BAB6F05389}"/>
              </a:ext>
            </a:extLst>
          </p:cNvPr>
          <p:cNvSpPr/>
          <p:nvPr/>
        </p:nvSpPr>
        <p:spPr>
          <a:xfrm>
            <a:off x="286357" y="770498"/>
            <a:ext cx="2167335" cy="800726"/>
          </a:xfrm>
          <a:prstGeom prst="round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white"/>
                </a:solidFill>
                <a:effectLst/>
                <a:uLnTx/>
                <a:uFillTx/>
                <a:latin typeface="Rockwell" panose="02060603020205020403"/>
                <a:ea typeface="+mn-ea"/>
                <a:cs typeface="+mn-cs"/>
              </a:rPr>
              <a:t>Régimes alimentaires, nutrition et santé </a:t>
            </a:r>
            <a:endParaRPr kumimoji="0" lang="en-US" sz="2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13" name="Rounded Rectangle 8">
            <a:extLst>
              <a:ext uri="{FF2B5EF4-FFF2-40B4-BE49-F238E27FC236}">
                <a16:creationId xmlns:a16="http://schemas.microsoft.com/office/drawing/2014/main" id="{819CDB70-33D4-4F0D-8F41-A555702B7113}"/>
              </a:ext>
            </a:extLst>
          </p:cNvPr>
          <p:cNvSpPr/>
          <p:nvPr/>
        </p:nvSpPr>
        <p:spPr>
          <a:xfrm>
            <a:off x="2682718" y="770497"/>
            <a:ext cx="2167335" cy="800727"/>
          </a:xfrm>
          <a:prstGeom prst="round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Corbel" panose="020B0503020204020204" pitchFamily="34" charset="0"/>
                <a:ea typeface="+mn-ea"/>
                <a:cs typeface="+mn-cs"/>
              </a:rPr>
              <a:t>Environnement</a:t>
            </a:r>
            <a:r>
              <a:rPr kumimoji="0" lang="en-US" sz="2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et </a:t>
            </a:r>
            <a:r>
              <a:rPr kumimoji="0" lang="en-US" sz="2000" b="0" i="0" u="none" strike="noStrike" kern="1200" cap="none" spc="0" normalizeH="0" baseline="0" noProof="0" dirty="0" err="1">
                <a:ln>
                  <a:noFill/>
                </a:ln>
                <a:solidFill>
                  <a:prstClr val="white"/>
                </a:solidFill>
                <a:effectLst/>
                <a:uLnTx/>
                <a:uFillTx/>
                <a:latin typeface="Corbel" panose="020B0503020204020204" pitchFamily="34" charset="0"/>
                <a:ea typeface="+mn-ea"/>
                <a:cs typeface="+mn-cs"/>
              </a:rPr>
              <a:t>climat</a:t>
            </a:r>
            <a:endParaRPr kumimoji="0" lang="en-US" sz="2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14" name="Rounded Rectangle 9">
            <a:extLst>
              <a:ext uri="{FF2B5EF4-FFF2-40B4-BE49-F238E27FC236}">
                <a16:creationId xmlns:a16="http://schemas.microsoft.com/office/drawing/2014/main" id="{59ADE68C-6595-4302-B68A-8425C00CFB6E}"/>
              </a:ext>
            </a:extLst>
          </p:cNvPr>
          <p:cNvSpPr/>
          <p:nvPr/>
        </p:nvSpPr>
        <p:spPr>
          <a:xfrm>
            <a:off x="4985784" y="669701"/>
            <a:ext cx="2469847" cy="901523"/>
          </a:xfrm>
          <a:prstGeom prst="round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Corbel" panose="020B0503020204020204" pitchFamily="34" charset="0"/>
                <a:ea typeface="+mn-ea"/>
                <a:cs typeface="+mn-cs"/>
              </a:rPr>
              <a:t>Moyens</a:t>
            </a:r>
            <a:r>
              <a:rPr kumimoji="0" lang="en-US" sz="2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de subsistence</a:t>
            </a:r>
            <a:r>
              <a:rPr kumimoji="0" lang="en-US" sz="2000" b="0" i="0" u="none" strike="noStrike" kern="1200" cap="none" spc="0" normalizeH="0" baseline="0" noProof="0" dirty="0" smtClean="0">
                <a:ln>
                  <a:noFill/>
                </a:ln>
                <a:solidFill>
                  <a:prstClr val="white"/>
                </a:solidFill>
                <a:effectLst/>
                <a:uLnTx/>
                <a:uFillTx/>
                <a:latin typeface="Corbel" panose="020B0503020204020204" pitchFamily="34" charset="0"/>
                <a:ea typeface="+mn-ea"/>
                <a:cs typeface="+mn-cs"/>
              </a:rPr>
              <a:t>, </a:t>
            </a:r>
            <a:r>
              <a:rPr kumimoji="0" lang="en-US" sz="2000" b="0" i="0" u="none" strike="noStrike" kern="1200" cap="none" spc="0" normalizeH="0" baseline="0" noProof="0" dirty="0" err="1" smtClean="0">
                <a:ln>
                  <a:noFill/>
                </a:ln>
                <a:solidFill>
                  <a:prstClr val="white"/>
                </a:solidFill>
                <a:effectLst/>
                <a:uLnTx/>
                <a:uFillTx/>
                <a:latin typeface="Corbel" panose="020B0503020204020204" pitchFamily="34" charset="0"/>
                <a:ea typeface="+mn-ea"/>
                <a:cs typeface="+mn-cs"/>
              </a:rPr>
              <a:t>pauvreté</a:t>
            </a:r>
            <a:r>
              <a:rPr kumimoji="0" lang="en-US" sz="2000" b="0" i="0" u="none" strike="noStrike" kern="1200" cap="none" spc="0" normalizeH="0" baseline="0" noProof="0" dirty="0" smtClean="0">
                <a:ln>
                  <a:noFill/>
                </a:ln>
                <a:solidFill>
                  <a:prstClr val="white"/>
                </a:solidFill>
                <a:effectLst/>
                <a:uLnTx/>
                <a:uFillTx/>
                <a:latin typeface="Corbel" panose="020B0503020204020204" pitchFamily="34" charset="0"/>
                <a:ea typeface="+mn-ea"/>
                <a:cs typeface="+mn-cs"/>
              </a:rPr>
              <a:t> </a:t>
            </a:r>
            <a:r>
              <a:rPr kumimoji="0" lang="en-US" sz="2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et </a:t>
            </a:r>
            <a:r>
              <a:rPr kumimoji="0" lang="en-US" sz="2000" b="0" i="0" u="none" strike="noStrike" kern="1200" cap="none" spc="0" normalizeH="0" baseline="0" noProof="0" dirty="0" err="1">
                <a:ln>
                  <a:noFill/>
                </a:ln>
                <a:solidFill>
                  <a:prstClr val="white"/>
                </a:solidFill>
                <a:effectLst/>
                <a:uLnTx/>
                <a:uFillTx/>
                <a:latin typeface="Corbel" panose="020B0503020204020204" pitchFamily="34" charset="0"/>
                <a:ea typeface="+mn-ea"/>
                <a:cs typeface="+mn-cs"/>
              </a:rPr>
              <a:t>équité</a:t>
            </a:r>
            <a:endParaRPr kumimoji="0" lang="en-US" sz="2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15" name="Rounded Rectangle 10">
            <a:extLst>
              <a:ext uri="{FF2B5EF4-FFF2-40B4-BE49-F238E27FC236}">
                <a16:creationId xmlns:a16="http://schemas.microsoft.com/office/drawing/2014/main" id="{5194D734-8644-4A9C-A4CF-4E83AA8F2E77}"/>
              </a:ext>
            </a:extLst>
          </p:cNvPr>
          <p:cNvSpPr/>
          <p:nvPr/>
        </p:nvSpPr>
        <p:spPr>
          <a:xfrm>
            <a:off x="10444766" y="558846"/>
            <a:ext cx="1802043" cy="2103120"/>
          </a:xfrm>
          <a:prstGeom prst="round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Corbel" panose="020B0503020204020204" pitchFamily="34" charset="0"/>
                <a:ea typeface="+mn-ea"/>
                <a:cs typeface="+mn-cs"/>
              </a:rPr>
              <a:t>Gouvernance</a:t>
            </a:r>
            <a:r>
              <a:rPr kumimoji="0" lang="en-US" sz="2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a:t>
            </a:r>
          </a:p>
        </p:txBody>
      </p:sp>
      <p:sp>
        <p:nvSpPr>
          <p:cNvPr id="16" name="Rounded Rectangle 11">
            <a:extLst>
              <a:ext uri="{FF2B5EF4-FFF2-40B4-BE49-F238E27FC236}">
                <a16:creationId xmlns:a16="http://schemas.microsoft.com/office/drawing/2014/main" id="{A180FBB0-E040-44D1-9B7A-F61BF2A920BC}"/>
              </a:ext>
            </a:extLst>
          </p:cNvPr>
          <p:cNvSpPr/>
          <p:nvPr/>
        </p:nvSpPr>
        <p:spPr>
          <a:xfrm>
            <a:off x="10090299" y="2751729"/>
            <a:ext cx="1918542" cy="2103120"/>
          </a:xfrm>
          <a:prstGeom prst="round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solidFill>
                <a:effectLst/>
                <a:uLnTx/>
                <a:uFillTx/>
                <a:latin typeface="Corbel" panose="020B0503020204020204" pitchFamily="34" charset="0"/>
                <a:ea typeface="+mn-ea"/>
                <a:cs typeface="+mn-cs"/>
              </a:rPr>
              <a:t>Résilience</a:t>
            </a:r>
            <a:r>
              <a:rPr kumimoji="0" lang="en-US" sz="2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 et </a:t>
            </a:r>
            <a:r>
              <a:rPr kumimoji="0" lang="en-US" sz="2000" b="0" i="0" u="none" strike="noStrike" kern="1200" cap="none" spc="0" normalizeH="0" baseline="0" noProof="0" dirty="0" err="1">
                <a:ln>
                  <a:noFill/>
                </a:ln>
                <a:solidFill>
                  <a:prstClr val="white"/>
                </a:solidFill>
                <a:effectLst/>
                <a:uLnTx/>
                <a:uFillTx/>
                <a:latin typeface="Corbel" panose="020B0503020204020204" pitchFamily="34" charset="0"/>
                <a:ea typeface="+mn-ea"/>
                <a:cs typeface="+mn-cs"/>
              </a:rPr>
              <a:t>Durabilité</a:t>
            </a:r>
            <a:endParaRPr kumimoji="0" lang="en-US" sz="2000" b="0" i="0" u="none" strike="noStrike" kern="1200" cap="none" spc="0" normalizeH="0" baseline="0" noProof="0" dirty="0">
              <a:ln>
                <a:noFill/>
              </a:ln>
              <a:solidFill>
                <a:prstClr val="white"/>
              </a:solidFill>
              <a:effectLst/>
              <a:uLnTx/>
              <a:uFillTx/>
              <a:latin typeface="Corbel" panose="020B0503020204020204" pitchFamily="34" charset="0"/>
              <a:ea typeface="+mn-ea"/>
              <a:cs typeface="+mn-cs"/>
            </a:endParaRPr>
          </a:p>
        </p:txBody>
      </p:sp>
      <p:sp>
        <p:nvSpPr>
          <p:cNvPr id="17" name="TextBox 16">
            <a:extLst>
              <a:ext uri="{FF2B5EF4-FFF2-40B4-BE49-F238E27FC236}">
                <a16:creationId xmlns:a16="http://schemas.microsoft.com/office/drawing/2014/main" id="{EBA95067-5EC4-4276-90C6-53F5E496536D}"/>
              </a:ext>
            </a:extLst>
          </p:cNvPr>
          <p:cNvSpPr txBox="1"/>
          <p:nvPr/>
        </p:nvSpPr>
        <p:spPr>
          <a:xfrm>
            <a:off x="1709988" y="157060"/>
            <a:ext cx="3969100"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Rockwell" panose="02060603020205020403"/>
                <a:ea typeface="+mn-ea"/>
                <a:cs typeface="+mn-cs"/>
              </a:rPr>
              <a:t>Résultats des systèmes alimentaires</a:t>
            </a:r>
          </a:p>
        </p:txBody>
      </p:sp>
      <p:sp>
        <p:nvSpPr>
          <p:cNvPr id="18" name="TextBox 17">
            <a:extLst>
              <a:ext uri="{FF2B5EF4-FFF2-40B4-BE49-F238E27FC236}">
                <a16:creationId xmlns:a16="http://schemas.microsoft.com/office/drawing/2014/main" id="{3893EAD0-5069-4452-9F9A-D9804D1B7E26}"/>
              </a:ext>
            </a:extLst>
          </p:cNvPr>
          <p:cNvSpPr txBox="1"/>
          <p:nvPr/>
        </p:nvSpPr>
        <p:spPr>
          <a:xfrm>
            <a:off x="7915301" y="16586"/>
            <a:ext cx="270586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Rockwell" panose="02060603020205020403"/>
                <a:ea typeface="+mn-ea"/>
                <a:cs typeface="+mn-cs"/>
              </a:rPr>
              <a:t>Questions transversales</a:t>
            </a:r>
          </a:p>
        </p:txBody>
      </p:sp>
    </p:spTree>
    <p:extLst>
      <p:ext uri="{BB962C8B-B14F-4D97-AF65-F5344CB8AC3E}">
        <p14:creationId xmlns:p14="http://schemas.microsoft.com/office/powerpoint/2010/main" val="2702829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p:txBody>
          <a:bodyPr/>
          <a:lstStyle/>
          <a:p>
            <a:r>
              <a:rPr lang="fr-FR" dirty="0"/>
              <a:t>Qualité de l’alimentation</a:t>
            </a:r>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p:txBody>
          <a:bodyPr/>
          <a:lstStyle/>
          <a:p>
            <a:r>
              <a:rPr lang="fr-FR" b="1" dirty="0"/>
              <a:t>Définition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p:txBody>
          <a:bodyPr>
            <a:noAutofit/>
          </a:bodyPr>
          <a:lstStyle/>
          <a:p>
            <a:pPr>
              <a:buFont typeface="Wingdings" panose="05000000000000000000" pitchFamily="2" charset="2"/>
              <a:buChar char="Ø"/>
            </a:pPr>
            <a:r>
              <a:rPr lang="fr-FR" dirty="0"/>
              <a:t> Une alimentation saine est « bénéfique pour la santé et prévient les maladies. Il fournit une adéquation sans excès de nutriments et de substances bénéfiques pour la santé provenant d’aliments nutritifs et évite la consommation de substances nocives pour la santé » (Neufeld et coll., 2021). </a:t>
            </a:r>
          </a:p>
          <a:p>
            <a:pPr>
              <a:buFont typeface="Wingdings" panose="05000000000000000000" pitchFamily="2" charset="2"/>
              <a:buChar char="Ø"/>
            </a:pPr>
            <a:r>
              <a:rPr lang="fr-FR" dirty="0"/>
              <a:t>La qualité de l’alimentation est mesurée au niveau individuel pour caractériser la consommation alimentaire individuelle. </a:t>
            </a:r>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p:txBody>
          <a:bodyPr/>
          <a:lstStyle/>
          <a:p>
            <a:r>
              <a:rPr lang="fr-FR" b="1" dirty="0"/>
              <a:t>Indicateurs candidats</a:t>
            </a:r>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6235065" y="2582334"/>
            <a:ext cx="5764530" cy="3723216"/>
          </a:xfrm>
        </p:spPr>
        <p:txBody>
          <a:bodyPr>
            <a:normAutofit/>
          </a:bodyPr>
          <a:lstStyle/>
          <a:p>
            <a:r>
              <a:rPr lang="fr-FR" b="1" dirty="0"/>
              <a:t>Nourrissons et jeunes enfants (âgés de 6 à 23 mois) :</a:t>
            </a:r>
          </a:p>
          <a:p>
            <a:pPr>
              <a:buFont typeface="Arial" panose="020B0604020202020204" pitchFamily="34" charset="0"/>
              <a:buChar char="•"/>
            </a:pPr>
            <a:r>
              <a:rPr lang="fr-FR" dirty="0"/>
              <a:t> Diversité alimentaire minimale </a:t>
            </a:r>
            <a:r>
              <a:rPr lang="fr-FR" dirty="0" smtClean="0"/>
              <a:t>(MDD) </a:t>
            </a:r>
          </a:p>
          <a:p>
            <a:pPr>
              <a:buFont typeface="Arial" panose="020B0604020202020204" pitchFamily="34" charset="0"/>
              <a:buChar char="•"/>
            </a:pPr>
            <a:r>
              <a:rPr lang="fr-FR" dirty="0" smtClean="0"/>
              <a:t>Zéro consommation </a:t>
            </a:r>
            <a:r>
              <a:rPr lang="fr-FR" dirty="0"/>
              <a:t>de fruits et légumes </a:t>
            </a:r>
            <a:endParaRPr lang="fr-FR" dirty="0" smtClean="0"/>
          </a:p>
          <a:p>
            <a:pPr>
              <a:buFont typeface="Arial" panose="020B0604020202020204" pitchFamily="34" charset="0"/>
              <a:buChar char="•"/>
            </a:pPr>
            <a:r>
              <a:rPr lang="fr-FR" dirty="0" smtClean="0"/>
              <a:t>Consommation </a:t>
            </a:r>
            <a:r>
              <a:rPr lang="fr-FR" dirty="0"/>
              <a:t>d’œufs et/ou d’aliments </a:t>
            </a:r>
            <a:r>
              <a:rPr lang="fr-FR" dirty="0" smtClean="0"/>
              <a:t>carnés</a:t>
            </a:r>
            <a:endParaRPr lang="fr-FR" dirty="0"/>
          </a:p>
          <a:p>
            <a:pPr>
              <a:buFont typeface="Arial" panose="020B0604020202020204" pitchFamily="34" charset="0"/>
              <a:buChar char="•"/>
            </a:pPr>
            <a:r>
              <a:rPr lang="fr-FR" dirty="0"/>
              <a:t> Consommation de boissons sucrées </a:t>
            </a:r>
          </a:p>
          <a:p>
            <a:pPr>
              <a:buFont typeface="Arial" panose="020B0604020202020204" pitchFamily="34" charset="0"/>
              <a:buChar char="•"/>
            </a:pPr>
            <a:r>
              <a:rPr lang="fr-FR" dirty="0"/>
              <a:t>Consommation d’aliments malsains </a:t>
            </a:r>
          </a:p>
          <a:p>
            <a:pPr>
              <a:buFont typeface="Arial" panose="020B0604020202020204" pitchFamily="34" charset="0"/>
              <a:buChar char="•"/>
            </a:pPr>
            <a:r>
              <a:rPr lang="fr-FR" dirty="0"/>
              <a:t>Consommation des cinq groupes d’aliments recommandés </a:t>
            </a:r>
          </a:p>
          <a:p>
            <a:pPr marL="0" indent="0">
              <a:buNone/>
            </a:pPr>
            <a:endParaRPr lang="en-US" dirty="0"/>
          </a:p>
        </p:txBody>
      </p:sp>
    </p:spTree>
    <p:extLst>
      <p:ext uri="{BB962C8B-B14F-4D97-AF65-F5344CB8AC3E}">
        <p14:creationId xmlns:p14="http://schemas.microsoft.com/office/powerpoint/2010/main" val="25885112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p:txBody>
          <a:bodyPr/>
          <a:lstStyle/>
          <a:p>
            <a:r>
              <a:rPr lang="fr-FR" dirty="0"/>
              <a:t>Qualité de l’alimentation</a:t>
            </a:r>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p:txBody>
          <a:bodyPr/>
          <a:lstStyle/>
          <a:p>
            <a:r>
              <a:rPr lang="en-US" b="1"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p:txBody>
          <a:bodyPr>
            <a:noAutofit/>
          </a:bodyPr>
          <a:lstStyle/>
          <a:p>
            <a:pPr>
              <a:buFont typeface="Wingdings" panose="05000000000000000000" pitchFamily="2" charset="2"/>
              <a:buChar char="Ø"/>
            </a:pPr>
            <a:r>
              <a:rPr lang="fr-FR" dirty="0"/>
              <a:t>Une alimentation saine est « bénéfique pour la santé et prévient les maladies. Il fournit une adéquation sans excès de nutriments et de substances bénéfiques pour la santé provenant d’aliments nutritifs et évite la consommation de substances nocives pour la santé » (Neufeld et coll., 2021).</a:t>
            </a:r>
          </a:p>
          <a:p>
            <a:pPr>
              <a:buFont typeface="Wingdings" panose="05000000000000000000" pitchFamily="2" charset="2"/>
              <a:buChar char="Ø"/>
            </a:pPr>
            <a:r>
              <a:rPr lang="fr-FR" dirty="0"/>
              <a:t> La qualité de l’alimentation est mesurée au niveau individuel pour caractériser la consommation alimentaire individuelle. </a:t>
            </a:r>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p:txBody>
          <a:bodyPr/>
          <a:lstStyle/>
          <a:p>
            <a:r>
              <a:rPr lang="fr-FR" b="1" dirty="0"/>
              <a:t>Indicateurs candidats</a:t>
            </a:r>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6217920" y="2582334"/>
            <a:ext cx="5764530" cy="3723216"/>
          </a:xfrm>
        </p:spPr>
        <p:txBody>
          <a:bodyPr>
            <a:normAutofit/>
          </a:bodyPr>
          <a:lstStyle/>
          <a:p>
            <a:r>
              <a:rPr lang="fr-FR" dirty="0"/>
              <a:t>Adultes/population </a:t>
            </a:r>
            <a:r>
              <a:rPr lang="fr-FR" dirty="0" smtClean="0"/>
              <a:t>générale </a:t>
            </a:r>
            <a:r>
              <a:rPr lang="fr-FR" dirty="0"/>
              <a:t>:</a:t>
            </a:r>
          </a:p>
          <a:p>
            <a:pPr>
              <a:buFont typeface="Arial" panose="020B0604020202020204" pitchFamily="34" charset="0"/>
              <a:buChar char="•"/>
            </a:pPr>
            <a:r>
              <a:rPr lang="fr-FR" dirty="0"/>
              <a:t> Diversité alimentaire minimale pour les femmes en âge de procréer </a:t>
            </a:r>
            <a:r>
              <a:rPr lang="fr-FR" dirty="0" smtClean="0"/>
              <a:t>(MDD-W</a:t>
            </a:r>
            <a:r>
              <a:rPr lang="fr-FR" dirty="0"/>
              <a:t>) </a:t>
            </a:r>
          </a:p>
          <a:p>
            <a:pPr>
              <a:buFont typeface="Arial" panose="020B0604020202020204" pitchFamily="34" charset="0"/>
              <a:buChar char="•"/>
            </a:pPr>
            <a:r>
              <a:rPr lang="fr-FR" dirty="0"/>
              <a:t>Score </a:t>
            </a:r>
            <a:r>
              <a:rPr lang="fr-FR" dirty="0" smtClean="0"/>
              <a:t>mondial </a:t>
            </a:r>
            <a:r>
              <a:rPr lang="fr-FR" dirty="0"/>
              <a:t>des recommandations diététiques </a:t>
            </a:r>
            <a:r>
              <a:rPr lang="fr-FR" dirty="0" smtClean="0"/>
              <a:t>(GDR score) </a:t>
            </a:r>
            <a:endParaRPr lang="fr-FR" dirty="0"/>
          </a:p>
          <a:p>
            <a:pPr>
              <a:buFont typeface="Arial" panose="020B0604020202020204" pitchFamily="34" charset="0"/>
              <a:buChar char="•"/>
            </a:pPr>
            <a:r>
              <a:rPr lang="fr-FR" dirty="0" smtClean="0"/>
              <a:t>GDR-sain </a:t>
            </a:r>
            <a:endParaRPr lang="fr-FR" dirty="0"/>
          </a:p>
          <a:p>
            <a:pPr>
              <a:buFont typeface="Arial" panose="020B0604020202020204" pitchFamily="34" charset="0"/>
              <a:buChar char="•"/>
            </a:pPr>
            <a:r>
              <a:rPr lang="fr-FR" dirty="0" smtClean="0"/>
              <a:t>GDR-Limite</a:t>
            </a:r>
            <a:endParaRPr lang="fr-FR" dirty="0"/>
          </a:p>
          <a:p>
            <a:pPr>
              <a:buFont typeface="Arial" panose="020B0604020202020204" pitchFamily="34" charset="0"/>
              <a:buChar char="•"/>
            </a:pPr>
            <a:r>
              <a:rPr lang="fr-FR" dirty="0"/>
              <a:t>Consommation des cinq groupes d’aliments recommandés</a:t>
            </a:r>
          </a:p>
          <a:p>
            <a:pPr marL="0" indent="0">
              <a:buNone/>
            </a:pPr>
            <a:endParaRPr lang="en-US" dirty="0"/>
          </a:p>
        </p:txBody>
      </p:sp>
    </p:spTree>
    <p:extLst>
      <p:ext uri="{BB962C8B-B14F-4D97-AF65-F5344CB8AC3E}">
        <p14:creationId xmlns:p14="http://schemas.microsoft.com/office/powerpoint/2010/main" val="14967373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p:txBody>
          <a:bodyPr/>
          <a:lstStyle/>
          <a:p>
            <a:r>
              <a:rPr lang="fr-FR" dirty="0"/>
              <a:t>Qualité de l’alimentation</a:t>
            </a:r>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p:txBody>
          <a:bodyPr/>
          <a:lstStyle/>
          <a:p>
            <a:r>
              <a:rPr lang="en-US" b="1"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387276" y="2582334"/>
            <a:ext cx="4937760" cy="3286760"/>
          </a:xfrm>
        </p:spPr>
        <p:txBody>
          <a:bodyPr>
            <a:noAutofit/>
          </a:bodyPr>
          <a:lstStyle/>
          <a:p>
            <a:pPr>
              <a:buFont typeface="Wingdings" panose="05000000000000000000" pitchFamily="2" charset="2"/>
              <a:buChar char="Ø"/>
            </a:pPr>
            <a:r>
              <a:rPr lang="fr-FR" dirty="0"/>
              <a:t> Une alimentation saine est « bénéfique pour la santé et prévient les maladies. Il fournit une adéquation sans excès de nutriments et de substances bénéfiques pour la santé provenant d’aliments nutritifs et évite la consommation de substances nocives pour la santé » (Neufeld et coll., 2021). </a:t>
            </a:r>
          </a:p>
          <a:p>
            <a:pPr>
              <a:buFont typeface="Wingdings" panose="05000000000000000000" pitchFamily="2" charset="2"/>
              <a:buChar char="Ø"/>
            </a:pPr>
            <a:r>
              <a:rPr lang="fr-FR" dirty="0"/>
              <a:t> La qualité de l’alimentation est mesurée au niveau individuel pour caractériser la consommation alimentaire individuelle. </a:t>
            </a:r>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p:txBody>
          <a:bodyPr/>
          <a:lstStyle/>
          <a:p>
            <a:r>
              <a:rPr lang="fr-FR" b="1" dirty="0"/>
              <a:t>Indicateurs candidats</a:t>
            </a:r>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5873675" y="2582334"/>
            <a:ext cx="5798371" cy="3723216"/>
          </a:xfrm>
        </p:spPr>
        <p:txBody>
          <a:bodyPr>
            <a:normAutofit fontScale="92500"/>
          </a:bodyPr>
          <a:lstStyle/>
          <a:p>
            <a:pPr marL="0" indent="0">
              <a:lnSpc>
                <a:spcPct val="100000"/>
              </a:lnSpc>
              <a:spcBef>
                <a:spcPts val="0"/>
              </a:spcBef>
              <a:spcAft>
                <a:spcPts val="0"/>
              </a:spcAft>
              <a:buNone/>
            </a:pPr>
            <a:r>
              <a:rPr lang="fr-FR" b="1" dirty="0"/>
              <a:t>Consommation d’aliments spécifiques : </a:t>
            </a:r>
          </a:p>
          <a:p>
            <a:pPr>
              <a:lnSpc>
                <a:spcPct val="100000"/>
              </a:lnSpc>
              <a:spcBef>
                <a:spcPts val="0"/>
              </a:spcBef>
              <a:spcAft>
                <a:spcPts val="0"/>
              </a:spcAft>
              <a:buFont typeface="Arial" panose="020B0604020202020204" pitchFamily="34" charset="0"/>
              <a:buChar char="•"/>
            </a:pPr>
            <a:r>
              <a:rPr lang="fr-FR" dirty="0"/>
              <a:t>Zéro consommation de fruits et légumes</a:t>
            </a:r>
          </a:p>
          <a:p>
            <a:pPr>
              <a:lnSpc>
                <a:spcPct val="100000"/>
              </a:lnSpc>
              <a:spcBef>
                <a:spcPts val="0"/>
              </a:spcBef>
              <a:spcAft>
                <a:spcPts val="0"/>
              </a:spcAft>
              <a:buFont typeface="Arial" panose="020B0604020202020204" pitchFamily="34" charset="0"/>
              <a:buChar char="•"/>
            </a:pPr>
            <a:r>
              <a:rPr lang="fr-FR" dirty="0"/>
              <a:t> Consommation d’aliments d’origine animale</a:t>
            </a:r>
          </a:p>
          <a:p>
            <a:pPr>
              <a:lnSpc>
                <a:spcPct val="100000"/>
              </a:lnSpc>
              <a:spcBef>
                <a:spcPts val="0"/>
              </a:spcBef>
              <a:spcAft>
                <a:spcPts val="0"/>
              </a:spcAft>
              <a:buFont typeface="Arial" panose="020B0604020202020204" pitchFamily="34" charset="0"/>
              <a:buChar char="•"/>
            </a:pPr>
            <a:r>
              <a:rPr lang="fr-FR" dirty="0"/>
              <a:t> Consommation de légumineuses, de noix et de graines </a:t>
            </a:r>
          </a:p>
          <a:p>
            <a:pPr>
              <a:lnSpc>
                <a:spcPct val="100000"/>
              </a:lnSpc>
              <a:spcBef>
                <a:spcPts val="0"/>
              </a:spcBef>
              <a:spcAft>
                <a:spcPts val="0"/>
              </a:spcAft>
              <a:buFont typeface="Arial" panose="020B0604020202020204" pitchFamily="34" charset="0"/>
              <a:buChar char="•"/>
            </a:pPr>
            <a:r>
              <a:rPr lang="fr-FR" dirty="0"/>
              <a:t>Consommation de grains entiers</a:t>
            </a:r>
          </a:p>
          <a:p>
            <a:pPr>
              <a:lnSpc>
                <a:spcPct val="100000"/>
              </a:lnSpc>
              <a:spcBef>
                <a:spcPts val="0"/>
              </a:spcBef>
              <a:spcAft>
                <a:spcPts val="0"/>
              </a:spcAft>
              <a:buFont typeface="Arial" panose="020B0604020202020204" pitchFamily="34" charset="0"/>
              <a:buChar char="•"/>
            </a:pPr>
            <a:r>
              <a:rPr lang="fr-FR" dirty="0"/>
              <a:t>Consommation de boissons sucrées</a:t>
            </a:r>
          </a:p>
          <a:p>
            <a:pPr>
              <a:lnSpc>
                <a:spcPct val="100000"/>
              </a:lnSpc>
              <a:spcBef>
                <a:spcPts val="0"/>
              </a:spcBef>
              <a:spcAft>
                <a:spcPts val="0"/>
              </a:spcAft>
              <a:buFont typeface="Arial" panose="020B0604020202020204" pitchFamily="34" charset="0"/>
              <a:buChar char="•"/>
            </a:pPr>
            <a:r>
              <a:rPr lang="fr-FR" dirty="0"/>
              <a:t> Consommation d’aliments malsains</a:t>
            </a:r>
          </a:p>
          <a:p>
            <a:pPr>
              <a:lnSpc>
                <a:spcPct val="100000"/>
              </a:lnSpc>
              <a:spcBef>
                <a:spcPts val="0"/>
              </a:spcBef>
              <a:spcAft>
                <a:spcPts val="0"/>
              </a:spcAft>
              <a:buFont typeface="Arial" panose="020B0604020202020204" pitchFamily="34" charset="0"/>
              <a:buChar char="•"/>
            </a:pPr>
            <a:r>
              <a:rPr lang="fr-FR" dirty="0"/>
              <a:t> (composés d’aliments sucrés + collations salées ou frites) </a:t>
            </a:r>
          </a:p>
          <a:p>
            <a:pPr>
              <a:lnSpc>
                <a:spcPct val="100000"/>
              </a:lnSpc>
              <a:spcBef>
                <a:spcPts val="0"/>
              </a:spcBef>
              <a:spcAft>
                <a:spcPts val="0"/>
              </a:spcAft>
              <a:buFont typeface="Arial" panose="020B0604020202020204" pitchFamily="34" charset="0"/>
              <a:buChar char="•"/>
            </a:pPr>
            <a:r>
              <a:rPr lang="fr-FR" dirty="0"/>
              <a:t>Consommation de sodas, de boissons énergisantes ou de boissons pour sportifs</a:t>
            </a:r>
          </a:p>
          <a:p>
            <a:pPr>
              <a:lnSpc>
                <a:spcPct val="100000"/>
              </a:lnSpc>
              <a:spcBef>
                <a:spcPts val="0"/>
              </a:spcBef>
              <a:spcAft>
                <a:spcPts val="0"/>
              </a:spcAft>
              <a:buFont typeface="Arial" panose="020B0604020202020204" pitchFamily="34" charset="0"/>
              <a:buChar char="•"/>
            </a:pPr>
            <a:r>
              <a:rPr lang="fr-FR" dirty="0"/>
              <a:t>Restauration rapide ou consommation de nouilles instantanées</a:t>
            </a:r>
          </a:p>
          <a:p>
            <a:pPr>
              <a:lnSpc>
                <a:spcPct val="100000"/>
              </a:lnSpc>
              <a:spcBef>
                <a:spcPts val="0"/>
              </a:spcBef>
              <a:spcAft>
                <a:spcPts val="0"/>
              </a:spcAft>
              <a:buFont typeface="Arial" panose="020B0604020202020204" pitchFamily="34" charset="0"/>
              <a:buChar char="•"/>
            </a:pPr>
            <a:endParaRPr lang="fr-FR" dirty="0"/>
          </a:p>
          <a:p>
            <a:pPr>
              <a:lnSpc>
                <a:spcPct val="100000"/>
              </a:lnSpc>
              <a:spcBef>
                <a:spcPts val="0"/>
              </a:spcBef>
              <a:spcAft>
                <a:spcPts val="0"/>
              </a:spcAft>
              <a:buFont typeface="Arial" panose="020B0604020202020204" pitchFamily="34" charset="0"/>
              <a:buChar char="•"/>
            </a:pPr>
            <a:endParaRPr lang="en-US" dirty="0"/>
          </a:p>
        </p:txBody>
      </p:sp>
    </p:spTree>
    <p:extLst>
      <p:ext uri="{BB962C8B-B14F-4D97-AF65-F5344CB8AC3E}">
        <p14:creationId xmlns:p14="http://schemas.microsoft.com/office/powerpoint/2010/main" val="27967623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p:txBody>
          <a:bodyPr/>
          <a:lstStyle/>
          <a:p>
            <a:r>
              <a:rPr lang="fr-FR" dirty="0"/>
              <a:t>Sécurité alimentaire</a:t>
            </a:r>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p:txBody>
          <a:bodyPr/>
          <a:lstStyle/>
          <a:p>
            <a:r>
              <a:rPr lang="en-US"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p:txBody>
          <a:bodyPr>
            <a:noAutofit/>
          </a:bodyPr>
          <a:lstStyle/>
          <a:p>
            <a:r>
              <a:rPr lang="fr-FR" dirty="0"/>
              <a:t>La sécurité alimentaire existe lorsque « toutes les personnes ont à tout moment un accès physique, économique et social à une alimentation suffisante, saine et nutritive qui répond à leurs besoins alimentaires et à leurs préférences alimentaires pour mener une vie active et saine » (FAO, FIDA, PAM, UNICEF, OMS, 2020). </a:t>
            </a:r>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a:xfrm>
            <a:off x="6349284" y="1846052"/>
            <a:ext cx="4806395" cy="736282"/>
          </a:xfrm>
        </p:spPr>
        <p:txBody>
          <a:bodyPr/>
          <a:lstStyle/>
          <a:p>
            <a:r>
              <a:rPr lang="fr-FR" dirty="0"/>
              <a:t>Indicateurs candidats</a:t>
            </a:r>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6217920" y="2582334"/>
            <a:ext cx="5292762" cy="3723216"/>
          </a:xfrm>
        </p:spPr>
        <p:txBody>
          <a:bodyPr>
            <a:normAutofit/>
          </a:bodyPr>
          <a:lstStyle/>
          <a:p>
            <a:pPr>
              <a:buFont typeface="Arial" panose="020B0604020202020204" pitchFamily="34" charset="0"/>
              <a:buChar char="•"/>
            </a:pPr>
            <a:r>
              <a:rPr lang="fr-FR" dirty="0"/>
              <a:t>Prévalence de la sous-alimentation </a:t>
            </a:r>
          </a:p>
          <a:p>
            <a:pPr>
              <a:buFont typeface="Arial" panose="020B0604020202020204" pitchFamily="34" charset="0"/>
              <a:buChar char="•"/>
            </a:pPr>
            <a:r>
              <a:rPr lang="fr-FR" dirty="0"/>
              <a:t>Échelle d’évaluation de l’insécurité </a:t>
            </a:r>
            <a:r>
              <a:rPr lang="fr-FR" dirty="0" smtClean="0"/>
              <a:t>alimentaire selon les expériences vécues </a:t>
            </a:r>
            <a:r>
              <a:rPr lang="fr-FR" dirty="0"/>
              <a:t>(FIES</a:t>
            </a:r>
            <a:r>
              <a:rPr lang="fr-FR" dirty="0" smtClean="0"/>
              <a:t>)</a:t>
            </a:r>
          </a:p>
          <a:p>
            <a:pPr>
              <a:buFont typeface="Arial" panose="020B0604020202020204" pitchFamily="34" charset="0"/>
              <a:buChar char="•"/>
            </a:pPr>
            <a:r>
              <a:rPr lang="fr-FR" dirty="0" smtClean="0"/>
              <a:t> Nombre </a:t>
            </a:r>
            <a:r>
              <a:rPr lang="fr-FR" dirty="0"/>
              <a:t>de personnes qui n’ont pas les moyens de se payer une alimentation saine </a:t>
            </a:r>
          </a:p>
          <a:p>
            <a:pPr>
              <a:buFont typeface="Arial" panose="020B0604020202020204" pitchFamily="34" charset="0"/>
              <a:buChar char="•"/>
            </a:pPr>
            <a:r>
              <a:rPr lang="fr-FR" dirty="0"/>
              <a:t>Proportion de personnes qui n’ont pas les moyens de se payer une alimentation saine</a:t>
            </a:r>
          </a:p>
        </p:txBody>
      </p:sp>
    </p:spTree>
    <p:extLst>
      <p:ext uri="{BB962C8B-B14F-4D97-AF65-F5344CB8AC3E}">
        <p14:creationId xmlns:p14="http://schemas.microsoft.com/office/powerpoint/2010/main" val="20700164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a:xfrm>
            <a:off x="1005840" y="234762"/>
            <a:ext cx="10058400" cy="475891"/>
          </a:xfrm>
        </p:spPr>
        <p:txBody>
          <a:bodyPr>
            <a:normAutofit fontScale="90000"/>
          </a:bodyPr>
          <a:lstStyle/>
          <a:p>
            <a:r>
              <a:rPr lang="fr-FR" dirty="0"/>
              <a:t>Environnements alimentaires</a:t>
            </a:r>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a:xfrm>
            <a:off x="602428" y="1012085"/>
            <a:ext cx="4937760" cy="736282"/>
          </a:xfrm>
        </p:spPr>
        <p:txBody>
          <a:bodyPr/>
          <a:lstStyle/>
          <a:p>
            <a:r>
              <a:rPr lang="en-US" b="1"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422909" y="1650682"/>
            <a:ext cx="3342266" cy="4132352"/>
          </a:xfrm>
          <a:solidFill>
            <a:schemeClr val="bg1"/>
          </a:solidFill>
        </p:spPr>
        <p:txBody>
          <a:bodyPr>
            <a:noAutofit/>
          </a:bodyPr>
          <a:lstStyle/>
          <a:p>
            <a:pPr marL="0" indent="0">
              <a:buNone/>
            </a:pPr>
            <a:r>
              <a:rPr lang="fr-FR" dirty="0"/>
              <a:t>Les environnements alimentaires englobent la disponibilité, </a:t>
            </a:r>
            <a:r>
              <a:rPr lang="fr-FR" dirty="0" smtClean="0"/>
              <a:t>l’</a:t>
            </a:r>
            <a:r>
              <a:rPr lang="fr-FR" dirty="0" err="1" smtClean="0"/>
              <a:t>accéssibilité</a:t>
            </a:r>
            <a:r>
              <a:rPr lang="fr-FR" dirty="0" smtClean="0"/>
              <a:t> financière </a:t>
            </a:r>
            <a:r>
              <a:rPr lang="fr-FR" dirty="0"/>
              <a:t>et les propriétés des aliments (y compris la salubrité, la qualité, la commodité et la durabilité), ainsi que les messages alimentaires et les propriétés des fournisseurs.</a:t>
            </a:r>
            <a:endParaRPr lang="en-US" dirty="0"/>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a:xfrm>
            <a:off x="6035040" y="472708"/>
            <a:ext cx="4937760" cy="736282"/>
          </a:xfrm>
        </p:spPr>
        <p:txBody>
          <a:bodyPr/>
          <a:lstStyle/>
          <a:p>
            <a:r>
              <a:rPr lang="fr-FR" b="1" dirty="0"/>
              <a:t>Indicateurs candidats</a:t>
            </a:r>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4044875" y="1100505"/>
            <a:ext cx="7785176" cy="5205045"/>
          </a:xfrm>
          <a:solidFill>
            <a:schemeClr val="bg1"/>
          </a:solidFill>
        </p:spPr>
        <p:txBody>
          <a:bodyPr>
            <a:noAutofit/>
          </a:bodyPr>
          <a:lstStyle/>
          <a:p>
            <a:pPr>
              <a:lnSpc>
                <a:spcPct val="100000"/>
              </a:lnSpc>
              <a:buFont typeface="Arial" panose="020B0604020202020204" pitchFamily="34" charset="0"/>
              <a:buChar char="•"/>
            </a:pPr>
            <a:r>
              <a:rPr lang="fr-FR" sz="1800" dirty="0"/>
              <a:t>Coût d’une alimentation saine </a:t>
            </a:r>
          </a:p>
          <a:p>
            <a:pPr>
              <a:lnSpc>
                <a:spcPct val="100000"/>
              </a:lnSpc>
              <a:buFont typeface="Arial" panose="020B0604020202020204" pitchFamily="34" charset="0"/>
              <a:buChar char="•"/>
            </a:pPr>
            <a:r>
              <a:rPr lang="fr-FR" sz="1800" dirty="0"/>
              <a:t>Coût de chaque groupe alimentaire (féculents, graisses/huiles, légumineuses/noix/graines, aliments d’origine animale, fruits, légumes) (par personne et par jour) </a:t>
            </a:r>
          </a:p>
          <a:p>
            <a:pPr>
              <a:lnSpc>
                <a:spcPct val="100000"/>
              </a:lnSpc>
              <a:buFont typeface="Arial" panose="020B0604020202020204" pitchFamily="34" charset="0"/>
              <a:buChar char="•"/>
            </a:pPr>
            <a:r>
              <a:rPr lang="fr-FR" sz="1800" dirty="0"/>
              <a:t>Coût d’une alimentation saine par rapport aux dépenses alimentaires moyennes </a:t>
            </a:r>
          </a:p>
          <a:p>
            <a:pPr>
              <a:lnSpc>
                <a:spcPct val="100000"/>
              </a:lnSpc>
              <a:buFont typeface="Arial" panose="020B0604020202020204" pitchFamily="34" charset="0"/>
              <a:buChar char="•"/>
            </a:pPr>
            <a:r>
              <a:rPr lang="fr-FR" sz="1800" dirty="0"/>
              <a:t>Part de l’énergie alimentaire provenant des racines, des céréales et des tubercules (%) </a:t>
            </a:r>
          </a:p>
          <a:p>
            <a:pPr>
              <a:lnSpc>
                <a:spcPct val="100000"/>
              </a:lnSpc>
              <a:buFont typeface="Arial" panose="020B0604020202020204" pitchFamily="34" charset="0"/>
              <a:buChar char="•"/>
            </a:pPr>
            <a:r>
              <a:rPr lang="fr-FR" sz="1800" dirty="0"/>
              <a:t>Disponibilité/approvisionnement (g/jour/habitant) – légumes</a:t>
            </a:r>
          </a:p>
          <a:p>
            <a:pPr>
              <a:lnSpc>
                <a:spcPct val="100000"/>
              </a:lnSpc>
              <a:buFont typeface="Arial" panose="020B0604020202020204" pitchFamily="34" charset="0"/>
              <a:buChar char="•"/>
            </a:pPr>
            <a:r>
              <a:rPr lang="fr-FR" sz="1800" dirty="0"/>
              <a:t> Disponibilité/approvisionnement (g/jour/habitant) – fruits</a:t>
            </a:r>
          </a:p>
          <a:p>
            <a:pPr>
              <a:lnSpc>
                <a:spcPct val="100000"/>
              </a:lnSpc>
              <a:buFont typeface="Arial" panose="020B0604020202020204" pitchFamily="34" charset="0"/>
              <a:buChar char="•"/>
            </a:pPr>
            <a:r>
              <a:rPr lang="fr-FR" sz="1800" dirty="0"/>
              <a:t> Disponibilité/approvisionnement (g/jour/habitant) – légumineuses</a:t>
            </a:r>
          </a:p>
          <a:p>
            <a:pPr>
              <a:lnSpc>
                <a:spcPct val="100000"/>
              </a:lnSpc>
              <a:buFont typeface="Arial" panose="020B0604020202020204" pitchFamily="34" charset="0"/>
              <a:buChar char="•"/>
            </a:pPr>
            <a:r>
              <a:rPr lang="fr-FR" sz="1800" dirty="0"/>
              <a:t> Disponibilité/approvisionnement (kcal/jour/habitant) - aliments d’origine animale </a:t>
            </a:r>
          </a:p>
          <a:p>
            <a:pPr>
              <a:lnSpc>
                <a:spcPct val="100000"/>
              </a:lnSpc>
              <a:buFont typeface="Arial" panose="020B0604020202020204" pitchFamily="34" charset="0"/>
              <a:buChar char="•"/>
            </a:pPr>
            <a:r>
              <a:rPr lang="fr-FR" sz="1800" dirty="0"/>
              <a:t>Disponibilité (quantité/jour/habitant) des macronutriments et des micronutriments Valeur au détail des ventes d’aliments ultra-transformés par habitant (également disponible comme taux de croissance)</a:t>
            </a:r>
          </a:p>
        </p:txBody>
      </p:sp>
    </p:spTree>
    <p:extLst>
      <p:ext uri="{BB962C8B-B14F-4D97-AF65-F5344CB8AC3E}">
        <p14:creationId xmlns:p14="http://schemas.microsoft.com/office/powerpoint/2010/main" val="11540699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a:xfrm>
            <a:off x="1097280" y="286603"/>
            <a:ext cx="10058400" cy="703101"/>
          </a:xfrm>
        </p:spPr>
        <p:txBody>
          <a:bodyPr>
            <a:normAutofit/>
          </a:bodyPr>
          <a:lstStyle/>
          <a:p>
            <a:r>
              <a:rPr lang="fr-FR" sz="3600" dirty="0"/>
              <a:t>Politiques affectant les environnements alimentaires</a:t>
            </a:r>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a:xfrm>
            <a:off x="925002" y="891631"/>
            <a:ext cx="4937760" cy="463833"/>
          </a:xfrm>
        </p:spPr>
        <p:txBody>
          <a:bodyPr/>
          <a:lstStyle/>
          <a:p>
            <a:r>
              <a:rPr lang="en-US"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377795" y="1499135"/>
            <a:ext cx="5185654" cy="4806415"/>
          </a:xfrm>
          <a:solidFill>
            <a:schemeClr val="bg1"/>
          </a:solidFill>
        </p:spPr>
        <p:txBody>
          <a:bodyPr>
            <a:noAutofit/>
          </a:bodyPr>
          <a:lstStyle/>
          <a:p>
            <a:pPr>
              <a:buFont typeface="Wingdings" panose="05000000000000000000" pitchFamily="2" charset="2"/>
              <a:buChar char="Ø"/>
            </a:pPr>
            <a:r>
              <a:rPr lang="fr-FR" dirty="0"/>
              <a:t> Les politiques peuvent contribuer positivement ou négativement à la disponibilité alimentaire, à l’accès aux aliments, aux propriétés des produits et/ou aux messages alimentaires et, en fin de compte, aux régimes alimentaires et à la nutrition. </a:t>
            </a:r>
          </a:p>
          <a:p>
            <a:pPr>
              <a:buFont typeface="Wingdings" panose="05000000000000000000" pitchFamily="2" charset="2"/>
              <a:buChar char="Ø"/>
            </a:pPr>
            <a:r>
              <a:rPr lang="fr-FR" dirty="0"/>
              <a:t> Certaines des politiques les plus importantes à suivre sont celles liées à:</a:t>
            </a:r>
          </a:p>
          <a:p>
            <a:pPr marL="749808" lvl="1" indent="-457200">
              <a:lnSpc>
                <a:spcPct val="100000"/>
              </a:lnSpc>
              <a:spcBef>
                <a:spcPts val="0"/>
              </a:spcBef>
              <a:spcAft>
                <a:spcPts val="0"/>
              </a:spcAft>
              <a:buFont typeface="Wingdings" panose="05000000000000000000" pitchFamily="2" charset="2"/>
              <a:buChar char="Ø"/>
            </a:pPr>
            <a:r>
              <a:rPr lang="fr-FR" dirty="0"/>
              <a:t>Marketing auprès des enfants</a:t>
            </a:r>
          </a:p>
          <a:p>
            <a:pPr marL="749808" lvl="1" indent="-457200">
              <a:lnSpc>
                <a:spcPct val="100000"/>
              </a:lnSpc>
              <a:spcBef>
                <a:spcPts val="0"/>
              </a:spcBef>
              <a:spcAft>
                <a:spcPts val="0"/>
              </a:spcAft>
              <a:buFont typeface="Wingdings" panose="05000000000000000000" pitchFamily="2" charset="2"/>
              <a:buChar char="Ø"/>
            </a:pPr>
            <a:r>
              <a:rPr lang="fr-FR" dirty="0"/>
              <a:t> Commercialisation des substituts du lait maternel </a:t>
            </a:r>
          </a:p>
          <a:p>
            <a:pPr marL="749808" lvl="1" indent="-457200">
              <a:lnSpc>
                <a:spcPct val="100000"/>
              </a:lnSpc>
              <a:spcBef>
                <a:spcPts val="0"/>
              </a:spcBef>
              <a:spcAft>
                <a:spcPts val="0"/>
              </a:spcAft>
              <a:buFont typeface="Wingdings" panose="05000000000000000000" pitchFamily="2" charset="2"/>
              <a:buChar char="Ø"/>
            </a:pPr>
            <a:r>
              <a:rPr lang="fr-FR" dirty="0"/>
              <a:t>des mesures fiscales telles que les taxes sur les boissons gazeuses et les aliments ultra transformés, la réglementation des gras trans, le sucre ajouté, la teneur en sel et en sodium </a:t>
            </a:r>
          </a:p>
          <a:p>
            <a:pPr marL="749808" lvl="1" indent="-457200">
              <a:lnSpc>
                <a:spcPct val="100000"/>
              </a:lnSpc>
              <a:spcBef>
                <a:spcPts val="0"/>
              </a:spcBef>
              <a:spcAft>
                <a:spcPts val="0"/>
              </a:spcAft>
              <a:buFont typeface="Wingdings" panose="05000000000000000000" pitchFamily="2" charset="2"/>
              <a:buChar char="Ø"/>
            </a:pPr>
            <a:r>
              <a:rPr lang="fr-FR" dirty="0"/>
              <a:t>les normes de sécurité alimentaire</a:t>
            </a:r>
            <a:endParaRPr lang="en-US" sz="1600" dirty="0"/>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a:xfrm>
            <a:off x="6872391" y="1109770"/>
            <a:ext cx="4303188" cy="420070"/>
          </a:xfrm>
        </p:spPr>
        <p:txBody>
          <a:bodyPr/>
          <a:lstStyle/>
          <a:p>
            <a:r>
              <a:rPr lang="fr-FR" dirty="0"/>
              <a:t>Indicateurs candidats</a:t>
            </a:r>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6217920" y="1529840"/>
            <a:ext cx="5612130" cy="4775710"/>
          </a:xfrm>
          <a:solidFill>
            <a:schemeClr val="bg1"/>
          </a:solidFill>
        </p:spPr>
        <p:txBody>
          <a:bodyPr>
            <a:normAutofit lnSpcReduction="10000"/>
          </a:bodyPr>
          <a:lstStyle/>
          <a:p>
            <a:pPr>
              <a:lnSpc>
                <a:spcPct val="100000"/>
              </a:lnSpc>
              <a:spcBef>
                <a:spcPts val="0"/>
              </a:spcBef>
              <a:spcAft>
                <a:spcPts val="0"/>
              </a:spcAft>
              <a:buFont typeface="Wingdings" panose="05000000000000000000" pitchFamily="2" charset="2"/>
              <a:buChar char="ü"/>
            </a:pPr>
            <a:r>
              <a:rPr lang="fr-FR" dirty="0" smtClean="0"/>
              <a:t>Couverture </a:t>
            </a:r>
            <a:r>
              <a:rPr lang="fr-FR" dirty="0"/>
              <a:t>en sel iodé (% des ménages</a:t>
            </a:r>
            <a:r>
              <a:rPr lang="fr-FR" dirty="0" smtClean="0"/>
              <a:t>)</a:t>
            </a:r>
          </a:p>
          <a:p>
            <a:pPr>
              <a:lnSpc>
                <a:spcPct val="100000"/>
              </a:lnSpc>
              <a:spcBef>
                <a:spcPts val="0"/>
              </a:spcBef>
              <a:spcAft>
                <a:spcPts val="0"/>
              </a:spcAft>
              <a:buFont typeface="Wingdings" panose="05000000000000000000" pitchFamily="2" charset="2"/>
              <a:buChar char="ü"/>
            </a:pPr>
            <a:r>
              <a:rPr lang="fr-FR" dirty="0" smtClean="0"/>
              <a:t>Législation </a:t>
            </a:r>
            <a:r>
              <a:rPr lang="fr-FR" dirty="0"/>
              <a:t>sur la fortification (Toute / Obligatoire / Aucune</a:t>
            </a:r>
            <a:r>
              <a:rPr lang="fr-FR" dirty="0" smtClean="0"/>
              <a:t>)</a:t>
            </a:r>
          </a:p>
          <a:p>
            <a:pPr>
              <a:lnSpc>
                <a:spcPct val="100000"/>
              </a:lnSpc>
              <a:spcBef>
                <a:spcPts val="0"/>
              </a:spcBef>
              <a:spcAft>
                <a:spcPts val="0"/>
              </a:spcAft>
              <a:buFont typeface="Wingdings" panose="05000000000000000000" pitchFamily="2" charset="2"/>
              <a:buChar char="ü"/>
            </a:pPr>
            <a:r>
              <a:rPr lang="fr-FR" dirty="0" smtClean="0"/>
              <a:t>Mise </a:t>
            </a:r>
            <a:r>
              <a:rPr lang="fr-FR" dirty="0"/>
              <a:t>en œuvre de restrictions sur la commercialisation des substituts du lait maternel (Entièrement réalisée / Partiellement réalisée / Non réalisée)- </a:t>
            </a:r>
            <a:endParaRPr lang="fr-FR" dirty="0" smtClean="0"/>
          </a:p>
          <a:p>
            <a:pPr>
              <a:lnSpc>
                <a:spcPct val="100000"/>
              </a:lnSpc>
              <a:spcBef>
                <a:spcPts val="0"/>
              </a:spcBef>
              <a:spcAft>
                <a:spcPts val="0"/>
              </a:spcAft>
              <a:buFont typeface="Wingdings" panose="05000000000000000000" pitchFamily="2" charset="2"/>
              <a:buChar char="ü"/>
            </a:pPr>
            <a:r>
              <a:rPr lang="fr-FR" dirty="0" smtClean="0"/>
              <a:t>Existence </a:t>
            </a:r>
            <a:r>
              <a:rPr lang="fr-FR" dirty="0"/>
              <a:t>de politiques sur la commercialisation de la malbouffe auprès des enfants (binaire</a:t>
            </a:r>
            <a:r>
              <a:rPr lang="fr-FR" dirty="0" smtClean="0"/>
              <a:t>)</a:t>
            </a:r>
          </a:p>
          <a:p>
            <a:pPr>
              <a:lnSpc>
                <a:spcPct val="100000"/>
              </a:lnSpc>
              <a:spcBef>
                <a:spcPts val="0"/>
              </a:spcBef>
              <a:spcAft>
                <a:spcPts val="0"/>
              </a:spcAft>
              <a:buFont typeface="Wingdings" panose="05000000000000000000" pitchFamily="2" charset="2"/>
              <a:buChar char="ü"/>
            </a:pPr>
            <a:r>
              <a:rPr lang="fr-FR" dirty="0" smtClean="0"/>
              <a:t>Réglementation </a:t>
            </a:r>
            <a:r>
              <a:rPr lang="fr-FR" dirty="0"/>
              <a:t>obligatoire de la publicité alimentaire diffusée auprès des enfants- Étiquettes "interprétatives" bien visibles et étiquettes </a:t>
            </a:r>
            <a:r>
              <a:rPr lang="fr-FR" dirty="0" smtClean="0"/>
              <a:t>d'avertissement</a:t>
            </a:r>
          </a:p>
          <a:p>
            <a:pPr>
              <a:lnSpc>
                <a:spcPct val="100000"/>
              </a:lnSpc>
              <a:spcBef>
                <a:spcPts val="0"/>
              </a:spcBef>
              <a:spcAft>
                <a:spcPts val="0"/>
              </a:spcAft>
              <a:buFont typeface="Wingdings" panose="05000000000000000000" pitchFamily="2" charset="2"/>
              <a:buChar char="ü"/>
            </a:pPr>
            <a:r>
              <a:rPr lang="fr-FR" dirty="0" smtClean="0"/>
              <a:t>Taxes </a:t>
            </a:r>
            <a:r>
              <a:rPr lang="fr-FR" dirty="0"/>
              <a:t>alimentaires liées à la </a:t>
            </a:r>
            <a:r>
              <a:rPr lang="fr-FR" dirty="0" smtClean="0"/>
              <a:t>santé</a:t>
            </a:r>
          </a:p>
          <a:p>
            <a:pPr>
              <a:lnSpc>
                <a:spcPct val="100000"/>
              </a:lnSpc>
              <a:spcBef>
                <a:spcPts val="0"/>
              </a:spcBef>
              <a:spcAft>
                <a:spcPts val="0"/>
              </a:spcAft>
              <a:buFont typeface="Wingdings" panose="05000000000000000000" pitchFamily="2" charset="2"/>
              <a:buChar char="ü"/>
            </a:pPr>
            <a:r>
              <a:rPr lang="fr-FR" dirty="0" smtClean="0"/>
              <a:t>Mise </a:t>
            </a:r>
            <a:r>
              <a:rPr lang="fr-FR" dirty="0"/>
              <a:t>en œuvre d'une politique de meilleures pratiques pour les acides gras </a:t>
            </a:r>
            <a:r>
              <a:rPr lang="fr-FR" dirty="0" err="1"/>
              <a:t>trans</a:t>
            </a:r>
            <a:r>
              <a:rPr lang="fr-FR" dirty="0"/>
              <a:t> (AGT) produits industriellement (O/N</a:t>
            </a:r>
            <a:r>
              <a:rPr lang="fr-FR" dirty="0" smtClean="0"/>
              <a:t>)</a:t>
            </a:r>
            <a:endParaRPr lang="en-US" dirty="0"/>
          </a:p>
        </p:txBody>
      </p:sp>
    </p:spTree>
    <p:extLst>
      <p:ext uri="{BB962C8B-B14F-4D97-AF65-F5344CB8AC3E}">
        <p14:creationId xmlns:p14="http://schemas.microsoft.com/office/powerpoint/2010/main" val="12297204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A630A-7433-47A5-A326-FFE3638F8664}"/>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dirty="0">
                <a:latin typeface="+mj-lt"/>
              </a:rPr>
              <a:t>Questions?</a:t>
            </a:r>
          </a:p>
        </p:txBody>
      </p:sp>
      <p:pic>
        <p:nvPicPr>
          <p:cNvPr id="3" name="Picture 2" descr="Network theory - Wikiwand">
            <a:extLst>
              <a:ext uri="{FF2B5EF4-FFF2-40B4-BE49-F238E27FC236}">
                <a16:creationId xmlns:a16="http://schemas.microsoft.com/office/drawing/2014/main" id="{D8224455-AE60-4D70-8E99-CC1D8D68B4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417" r="12070" b="-2"/>
          <a:stretch/>
        </p:blipFill>
        <p:spPr bwMode="auto">
          <a:xfrm>
            <a:off x="633999" y="640081"/>
            <a:ext cx="5462001" cy="5054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81387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7F96F-3A1B-0275-B389-8BA3A1397C88}"/>
              </a:ext>
            </a:extLst>
          </p:cNvPr>
          <p:cNvSpPr>
            <a:spLocks noGrp="1"/>
          </p:cNvSpPr>
          <p:nvPr>
            <p:ph type="title"/>
          </p:nvPr>
        </p:nvSpPr>
        <p:spPr/>
        <p:txBody>
          <a:bodyPr/>
          <a:lstStyle/>
          <a:p>
            <a:r>
              <a:rPr lang="en-US" dirty="0"/>
              <a:t>Questions </a:t>
            </a:r>
            <a:r>
              <a:rPr lang="en-US" dirty="0" smtClean="0"/>
              <a:t>d ’orientation </a:t>
            </a:r>
            <a:r>
              <a:rPr lang="en-US" dirty="0"/>
              <a:t>pour la discussion</a:t>
            </a:r>
          </a:p>
        </p:txBody>
      </p:sp>
      <p:sp>
        <p:nvSpPr>
          <p:cNvPr id="3" name="Content Placeholder 2">
            <a:extLst>
              <a:ext uri="{FF2B5EF4-FFF2-40B4-BE49-F238E27FC236}">
                <a16:creationId xmlns:a16="http://schemas.microsoft.com/office/drawing/2014/main" id="{B9BA0D33-9FD4-025E-B848-EC37ADCED1D1}"/>
              </a:ext>
            </a:extLst>
          </p:cNvPr>
          <p:cNvSpPr>
            <a:spLocks noGrp="1"/>
          </p:cNvSpPr>
          <p:nvPr>
            <p:ph idx="1"/>
          </p:nvPr>
        </p:nvSpPr>
        <p:spPr>
          <a:xfrm>
            <a:off x="1097280" y="1845733"/>
            <a:ext cx="10058400" cy="4431241"/>
          </a:xfrm>
        </p:spPr>
        <p:txBody>
          <a:bodyPr>
            <a:normAutofit fontScale="85000" lnSpcReduction="20000"/>
          </a:bodyPr>
          <a:lstStyle/>
          <a:p>
            <a:pPr marL="457200" indent="-457200">
              <a:buFont typeface="+mj-lt"/>
              <a:buAutoNum type="arabicPeriod"/>
            </a:pPr>
            <a:r>
              <a:rPr lang="fr-FR" dirty="0"/>
              <a:t>Quels sont les aspects régionaux qui devraient être pris en considération lors de la sélection de l’ensemble d’indicateurs pour suivre l’état des systèmes alimentaires et son évolution?</a:t>
            </a:r>
          </a:p>
          <a:p>
            <a:pPr marL="457200" indent="-457200">
              <a:buFont typeface="+mj-lt"/>
              <a:buAutoNum type="arabicPeriod"/>
            </a:pPr>
            <a:r>
              <a:rPr lang="fr-FR" dirty="0"/>
              <a:t>Considérez-vous que les indicateurs proposés sont : </a:t>
            </a:r>
          </a:p>
          <a:p>
            <a:pPr>
              <a:buFont typeface="Arial" panose="020B0604020202020204" pitchFamily="34" charset="0"/>
              <a:buChar char="•"/>
            </a:pPr>
            <a:r>
              <a:rPr lang="fr-FR" dirty="0"/>
              <a:t>Pertinent, défini comme leur capacité à mesurer quelque chose de significatif pour les systèmes alimentaires dans une variété de contextes, pendant des périodes pertinentes? </a:t>
            </a:r>
          </a:p>
          <a:p>
            <a:pPr>
              <a:buFont typeface="Arial" panose="020B0604020202020204" pitchFamily="34" charset="0"/>
              <a:buChar char="•"/>
            </a:pPr>
            <a:r>
              <a:rPr lang="fr-FR" dirty="0"/>
              <a:t>Haute qualité, définie comme l’utilisation des méthodologies statistiques et des données disponibles les meilleures et les plus rigoureuses? </a:t>
            </a:r>
          </a:p>
          <a:p>
            <a:pPr>
              <a:buFont typeface="Arial" panose="020B0604020202020204" pitchFamily="34" charset="0"/>
              <a:buChar char="•"/>
            </a:pPr>
            <a:r>
              <a:rPr lang="fr-FR" dirty="0"/>
              <a:t>Interprétable, défini comme ayant la capacité de montrer une direction de changement clairement souhaitable, comparable à travers le temps et l’espace, et facilement communicable? </a:t>
            </a:r>
          </a:p>
          <a:p>
            <a:pPr>
              <a:buFont typeface="Arial" panose="020B0604020202020204" pitchFamily="34" charset="0"/>
              <a:buChar char="•"/>
            </a:pPr>
            <a:r>
              <a:rPr lang="fr-FR" dirty="0"/>
              <a:t>Utile, défini comme sa capacité à être utilisé pour les processus d’élaboration des politiques et de prise de décisions et en répondant aux besoins réels d’information?</a:t>
            </a:r>
          </a:p>
          <a:p>
            <a:pPr marL="0" indent="0">
              <a:buNone/>
            </a:pPr>
            <a:r>
              <a:rPr lang="fr-FR" dirty="0"/>
              <a:t>3.     Quelles sont les lacunes en matière de données que vous pouvez identifier? </a:t>
            </a:r>
          </a:p>
          <a:p>
            <a:pPr>
              <a:buFont typeface="Arial" panose="020B0604020202020204" pitchFamily="34" charset="0"/>
              <a:buChar char="•"/>
            </a:pPr>
            <a:r>
              <a:rPr lang="fr-FR" dirty="0"/>
              <a:t> Ces lacunes sont-elles structurelles? </a:t>
            </a:r>
          </a:p>
          <a:p>
            <a:pPr>
              <a:buFont typeface="Arial" panose="020B0604020202020204" pitchFamily="34" charset="0"/>
              <a:buChar char="•"/>
            </a:pPr>
            <a:r>
              <a:rPr lang="fr-FR" dirty="0"/>
              <a:t> Quelles données ou indicateurs énumérés sont disponibles dans votre région et peuvent être utilisés aux fins de ce système de suivi et d’évaluation? </a:t>
            </a:r>
          </a:p>
          <a:p>
            <a:endParaRPr lang="en-US" dirty="0"/>
          </a:p>
          <a:p>
            <a:endParaRPr lang="en-US" dirty="0"/>
          </a:p>
        </p:txBody>
      </p:sp>
    </p:spTree>
    <p:extLst>
      <p:ext uri="{BB962C8B-B14F-4D97-AF65-F5344CB8AC3E}">
        <p14:creationId xmlns:p14="http://schemas.microsoft.com/office/powerpoint/2010/main" val="13376914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 company name&#10;&#10;Description automatically generated">
            <a:extLst>
              <a:ext uri="{FF2B5EF4-FFF2-40B4-BE49-F238E27FC236}">
                <a16:creationId xmlns:a16="http://schemas.microsoft.com/office/drawing/2014/main" id="{C72CBA8C-1E6E-44A5-9CB1-95807400224E}"/>
              </a:ext>
            </a:extLst>
          </p:cNvPr>
          <p:cNvPicPr>
            <a:picLocks noChangeAspect="1"/>
          </p:cNvPicPr>
          <p:nvPr/>
        </p:nvPicPr>
        <p:blipFill rotWithShape="1">
          <a:blip r:embed="rId3"/>
          <a:srcRect t="1177"/>
          <a:stretch/>
        </p:blipFill>
        <p:spPr>
          <a:xfrm>
            <a:off x="4064724" y="-158412"/>
            <a:ext cx="4034040" cy="1655762"/>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AE45FF65-73F4-47A7-9F87-12400F121448}"/>
              </a:ext>
            </a:extLst>
          </p:cNvPr>
          <p:cNvPicPr>
            <a:picLocks noChangeAspect="1"/>
          </p:cNvPicPr>
          <p:nvPr/>
        </p:nvPicPr>
        <p:blipFill rotWithShape="1">
          <a:blip r:embed="rId4"/>
          <a:srcRect t="8731" b="8731"/>
          <a:stretch/>
        </p:blipFill>
        <p:spPr>
          <a:xfrm>
            <a:off x="8114792" y="-196962"/>
            <a:ext cx="3582196" cy="1655762"/>
          </a:xfrm>
          <a:prstGeom prst="rect">
            <a:avLst/>
          </a:prstGeom>
        </p:spPr>
      </p:pic>
      <p:pic>
        <p:nvPicPr>
          <p:cNvPr id="7" name="Picture 2" descr="Network theory - Wikiwand">
            <a:extLst>
              <a:ext uri="{FF2B5EF4-FFF2-40B4-BE49-F238E27FC236}">
                <a16:creationId xmlns:a16="http://schemas.microsoft.com/office/drawing/2014/main" id="{293705BB-7723-2D49-A96C-EBE8A50BA29C}"/>
              </a:ext>
            </a:extLst>
          </p:cNvPr>
          <p:cNvPicPr>
            <a:picLocks noChangeAspect="1" noChangeArrowheads="1"/>
          </p:cNvPicPr>
          <p:nvPr/>
        </p:nvPicPr>
        <p:blipFill>
          <a:blip r:embed="rId5">
            <a:alphaModFix amt="20000"/>
            <a:extLst>
              <a:ext uri="{28A0092B-C50C-407E-A947-70E740481C1C}">
                <a14:useLocalDpi xmlns:a14="http://schemas.microsoft.com/office/drawing/2010/main" val="0"/>
              </a:ext>
            </a:extLst>
          </a:blip>
          <a:srcRect/>
          <a:stretch>
            <a:fillRect/>
          </a:stretch>
        </p:blipFill>
        <p:spPr bwMode="auto">
          <a:xfrm>
            <a:off x="6081744" y="393041"/>
            <a:ext cx="6096206" cy="454444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3D406BB-07DB-4C6B-9EF7-8D4050E6C84F}"/>
              </a:ext>
            </a:extLst>
          </p:cNvPr>
          <p:cNvSpPr>
            <a:spLocks noGrp="1"/>
          </p:cNvSpPr>
          <p:nvPr>
            <p:ph type="ctrTitle"/>
          </p:nvPr>
        </p:nvSpPr>
        <p:spPr>
          <a:xfrm>
            <a:off x="1097280" y="1867989"/>
            <a:ext cx="10058400" cy="1005454"/>
          </a:xfrm>
        </p:spPr>
        <p:txBody>
          <a:bodyPr>
            <a:noAutofit/>
          </a:bodyPr>
          <a:lstStyle/>
          <a:p>
            <a:pPr algn="ctr"/>
            <a:r>
              <a:rPr lang="fr-FR" sz="3600" dirty="0">
                <a:solidFill>
                  <a:schemeClr val="accent5">
                    <a:lumMod val="75000"/>
                  </a:schemeClr>
                </a:solidFill>
                <a:cs typeface="Arial" panose="020B0604020202020204" pitchFamily="34" charset="0"/>
              </a:rPr>
              <a:t>Initiative </a:t>
            </a:r>
            <a:r>
              <a:rPr lang="fr-FR" sz="3600" dirty="0" smtClean="0">
                <a:solidFill>
                  <a:schemeClr val="accent5">
                    <a:lumMod val="75000"/>
                  </a:schemeClr>
                </a:solidFill>
                <a:cs typeface="Arial" panose="020B0604020202020204" pitchFamily="34" charset="0"/>
              </a:rPr>
              <a:t> </a:t>
            </a:r>
            <a:r>
              <a:rPr lang="fr-FR" sz="3600" dirty="0">
                <a:solidFill>
                  <a:schemeClr val="accent5">
                    <a:lumMod val="75000"/>
                  </a:schemeClr>
                </a:solidFill>
                <a:cs typeface="Arial" panose="020B0604020202020204" pitchFamily="34" charset="0"/>
              </a:rPr>
              <a:t>compte à rebours des systèmes alimentaires</a:t>
            </a:r>
            <a:endParaRPr lang="en-US" sz="3600" dirty="0">
              <a:solidFill>
                <a:schemeClr val="accent5">
                  <a:lumMod val="75000"/>
                </a:schemeClr>
              </a:solidFill>
              <a:cs typeface="Arial" panose="020B0604020202020204" pitchFamily="34" charset="0"/>
            </a:endParaRPr>
          </a:p>
        </p:txBody>
      </p:sp>
      <p:sp>
        <p:nvSpPr>
          <p:cNvPr id="3" name="Subtitle 2">
            <a:extLst>
              <a:ext uri="{FF2B5EF4-FFF2-40B4-BE49-F238E27FC236}">
                <a16:creationId xmlns:a16="http://schemas.microsoft.com/office/drawing/2014/main" id="{11B61AF6-5BC1-4ACA-A3C4-7DFFF89F1F20}"/>
              </a:ext>
            </a:extLst>
          </p:cNvPr>
          <p:cNvSpPr>
            <a:spLocks noGrp="1"/>
          </p:cNvSpPr>
          <p:nvPr>
            <p:ph type="subTitle" idx="1"/>
          </p:nvPr>
        </p:nvSpPr>
        <p:spPr>
          <a:xfrm>
            <a:off x="1097280" y="3092201"/>
            <a:ext cx="10058400" cy="1143000"/>
          </a:xfrm>
        </p:spPr>
        <p:txBody>
          <a:bodyPr>
            <a:normAutofit fontScale="92500" lnSpcReduction="20000"/>
          </a:bodyPr>
          <a:lstStyle/>
          <a:p>
            <a:pPr lvl="0" algn="ctr">
              <a:lnSpc>
                <a:spcPct val="115000"/>
              </a:lnSpc>
              <a:spcBef>
                <a:spcPts val="200"/>
              </a:spcBef>
              <a:buSzPts val="2400"/>
            </a:pPr>
            <a:r>
              <a:rPr lang="fr-FR" sz="2400" dirty="0"/>
              <a:t>Un partenariat mondial diversifié </a:t>
            </a:r>
            <a:r>
              <a:rPr lang="fr-FR" sz="2400" dirty="0" smtClean="0"/>
              <a:t>de suivi des </a:t>
            </a:r>
            <a:r>
              <a:rPr lang="fr-FR" sz="2400" dirty="0"/>
              <a:t>performances des systèmes alimentaires pour atteindre les ODD et autres objectifs mondiaux</a:t>
            </a:r>
            <a:endParaRPr lang="en-US" sz="2400" b="0" i="0" u="none" strike="noStrike" cap="none" dirty="0">
              <a:solidFill>
                <a:srgbClr val="3C4043"/>
              </a:solidFill>
              <a:latin typeface="Roboto"/>
              <a:ea typeface="Roboto"/>
              <a:cs typeface="Roboto"/>
              <a:sym typeface="Roboto"/>
            </a:endParaRPr>
          </a:p>
        </p:txBody>
      </p:sp>
      <p:pic>
        <p:nvPicPr>
          <p:cNvPr id="5" name="Picture 4">
            <a:extLst>
              <a:ext uri="{FF2B5EF4-FFF2-40B4-BE49-F238E27FC236}">
                <a16:creationId xmlns:a16="http://schemas.microsoft.com/office/drawing/2014/main" id="{3F6F70B8-8FC8-4B3F-BC16-DAA220EDA7A2}"/>
              </a:ext>
            </a:extLst>
          </p:cNvPr>
          <p:cNvPicPr>
            <a:picLocks noChangeAspect="1"/>
          </p:cNvPicPr>
          <p:nvPr/>
        </p:nvPicPr>
        <p:blipFill rotWithShape="1">
          <a:blip r:embed="rId6"/>
          <a:srcRect t="8836"/>
          <a:stretch/>
        </p:blipFill>
        <p:spPr>
          <a:xfrm>
            <a:off x="382397" y="-50658"/>
            <a:ext cx="4034040" cy="1509458"/>
          </a:xfrm>
          <a:prstGeom prst="rect">
            <a:avLst/>
          </a:prstGeom>
        </p:spPr>
      </p:pic>
      <p:sp>
        <p:nvSpPr>
          <p:cNvPr id="9" name="Text Placeholder 2">
            <a:extLst>
              <a:ext uri="{FF2B5EF4-FFF2-40B4-BE49-F238E27FC236}">
                <a16:creationId xmlns:a16="http://schemas.microsoft.com/office/drawing/2014/main" id="{16EE00A1-7B45-4FFC-A27B-262D5A606B4F}"/>
              </a:ext>
            </a:extLst>
          </p:cNvPr>
          <p:cNvSpPr txBox="1">
            <a:spLocks/>
          </p:cNvSpPr>
          <p:nvPr/>
        </p:nvSpPr>
        <p:spPr>
          <a:xfrm>
            <a:off x="3106951" y="4642914"/>
            <a:ext cx="5949586" cy="13304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Avenir Book" panose="02000503020000020003" pitchFamily="2" charset="0"/>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Avenir Book" panose="02000503020000020003" pitchFamily="2" charset="0"/>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Avenir Book" panose="02000503020000020003" pitchFamily="2" charset="0"/>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Avenir Book" panose="02000503020000020003" pitchFamily="2" charset="0"/>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r>
              <a:rPr lang="en-US" sz="3200" b="1" dirty="0" err="1"/>
              <a:t>Environnement</a:t>
            </a:r>
            <a:r>
              <a:rPr lang="en-US" sz="3200" b="1" dirty="0"/>
              <a:t> et </a:t>
            </a:r>
            <a:r>
              <a:rPr lang="en-US" sz="3200" b="1" dirty="0" err="1"/>
              <a:t>climat</a:t>
            </a:r>
            <a:endParaRPr lang="en-US" sz="3200" b="1" dirty="0"/>
          </a:p>
        </p:txBody>
      </p:sp>
    </p:spTree>
    <p:extLst>
      <p:ext uri="{BB962C8B-B14F-4D97-AF65-F5344CB8AC3E}">
        <p14:creationId xmlns:p14="http://schemas.microsoft.com/office/powerpoint/2010/main" val="32450844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CE1F500-3595-4C06-934B-9807A7A46A9F}"/>
              </a:ext>
            </a:extLst>
          </p:cNvPr>
          <p:cNvSpPr/>
          <p:nvPr/>
        </p:nvSpPr>
        <p:spPr>
          <a:xfrm>
            <a:off x="183159" y="157060"/>
            <a:ext cx="7185204" cy="4697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rbel" panose="020B0503020204020204" pitchFamily="34" charset="0"/>
            </a:endParaRPr>
          </a:p>
        </p:txBody>
      </p:sp>
      <p:sp>
        <p:nvSpPr>
          <p:cNvPr id="2" name="Title 1">
            <a:extLst>
              <a:ext uri="{FF2B5EF4-FFF2-40B4-BE49-F238E27FC236}">
                <a16:creationId xmlns:a16="http://schemas.microsoft.com/office/drawing/2014/main" id="{4695C3A6-9F68-429E-A580-7B3671832745}"/>
              </a:ext>
            </a:extLst>
          </p:cNvPr>
          <p:cNvSpPr>
            <a:spLocks noGrp="1"/>
          </p:cNvSpPr>
          <p:nvPr>
            <p:ph type="title"/>
          </p:nvPr>
        </p:nvSpPr>
        <p:spPr/>
        <p:txBody>
          <a:bodyPr/>
          <a:lstStyle/>
          <a:p>
            <a:r>
              <a:rPr lang="en-US" sz="4800" dirty="0"/>
              <a:t>Architecture du cadre</a:t>
            </a:r>
          </a:p>
        </p:txBody>
      </p:sp>
      <p:sp>
        <p:nvSpPr>
          <p:cNvPr id="4" name="Text Placeholder 3">
            <a:extLst>
              <a:ext uri="{FF2B5EF4-FFF2-40B4-BE49-F238E27FC236}">
                <a16:creationId xmlns:a16="http://schemas.microsoft.com/office/drawing/2014/main" id="{23E924B2-81D5-4CD2-B645-904E391ED4F7}"/>
              </a:ext>
            </a:extLst>
          </p:cNvPr>
          <p:cNvSpPr>
            <a:spLocks noGrp="1"/>
          </p:cNvSpPr>
          <p:nvPr>
            <p:ph type="body" sz="half" idx="2"/>
          </p:nvPr>
        </p:nvSpPr>
        <p:spPr/>
        <p:txBody>
          <a:bodyPr>
            <a:normAutofit/>
          </a:bodyPr>
          <a:lstStyle/>
          <a:p>
            <a:r>
              <a:rPr lang="fr-FR" sz="2800" dirty="0"/>
              <a:t>Domaines thématiques et domaines d'indicateurs</a:t>
            </a:r>
            <a:endParaRPr lang="en-US" sz="2800" dirty="0"/>
          </a:p>
        </p:txBody>
      </p:sp>
      <p:sp>
        <p:nvSpPr>
          <p:cNvPr id="8" name="Rounded Rectangle 3">
            <a:extLst>
              <a:ext uri="{FF2B5EF4-FFF2-40B4-BE49-F238E27FC236}">
                <a16:creationId xmlns:a16="http://schemas.microsoft.com/office/drawing/2014/main" id="{8C9C9997-B89A-463E-8DBA-C621717EE715}"/>
              </a:ext>
            </a:extLst>
          </p:cNvPr>
          <p:cNvSpPr/>
          <p:nvPr/>
        </p:nvSpPr>
        <p:spPr>
          <a:xfrm>
            <a:off x="2674793" y="770497"/>
            <a:ext cx="2183187" cy="3976430"/>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marL="117475" indent="-117475">
              <a:buFont typeface="Arial" panose="020B0604020202020204" pitchFamily="34" charset="0"/>
              <a:buChar char="•"/>
            </a:pPr>
            <a:r>
              <a:rPr lang="fr-FR" sz="2000" dirty="0">
                <a:solidFill>
                  <a:schemeClr val="tx1"/>
                </a:solidFill>
                <a:latin typeface="Corbel" panose="020B0503020204020204" pitchFamily="34" charset="0"/>
              </a:rPr>
              <a:t>Utilisation des sols</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Émissions de gaz à effet de serre</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Utilisation de l'eau</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Pollution</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Intégrité de la biosphère</a:t>
            </a:r>
          </a:p>
        </p:txBody>
      </p:sp>
      <p:sp>
        <p:nvSpPr>
          <p:cNvPr id="9" name="Rounded Rectangle 4">
            <a:extLst>
              <a:ext uri="{FF2B5EF4-FFF2-40B4-BE49-F238E27FC236}">
                <a16:creationId xmlns:a16="http://schemas.microsoft.com/office/drawing/2014/main" id="{AA95AD8E-C4A5-402A-A015-5ED24B16EC25}"/>
              </a:ext>
            </a:extLst>
          </p:cNvPr>
          <p:cNvSpPr/>
          <p:nvPr/>
        </p:nvSpPr>
        <p:spPr>
          <a:xfrm>
            <a:off x="5057923" y="761353"/>
            <a:ext cx="2183186" cy="3976430"/>
          </a:xfrm>
          <a:prstGeom prst="roundRect">
            <a:avLst/>
          </a:prstGeom>
          <a:solidFill>
            <a:schemeClr val="tx2">
              <a:lumMod val="40000"/>
              <a:lumOff val="6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600" dirty="0">
              <a:latin typeface="Corbel" panose="020B0503020204020204" pitchFamily="34" charset="0"/>
            </a:endParaRPr>
          </a:p>
          <a:p>
            <a:pPr lvl="0"/>
            <a:endParaRPr lang="en-US" sz="1600" dirty="0">
              <a:solidFill>
                <a:schemeClr val="tx1"/>
              </a:solidFill>
              <a:latin typeface="Corbel" panose="020B0503020204020204" pitchFamily="34" charset="0"/>
            </a:endParaRPr>
          </a:p>
          <a:p>
            <a:pPr marL="117475" indent="-117475">
              <a:buFont typeface="Arial" panose="020B0604020202020204" pitchFamily="34" charset="0"/>
              <a:buChar char="•"/>
            </a:pPr>
            <a:r>
              <a:rPr lang="fr-FR" sz="2000" dirty="0">
                <a:solidFill>
                  <a:schemeClr val="tx1"/>
                </a:solidFill>
                <a:latin typeface="Corbel" panose="020B0503020204020204" pitchFamily="34" charset="0"/>
              </a:rPr>
              <a:t>Pauvreté et revenus</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Emploi</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Protection sociale</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Droits</a:t>
            </a:r>
          </a:p>
        </p:txBody>
      </p:sp>
      <p:sp>
        <p:nvSpPr>
          <p:cNvPr id="10" name="Rounded Rectangle 5">
            <a:extLst>
              <a:ext uri="{FF2B5EF4-FFF2-40B4-BE49-F238E27FC236}">
                <a16:creationId xmlns:a16="http://schemas.microsoft.com/office/drawing/2014/main" id="{66A1DDC4-6482-45C5-B2B5-F528BB3E879E}"/>
              </a:ext>
            </a:extLst>
          </p:cNvPr>
          <p:cNvSpPr/>
          <p:nvPr/>
        </p:nvSpPr>
        <p:spPr>
          <a:xfrm>
            <a:off x="7484719" y="558846"/>
            <a:ext cx="3422802" cy="210312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7475" lvl="0" indent="-117475">
              <a:buFont typeface="Arial" panose="020B0604020202020204" pitchFamily="34" charset="0"/>
              <a:buChar char="•"/>
            </a:pPr>
            <a:r>
              <a:rPr lang="fr-FR" dirty="0">
                <a:solidFill>
                  <a:schemeClr val="tx1"/>
                </a:solidFill>
                <a:latin typeface="Corbel" panose="020B0503020204020204" pitchFamily="34" charset="0"/>
              </a:rPr>
              <a:t>Vision partagée</a:t>
            </a:r>
          </a:p>
          <a:p>
            <a:pPr marL="117475" lvl="0" indent="-117475">
              <a:buFont typeface="Arial" panose="020B0604020202020204" pitchFamily="34" charset="0"/>
              <a:buChar char="•"/>
            </a:pPr>
            <a:r>
              <a:rPr lang="fr-FR" dirty="0">
                <a:solidFill>
                  <a:schemeClr val="tx1"/>
                </a:solidFill>
                <a:latin typeface="Corbel" panose="020B0503020204020204" pitchFamily="34" charset="0"/>
              </a:rPr>
              <a:t>Planification stratégique </a:t>
            </a:r>
          </a:p>
          <a:p>
            <a:pPr lvl="0"/>
            <a:r>
              <a:rPr lang="fr-FR" dirty="0">
                <a:solidFill>
                  <a:schemeClr val="tx1"/>
                </a:solidFill>
                <a:latin typeface="Corbel" panose="020B0503020204020204" pitchFamily="34" charset="0"/>
              </a:rPr>
              <a:t>et politiques</a:t>
            </a:r>
          </a:p>
          <a:p>
            <a:pPr marL="117475" lvl="0" indent="-117475">
              <a:buFont typeface="Arial" panose="020B0604020202020204" pitchFamily="34" charset="0"/>
              <a:buChar char="•"/>
            </a:pPr>
            <a:r>
              <a:rPr lang="fr-FR" dirty="0">
                <a:solidFill>
                  <a:schemeClr val="tx1"/>
                </a:solidFill>
                <a:latin typeface="Corbel" panose="020B0503020204020204" pitchFamily="34" charset="0"/>
              </a:rPr>
              <a:t>Efficacité </a:t>
            </a:r>
          </a:p>
          <a:p>
            <a:pPr marL="117475" lvl="0" indent="-117475">
              <a:buFont typeface="Arial" panose="020B0604020202020204" pitchFamily="34" charset="0"/>
              <a:buChar char="•"/>
            </a:pPr>
            <a:r>
              <a:rPr lang="fr-FR" dirty="0">
                <a:solidFill>
                  <a:schemeClr val="tx1"/>
                </a:solidFill>
                <a:latin typeface="Corbel" panose="020B0503020204020204" pitchFamily="34" charset="0"/>
              </a:rPr>
              <a:t>mise en œuvre efficace</a:t>
            </a:r>
          </a:p>
        </p:txBody>
      </p:sp>
      <p:sp>
        <p:nvSpPr>
          <p:cNvPr id="11" name="Rounded Rectangle 6">
            <a:extLst>
              <a:ext uri="{FF2B5EF4-FFF2-40B4-BE49-F238E27FC236}">
                <a16:creationId xmlns:a16="http://schemas.microsoft.com/office/drawing/2014/main" id="{4D0B6905-4D76-4C9F-B6F0-7ED5F54F0C9B}"/>
              </a:ext>
            </a:extLst>
          </p:cNvPr>
          <p:cNvSpPr/>
          <p:nvPr/>
        </p:nvSpPr>
        <p:spPr>
          <a:xfrm>
            <a:off x="7496167" y="2751729"/>
            <a:ext cx="3406875" cy="2103120"/>
          </a:xfrm>
          <a:prstGeom prst="round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7475" indent="-117475">
              <a:buFont typeface="Arial" panose="020B0604020202020204" pitchFamily="34" charset="0"/>
              <a:buChar char="•"/>
            </a:pPr>
            <a:r>
              <a:rPr lang="fr-FR" dirty="0">
                <a:solidFill>
                  <a:schemeClr val="tx1"/>
                </a:solidFill>
                <a:latin typeface="Corbel" panose="020B0503020204020204" pitchFamily="34" charset="0"/>
              </a:rPr>
              <a:t>Exposition aux chocs</a:t>
            </a:r>
          </a:p>
          <a:p>
            <a:pPr marL="117475" indent="-117475">
              <a:buFont typeface="Arial" panose="020B0604020202020204" pitchFamily="34" charset="0"/>
              <a:buChar char="•"/>
            </a:pPr>
            <a:r>
              <a:rPr lang="fr-FR" dirty="0">
                <a:solidFill>
                  <a:schemeClr val="tx1"/>
                </a:solidFill>
                <a:latin typeface="Corbel" panose="020B0503020204020204" pitchFamily="34" charset="0"/>
              </a:rPr>
              <a:t>Capacités de résilience</a:t>
            </a:r>
          </a:p>
          <a:p>
            <a:pPr marL="117475" indent="-117475">
              <a:buFont typeface="Arial" panose="020B0604020202020204" pitchFamily="34" charset="0"/>
              <a:buChar char="•"/>
            </a:pPr>
            <a:r>
              <a:rPr lang="fr-FR" dirty="0" err="1">
                <a:solidFill>
                  <a:schemeClr val="tx1"/>
                </a:solidFill>
                <a:latin typeface="Corbel" panose="020B0503020204020204" pitchFamily="34" charset="0"/>
              </a:rPr>
              <a:t>Agrobiodiversité</a:t>
            </a:r>
            <a:endParaRPr lang="fr-FR" dirty="0">
              <a:solidFill>
                <a:schemeClr val="tx1"/>
              </a:solidFill>
              <a:latin typeface="Corbel" panose="020B0503020204020204" pitchFamily="34" charset="0"/>
            </a:endParaRPr>
          </a:p>
          <a:p>
            <a:pPr marL="117475" indent="-117475">
              <a:buFont typeface="Arial" panose="020B0604020202020204" pitchFamily="34" charset="0"/>
              <a:buChar char="•"/>
            </a:pPr>
            <a:r>
              <a:rPr lang="fr-FR" dirty="0">
                <a:solidFill>
                  <a:schemeClr val="tx1"/>
                </a:solidFill>
                <a:latin typeface="Corbel" panose="020B0503020204020204" pitchFamily="34" charset="0"/>
              </a:rPr>
              <a:t>Stabilité de la sécurité alimentaire</a:t>
            </a:r>
          </a:p>
          <a:p>
            <a:pPr marL="117475" indent="-117475">
              <a:buFont typeface="Arial" panose="020B0604020202020204" pitchFamily="34" charset="0"/>
              <a:buChar char="•"/>
            </a:pPr>
            <a:r>
              <a:rPr lang="fr-FR" dirty="0">
                <a:solidFill>
                  <a:schemeClr val="tx1"/>
                </a:solidFill>
                <a:latin typeface="Corbel" panose="020B0503020204020204" pitchFamily="34" charset="0"/>
              </a:rPr>
              <a:t>Système alimentaire </a:t>
            </a:r>
          </a:p>
          <a:p>
            <a:pPr marL="117475" indent="-117475">
              <a:buFont typeface="Arial" panose="020B0604020202020204" pitchFamily="34" charset="0"/>
              <a:buChar char="•"/>
            </a:pPr>
            <a:r>
              <a:rPr lang="fr-FR" dirty="0">
                <a:solidFill>
                  <a:schemeClr val="tx1"/>
                </a:solidFill>
                <a:latin typeface="Corbel" panose="020B0503020204020204" pitchFamily="34" charset="0"/>
              </a:rPr>
              <a:t>Indice de durabilité</a:t>
            </a:r>
          </a:p>
        </p:txBody>
      </p:sp>
      <p:sp>
        <p:nvSpPr>
          <p:cNvPr id="7" name="Rounded Rectangle 2">
            <a:extLst>
              <a:ext uri="{FF2B5EF4-FFF2-40B4-BE49-F238E27FC236}">
                <a16:creationId xmlns:a16="http://schemas.microsoft.com/office/drawing/2014/main" id="{0F551364-2191-48A1-909D-E19A3FA74E05}"/>
              </a:ext>
            </a:extLst>
          </p:cNvPr>
          <p:cNvSpPr/>
          <p:nvPr/>
        </p:nvSpPr>
        <p:spPr>
          <a:xfrm>
            <a:off x="296174" y="761353"/>
            <a:ext cx="2183187" cy="3976430"/>
          </a:xfrm>
          <a:prstGeom prst="round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marL="117475" lvl="0" indent="-117475">
              <a:buFont typeface="Arial" panose="020B0604020202020204" pitchFamily="34" charset="0"/>
              <a:buChar char="•"/>
            </a:pPr>
            <a:r>
              <a:rPr lang="fr-FR" sz="2000" dirty="0">
                <a:solidFill>
                  <a:schemeClr val="tx1"/>
                </a:solidFill>
                <a:latin typeface="Corbel" panose="020B0503020204020204" pitchFamily="34" charset="0"/>
              </a:rPr>
              <a:t>régime alimentaire</a:t>
            </a:r>
          </a:p>
          <a:p>
            <a:pPr marL="117475" lvl="0" indent="-117475">
              <a:buFont typeface="Arial" panose="020B0604020202020204" pitchFamily="34" charset="0"/>
              <a:buChar char="•"/>
            </a:pPr>
            <a:r>
              <a:rPr lang="fr-FR" sz="2000" dirty="0">
                <a:solidFill>
                  <a:schemeClr val="tx1"/>
                </a:solidFill>
                <a:latin typeface="Corbel" panose="020B0503020204020204" pitchFamily="34" charset="0"/>
              </a:rPr>
              <a:t>Sécurité alimentaire</a:t>
            </a:r>
          </a:p>
          <a:p>
            <a:pPr marL="117475" lvl="0" indent="-117475">
              <a:buFont typeface="Arial" panose="020B0604020202020204" pitchFamily="34" charset="0"/>
              <a:buChar char="•"/>
            </a:pPr>
            <a:r>
              <a:rPr lang="fr-FR" sz="2000" dirty="0">
                <a:solidFill>
                  <a:schemeClr val="tx1"/>
                </a:solidFill>
                <a:latin typeface="Corbel" panose="020B0503020204020204" pitchFamily="34" charset="0"/>
              </a:rPr>
              <a:t>Environnements alimentaires</a:t>
            </a:r>
          </a:p>
          <a:p>
            <a:pPr marL="117475" lvl="0" indent="-117475">
              <a:buFont typeface="Arial" panose="020B0604020202020204" pitchFamily="34" charset="0"/>
              <a:buChar char="•"/>
            </a:pPr>
            <a:r>
              <a:rPr lang="fr-FR" sz="2000" dirty="0">
                <a:solidFill>
                  <a:schemeClr val="tx1"/>
                </a:solidFill>
                <a:latin typeface="Corbel" panose="020B0503020204020204" pitchFamily="34" charset="0"/>
              </a:rPr>
              <a:t>Politiques affectant les environnements alimentaires</a:t>
            </a:r>
          </a:p>
        </p:txBody>
      </p:sp>
      <p:sp>
        <p:nvSpPr>
          <p:cNvPr id="12" name="Rounded Rectangle 7">
            <a:extLst>
              <a:ext uri="{FF2B5EF4-FFF2-40B4-BE49-F238E27FC236}">
                <a16:creationId xmlns:a16="http://schemas.microsoft.com/office/drawing/2014/main" id="{760393E6-F3B3-41BE-B949-B1BAB6F05389}"/>
              </a:ext>
            </a:extLst>
          </p:cNvPr>
          <p:cNvSpPr/>
          <p:nvPr/>
        </p:nvSpPr>
        <p:spPr>
          <a:xfrm>
            <a:off x="312026" y="758771"/>
            <a:ext cx="2167335" cy="1192305"/>
          </a:xfrm>
          <a:prstGeom prst="round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a:latin typeface="Corbel" panose="020B0503020204020204" pitchFamily="34" charset="0"/>
              </a:rPr>
              <a:t>Régimes alimentaires, nutrition et santé</a:t>
            </a:r>
            <a:endParaRPr lang="en-US" sz="2000" dirty="0">
              <a:latin typeface="Corbel" panose="020B0503020204020204" pitchFamily="34" charset="0"/>
            </a:endParaRPr>
          </a:p>
        </p:txBody>
      </p:sp>
      <p:sp>
        <p:nvSpPr>
          <p:cNvPr id="13" name="Rounded Rectangle 8">
            <a:extLst>
              <a:ext uri="{FF2B5EF4-FFF2-40B4-BE49-F238E27FC236}">
                <a16:creationId xmlns:a16="http://schemas.microsoft.com/office/drawing/2014/main" id="{819CDB70-33D4-4F0D-8F41-A555702B7113}"/>
              </a:ext>
            </a:extLst>
          </p:cNvPr>
          <p:cNvSpPr/>
          <p:nvPr/>
        </p:nvSpPr>
        <p:spPr>
          <a:xfrm>
            <a:off x="2682718" y="770497"/>
            <a:ext cx="2167335" cy="1192305"/>
          </a:xfrm>
          <a:prstGeom prst="round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latin typeface="Corbel" panose="020B0503020204020204" pitchFamily="34" charset="0"/>
              </a:rPr>
              <a:t>Environnement</a:t>
            </a:r>
            <a:r>
              <a:rPr lang="en-US" sz="2000" dirty="0">
                <a:latin typeface="Corbel" panose="020B0503020204020204" pitchFamily="34" charset="0"/>
              </a:rPr>
              <a:t> et </a:t>
            </a:r>
            <a:r>
              <a:rPr lang="en-US" sz="2000" dirty="0" err="1">
                <a:latin typeface="Corbel" panose="020B0503020204020204" pitchFamily="34" charset="0"/>
              </a:rPr>
              <a:t>climat</a:t>
            </a:r>
            <a:r>
              <a:rPr lang="en-US" sz="2000" dirty="0">
                <a:latin typeface="Corbel" panose="020B0503020204020204" pitchFamily="34" charset="0"/>
              </a:rPr>
              <a:t> </a:t>
            </a:r>
          </a:p>
        </p:txBody>
      </p:sp>
      <p:sp>
        <p:nvSpPr>
          <p:cNvPr id="14" name="Rounded Rectangle 9">
            <a:extLst>
              <a:ext uri="{FF2B5EF4-FFF2-40B4-BE49-F238E27FC236}">
                <a16:creationId xmlns:a16="http://schemas.microsoft.com/office/drawing/2014/main" id="{59ADE68C-6595-4302-B68A-8425C00CFB6E}"/>
              </a:ext>
            </a:extLst>
          </p:cNvPr>
          <p:cNvSpPr/>
          <p:nvPr/>
        </p:nvSpPr>
        <p:spPr>
          <a:xfrm>
            <a:off x="5063957" y="758771"/>
            <a:ext cx="2167335" cy="1192305"/>
          </a:xfrm>
          <a:prstGeom prst="round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a:latin typeface="Corbel" panose="020B0503020204020204" pitchFamily="34" charset="0"/>
              </a:rPr>
              <a:t>Moyens de subsistance, pauvreté et équité </a:t>
            </a:r>
            <a:endParaRPr lang="en-US" sz="2000" dirty="0">
              <a:latin typeface="Corbel" panose="020B0503020204020204" pitchFamily="34" charset="0"/>
            </a:endParaRPr>
          </a:p>
        </p:txBody>
      </p:sp>
      <p:sp>
        <p:nvSpPr>
          <p:cNvPr id="15" name="Rounded Rectangle 10">
            <a:extLst>
              <a:ext uri="{FF2B5EF4-FFF2-40B4-BE49-F238E27FC236}">
                <a16:creationId xmlns:a16="http://schemas.microsoft.com/office/drawing/2014/main" id="{5194D734-8644-4A9C-A4CF-4E83AA8F2E77}"/>
              </a:ext>
            </a:extLst>
          </p:cNvPr>
          <p:cNvSpPr/>
          <p:nvPr/>
        </p:nvSpPr>
        <p:spPr>
          <a:xfrm>
            <a:off x="10090298" y="558846"/>
            <a:ext cx="1918541" cy="2103120"/>
          </a:xfrm>
          <a:prstGeom prst="round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latin typeface="Corbel" panose="020B0503020204020204" pitchFamily="34" charset="0"/>
              </a:rPr>
              <a:t>Gouvernance</a:t>
            </a:r>
            <a:r>
              <a:rPr lang="en-US" sz="2000" dirty="0">
                <a:latin typeface="Corbel" panose="020B0503020204020204" pitchFamily="34" charset="0"/>
              </a:rPr>
              <a:t> </a:t>
            </a:r>
          </a:p>
        </p:txBody>
      </p:sp>
      <p:sp>
        <p:nvSpPr>
          <p:cNvPr id="16" name="Rounded Rectangle 11">
            <a:extLst>
              <a:ext uri="{FF2B5EF4-FFF2-40B4-BE49-F238E27FC236}">
                <a16:creationId xmlns:a16="http://schemas.microsoft.com/office/drawing/2014/main" id="{A180FBB0-E040-44D1-9B7A-F61BF2A920BC}"/>
              </a:ext>
            </a:extLst>
          </p:cNvPr>
          <p:cNvSpPr/>
          <p:nvPr/>
        </p:nvSpPr>
        <p:spPr>
          <a:xfrm>
            <a:off x="10090299" y="2751729"/>
            <a:ext cx="1918542" cy="2103120"/>
          </a:xfrm>
          <a:prstGeom prst="round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latin typeface="Corbel" panose="020B0503020204020204" pitchFamily="34" charset="0"/>
              </a:rPr>
              <a:t>Résilience</a:t>
            </a:r>
            <a:r>
              <a:rPr lang="en-US" sz="2000" dirty="0">
                <a:latin typeface="Corbel" panose="020B0503020204020204" pitchFamily="34" charset="0"/>
              </a:rPr>
              <a:t> et </a:t>
            </a:r>
            <a:r>
              <a:rPr lang="en-US" sz="2000" dirty="0" err="1">
                <a:latin typeface="Corbel" panose="020B0503020204020204" pitchFamily="34" charset="0"/>
              </a:rPr>
              <a:t>durabilité</a:t>
            </a:r>
            <a:endParaRPr lang="en-US" sz="2000" dirty="0">
              <a:latin typeface="Corbel" panose="020B0503020204020204" pitchFamily="34" charset="0"/>
            </a:endParaRPr>
          </a:p>
        </p:txBody>
      </p:sp>
      <p:sp>
        <p:nvSpPr>
          <p:cNvPr id="17" name="TextBox 16">
            <a:extLst>
              <a:ext uri="{FF2B5EF4-FFF2-40B4-BE49-F238E27FC236}">
                <a16:creationId xmlns:a16="http://schemas.microsoft.com/office/drawing/2014/main" id="{EBA95067-5EC4-4276-90C6-53F5E496536D}"/>
              </a:ext>
            </a:extLst>
          </p:cNvPr>
          <p:cNvSpPr txBox="1"/>
          <p:nvPr/>
        </p:nvSpPr>
        <p:spPr>
          <a:xfrm>
            <a:off x="1709988" y="157060"/>
            <a:ext cx="5773760" cy="523220"/>
          </a:xfrm>
          <a:prstGeom prst="rect">
            <a:avLst/>
          </a:prstGeom>
          <a:noFill/>
        </p:spPr>
        <p:txBody>
          <a:bodyPr wrap="none" rtlCol="0">
            <a:spAutoFit/>
          </a:bodyPr>
          <a:lstStyle/>
          <a:p>
            <a:r>
              <a:rPr lang="en-US" sz="2800" b="1" dirty="0" err="1">
                <a:latin typeface="Corbel" panose="020B0503020204020204" pitchFamily="34" charset="0"/>
              </a:rPr>
              <a:t>Résultats</a:t>
            </a:r>
            <a:r>
              <a:rPr lang="en-US" sz="2800" b="1" dirty="0">
                <a:latin typeface="Corbel" panose="020B0503020204020204" pitchFamily="34" charset="0"/>
              </a:rPr>
              <a:t> des </a:t>
            </a:r>
            <a:r>
              <a:rPr lang="en-US" sz="2800" b="1" dirty="0" err="1">
                <a:latin typeface="Corbel" panose="020B0503020204020204" pitchFamily="34" charset="0"/>
              </a:rPr>
              <a:t>systèmes</a:t>
            </a:r>
            <a:r>
              <a:rPr lang="en-US" sz="2800" b="1" dirty="0">
                <a:latin typeface="Corbel" panose="020B0503020204020204" pitchFamily="34" charset="0"/>
              </a:rPr>
              <a:t> </a:t>
            </a:r>
            <a:r>
              <a:rPr lang="en-US" sz="2800" b="1" dirty="0" err="1">
                <a:latin typeface="Corbel" panose="020B0503020204020204" pitchFamily="34" charset="0"/>
              </a:rPr>
              <a:t>alimentaires</a:t>
            </a:r>
            <a:endParaRPr lang="en-US" sz="2800" b="1" dirty="0">
              <a:latin typeface="Corbel" panose="020B0503020204020204" pitchFamily="34" charset="0"/>
            </a:endParaRPr>
          </a:p>
        </p:txBody>
      </p:sp>
      <p:sp>
        <p:nvSpPr>
          <p:cNvPr id="18" name="TextBox 17">
            <a:extLst>
              <a:ext uri="{FF2B5EF4-FFF2-40B4-BE49-F238E27FC236}">
                <a16:creationId xmlns:a16="http://schemas.microsoft.com/office/drawing/2014/main" id="{3893EAD0-5069-4452-9F9A-D9804D1B7E26}"/>
              </a:ext>
            </a:extLst>
          </p:cNvPr>
          <p:cNvSpPr txBox="1"/>
          <p:nvPr/>
        </p:nvSpPr>
        <p:spPr>
          <a:xfrm>
            <a:off x="7915301" y="16586"/>
            <a:ext cx="3886000" cy="523220"/>
          </a:xfrm>
          <a:prstGeom prst="rect">
            <a:avLst/>
          </a:prstGeom>
          <a:noFill/>
        </p:spPr>
        <p:txBody>
          <a:bodyPr wrap="none" rtlCol="0">
            <a:spAutoFit/>
          </a:bodyPr>
          <a:lstStyle/>
          <a:p>
            <a:r>
              <a:rPr lang="en-US" sz="2800" b="1" dirty="0">
                <a:latin typeface="Corbel" panose="020B0503020204020204" pitchFamily="34" charset="0"/>
              </a:rPr>
              <a:t>Questions </a:t>
            </a:r>
            <a:r>
              <a:rPr lang="en-US" sz="2800" b="1" dirty="0" err="1">
                <a:latin typeface="Corbel" panose="020B0503020204020204" pitchFamily="34" charset="0"/>
              </a:rPr>
              <a:t>transversales</a:t>
            </a:r>
            <a:endParaRPr lang="en-US" sz="2800" b="1" dirty="0">
              <a:latin typeface="Corbel" panose="020B0503020204020204" pitchFamily="34" charset="0"/>
            </a:endParaRPr>
          </a:p>
        </p:txBody>
      </p:sp>
      <p:sp>
        <p:nvSpPr>
          <p:cNvPr id="19" name="Rectangle: Rounded Corners 18">
            <a:extLst>
              <a:ext uri="{FF2B5EF4-FFF2-40B4-BE49-F238E27FC236}">
                <a16:creationId xmlns:a16="http://schemas.microsoft.com/office/drawing/2014/main" id="{2FA3814A-DF82-F6B9-7CB1-3C8721FC97ED}"/>
              </a:ext>
            </a:extLst>
          </p:cNvPr>
          <p:cNvSpPr/>
          <p:nvPr/>
        </p:nvSpPr>
        <p:spPr>
          <a:xfrm>
            <a:off x="2591612" y="725388"/>
            <a:ext cx="2327043" cy="4048359"/>
          </a:xfrm>
          <a:prstGeom prst="roundRect">
            <a:avLst/>
          </a:prstGeom>
          <a:noFill/>
          <a:ln w="571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30492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a:t>Ce que nous devons surveiller</a:t>
            </a:r>
            <a:endParaRPr lang="en-US" dirty="0"/>
          </a:p>
        </p:txBody>
      </p:sp>
      <p:sp>
        <p:nvSpPr>
          <p:cNvPr id="3" name="Content Placeholder 2"/>
          <p:cNvSpPr>
            <a:spLocks noGrp="1"/>
          </p:cNvSpPr>
          <p:nvPr>
            <p:ph idx="1"/>
          </p:nvPr>
        </p:nvSpPr>
        <p:spPr/>
        <p:txBody>
          <a:bodyPr>
            <a:noAutofit/>
          </a:bodyPr>
          <a:lstStyle/>
          <a:p>
            <a:pPr lvl="1"/>
            <a:r>
              <a:rPr lang="fr-FR" sz="2400" dirty="0"/>
              <a:t>Les systèmes alimentaires sont une source majeure de dégradation de l'environnement</a:t>
            </a:r>
          </a:p>
          <a:p>
            <a:pPr lvl="1"/>
            <a:r>
              <a:rPr lang="fr-FR" sz="2400" dirty="0"/>
              <a:t>Actions nécessaires pour respecter les engagements mondiaux en matière d'environnement</a:t>
            </a:r>
          </a:p>
          <a:p>
            <a:pPr lvl="1"/>
            <a:r>
              <a:rPr lang="fr-FR" sz="2400" dirty="0"/>
              <a:t>Suivi et responsabilité essentiels</a:t>
            </a:r>
          </a:p>
          <a:p>
            <a:pPr lvl="1"/>
            <a:endParaRPr lang="fr-FR" sz="2400" dirty="0"/>
          </a:p>
          <a:p>
            <a:pPr lvl="1"/>
            <a:endParaRPr lang="en-US" sz="2400" dirty="0"/>
          </a:p>
        </p:txBody>
      </p:sp>
      <p:pic>
        <p:nvPicPr>
          <p:cNvPr id="4" name="Picture 3" descr="Graphical user interface, text, application, email&#10;&#10;Description automatically generated">
            <a:extLst>
              <a:ext uri="{FF2B5EF4-FFF2-40B4-BE49-F238E27FC236}">
                <a16:creationId xmlns:a16="http://schemas.microsoft.com/office/drawing/2014/main" id="{1DC75D6E-9D22-EACA-B667-46A9AD2C12EA}"/>
              </a:ext>
            </a:extLst>
          </p:cNvPr>
          <p:cNvPicPr>
            <a:picLocks noChangeAspect="1"/>
          </p:cNvPicPr>
          <p:nvPr/>
        </p:nvPicPr>
        <p:blipFill>
          <a:blip r:embed="rId3"/>
          <a:stretch>
            <a:fillRect/>
          </a:stretch>
        </p:blipFill>
        <p:spPr>
          <a:xfrm>
            <a:off x="2180724" y="3857414"/>
            <a:ext cx="5581650" cy="228778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645165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a:xfrm>
            <a:off x="1097280" y="286604"/>
            <a:ext cx="10058400" cy="767646"/>
          </a:xfrm>
        </p:spPr>
        <p:txBody>
          <a:bodyPr/>
          <a:lstStyle/>
          <a:p>
            <a:r>
              <a:rPr lang="en-US" dirty="0" err="1"/>
              <a:t>Terres</a:t>
            </a:r>
            <a:r>
              <a:rPr lang="en-US" dirty="0"/>
              <a:t> et sols</a:t>
            </a:r>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a:xfrm>
            <a:off x="1097280" y="1017464"/>
            <a:ext cx="4937760" cy="736282"/>
          </a:xfrm>
        </p:spPr>
        <p:txBody>
          <a:bodyPr/>
          <a:lstStyle/>
          <a:p>
            <a:r>
              <a:rPr lang="en-US"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914400" y="1753746"/>
            <a:ext cx="4937760" cy="4346511"/>
          </a:xfrm>
          <a:solidFill>
            <a:schemeClr val="bg1"/>
          </a:solidFill>
        </p:spPr>
        <p:txBody>
          <a:bodyPr>
            <a:noAutofit/>
          </a:bodyPr>
          <a:lstStyle/>
          <a:p>
            <a:pPr marL="457200" indent="-457200">
              <a:lnSpc>
                <a:spcPct val="100000"/>
              </a:lnSpc>
              <a:spcBef>
                <a:spcPts val="600"/>
              </a:spcBef>
              <a:spcAft>
                <a:spcPts val="0"/>
              </a:spcAft>
              <a:buFont typeface="Wingdings" panose="05000000000000000000" pitchFamily="2" charset="2"/>
              <a:buChar char="Ø"/>
            </a:pPr>
            <a:r>
              <a:rPr lang="fr-FR" sz="1600" dirty="0"/>
              <a:t>L'agriculture domine les terres dans le monde :</a:t>
            </a:r>
            <a:endParaRPr lang="en-US" sz="1600" dirty="0"/>
          </a:p>
          <a:p>
            <a:pPr marL="749808" lvl="1" indent="-457200">
              <a:lnSpc>
                <a:spcPct val="100000"/>
              </a:lnSpc>
              <a:spcBef>
                <a:spcPts val="600"/>
              </a:spcBef>
              <a:spcAft>
                <a:spcPts val="0"/>
              </a:spcAft>
              <a:buFont typeface="Wingdings" panose="05000000000000000000" pitchFamily="2" charset="2"/>
              <a:buChar char="Ø"/>
            </a:pPr>
            <a:r>
              <a:rPr lang="fr-FR" sz="1400" dirty="0"/>
              <a:t>1,5 milliard d'hectares de terres cultivées - 30 à 40 % pour l'alimentation animale, 3,5 milliards d'hectares de pâturages.</a:t>
            </a:r>
          </a:p>
          <a:p>
            <a:pPr marL="749808" lvl="1" indent="-457200">
              <a:lnSpc>
                <a:spcPct val="100000"/>
              </a:lnSpc>
              <a:spcBef>
                <a:spcPts val="600"/>
              </a:spcBef>
              <a:spcAft>
                <a:spcPts val="0"/>
              </a:spcAft>
              <a:buFont typeface="Wingdings" panose="05000000000000000000" pitchFamily="2" charset="2"/>
              <a:buChar char="Ø"/>
            </a:pPr>
            <a:r>
              <a:rPr lang="fr-FR" sz="1400" dirty="0"/>
              <a:t>Ensemble, ces terres couvrent environ 40 % des terres libres de glace dans le monde.</a:t>
            </a:r>
            <a:endParaRPr lang="en-US" sz="1400" dirty="0"/>
          </a:p>
          <a:p>
            <a:pPr marL="457200" indent="-457200">
              <a:lnSpc>
                <a:spcPct val="100000"/>
              </a:lnSpc>
              <a:spcBef>
                <a:spcPts val="600"/>
              </a:spcBef>
              <a:spcAft>
                <a:spcPts val="0"/>
              </a:spcAft>
              <a:buFont typeface="Wingdings" panose="05000000000000000000" pitchFamily="2" charset="2"/>
              <a:buChar char="Ø"/>
            </a:pPr>
            <a:r>
              <a:rPr lang="fr-FR" sz="1600" dirty="0"/>
              <a:t>Il est essentiel de surveiller l'évolution de l'utilisation des sols, car elle est au cœur de nombreux processus environnementaux. </a:t>
            </a:r>
            <a:endParaRPr lang="en-US" sz="1600" dirty="0"/>
          </a:p>
          <a:p>
            <a:pPr marL="749808" lvl="1" indent="-457200">
              <a:lnSpc>
                <a:spcPct val="100000"/>
              </a:lnSpc>
              <a:spcBef>
                <a:spcPts val="600"/>
              </a:spcBef>
              <a:spcAft>
                <a:spcPts val="0"/>
              </a:spcAft>
              <a:buFont typeface="Wingdings" panose="05000000000000000000" pitchFamily="2" charset="2"/>
              <a:buChar char="Ø"/>
            </a:pPr>
            <a:r>
              <a:rPr lang="fr-FR" sz="1400" dirty="0"/>
              <a:t>L'arrêt de la déforestation et de la conversion des terres réduira les émissions de gaz à effet de serre, améliorera les cycles de l'eau et protégera la biodiversité ; il pourrait stocker 200 à 330 gigatonnes de carbone.</a:t>
            </a:r>
            <a:endParaRPr lang="en-US" sz="1400" dirty="0"/>
          </a:p>
          <a:p>
            <a:pPr marL="457200" indent="-457200">
              <a:lnSpc>
                <a:spcPct val="100000"/>
              </a:lnSpc>
              <a:spcBef>
                <a:spcPts val="600"/>
              </a:spcBef>
              <a:spcAft>
                <a:spcPts val="0"/>
              </a:spcAft>
              <a:buFont typeface="Wingdings" panose="05000000000000000000" pitchFamily="2" charset="2"/>
              <a:buChar char="Ø"/>
            </a:pPr>
            <a:r>
              <a:rPr lang="fr-FR" sz="1600" dirty="0"/>
              <a:t>Pour les systèmes aquatiques, le concept analogue est l'étendue spatiale des eaux intérieures et des océans utilisés pour la production d'aliments de capture aquatiques. </a:t>
            </a:r>
            <a:endParaRPr lang="en-US" sz="1600" dirty="0"/>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a:xfrm>
            <a:off x="6476103" y="877864"/>
            <a:ext cx="4937760" cy="736282"/>
          </a:xfrm>
        </p:spPr>
        <p:txBody>
          <a:bodyPr/>
          <a:lstStyle/>
          <a:p>
            <a:r>
              <a:rPr lang="en-US" dirty="0" err="1"/>
              <a:t>Indicateurs</a:t>
            </a:r>
            <a:r>
              <a:rPr lang="en-US" dirty="0"/>
              <a:t> des </a:t>
            </a:r>
            <a:r>
              <a:rPr lang="en-US" dirty="0" err="1"/>
              <a:t>candidats</a:t>
            </a:r>
            <a:endParaRPr lang="en-US" dirty="0"/>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6235065" y="1753746"/>
            <a:ext cx="5764530" cy="4551804"/>
          </a:xfrm>
        </p:spPr>
        <p:txBody>
          <a:bodyPr>
            <a:normAutofit/>
          </a:bodyPr>
          <a:lstStyle/>
          <a:p>
            <a:pPr marL="457200" indent="-457200">
              <a:lnSpc>
                <a:spcPct val="120000"/>
              </a:lnSpc>
              <a:spcBef>
                <a:spcPts val="0"/>
              </a:spcBef>
              <a:spcAft>
                <a:spcPts val="0"/>
              </a:spcAft>
              <a:buFont typeface="Arial" panose="020B0604020202020204" pitchFamily="34" charset="0"/>
              <a:buChar char="•"/>
            </a:pPr>
            <a:r>
              <a:rPr lang="fr-FR" dirty="0"/>
              <a:t>Extension des terres cultivées</a:t>
            </a:r>
          </a:p>
          <a:p>
            <a:pPr marL="457200" indent="-457200">
              <a:lnSpc>
                <a:spcPct val="120000"/>
              </a:lnSpc>
              <a:spcBef>
                <a:spcPts val="0"/>
              </a:spcBef>
              <a:spcAft>
                <a:spcPts val="0"/>
              </a:spcAft>
              <a:buFont typeface="Arial" panose="020B0604020202020204" pitchFamily="34" charset="0"/>
              <a:buChar char="•"/>
            </a:pPr>
            <a:r>
              <a:rPr lang="fr-FR" dirty="0"/>
              <a:t>Variation en % du carbone organique du sol </a:t>
            </a:r>
            <a:endParaRPr lang="en-US" dirty="0"/>
          </a:p>
        </p:txBody>
      </p:sp>
    </p:spTree>
    <p:extLst>
      <p:ext uri="{BB962C8B-B14F-4D97-AF65-F5344CB8AC3E}">
        <p14:creationId xmlns:p14="http://schemas.microsoft.com/office/powerpoint/2010/main" val="16734413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a:xfrm>
            <a:off x="1097280" y="131279"/>
            <a:ext cx="10058400" cy="993557"/>
          </a:xfrm>
        </p:spPr>
        <p:txBody>
          <a:bodyPr/>
          <a:lstStyle/>
          <a:p>
            <a:r>
              <a:rPr lang="fr-FR" dirty="0"/>
              <a:t>Émissions de gaz à effet de serre (GES)</a:t>
            </a:r>
            <a:endParaRPr lang="en-US" dirty="0"/>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a:xfrm>
            <a:off x="1097280" y="996198"/>
            <a:ext cx="4937760" cy="736282"/>
          </a:xfrm>
        </p:spPr>
        <p:txBody>
          <a:bodyPr/>
          <a:lstStyle/>
          <a:p>
            <a:r>
              <a:rPr lang="en-US"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742279" y="1732480"/>
            <a:ext cx="6411556" cy="4496869"/>
          </a:xfrm>
        </p:spPr>
        <p:txBody>
          <a:bodyPr>
            <a:noAutofit/>
          </a:bodyPr>
          <a:lstStyle/>
          <a:p>
            <a:pPr marL="457200" indent="-457200">
              <a:lnSpc>
                <a:spcPct val="100000"/>
              </a:lnSpc>
              <a:spcBef>
                <a:spcPts val="600"/>
              </a:spcBef>
              <a:spcAft>
                <a:spcPts val="0"/>
              </a:spcAft>
              <a:buFont typeface="Wingdings" panose="05000000000000000000" pitchFamily="2" charset="2"/>
              <a:buChar char="Ø"/>
            </a:pPr>
            <a:r>
              <a:rPr lang="fr-FR" sz="1800" dirty="0"/>
              <a:t>Les systèmes alimentaires sont responsables de 21 à 37 % des émissions totales de GES, dont les deux tiers proviennent de la production végétale et animale, de l'utilisation des terres et du changement d'affectation des terres, et le reste de la transformation, du transport et du conditionnement</a:t>
            </a:r>
            <a:r>
              <a:rPr lang="en-US" sz="1800" dirty="0"/>
              <a:t>.</a:t>
            </a:r>
          </a:p>
          <a:p>
            <a:pPr marL="457200" indent="-457200">
              <a:lnSpc>
                <a:spcPct val="100000"/>
              </a:lnSpc>
              <a:spcBef>
                <a:spcPts val="600"/>
              </a:spcBef>
              <a:spcAft>
                <a:spcPts val="0"/>
              </a:spcAft>
              <a:buFont typeface="Wingdings" panose="05000000000000000000" pitchFamily="2" charset="2"/>
              <a:buChar char="Ø"/>
            </a:pPr>
            <a:r>
              <a:rPr lang="fr-FR" sz="1800" dirty="0"/>
              <a:t>Les émissions spécifiques qui concernent les systèmes alimentaires sont les suivantes </a:t>
            </a:r>
            <a:r>
              <a:rPr lang="en-US" sz="1800" dirty="0"/>
              <a:t>:</a:t>
            </a:r>
          </a:p>
          <a:p>
            <a:pPr marL="749808" lvl="1" indent="-457200">
              <a:lnSpc>
                <a:spcPct val="100000"/>
              </a:lnSpc>
              <a:spcBef>
                <a:spcPts val="600"/>
              </a:spcBef>
              <a:spcAft>
                <a:spcPts val="0"/>
              </a:spcAft>
              <a:buFont typeface="Wingdings" panose="05000000000000000000" pitchFamily="2" charset="2"/>
              <a:buChar char="§"/>
            </a:pPr>
            <a:r>
              <a:rPr lang="fr-FR" dirty="0"/>
              <a:t>le méthane provenant de la fermentation entérique (chez les ruminants) et des rizières</a:t>
            </a:r>
          </a:p>
          <a:p>
            <a:pPr marL="749808" lvl="1" indent="-457200">
              <a:lnSpc>
                <a:spcPct val="100000"/>
              </a:lnSpc>
              <a:spcBef>
                <a:spcPts val="600"/>
              </a:spcBef>
              <a:spcAft>
                <a:spcPts val="0"/>
              </a:spcAft>
              <a:buFont typeface="Wingdings" panose="05000000000000000000" pitchFamily="2" charset="2"/>
              <a:buChar char="§"/>
            </a:pPr>
            <a:r>
              <a:rPr lang="fr-FR" dirty="0"/>
              <a:t>le dioxyde de carbone provenant du changement d'affectation des terres, du transport et de la transformation</a:t>
            </a:r>
          </a:p>
          <a:p>
            <a:pPr marL="749808" lvl="1" indent="-457200">
              <a:lnSpc>
                <a:spcPct val="100000"/>
              </a:lnSpc>
              <a:spcBef>
                <a:spcPts val="600"/>
              </a:spcBef>
              <a:spcAft>
                <a:spcPts val="0"/>
              </a:spcAft>
              <a:buFont typeface="Wingdings" panose="05000000000000000000" pitchFamily="2" charset="2"/>
              <a:buChar char="§"/>
            </a:pPr>
            <a:r>
              <a:rPr lang="fr-FR" dirty="0"/>
              <a:t>le protoxyde d'azote provenant de l'application d'engrais et des fumiers.  </a:t>
            </a:r>
            <a:r>
              <a:rPr lang="en-US" dirty="0"/>
              <a:t>methane. </a:t>
            </a:r>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a:xfrm>
            <a:off x="7508836" y="996198"/>
            <a:ext cx="3732904" cy="736282"/>
          </a:xfrm>
        </p:spPr>
        <p:txBody>
          <a:bodyPr/>
          <a:lstStyle/>
          <a:p>
            <a:r>
              <a:rPr lang="en-US" dirty="0" err="1"/>
              <a:t>Indicateurs</a:t>
            </a:r>
            <a:r>
              <a:rPr lang="en-US" dirty="0"/>
              <a:t> des </a:t>
            </a:r>
            <a:r>
              <a:rPr lang="en-US" dirty="0" err="1"/>
              <a:t>candidats</a:t>
            </a:r>
            <a:endParaRPr lang="en-US" dirty="0"/>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7853082" y="1732480"/>
            <a:ext cx="3743662" cy="4573070"/>
          </a:xfrm>
        </p:spPr>
        <p:txBody>
          <a:bodyPr>
            <a:normAutofit/>
          </a:bodyPr>
          <a:lstStyle/>
          <a:p>
            <a:pPr marL="457200" indent="-457200">
              <a:lnSpc>
                <a:spcPct val="120000"/>
              </a:lnSpc>
              <a:spcBef>
                <a:spcPts val="0"/>
              </a:spcBef>
              <a:spcAft>
                <a:spcPts val="600"/>
              </a:spcAft>
              <a:buFont typeface="Arial" panose="020B0604020202020204" pitchFamily="34" charset="0"/>
              <a:buChar char="•"/>
            </a:pPr>
            <a:r>
              <a:rPr lang="fr-FR" dirty="0"/>
              <a:t>Émissions de gaz à effet de serre des systèmes alimentaires (de la ferme à la table)</a:t>
            </a:r>
          </a:p>
          <a:p>
            <a:pPr marL="457200" indent="-457200">
              <a:lnSpc>
                <a:spcPct val="120000"/>
              </a:lnSpc>
              <a:spcBef>
                <a:spcPts val="0"/>
              </a:spcBef>
              <a:spcAft>
                <a:spcPts val="600"/>
              </a:spcAft>
              <a:buFont typeface="Arial" panose="020B0604020202020204" pitchFamily="34" charset="0"/>
              <a:buChar char="•"/>
            </a:pPr>
            <a:r>
              <a:rPr lang="fr-FR" dirty="0"/>
              <a:t>Émissions de gaz à effet de serre des systèmes alimentaires par habitant (émissions basées sur la production)</a:t>
            </a:r>
          </a:p>
          <a:p>
            <a:pPr marL="457200" indent="-457200">
              <a:lnSpc>
                <a:spcPct val="120000"/>
              </a:lnSpc>
              <a:spcBef>
                <a:spcPts val="0"/>
              </a:spcBef>
              <a:spcAft>
                <a:spcPts val="600"/>
              </a:spcAft>
              <a:buFont typeface="Arial" panose="020B0604020202020204" pitchFamily="34" charset="0"/>
              <a:buChar char="•"/>
            </a:pPr>
            <a:r>
              <a:rPr lang="fr-FR" dirty="0"/>
              <a:t>Intensité des émissions de gaz à effet de serre</a:t>
            </a:r>
            <a:endParaRPr lang="en-US" dirty="0"/>
          </a:p>
        </p:txBody>
      </p:sp>
    </p:spTree>
    <p:extLst>
      <p:ext uri="{BB962C8B-B14F-4D97-AF65-F5344CB8AC3E}">
        <p14:creationId xmlns:p14="http://schemas.microsoft.com/office/powerpoint/2010/main" val="35578178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a:xfrm>
            <a:off x="1097280" y="286603"/>
            <a:ext cx="10058400" cy="735373"/>
          </a:xfrm>
        </p:spPr>
        <p:txBody>
          <a:bodyPr/>
          <a:lstStyle/>
          <a:p>
            <a:r>
              <a:rPr lang="en-US" dirty="0" err="1"/>
              <a:t>Utilisation</a:t>
            </a:r>
            <a:r>
              <a:rPr lang="en-US" dirty="0"/>
              <a:t> de </a:t>
            </a:r>
            <a:r>
              <a:rPr lang="en-US" dirty="0" err="1"/>
              <a:t>l'eau</a:t>
            </a:r>
            <a:endParaRPr lang="en-US" dirty="0"/>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a:xfrm>
            <a:off x="1097280" y="1183340"/>
            <a:ext cx="4937760" cy="359266"/>
          </a:xfrm>
        </p:spPr>
        <p:txBody>
          <a:bodyPr>
            <a:normAutofit lnSpcReduction="10000"/>
          </a:bodyPr>
          <a:lstStyle/>
          <a:p>
            <a:r>
              <a:rPr lang="en-US"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1097280" y="1914862"/>
            <a:ext cx="4937760" cy="4314488"/>
          </a:xfrm>
        </p:spPr>
        <p:txBody>
          <a:bodyPr>
            <a:noAutofit/>
          </a:bodyPr>
          <a:lstStyle/>
          <a:p>
            <a:pPr marL="457200" indent="-457200">
              <a:lnSpc>
                <a:spcPct val="100000"/>
              </a:lnSpc>
              <a:spcBef>
                <a:spcPts val="600"/>
              </a:spcBef>
              <a:spcAft>
                <a:spcPts val="0"/>
              </a:spcAft>
              <a:buFont typeface="Wingdings" panose="05000000000000000000" pitchFamily="2" charset="2"/>
              <a:buChar char="Ø"/>
            </a:pPr>
            <a:r>
              <a:rPr lang="fr-FR" dirty="0"/>
              <a:t>La pénurie d'eau limite les systèmes alimentaires et le bien-être humain.</a:t>
            </a:r>
            <a:endParaRPr lang="en-US" dirty="0"/>
          </a:p>
          <a:p>
            <a:pPr marL="749808" lvl="1" indent="-457200">
              <a:lnSpc>
                <a:spcPct val="100000"/>
              </a:lnSpc>
              <a:spcBef>
                <a:spcPts val="600"/>
              </a:spcBef>
              <a:spcAft>
                <a:spcPts val="0"/>
              </a:spcAft>
              <a:buFont typeface="Arial" panose="020B0604020202020204" pitchFamily="34" charset="0"/>
              <a:buChar char="•"/>
            </a:pPr>
            <a:r>
              <a:rPr lang="fr-FR" dirty="0"/>
              <a:t>1,2 milliard de personnes souffrent d'un manque d'eau physique </a:t>
            </a:r>
          </a:p>
          <a:p>
            <a:pPr marL="749808" lvl="1" indent="-457200">
              <a:lnSpc>
                <a:spcPct val="100000"/>
              </a:lnSpc>
              <a:spcBef>
                <a:spcPts val="600"/>
              </a:spcBef>
              <a:spcAft>
                <a:spcPts val="0"/>
              </a:spcAft>
              <a:buFont typeface="Arial" panose="020B0604020202020204" pitchFamily="34" charset="0"/>
              <a:buChar char="•"/>
            </a:pPr>
            <a:r>
              <a:rPr lang="fr-FR" dirty="0"/>
              <a:t>1,6 milliard ont des ressources en eau insuffisamment développées </a:t>
            </a:r>
            <a:endParaRPr lang="en-US" dirty="0"/>
          </a:p>
          <a:p>
            <a:pPr marL="457200" indent="-457200">
              <a:lnSpc>
                <a:spcPct val="100000"/>
              </a:lnSpc>
              <a:spcBef>
                <a:spcPts val="600"/>
              </a:spcBef>
              <a:spcAft>
                <a:spcPts val="0"/>
              </a:spcAft>
              <a:buFont typeface="Wingdings" panose="05000000000000000000" pitchFamily="2" charset="2"/>
              <a:buChar char="Ø"/>
            </a:pPr>
            <a:r>
              <a:rPr lang="fr-FR" dirty="0"/>
              <a:t>La production alimentaire est responsable de 70 à 80 % de la "consommation" mondiale d'eau douce, c'est-à-dire des eaux de surface et souterraines retirées du cycle local de l'eau. </a:t>
            </a:r>
            <a:endParaRPr lang="en-US" dirty="0"/>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a:xfrm>
            <a:off x="7293685" y="1021976"/>
            <a:ext cx="4206240" cy="520630"/>
          </a:xfrm>
        </p:spPr>
        <p:txBody>
          <a:bodyPr/>
          <a:lstStyle/>
          <a:p>
            <a:r>
              <a:rPr lang="en-US" dirty="0" err="1"/>
              <a:t>Indicateurs</a:t>
            </a:r>
            <a:r>
              <a:rPr lang="en-US" dirty="0"/>
              <a:t> des </a:t>
            </a:r>
            <a:r>
              <a:rPr lang="en-US" dirty="0" err="1"/>
              <a:t>candidats</a:t>
            </a:r>
            <a:endParaRPr lang="en-US" dirty="0"/>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7293685" y="1914862"/>
            <a:ext cx="3732903" cy="4390688"/>
          </a:xfrm>
        </p:spPr>
        <p:txBody>
          <a:bodyPr>
            <a:normAutofit/>
          </a:bodyPr>
          <a:lstStyle/>
          <a:p>
            <a:pPr marL="457200" indent="-457200">
              <a:lnSpc>
                <a:spcPct val="120000"/>
              </a:lnSpc>
              <a:spcBef>
                <a:spcPts val="0"/>
              </a:spcBef>
              <a:spcAft>
                <a:spcPts val="0"/>
              </a:spcAft>
              <a:buFont typeface="Arial" panose="020B0604020202020204" pitchFamily="34" charset="0"/>
              <a:buChar char="•"/>
            </a:pPr>
            <a:r>
              <a:rPr lang="fr-FR" dirty="0"/>
              <a:t>Prélèvement d'eau pour l'agriculture en % du total des ressources en eau renouvelables</a:t>
            </a:r>
            <a:endParaRPr lang="en-US" dirty="0"/>
          </a:p>
        </p:txBody>
      </p:sp>
    </p:spTree>
    <p:extLst>
      <p:ext uri="{BB962C8B-B14F-4D97-AF65-F5344CB8AC3E}">
        <p14:creationId xmlns:p14="http://schemas.microsoft.com/office/powerpoint/2010/main" val="31197358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a:xfrm>
            <a:off x="1097280" y="286603"/>
            <a:ext cx="10058400" cy="574009"/>
          </a:xfrm>
        </p:spPr>
        <p:txBody>
          <a:bodyPr>
            <a:normAutofit fontScale="90000"/>
          </a:bodyPr>
          <a:lstStyle/>
          <a:p>
            <a:r>
              <a:rPr lang="en-US" dirty="0"/>
              <a:t>Pollution</a:t>
            </a:r>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a:xfrm>
            <a:off x="796066" y="985191"/>
            <a:ext cx="3625327" cy="736282"/>
          </a:xfrm>
        </p:spPr>
        <p:txBody>
          <a:bodyPr/>
          <a:lstStyle/>
          <a:p>
            <a:r>
              <a:rPr lang="en-US" b="1"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365758" y="1517325"/>
            <a:ext cx="8401724" cy="4679079"/>
          </a:xfrm>
          <a:solidFill>
            <a:schemeClr val="bg1"/>
          </a:solidFill>
        </p:spPr>
        <p:txBody>
          <a:bodyPr>
            <a:noAutofit/>
          </a:bodyPr>
          <a:lstStyle/>
          <a:p>
            <a:pPr marL="457200" indent="-457200">
              <a:lnSpc>
                <a:spcPct val="100000"/>
              </a:lnSpc>
              <a:spcBef>
                <a:spcPts val="600"/>
              </a:spcBef>
              <a:spcAft>
                <a:spcPts val="0"/>
              </a:spcAft>
              <a:buFont typeface="Wingdings" panose="05000000000000000000" pitchFamily="2" charset="2"/>
              <a:buChar char="Ø"/>
            </a:pPr>
            <a:r>
              <a:rPr lang="fr-FR" sz="1800" dirty="0"/>
              <a:t>La pollution environnementale due aux systèmes alimentaires peut être classée en quatre grandes catégories : </a:t>
            </a:r>
            <a:endParaRPr lang="en-US" sz="1800" dirty="0"/>
          </a:p>
          <a:p>
            <a:pPr marL="685800" lvl="2" indent="-211138">
              <a:lnSpc>
                <a:spcPct val="100000"/>
              </a:lnSpc>
              <a:spcBef>
                <a:spcPts val="600"/>
              </a:spcBef>
              <a:spcAft>
                <a:spcPts val="0"/>
              </a:spcAft>
              <a:buFont typeface="+mj-lt"/>
              <a:buAutoNum type="arabicPeriod"/>
            </a:pPr>
            <a:r>
              <a:rPr lang="fr-FR" sz="1800" dirty="0"/>
              <a:t>la perte de nutriments et le ruissellement (par exemple, l'azote, le phosphore) provenant de la production alimentaire dans les masses d'eau, les terres et/ou l'air, et la dégradation des sols </a:t>
            </a:r>
          </a:p>
          <a:p>
            <a:pPr marL="685800" lvl="2" indent="-211138">
              <a:lnSpc>
                <a:spcPct val="100000"/>
              </a:lnSpc>
              <a:spcBef>
                <a:spcPts val="600"/>
              </a:spcBef>
              <a:spcAft>
                <a:spcPts val="0"/>
              </a:spcAft>
              <a:buFont typeface="+mj-lt"/>
              <a:buAutoNum type="arabicPeriod"/>
            </a:pPr>
            <a:r>
              <a:rPr lang="fr-FR" sz="1800" dirty="0"/>
              <a:t>les nouvelles entités, notamment les biocides (par exemple, les pesticides, les antibiotiques) utilisés dans les systèmes de production agricole </a:t>
            </a:r>
          </a:p>
          <a:p>
            <a:pPr marL="685800" lvl="2" indent="-211138">
              <a:lnSpc>
                <a:spcPct val="100000"/>
              </a:lnSpc>
              <a:spcBef>
                <a:spcPts val="600"/>
              </a:spcBef>
              <a:spcAft>
                <a:spcPts val="0"/>
              </a:spcAft>
              <a:buFont typeface="+mj-lt"/>
              <a:buAutoNum type="arabicPeriod"/>
            </a:pPr>
            <a:r>
              <a:rPr lang="fr-FR" sz="1800" dirty="0"/>
              <a:t>la pollution atmosphérique particulaire provenant des systèmes alimentaires (par exemple, le brûlage des résidus ou le défrichage des terres, la pollution atmosphérique causée, dans une large mesure, par l'application de fumier et d'engrais azotés) </a:t>
            </a:r>
          </a:p>
          <a:p>
            <a:pPr marL="685800" lvl="2" indent="-211138">
              <a:lnSpc>
                <a:spcPct val="100000"/>
              </a:lnSpc>
              <a:spcBef>
                <a:spcPts val="600"/>
              </a:spcBef>
              <a:spcAft>
                <a:spcPts val="0"/>
              </a:spcAft>
              <a:buFont typeface="+mj-lt"/>
              <a:buAutoNum type="arabicPeriod"/>
            </a:pPr>
            <a:r>
              <a:rPr lang="fr-FR" sz="1800" dirty="0"/>
              <a:t>les déchets solides des chaînes de valeur alimentaires (par exemple, les plastiques non dégradables, les autres matériaux non dégradables et non recyclés, l'excès de déchets animaux non utilisés comme engrais, les déchets alimentaires dont on estime que 95 % sont mis en décharge, etc. </a:t>
            </a:r>
            <a:endParaRPr lang="en-US" sz="1800" dirty="0"/>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a:xfrm>
            <a:off x="8143538" y="781044"/>
            <a:ext cx="3808207" cy="736282"/>
          </a:xfrm>
        </p:spPr>
        <p:txBody>
          <a:bodyPr/>
          <a:lstStyle/>
          <a:p>
            <a:r>
              <a:rPr lang="en-US" b="1" dirty="0" err="1"/>
              <a:t>Indicateurs</a:t>
            </a:r>
            <a:r>
              <a:rPr lang="en-US" b="1" dirty="0"/>
              <a:t> des </a:t>
            </a:r>
            <a:r>
              <a:rPr lang="en-US" b="1" dirty="0" err="1"/>
              <a:t>candidats</a:t>
            </a:r>
            <a:endParaRPr lang="en-US" b="1" dirty="0"/>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9283849" y="1496059"/>
            <a:ext cx="2033195" cy="3754169"/>
          </a:xfrm>
          <a:solidFill>
            <a:schemeClr val="bg1"/>
          </a:solidFill>
        </p:spPr>
        <p:txBody>
          <a:bodyPr>
            <a:normAutofit/>
          </a:bodyPr>
          <a:lstStyle/>
          <a:p>
            <a:pPr marL="457200" indent="-457200">
              <a:lnSpc>
                <a:spcPct val="120000"/>
              </a:lnSpc>
              <a:spcBef>
                <a:spcPts val="600"/>
              </a:spcBef>
              <a:spcAft>
                <a:spcPts val="1200"/>
              </a:spcAft>
              <a:buFont typeface="Arial" panose="020B0604020202020204" pitchFamily="34" charset="0"/>
              <a:buChar char="•"/>
            </a:pPr>
            <a:r>
              <a:rPr lang="fr-FR" dirty="0"/>
              <a:t>Indice de gestion durable de l'azote</a:t>
            </a:r>
          </a:p>
          <a:p>
            <a:pPr marL="457200" indent="-457200">
              <a:lnSpc>
                <a:spcPct val="120000"/>
              </a:lnSpc>
              <a:spcBef>
                <a:spcPts val="600"/>
              </a:spcBef>
              <a:spcAft>
                <a:spcPts val="1200"/>
              </a:spcAft>
              <a:buFont typeface="Arial" panose="020B0604020202020204" pitchFamily="34" charset="0"/>
              <a:buChar char="•"/>
            </a:pPr>
            <a:r>
              <a:rPr lang="fr-FR" dirty="0"/>
              <a:t>Total des pesticides par unité de terre</a:t>
            </a:r>
            <a:endParaRPr lang="en-US" dirty="0"/>
          </a:p>
        </p:txBody>
      </p:sp>
    </p:spTree>
    <p:extLst>
      <p:ext uri="{BB962C8B-B14F-4D97-AF65-F5344CB8AC3E}">
        <p14:creationId xmlns:p14="http://schemas.microsoft.com/office/powerpoint/2010/main" val="27197631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p:txBody>
          <a:bodyPr/>
          <a:lstStyle/>
          <a:p>
            <a:r>
              <a:rPr lang="en-US" dirty="0" err="1"/>
              <a:t>Intégrité</a:t>
            </a:r>
            <a:r>
              <a:rPr lang="en-US" dirty="0"/>
              <a:t> de la </a:t>
            </a:r>
            <a:r>
              <a:rPr lang="en-US" dirty="0" err="1"/>
              <a:t>biosphère</a:t>
            </a:r>
            <a:endParaRPr lang="en-US" dirty="0"/>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p:txBody>
          <a:bodyPr/>
          <a:lstStyle/>
          <a:p>
            <a:r>
              <a:rPr lang="en-US"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1097280" y="2582334"/>
            <a:ext cx="4937760" cy="3647015"/>
          </a:xfrm>
        </p:spPr>
        <p:txBody>
          <a:bodyPr>
            <a:noAutofit/>
          </a:bodyPr>
          <a:lstStyle/>
          <a:p>
            <a:pPr marL="457200" indent="-457200">
              <a:lnSpc>
                <a:spcPct val="100000"/>
              </a:lnSpc>
              <a:spcBef>
                <a:spcPts val="600"/>
              </a:spcBef>
              <a:spcAft>
                <a:spcPts val="1200"/>
              </a:spcAft>
              <a:buFont typeface="Wingdings" panose="05000000000000000000" pitchFamily="2" charset="2"/>
              <a:buChar char="Ø"/>
            </a:pPr>
            <a:r>
              <a:rPr lang="fr-FR" dirty="0"/>
              <a:t>L'intégrité de la biosphère est une mesure de la quantité et de la qualité des systèmes et des ressources naturels nécessaires pour maintenir les contributions de la nature aux populations et mettre fin à l'extinction des espèces. </a:t>
            </a:r>
          </a:p>
          <a:p>
            <a:pPr marL="457200" indent="-457200">
              <a:lnSpc>
                <a:spcPct val="100000"/>
              </a:lnSpc>
              <a:spcBef>
                <a:spcPts val="600"/>
              </a:spcBef>
              <a:spcAft>
                <a:spcPts val="1200"/>
              </a:spcAft>
              <a:buFont typeface="Wingdings" panose="05000000000000000000" pitchFamily="2" charset="2"/>
              <a:buChar char="Ø"/>
            </a:pPr>
            <a:r>
              <a:rPr lang="fr-FR" dirty="0"/>
              <a:t>Dans les systèmes de production alimentaire, il s'agit de la capacité de la nature à soutenir la production alimentaire. </a:t>
            </a:r>
            <a:endParaRPr lang="en-US" dirty="0"/>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p:txBody>
          <a:bodyPr/>
          <a:lstStyle/>
          <a:p>
            <a:r>
              <a:rPr lang="en-US" dirty="0" err="1"/>
              <a:t>Indicateurs</a:t>
            </a:r>
            <a:r>
              <a:rPr lang="en-US" dirty="0"/>
              <a:t> des </a:t>
            </a:r>
            <a:r>
              <a:rPr lang="en-US" dirty="0" err="1"/>
              <a:t>candidats</a:t>
            </a:r>
            <a:endParaRPr lang="en-US" dirty="0"/>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7196866" y="2582334"/>
            <a:ext cx="4464424" cy="3723216"/>
          </a:xfrm>
        </p:spPr>
        <p:txBody>
          <a:bodyPr>
            <a:normAutofit/>
          </a:bodyPr>
          <a:lstStyle/>
          <a:p>
            <a:pPr marL="457200" indent="-457200">
              <a:lnSpc>
                <a:spcPct val="120000"/>
              </a:lnSpc>
              <a:spcBef>
                <a:spcPts val="0"/>
              </a:spcBef>
              <a:spcAft>
                <a:spcPts val="1200"/>
              </a:spcAft>
              <a:buFont typeface="Arial" panose="020B0604020202020204" pitchFamily="34" charset="0"/>
              <a:buChar char="•"/>
            </a:pPr>
            <a:r>
              <a:rPr lang="fr-FR" dirty="0"/>
              <a:t>Intégrité fonctionnelle (% de terres agricoles avec un niveau minimum d'habitat naturel)</a:t>
            </a:r>
          </a:p>
          <a:p>
            <a:pPr marL="457200" indent="-457200">
              <a:lnSpc>
                <a:spcPct val="120000"/>
              </a:lnSpc>
              <a:spcBef>
                <a:spcPts val="0"/>
              </a:spcBef>
              <a:spcAft>
                <a:spcPts val="1200"/>
              </a:spcAft>
              <a:buFont typeface="Arial" panose="020B0604020202020204" pitchFamily="34" charset="0"/>
              <a:buChar char="•"/>
            </a:pPr>
            <a:r>
              <a:rPr lang="fr-FR" dirty="0"/>
              <a:t>Intégrité de la biodiversité</a:t>
            </a:r>
          </a:p>
          <a:p>
            <a:pPr marL="457200" indent="-457200">
              <a:lnSpc>
                <a:spcPct val="120000"/>
              </a:lnSpc>
              <a:spcBef>
                <a:spcPts val="0"/>
              </a:spcBef>
              <a:spcAft>
                <a:spcPts val="1200"/>
              </a:spcAft>
              <a:buFont typeface="Arial" panose="020B0604020202020204" pitchFamily="34" charset="0"/>
              <a:buChar char="•"/>
            </a:pPr>
            <a:r>
              <a:rPr lang="fr-FR" dirty="0"/>
              <a:t>Indice de santé de la pêche - score de progrès</a:t>
            </a:r>
            <a:endParaRPr lang="en-US" dirty="0"/>
          </a:p>
        </p:txBody>
      </p:sp>
    </p:spTree>
    <p:extLst>
      <p:ext uri="{BB962C8B-B14F-4D97-AF65-F5344CB8AC3E}">
        <p14:creationId xmlns:p14="http://schemas.microsoft.com/office/powerpoint/2010/main" val="19925195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A630A-7433-47A5-A326-FFE3638F8664}"/>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dirty="0">
                <a:latin typeface="+mj-lt"/>
              </a:rPr>
              <a:t>Des questions ?</a:t>
            </a:r>
          </a:p>
        </p:txBody>
      </p:sp>
      <p:pic>
        <p:nvPicPr>
          <p:cNvPr id="3" name="Picture 2" descr="Network theory - Wikiwand">
            <a:extLst>
              <a:ext uri="{FF2B5EF4-FFF2-40B4-BE49-F238E27FC236}">
                <a16:creationId xmlns:a16="http://schemas.microsoft.com/office/drawing/2014/main" id="{D8224455-AE60-4D70-8E99-CC1D8D68B4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417" r="12070" b="-2"/>
          <a:stretch/>
        </p:blipFill>
        <p:spPr bwMode="auto">
          <a:xfrm>
            <a:off x="633999" y="640081"/>
            <a:ext cx="5462001" cy="5054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887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7F96F-3A1B-0275-B389-8BA3A1397C88}"/>
              </a:ext>
            </a:extLst>
          </p:cNvPr>
          <p:cNvSpPr>
            <a:spLocks noGrp="1"/>
          </p:cNvSpPr>
          <p:nvPr>
            <p:ph type="title"/>
          </p:nvPr>
        </p:nvSpPr>
        <p:spPr/>
        <p:txBody>
          <a:bodyPr/>
          <a:lstStyle/>
          <a:p>
            <a:r>
              <a:rPr lang="fr-FR" dirty="0"/>
              <a:t>Questions d'orientation pour la discussion</a:t>
            </a:r>
            <a:endParaRPr lang="en-US" dirty="0"/>
          </a:p>
        </p:txBody>
      </p:sp>
      <p:sp>
        <p:nvSpPr>
          <p:cNvPr id="3" name="Content Placeholder 2">
            <a:extLst>
              <a:ext uri="{FF2B5EF4-FFF2-40B4-BE49-F238E27FC236}">
                <a16:creationId xmlns:a16="http://schemas.microsoft.com/office/drawing/2014/main" id="{B9BA0D33-9FD4-025E-B848-EC37ADCED1D1}"/>
              </a:ext>
            </a:extLst>
          </p:cNvPr>
          <p:cNvSpPr>
            <a:spLocks noGrp="1"/>
          </p:cNvSpPr>
          <p:nvPr>
            <p:ph idx="1"/>
          </p:nvPr>
        </p:nvSpPr>
        <p:spPr>
          <a:xfrm>
            <a:off x="1097280" y="1845733"/>
            <a:ext cx="10058400" cy="4431241"/>
          </a:xfrm>
        </p:spPr>
        <p:txBody>
          <a:bodyPr>
            <a:normAutofit fontScale="92500" lnSpcReduction="10000"/>
          </a:bodyPr>
          <a:lstStyle/>
          <a:p>
            <a:pPr marL="457200" indent="-457200">
              <a:buFont typeface="+mj-lt"/>
              <a:buAutoNum type="arabicPeriod"/>
            </a:pPr>
            <a:r>
              <a:rPr lang="fr-FR" dirty="0"/>
              <a:t>Quels sont les aspects régionaux à prendre en considération lors de la sélection de la série d'indicateurs permettant de suivre l'état des systèmes alimentaires et leur évolution ?</a:t>
            </a:r>
            <a:endParaRPr lang="en-US" dirty="0"/>
          </a:p>
          <a:p>
            <a:pPr marL="457200" indent="-457200">
              <a:buFont typeface="+mj-lt"/>
              <a:buAutoNum type="arabicPeriod"/>
            </a:pPr>
            <a:r>
              <a:rPr lang="fr-FR" dirty="0"/>
              <a:t>Considérez-vous que les indicateurs proposés sont :</a:t>
            </a:r>
            <a:endParaRPr lang="en-US" dirty="0"/>
          </a:p>
          <a:p>
            <a:pPr lvl="2"/>
            <a:r>
              <a:rPr lang="fr-FR" sz="1800" b="1" dirty="0"/>
              <a:t>Pertinents, définis comme leur capacité à mesurer quelque chose de significatif pour les systèmes alimentaires dans une variété de contextes, pendant des périodes de temps pertinentes ?</a:t>
            </a:r>
          </a:p>
          <a:p>
            <a:pPr lvl="2"/>
            <a:r>
              <a:rPr lang="fr-FR" sz="1800" b="1" dirty="0"/>
              <a:t>De haute qualité, définie comme l'utilisation des meilleures et plus rigoureuses méthodologies statistiques et données disponibles ? </a:t>
            </a:r>
          </a:p>
          <a:p>
            <a:pPr lvl="2"/>
            <a:r>
              <a:rPr lang="fr-FR" sz="1800" b="1" dirty="0"/>
              <a:t>Interprétables, c'est-à-dire capables de montrer une direction de changement claire et souhaitable, comparables dans le temps et l'espace, et faciles à communiquer ?</a:t>
            </a:r>
          </a:p>
          <a:p>
            <a:pPr lvl="2"/>
            <a:r>
              <a:rPr lang="fr-FR" sz="1800" b="1" dirty="0"/>
              <a:t>Utile, défini comme sa capacité à être utilisé pour les processus politiques et décisionnels et en répondant aux besoins réels d'information ?</a:t>
            </a:r>
            <a:endParaRPr lang="en-US" sz="1800" dirty="0"/>
          </a:p>
          <a:p>
            <a:pPr marL="457200" indent="-457200">
              <a:buFont typeface="+mj-lt"/>
              <a:buAutoNum type="arabicPeriod" startAt="3"/>
            </a:pPr>
            <a:r>
              <a:rPr lang="fr-FR" sz="2100" dirty="0"/>
              <a:t>Quelles sont les lacunes en matière de données que vous pouvez identifier ? </a:t>
            </a:r>
            <a:r>
              <a:rPr lang="en-US" dirty="0"/>
              <a:t> </a:t>
            </a:r>
          </a:p>
          <a:p>
            <a:pPr lvl="2"/>
            <a:r>
              <a:rPr lang="fr-FR" sz="1800" dirty="0"/>
              <a:t>Ces lacunes sont-elles structurelles ? </a:t>
            </a:r>
          </a:p>
          <a:p>
            <a:pPr lvl="2"/>
            <a:r>
              <a:rPr lang="fr-FR" sz="1800" dirty="0"/>
              <a:t>Quels sont les données ou indicateurs énumérés qui sont disponibles dans votre région et qui peuvent être utilisés aux fins de ce système de suivi et d'évaluation </a:t>
            </a:r>
            <a:r>
              <a:rPr lang="fr-FR" sz="1800"/>
              <a:t>?  </a:t>
            </a:r>
            <a:endParaRPr lang="en-US" dirty="0"/>
          </a:p>
          <a:p>
            <a:endParaRPr lang="en-US" dirty="0"/>
          </a:p>
        </p:txBody>
      </p:sp>
    </p:spTree>
    <p:extLst>
      <p:ext uri="{BB962C8B-B14F-4D97-AF65-F5344CB8AC3E}">
        <p14:creationId xmlns:p14="http://schemas.microsoft.com/office/powerpoint/2010/main" val="27704335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 company name&#10;&#10;Description automatically generated">
            <a:extLst>
              <a:ext uri="{FF2B5EF4-FFF2-40B4-BE49-F238E27FC236}">
                <a16:creationId xmlns:a16="http://schemas.microsoft.com/office/drawing/2014/main" id="{C72CBA8C-1E6E-44A5-9CB1-95807400224E}"/>
              </a:ext>
            </a:extLst>
          </p:cNvPr>
          <p:cNvPicPr>
            <a:picLocks noChangeAspect="1"/>
          </p:cNvPicPr>
          <p:nvPr/>
        </p:nvPicPr>
        <p:blipFill rotWithShape="1">
          <a:blip r:embed="rId3"/>
          <a:srcRect t="1177"/>
          <a:stretch/>
        </p:blipFill>
        <p:spPr>
          <a:xfrm>
            <a:off x="4064724" y="-158412"/>
            <a:ext cx="4034040" cy="1655762"/>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AE45FF65-73F4-47A7-9F87-12400F121448}"/>
              </a:ext>
            </a:extLst>
          </p:cNvPr>
          <p:cNvPicPr>
            <a:picLocks noChangeAspect="1"/>
          </p:cNvPicPr>
          <p:nvPr/>
        </p:nvPicPr>
        <p:blipFill rotWithShape="1">
          <a:blip r:embed="rId4"/>
          <a:srcRect t="8731" b="8731"/>
          <a:stretch/>
        </p:blipFill>
        <p:spPr>
          <a:xfrm>
            <a:off x="8114792" y="-196962"/>
            <a:ext cx="3582196" cy="1655762"/>
          </a:xfrm>
          <a:prstGeom prst="rect">
            <a:avLst/>
          </a:prstGeom>
        </p:spPr>
      </p:pic>
      <p:pic>
        <p:nvPicPr>
          <p:cNvPr id="7" name="Picture 2" descr="Network theory - Wikiwand">
            <a:extLst>
              <a:ext uri="{FF2B5EF4-FFF2-40B4-BE49-F238E27FC236}">
                <a16:creationId xmlns:a16="http://schemas.microsoft.com/office/drawing/2014/main" id="{293705BB-7723-2D49-A96C-EBE8A50BA29C}"/>
              </a:ext>
            </a:extLst>
          </p:cNvPr>
          <p:cNvPicPr>
            <a:picLocks noChangeAspect="1" noChangeArrowheads="1"/>
          </p:cNvPicPr>
          <p:nvPr/>
        </p:nvPicPr>
        <p:blipFill>
          <a:blip r:embed="rId5">
            <a:alphaModFix amt="20000"/>
            <a:extLst>
              <a:ext uri="{28A0092B-C50C-407E-A947-70E740481C1C}">
                <a14:useLocalDpi xmlns:a14="http://schemas.microsoft.com/office/drawing/2010/main" val="0"/>
              </a:ext>
            </a:extLst>
          </a:blip>
          <a:srcRect/>
          <a:stretch>
            <a:fillRect/>
          </a:stretch>
        </p:blipFill>
        <p:spPr bwMode="auto">
          <a:xfrm>
            <a:off x="6081744" y="393041"/>
            <a:ext cx="6096206" cy="454444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3D406BB-07DB-4C6B-9EF7-8D4050E6C84F}"/>
              </a:ext>
            </a:extLst>
          </p:cNvPr>
          <p:cNvSpPr>
            <a:spLocks noGrp="1"/>
          </p:cNvSpPr>
          <p:nvPr>
            <p:ph type="ctrTitle"/>
          </p:nvPr>
        </p:nvSpPr>
        <p:spPr>
          <a:xfrm>
            <a:off x="1097280" y="1867989"/>
            <a:ext cx="10058400" cy="1005454"/>
          </a:xfrm>
        </p:spPr>
        <p:txBody>
          <a:bodyPr>
            <a:noAutofit/>
          </a:bodyPr>
          <a:lstStyle/>
          <a:p>
            <a:pPr algn="ctr"/>
            <a:r>
              <a:rPr lang="fr-FR" sz="3600" dirty="0">
                <a:solidFill>
                  <a:schemeClr val="accent5">
                    <a:lumMod val="75000"/>
                  </a:schemeClr>
                </a:solidFill>
                <a:cs typeface="Arial" panose="020B0604020202020204" pitchFamily="34" charset="0"/>
              </a:rPr>
              <a:t>Initiative du compte à rebours des systèmes alimentaires</a:t>
            </a:r>
            <a:endParaRPr lang="en-US" sz="3600" dirty="0">
              <a:solidFill>
                <a:schemeClr val="accent5">
                  <a:lumMod val="75000"/>
                </a:schemeClr>
              </a:solidFill>
              <a:cs typeface="Arial" panose="020B0604020202020204" pitchFamily="34" charset="0"/>
            </a:endParaRPr>
          </a:p>
        </p:txBody>
      </p:sp>
      <p:sp>
        <p:nvSpPr>
          <p:cNvPr id="3" name="Subtitle 2">
            <a:extLst>
              <a:ext uri="{FF2B5EF4-FFF2-40B4-BE49-F238E27FC236}">
                <a16:creationId xmlns:a16="http://schemas.microsoft.com/office/drawing/2014/main" id="{11B61AF6-5BC1-4ACA-A3C4-7DFFF89F1F20}"/>
              </a:ext>
            </a:extLst>
          </p:cNvPr>
          <p:cNvSpPr>
            <a:spLocks noGrp="1"/>
          </p:cNvSpPr>
          <p:nvPr>
            <p:ph type="subTitle" idx="1"/>
          </p:nvPr>
        </p:nvSpPr>
        <p:spPr>
          <a:xfrm>
            <a:off x="1097280" y="3092201"/>
            <a:ext cx="10058400" cy="1143000"/>
          </a:xfrm>
        </p:spPr>
        <p:txBody>
          <a:bodyPr>
            <a:normAutofit fontScale="92500" lnSpcReduction="20000"/>
          </a:bodyPr>
          <a:lstStyle/>
          <a:p>
            <a:pPr lvl="0" algn="ctr">
              <a:lnSpc>
                <a:spcPct val="115000"/>
              </a:lnSpc>
              <a:spcBef>
                <a:spcPts val="200"/>
              </a:spcBef>
              <a:buSzPts val="2400"/>
            </a:pPr>
            <a:r>
              <a:rPr lang="fr-FR" sz="2400" dirty="0"/>
              <a:t>Un partenariat mondial diversifié </a:t>
            </a:r>
            <a:r>
              <a:rPr lang="fr-FR" sz="2400" dirty="0" smtClean="0"/>
              <a:t>de suivi des performances </a:t>
            </a:r>
            <a:r>
              <a:rPr lang="fr-FR" sz="2400" dirty="0"/>
              <a:t>des systèmes alimentaires pour atteindre les ODD et autres objectifs mondiaux</a:t>
            </a:r>
            <a:endParaRPr lang="en-US" sz="2400" b="0" i="0" u="none" strike="noStrike" cap="none" dirty="0">
              <a:solidFill>
                <a:srgbClr val="3C4043"/>
              </a:solidFill>
              <a:latin typeface="Roboto"/>
              <a:ea typeface="Roboto"/>
              <a:cs typeface="Roboto"/>
              <a:sym typeface="Roboto"/>
            </a:endParaRPr>
          </a:p>
        </p:txBody>
      </p:sp>
      <p:pic>
        <p:nvPicPr>
          <p:cNvPr id="5" name="Picture 4">
            <a:extLst>
              <a:ext uri="{FF2B5EF4-FFF2-40B4-BE49-F238E27FC236}">
                <a16:creationId xmlns:a16="http://schemas.microsoft.com/office/drawing/2014/main" id="{3F6F70B8-8FC8-4B3F-BC16-DAA220EDA7A2}"/>
              </a:ext>
            </a:extLst>
          </p:cNvPr>
          <p:cNvPicPr>
            <a:picLocks noChangeAspect="1"/>
          </p:cNvPicPr>
          <p:nvPr/>
        </p:nvPicPr>
        <p:blipFill rotWithShape="1">
          <a:blip r:embed="rId6"/>
          <a:srcRect t="8836"/>
          <a:stretch/>
        </p:blipFill>
        <p:spPr>
          <a:xfrm>
            <a:off x="382397" y="-50658"/>
            <a:ext cx="4034040" cy="1509458"/>
          </a:xfrm>
          <a:prstGeom prst="rect">
            <a:avLst/>
          </a:prstGeom>
        </p:spPr>
      </p:pic>
      <p:sp>
        <p:nvSpPr>
          <p:cNvPr id="9" name="Text Placeholder 2">
            <a:extLst>
              <a:ext uri="{FF2B5EF4-FFF2-40B4-BE49-F238E27FC236}">
                <a16:creationId xmlns:a16="http://schemas.microsoft.com/office/drawing/2014/main" id="{16EE00A1-7B45-4FFC-A27B-262D5A606B4F}"/>
              </a:ext>
            </a:extLst>
          </p:cNvPr>
          <p:cNvSpPr txBox="1">
            <a:spLocks/>
          </p:cNvSpPr>
          <p:nvPr/>
        </p:nvSpPr>
        <p:spPr>
          <a:xfrm>
            <a:off x="2522168" y="4642914"/>
            <a:ext cx="7208624" cy="13304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Avenir Book" panose="02000503020000020003" pitchFamily="2" charset="0"/>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Avenir Book" panose="02000503020000020003" pitchFamily="2" charset="0"/>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Avenir Book" panose="02000503020000020003" pitchFamily="2" charset="0"/>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Avenir Book" panose="02000503020000020003" pitchFamily="2" charset="0"/>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r>
              <a:rPr lang="fr-FR" sz="3200" b="1" dirty="0"/>
              <a:t>Moyens de subsistance, pauvreté et équité</a:t>
            </a:r>
            <a:endParaRPr lang="en-US" sz="3200" b="1" dirty="0"/>
          </a:p>
        </p:txBody>
      </p:sp>
    </p:spTree>
    <p:extLst>
      <p:ext uri="{BB962C8B-B14F-4D97-AF65-F5344CB8AC3E}">
        <p14:creationId xmlns:p14="http://schemas.microsoft.com/office/powerpoint/2010/main" val="32484053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CE1F500-3595-4C06-934B-9807A7A46A9F}"/>
              </a:ext>
            </a:extLst>
          </p:cNvPr>
          <p:cNvSpPr/>
          <p:nvPr/>
        </p:nvSpPr>
        <p:spPr>
          <a:xfrm>
            <a:off x="183159" y="157060"/>
            <a:ext cx="7185204" cy="4697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rbel" panose="020B0503020204020204" pitchFamily="34" charset="0"/>
            </a:endParaRPr>
          </a:p>
        </p:txBody>
      </p:sp>
      <p:sp>
        <p:nvSpPr>
          <p:cNvPr id="2" name="Title 1">
            <a:extLst>
              <a:ext uri="{FF2B5EF4-FFF2-40B4-BE49-F238E27FC236}">
                <a16:creationId xmlns:a16="http://schemas.microsoft.com/office/drawing/2014/main" id="{4695C3A6-9F68-429E-A580-7B3671832745}"/>
              </a:ext>
            </a:extLst>
          </p:cNvPr>
          <p:cNvSpPr>
            <a:spLocks noGrp="1"/>
          </p:cNvSpPr>
          <p:nvPr>
            <p:ph type="title"/>
          </p:nvPr>
        </p:nvSpPr>
        <p:spPr/>
        <p:txBody>
          <a:bodyPr/>
          <a:lstStyle/>
          <a:p>
            <a:r>
              <a:rPr lang="en-US" sz="4800" dirty="0"/>
              <a:t>Architecture du cadre</a:t>
            </a:r>
          </a:p>
        </p:txBody>
      </p:sp>
      <p:sp>
        <p:nvSpPr>
          <p:cNvPr id="4" name="Text Placeholder 3">
            <a:extLst>
              <a:ext uri="{FF2B5EF4-FFF2-40B4-BE49-F238E27FC236}">
                <a16:creationId xmlns:a16="http://schemas.microsoft.com/office/drawing/2014/main" id="{23E924B2-81D5-4CD2-B645-904E391ED4F7}"/>
              </a:ext>
            </a:extLst>
          </p:cNvPr>
          <p:cNvSpPr>
            <a:spLocks noGrp="1"/>
          </p:cNvSpPr>
          <p:nvPr>
            <p:ph type="body" sz="half" idx="2"/>
          </p:nvPr>
        </p:nvSpPr>
        <p:spPr/>
        <p:txBody>
          <a:bodyPr>
            <a:normAutofit/>
          </a:bodyPr>
          <a:lstStyle/>
          <a:p>
            <a:r>
              <a:rPr lang="fr-FR" sz="2800" dirty="0"/>
              <a:t>Domaines thématiques et </a:t>
            </a:r>
            <a:r>
              <a:rPr lang="fr-FR" sz="2800" dirty="0" smtClean="0"/>
              <a:t>champs des indicateurs</a:t>
            </a:r>
            <a:endParaRPr lang="en-US" sz="2800" dirty="0"/>
          </a:p>
        </p:txBody>
      </p:sp>
      <p:sp>
        <p:nvSpPr>
          <p:cNvPr id="8" name="Rounded Rectangle 3">
            <a:extLst>
              <a:ext uri="{FF2B5EF4-FFF2-40B4-BE49-F238E27FC236}">
                <a16:creationId xmlns:a16="http://schemas.microsoft.com/office/drawing/2014/main" id="{8C9C9997-B89A-463E-8DBA-C621717EE715}"/>
              </a:ext>
            </a:extLst>
          </p:cNvPr>
          <p:cNvSpPr/>
          <p:nvPr/>
        </p:nvSpPr>
        <p:spPr>
          <a:xfrm>
            <a:off x="2674793" y="770497"/>
            <a:ext cx="2183187" cy="3976430"/>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marL="117475" indent="-117475">
              <a:buFont typeface="Arial" panose="020B0604020202020204" pitchFamily="34" charset="0"/>
              <a:buChar char="•"/>
            </a:pPr>
            <a:r>
              <a:rPr lang="fr-FR" sz="2000" dirty="0">
                <a:solidFill>
                  <a:schemeClr val="tx1"/>
                </a:solidFill>
                <a:latin typeface="Corbel" panose="020B0503020204020204" pitchFamily="34" charset="0"/>
              </a:rPr>
              <a:t>sols</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Émissions de gaz à effet de serre</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Utilisation de l'eau</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Pollution</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Intégrité de la biosphère</a:t>
            </a:r>
          </a:p>
        </p:txBody>
      </p:sp>
      <p:sp>
        <p:nvSpPr>
          <p:cNvPr id="9" name="Rounded Rectangle 4">
            <a:extLst>
              <a:ext uri="{FF2B5EF4-FFF2-40B4-BE49-F238E27FC236}">
                <a16:creationId xmlns:a16="http://schemas.microsoft.com/office/drawing/2014/main" id="{AA95AD8E-C4A5-402A-A015-5ED24B16EC25}"/>
              </a:ext>
            </a:extLst>
          </p:cNvPr>
          <p:cNvSpPr/>
          <p:nvPr/>
        </p:nvSpPr>
        <p:spPr>
          <a:xfrm>
            <a:off x="5057923" y="761353"/>
            <a:ext cx="2183186" cy="3976430"/>
          </a:xfrm>
          <a:prstGeom prst="roundRect">
            <a:avLst/>
          </a:prstGeom>
          <a:solidFill>
            <a:schemeClr val="tx2">
              <a:lumMod val="40000"/>
              <a:lumOff val="6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600" dirty="0">
              <a:latin typeface="Corbel" panose="020B0503020204020204" pitchFamily="34" charset="0"/>
            </a:endParaRPr>
          </a:p>
          <a:p>
            <a:pPr lvl="0"/>
            <a:endParaRPr lang="en-US" sz="1600" dirty="0">
              <a:solidFill>
                <a:schemeClr val="tx1"/>
              </a:solidFill>
              <a:latin typeface="Corbel" panose="020B0503020204020204" pitchFamily="34" charset="0"/>
            </a:endParaRPr>
          </a:p>
          <a:p>
            <a:pPr marL="117475" indent="-117475">
              <a:buFont typeface="Arial" panose="020B0604020202020204" pitchFamily="34" charset="0"/>
              <a:buChar char="•"/>
            </a:pPr>
            <a:r>
              <a:rPr lang="fr-FR" sz="2000" dirty="0">
                <a:solidFill>
                  <a:schemeClr val="tx1"/>
                </a:solidFill>
                <a:latin typeface="Corbel" panose="020B0503020204020204" pitchFamily="34" charset="0"/>
              </a:rPr>
              <a:t>Pauvreté et revenus</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Emploi</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Protection sociale</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Droits</a:t>
            </a:r>
          </a:p>
        </p:txBody>
      </p:sp>
      <p:sp>
        <p:nvSpPr>
          <p:cNvPr id="10" name="Rounded Rectangle 5">
            <a:extLst>
              <a:ext uri="{FF2B5EF4-FFF2-40B4-BE49-F238E27FC236}">
                <a16:creationId xmlns:a16="http://schemas.microsoft.com/office/drawing/2014/main" id="{66A1DDC4-6482-45C5-B2B5-F528BB3E879E}"/>
              </a:ext>
            </a:extLst>
          </p:cNvPr>
          <p:cNvSpPr/>
          <p:nvPr/>
        </p:nvSpPr>
        <p:spPr>
          <a:xfrm>
            <a:off x="7484719" y="558846"/>
            <a:ext cx="3422802" cy="210312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7475" lvl="0" indent="-117475">
              <a:buFont typeface="Arial" panose="020B0604020202020204" pitchFamily="34" charset="0"/>
              <a:buChar char="•"/>
            </a:pPr>
            <a:r>
              <a:rPr lang="en-US" dirty="0">
                <a:solidFill>
                  <a:schemeClr val="tx1"/>
                </a:solidFill>
                <a:latin typeface="Corbel" panose="020B0503020204020204" pitchFamily="34" charset="0"/>
              </a:rPr>
              <a:t>Shared vision</a:t>
            </a:r>
          </a:p>
          <a:p>
            <a:pPr marL="117475" lvl="0" indent="-117475">
              <a:buFont typeface="Arial" panose="020B0604020202020204" pitchFamily="34" charset="0"/>
              <a:buChar char="•"/>
            </a:pPr>
            <a:r>
              <a:rPr lang="en-US" dirty="0">
                <a:solidFill>
                  <a:schemeClr val="tx1"/>
                </a:solidFill>
                <a:latin typeface="Corbel" panose="020B0503020204020204" pitchFamily="34" charset="0"/>
              </a:rPr>
              <a:t>Strategic planning </a:t>
            </a:r>
          </a:p>
          <a:p>
            <a:pPr marL="117475" lvl="0"/>
            <a:r>
              <a:rPr lang="en-US" dirty="0">
                <a:solidFill>
                  <a:schemeClr val="tx1"/>
                </a:solidFill>
                <a:latin typeface="Corbel" panose="020B0503020204020204" pitchFamily="34" charset="0"/>
              </a:rPr>
              <a:t>and policies</a:t>
            </a:r>
          </a:p>
          <a:p>
            <a:pPr marL="117475" lvl="0" indent="-117475">
              <a:buFont typeface="Arial" panose="020B0604020202020204" pitchFamily="34" charset="0"/>
              <a:buChar char="•"/>
            </a:pPr>
            <a:r>
              <a:rPr lang="en-US" dirty="0">
                <a:solidFill>
                  <a:schemeClr val="tx1"/>
                </a:solidFill>
                <a:latin typeface="Corbel" panose="020B0503020204020204" pitchFamily="34" charset="0"/>
              </a:rPr>
              <a:t>Effective </a:t>
            </a:r>
          </a:p>
          <a:p>
            <a:pPr lvl="0" indent="117475"/>
            <a:r>
              <a:rPr lang="en-US" dirty="0">
                <a:solidFill>
                  <a:schemeClr val="tx1"/>
                </a:solidFill>
                <a:latin typeface="Corbel" panose="020B0503020204020204" pitchFamily="34" charset="0"/>
              </a:rPr>
              <a:t>implementation</a:t>
            </a:r>
          </a:p>
          <a:p>
            <a:pPr marL="117475" lvl="0" indent="-117475">
              <a:buFont typeface="Arial" panose="020B0604020202020204" pitchFamily="34" charset="0"/>
              <a:buChar char="•"/>
            </a:pPr>
            <a:r>
              <a:rPr lang="en-US" dirty="0">
                <a:solidFill>
                  <a:schemeClr val="tx1"/>
                </a:solidFill>
                <a:latin typeface="Corbel" panose="020B0503020204020204" pitchFamily="34" charset="0"/>
              </a:rPr>
              <a:t>Accountability</a:t>
            </a:r>
          </a:p>
        </p:txBody>
      </p:sp>
      <p:sp>
        <p:nvSpPr>
          <p:cNvPr id="11" name="Rounded Rectangle 6">
            <a:extLst>
              <a:ext uri="{FF2B5EF4-FFF2-40B4-BE49-F238E27FC236}">
                <a16:creationId xmlns:a16="http://schemas.microsoft.com/office/drawing/2014/main" id="{4D0B6905-4D76-4C9F-B6F0-7ED5F54F0C9B}"/>
              </a:ext>
            </a:extLst>
          </p:cNvPr>
          <p:cNvSpPr/>
          <p:nvPr/>
        </p:nvSpPr>
        <p:spPr>
          <a:xfrm>
            <a:off x="7496167" y="2751729"/>
            <a:ext cx="3406875" cy="2103120"/>
          </a:xfrm>
          <a:prstGeom prst="round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7475" indent="-117475">
              <a:buFont typeface="Arial" panose="020B0604020202020204" pitchFamily="34" charset="0"/>
              <a:buChar char="•"/>
            </a:pPr>
            <a:r>
              <a:rPr lang="fr-FR" dirty="0">
                <a:solidFill>
                  <a:schemeClr val="tx1"/>
                </a:solidFill>
                <a:latin typeface="Corbel" panose="020B0503020204020204" pitchFamily="34" charset="0"/>
              </a:rPr>
              <a:t>Exposition aux chocs</a:t>
            </a:r>
          </a:p>
          <a:p>
            <a:pPr marL="117475" indent="-117475">
              <a:buFont typeface="Arial" panose="020B0604020202020204" pitchFamily="34" charset="0"/>
              <a:buChar char="•"/>
            </a:pPr>
            <a:r>
              <a:rPr lang="fr-FR" dirty="0">
                <a:solidFill>
                  <a:schemeClr val="tx1"/>
                </a:solidFill>
                <a:latin typeface="Corbel" panose="020B0503020204020204" pitchFamily="34" charset="0"/>
              </a:rPr>
              <a:t>Capacités de résilience</a:t>
            </a:r>
          </a:p>
          <a:p>
            <a:pPr marL="117475" indent="-117475">
              <a:buFont typeface="Arial" panose="020B0604020202020204" pitchFamily="34" charset="0"/>
              <a:buChar char="•"/>
            </a:pPr>
            <a:r>
              <a:rPr lang="fr-FR" dirty="0" err="1">
                <a:solidFill>
                  <a:schemeClr val="tx1"/>
                </a:solidFill>
                <a:latin typeface="Corbel" panose="020B0503020204020204" pitchFamily="34" charset="0"/>
              </a:rPr>
              <a:t>Agrobiodiversité</a:t>
            </a:r>
            <a:endParaRPr lang="fr-FR" dirty="0">
              <a:solidFill>
                <a:schemeClr val="tx1"/>
              </a:solidFill>
              <a:latin typeface="Corbel" panose="020B0503020204020204" pitchFamily="34" charset="0"/>
            </a:endParaRPr>
          </a:p>
          <a:p>
            <a:pPr marL="117475" indent="-117475">
              <a:buFont typeface="Arial" panose="020B0604020202020204" pitchFamily="34" charset="0"/>
              <a:buChar char="•"/>
            </a:pPr>
            <a:r>
              <a:rPr lang="fr-FR" dirty="0">
                <a:solidFill>
                  <a:schemeClr val="tx1"/>
                </a:solidFill>
                <a:latin typeface="Corbel" panose="020B0503020204020204" pitchFamily="34" charset="0"/>
              </a:rPr>
              <a:t>Stabilité de la sécurité alimentaire</a:t>
            </a:r>
          </a:p>
          <a:p>
            <a:pPr marL="117475" indent="-117475">
              <a:buFont typeface="Arial" panose="020B0604020202020204" pitchFamily="34" charset="0"/>
              <a:buChar char="•"/>
            </a:pPr>
            <a:r>
              <a:rPr lang="fr-FR" dirty="0">
                <a:solidFill>
                  <a:schemeClr val="tx1"/>
                </a:solidFill>
                <a:latin typeface="Corbel" panose="020B0503020204020204" pitchFamily="34" charset="0"/>
              </a:rPr>
              <a:t>Système alimentaire Indice de durabilité</a:t>
            </a:r>
          </a:p>
        </p:txBody>
      </p:sp>
      <p:sp>
        <p:nvSpPr>
          <p:cNvPr id="7" name="Rounded Rectangle 2">
            <a:extLst>
              <a:ext uri="{FF2B5EF4-FFF2-40B4-BE49-F238E27FC236}">
                <a16:creationId xmlns:a16="http://schemas.microsoft.com/office/drawing/2014/main" id="{0F551364-2191-48A1-909D-E19A3FA74E05}"/>
              </a:ext>
            </a:extLst>
          </p:cNvPr>
          <p:cNvSpPr/>
          <p:nvPr/>
        </p:nvSpPr>
        <p:spPr>
          <a:xfrm>
            <a:off x="296174" y="761353"/>
            <a:ext cx="2183187" cy="3976430"/>
          </a:xfrm>
          <a:prstGeom prst="round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marL="117475" lvl="0" indent="-117475">
              <a:buFont typeface="Arial" panose="020B0604020202020204" pitchFamily="34" charset="0"/>
              <a:buChar char="•"/>
            </a:pPr>
            <a:r>
              <a:rPr lang="fr-FR" sz="1600" dirty="0">
                <a:solidFill>
                  <a:schemeClr val="tx1"/>
                </a:solidFill>
                <a:latin typeface="Corbel" panose="020B0503020204020204" pitchFamily="34" charset="0"/>
              </a:rPr>
              <a:t>alimentaire</a:t>
            </a:r>
          </a:p>
          <a:p>
            <a:pPr marL="117475" lvl="0" indent="-117475">
              <a:buFont typeface="Arial" panose="020B0604020202020204" pitchFamily="34" charset="0"/>
              <a:buChar char="•"/>
            </a:pPr>
            <a:r>
              <a:rPr lang="fr-FR" sz="1600" dirty="0">
                <a:solidFill>
                  <a:schemeClr val="tx1"/>
                </a:solidFill>
                <a:latin typeface="Corbel" panose="020B0503020204020204" pitchFamily="34" charset="0"/>
              </a:rPr>
              <a:t>Sécurité alimentaire</a:t>
            </a:r>
          </a:p>
          <a:p>
            <a:pPr marL="117475" lvl="0" indent="-117475">
              <a:buFont typeface="Arial" panose="020B0604020202020204" pitchFamily="34" charset="0"/>
              <a:buChar char="•"/>
            </a:pPr>
            <a:r>
              <a:rPr lang="fr-FR" sz="1600" dirty="0">
                <a:solidFill>
                  <a:schemeClr val="tx1"/>
                </a:solidFill>
                <a:latin typeface="Corbel" panose="020B0503020204020204" pitchFamily="34" charset="0"/>
              </a:rPr>
              <a:t>Environnements alimentaires</a:t>
            </a:r>
          </a:p>
          <a:p>
            <a:pPr marL="117475" lvl="0" indent="-117475">
              <a:buFont typeface="Arial" panose="020B0604020202020204" pitchFamily="34" charset="0"/>
              <a:buChar char="•"/>
            </a:pPr>
            <a:r>
              <a:rPr lang="fr-FR" sz="1600" dirty="0">
                <a:solidFill>
                  <a:schemeClr val="tx1"/>
                </a:solidFill>
                <a:latin typeface="Corbel" panose="020B0503020204020204" pitchFamily="34" charset="0"/>
              </a:rPr>
              <a:t>Politiques affectant les environnements alimentaires</a:t>
            </a:r>
          </a:p>
        </p:txBody>
      </p:sp>
      <p:sp>
        <p:nvSpPr>
          <p:cNvPr id="12" name="Rounded Rectangle 7">
            <a:extLst>
              <a:ext uri="{FF2B5EF4-FFF2-40B4-BE49-F238E27FC236}">
                <a16:creationId xmlns:a16="http://schemas.microsoft.com/office/drawing/2014/main" id="{760393E6-F3B3-41BE-B949-B1BAB6F05389}"/>
              </a:ext>
            </a:extLst>
          </p:cNvPr>
          <p:cNvSpPr/>
          <p:nvPr/>
        </p:nvSpPr>
        <p:spPr>
          <a:xfrm>
            <a:off x="312026" y="758771"/>
            <a:ext cx="2167335" cy="1192305"/>
          </a:xfrm>
          <a:prstGeom prst="round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a:latin typeface="Corbel" panose="020B0503020204020204" pitchFamily="34" charset="0"/>
              </a:rPr>
              <a:t>Régimes alimentaires, nutrition et santé</a:t>
            </a:r>
            <a:endParaRPr lang="en-US" sz="2000" dirty="0">
              <a:latin typeface="Corbel" panose="020B0503020204020204" pitchFamily="34" charset="0"/>
            </a:endParaRPr>
          </a:p>
        </p:txBody>
      </p:sp>
      <p:sp>
        <p:nvSpPr>
          <p:cNvPr id="13" name="Rounded Rectangle 8">
            <a:extLst>
              <a:ext uri="{FF2B5EF4-FFF2-40B4-BE49-F238E27FC236}">
                <a16:creationId xmlns:a16="http://schemas.microsoft.com/office/drawing/2014/main" id="{819CDB70-33D4-4F0D-8F41-A555702B7113}"/>
              </a:ext>
            </a:extLst>
          </p:cNvPr>
          <p:cNvSpPr/>
          <p:nvPr/>
        </p:nvSpPr>
        <p:spPr>
          <a:xfrm>
            <a:off x="2682718" y="770497"/>
            <a:ext cx="2167335" cy="1192305"/>
          </a:xfrm>
          <a:prstGeom prst="round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latin typeface="Corbel" panose="020B0503020204020204" pitchFamily="34" charset="0"/>
              </a:rPr>
              <a:t>Environnement</a:t>
            </a:r>
            <a:r>
              <a:rPr lang="en-US" sz="2000" dirty="0">
                <a:latin typeface="Corbel" panose="020B0503020204020204" pitchFamily="34" charset="0"/>
              </a:rPr>
              <a:t> et </a:t>
            </a:r>
            <a:r>
              <a:rPr lang="en-US" sz="2000" dirty="0" err="1">
                <a:latin typeface="Corbel" panose="020B0503020204020204" pitchFamily="34" charset="0"/>
              </a:rPr>
              <a:t>climat</a:t>
            </a:r>
            <a:r>
              <a:rPr lang="en-US" sz="2000" dirty="0">
                <a:latin typeface="Corbel" panose="020B0503020204020204" pitchFamily="34" charset="0"/>
              </a:rPr>
              <a:t> </a:t>
            </a:r>
          </a:p>
        </p:txBody>
      </p:sp>
      <p:sp>
        <p:nvSpPr>
          <p:cNvPr id="14" name="Rounded Rectangle 9">
            <a:extLst>
              <a:ext uri="{FF2B5EF4-FFF2-40B4-BE49-F238E27FC236}">
                <a16:creationId xmlns:a16="http://schemas.microsoft.com/office/drawing/2014/main" id="{59ADE68C-6595-4302-B68A-8425C00CFB6E}"/>
              </a:ext>
            </a:extLst>
          </p:cNvPr>
          <p:cNvSpPr/>
          <p:nvPr/>
        </p:nvSpPr>
        <p:spPr>
          <a:xfrm>
            <a:off x="5063957" y="758771"/>
            <a:ext cx="2167335" cy="1192305"/>
          </a:xfrm>
          <a:prstGeom prst="round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a:latin typeface="Corbel" panose="020B0503020204020204" pitchFamily="34" charset="0"/>
              </a:rPr>
              <a:t>Moyens de subsistance, pauvreté et équité </a:t>
            </a:r>
            <a:endParaRPr lang="en-US" sz="2000" dirty="0">
              <a:latin typeface="Corbel" panose="020B0503020204020204" pitchFamily="34" charset="0"/>
            </a:endParaRPr>
          </a:p>
        </p:txBody>
      </p:sp>
      <p:sp>
        <p:nvSpPr>
          <p:cNvPr id="15" name="Rounded Rectangle 10">
            <a:extLst>
              <a:ext uri="{FF2B5EF4-FFF2-40B4-BE49-F238E27FC236}">
                <a16:creationId xmlns:a16="http://schemas.microsoft.com/office/drawing/2014/main" id="{5194D734-8644-4A9C-A4CF-4E83AA8F2E77}"/>
              </a:ext>
            </a:extLst>
          </p:cNvPr>
          <p:cNvSpPr/>
          <p:nvPr/>
        </p:nvSpPr>
        <p:spPr>
          <a:xfrm>
            <a:off x="10090298" y="558846"/>
            <a:ext cx="1918541" cy="2103120"/>
          </a:xfrm>
          <a:prstGeom prst="round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latin typeface="Corbel" panose="020B0503020204020204" pitchFamily="34" charset="0"/>
              </a:rPr>
              <a:t>Gouvernance</a:t>
            </a:r>
            <a:endParaRPr lang="en-US" sz="2000" dirty="0">
              <a:latin typeface="Corbel" panose="020B0503020204020204" pitchFamily="34" charset="0"/>
            </a:endParaRPr>
          </a:p>
        </p:txBody>
      </p:sp>
      <p:sp>
        <p:nvSpPr>
          <p:cNvPr id="16" name="Rounded Rectangle 11">
            <a:extLst>
              <a:ext uri="{FF2B5EF4-FFF2-40B4-BE49-F238E27FC236}">
                <a16:creationId xmlns:a16="http://schemas.microsoft.com/office/drawing/2014/main" id="{A180FBB0-E040-44D1-9B7A-F61BF2A920BC}"/>
              </a:ext>
            </a:extLst>
          </p:cNvPr>
          <p:cNvSpPr/>
          <p:nvPr/>
        </p:nvSpPr>
        <p:spPr>
          <a:xfrm>
            <a:off x="10090299" y="2751729"/>
            <a:ext cx="1918542" cy="2103120"/>
          </a:xfrm>
          <a:prstGeom prst="round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latin typeface="Corbel" panose="020B0503020204020204" pitchFamily="34" charset="0"/>
              </a:rPr>
              <a:t>Résilience</a:t>
            </a:r>
            <a:r>
              <a:rPr lang="en-US" sz="2000" dirty="0">
                <a:latin typeface="Corbel" panose="020B0503020204020204" pitchFamily="34" charset="0"/>
              </a:rPr>
              <a:t> et </a:t>
            </a:r>
            <a:r>
              <a:rPr lang="en-US" sz="2000" dirty="0" err="1">
                <a:latin typeface="Corbel" panose="020B0503020204020204" pitchFamily="34" charset="0"/>
              </a:rPr>
              <a:t>durabilité</a:t>
            </a:r>
            <a:endParaRPr lang="en-US" sz="2000" dirty="0">
              <a:latin typeface="Corbel" panose="020B0503020204020204" pitchFamily="34" charset="0"/>
            </a:endParaRPr>
          </a:p>
        </p:txBody>
      </p:sp>
      <p:sp>
        <p:nvSpPr>
          <p:cNvPr id="17" name="TextBox 16">
            <a:extLst>
              <a:ext uri="{FF2B5EF4-FFF2-40B4-BE49-F238E27FC236}">
                <a16:creationId xmlns:a16="http://schemas.microsoft.com/office/drawing/2014/main" id="{EBA95067-5EC4-4276-90C6-53F5E496536D}"/>
              </a:ext>
            </a:extLst>
          </p:cNvPr>
          <p:cNvSpPr txBox="1"/>
          <p:nvPr/>
        </p:nvSpPr>
        <p:spPr>
          <a:xfrm>
            <a:off x="1709988" y="157060"/>
            <a:ext cx="5773760" cy="523220"/>
          </a:xfrm>
          <a:prstGeom prst="rect">
            <a:avLst/>
          </a:prstGeom>
          <a:noFill/>
        </p:spPr>
        <p:txBody>
          <a:bodyPr wrap="none" rtlCol="0">
            <a:spAutoFit/>
          </a:bodyPr>
          <a:lstStyle/>
          <a:p>
            <a:r>
              <a:rPr lang="en-US" sz="2800" b="1" dirty="0" err="1">
                <a:latin typeface="Corbel" panose="020B0503020204020204" pitchFamily="34" charset="0"/>
              </a:rPr>
              <a:t>Résultats</a:t>
            </a:r>
            <a:r>
              <a:rPr lang="en-US" sz="2800" b="1" dirty="0">
                <a:latin typeface="Corbel" panose="020B0503020204020204" pitchFamily="34" charset="0"/>
              </a:rPr>
              <a:t> des </a:t>
            </a:r>
            <a:r>
              <a:rPr lang="en-US" sz="2800" b="1" dirty="0" err="1">
                <a:latin typeface="Corbel" panose="020B0503020204020204" pitchFamily="34" charset="0"/>
              </a:rPr>
              <a:t>systèmes</a:t>
            </a:r>
            <a:r>
              <a:rPr lang="en-US" sz="2800" b="1" dirty="0">
                <a:latin typeface="Corbel" panose="020B0503020204020204" pitchFamily="34" charset="0"/>
              </a:rPr>
              <a:t> </a:t>
            </a:r>
            <a:r>
              <a:rPr lang="en-US" sz="2800" b="1" dirty="0" err="1">
                <a:latin typeface="Corbel" panose="020B0503020204020204" pitchFamily="34" charset="0"/>
              </a:rPr>
              <a:t>alimentaires</a:t>
            </a:r>
            <a:endParaRPr lang="en-US" sz="2800" b="1" dirty="0">
              <a:latin typeface="Corbel" panose="020B0503020204020204" pitchFamily="34" charset="0"/>
            </a:endParaRPr>
          </a:p>
        </p:txBody>
      </p:sp>
      <p:sp>
        <p:nvSpPr>
          <p:cNvPr id="18" name="TextBox 17">
            <a:extLst>
              <a:ext uri="{FF2B5EF4-FFF2-40B4-BE49-F238E27FC236}">
                <a16:creationId xmlns:a16="http://schemas.microsoft.com/office/drawing/2014/main" id="{3893EAD0-5069-4452-9F9A-D9804D1B7E26}"/>
              </a:ext>
            </a:extLst>
          </p:cNvPr>
          <p:cNvSpPr txBox="1"/>
          <p:nvPr/>
        </p:nvSpPr>
        <p:spPr>
          <a:xfrm>
            <a:off x="7915301" y="16586"/>
            <a:ext cx="3886000" cy="523220"/>
          </a:xfrm>
          <a:prstGeom prst="rect">
            <a:avLst/>
          </a:prstGeom>
          <a:noFill/>
        </p:spPr>
        <p:txBody>
          <a:bodyPr wrap="none" rtlCol="0">
            <a:spAutoFit/>
          </a:bodyPr>
          <a:lstStyle/>
          <a:p>
            <a:r>
              <a:rPr lang="en-US" sz="2800" b="1" dirty="0">
                <a:latin typeface="Corbel" panose="020B0503020204020204" pitchFamily="34" charset="0"/>
              </a:rPr>
              <a:t>Questions </a:t>
            </a:r>
            <a:r>
              <a:rPr lang="en-US" sz="2800" b="1" dirty="0" err="1">
                <a:latin typeface="Corbel" panose="020B0503020204020204" pitchFamily="34" charset="0"/>
              </a:rPr>
              <a:t>transversales</a:t>
            </a:r>
            <a:endParaRPr lang="en-US" sz="2800" b="1" dirty="0">
              <a:latin typeface="Corbel" panose="020B0503020204020204" pitchFamily="34" charset="0"/>
            </a:endParaRPr>
          </a:p>
        </p:txBody>
      </p:sp>
      <p:sp>
        <p:nvSpPr>
          <p:cNvPr id="19" name="Rectangle: Rounded Corners 18">
            <a:extLst>
              <a:ext uri="{FF2B5EF4-FFF2-40B4-BE49-F238E27FC236}">
                <a16:creationId xmlns:a16="http://schemas.microsoft.com/office/drawing/2014/main" id="{2FA3814A-DF82-F6B9-7CB1-3C8721FC97ED}"/>
              </a:ext>
            </a:extLst>
          </p:cNvPr>
          <p:cNvSpPr/>
          <p:nvPr/>
        </p:nvSpPr>
        <p:spPr>
          <a:xfrm>
            <a:off x="4966409" y="680280"/>
            <a:ext cx="2327043" cy="4048359"/>
          </a:xfrm>
          <a:prstGeom prst="roundRect">
            <a:avLst/>
          </a:prstGeom>
          <a:noFill/>
          <a:ln w="571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17954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a:t>Ce que nous devons surveiller</a:t>
            </a:r>
            <a:endParaRPr lang="en-US" dirty="0"/>
          </a:p>
        </p:txBody>
      </p:sp>
      <p:sp>
        <p:nvSpPr>
          <p:cNvPr id="3" name="Content Placeholder 2"/>
          <p:cNvSpPr>
            <a:spLocks noGrp="1"/>
          </p:cNvSpPr>
          <p:nvPr>
            <p:ph idx="1"/>
          </p:nvPr>
        </p:nvSpPr>
        <p:spPr/>
        <p:txBody>
          <a:bodyPr>
            <a:noAutofit/>
          </a:bodyPr>
          <a:lstStyle/>
          <a:p>
            <a:pPr marL="285750" indent="-285750">
              <a:buFont typeface="Arial" panose="020B0604020202020204" pitchFamily="34" charset="0"/>
              <a:buChar char="•"/>
            </a:pPr>
            <a:r>
              <a:rPr lang="fr-FR" sz="2200" b="1" dirty="0">
                <a:solidFill>
                  <a:schemeClr val="tx2">
                    <a:lumMod val="25000"/>
                  </a:schemeClr>
                </a:solidFill>
                <a:ea typeface="Arial" panose="020B0604020202020204" pitchFamily="34" charset="0"/>
                <a:cs typeface="Arial" panose="020B0604020202020204" pitchFamily="34" charset="0"/>
              </a:rPr>
              <a:t>Des centaines de millions de personnes travaillent dans le cadre du système alimentaire, dans les zones rurales et urbaines, dans les pays à revenu élevé et à faible revenu. Le nombre exact est difficile à déterminer.</a:t>
            </a:r>
          </a:p>
          <a:p>
            <a:pPr marL="285750" indent="-285750">
              <a:buFont typeface="Arial" panose="020B0604020202020204" pitchFamily="34" charset="0"/>
              <a:buChar char="•"/>
            </a:pPr>
            <a:r>
              <a:rPr lang="fr-FR" sz="2200" b="1" dirty="0">
                <a:solidFill>
                  <a:schemeClr val="tx2">
                    <a:lumMod val="25000"/>
                  </a:schemeClr>
                </a:solidFill>
                <a:ea typeface="Arial" panose="020B0604020202020204" pitchFamily="34" charset="0"/>
                <a:cs typeface="Arial" panose="020B0604020202020204" pitchFamily="34" charset="0"/>
              </a:rPr>
              <a:t>Les moyens de subsistance des systèmes alimentaires sont variés : agriculture, transport, transformation, vente au détail formelle et informelle, "gig </a:t>
            </a:r>
            <a:r>
              <a:rPr lang="fr-FR" sz="2200" b="1" dirty="0" err="1">
                <a:solidFill>
                  <a:schemeClr val="tx2">
                    <a:lumMod val="25000"/>
                  </a:schemeClr>
                </a:solidFill>
                <a:ea typeface="Arial" panose="020B0604020202020204" pitchFamily="34" charset="0"/>
                <a:cs typeface="Arial" panose="020B0604020202020204" pitchFamily="34" charset="0"/>
              </a:rPr>
              <a:t>economy</a:t>
            </a:r>
            <a:r>
              <a:rPr lang="fr-FR" sz="2200" b="1" dirty="0">
                <a:solidFill>
                  <a:schemeClr val="tx2">
                    <a:lumMod val="25000"/>
                  </a:schemeClr>
                </a:solidFill>
                <a:ea typeface="Arial" panose="020B0604020202020204" pitchFamily="34" charset="0"/>
                <a:cs typeface="Arial" panose="020B0604020202020204" pitchFamily="34" charset="0"/>
              </a:rPr>
              <a:t>", etc.</a:t>
            </a:r>
          </a:p>
          <a:p>
            <a:pPr marL="285750" indent="-285750">
              <a:buFont typeface="Arial" panose="020B0604020202020204" pitchFamily="34" charset="0"/>
              <a:buChar char="•"/>
            </a:pPr>
            <a:r>
              <a:rPr lang="fr-FR" sz="2200" b="1" dirty="0">
                <a:solidFill>
                  <a:schemeClr val="tx2">
                    <a:lumMod val="25000"/>
                  </a:schemeClr>
                </a:solidFill>
                <a:ea typeface="Arial" panose="020B0604020202020204" pitchFamily="34" charset="0"/>
                <a:cs typeface="Arial" panose="020B0604020202020204" pitchFamily="34" charset="0"/>
              </a:rPr>
              <a:t>Mais la pauvreté, la vulnérabilité et l'exploitation sont très répandues</a:t>
            </a:r>
            <a:endParaRPr lang="en-US" sz="2400" dirty="0"/>
          </a:p>
        </p:txBody>
      </p:sp>
    </p:spTree>
    <p:extLst>
      <p:ext uri="{BB962C8B-B14F-4D97-AF65-F5344CB8AC3E}">
        <p14:creationId xmlns:p14="http://schemas.microsoft.com/office/powerpoint/2010/main" val="1795225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p:txBody>
          <a:bodyPr/>
          <a:lstStyle/>
          <a:p>
            <a:r>
              <a:rPr lang="en-US" dirty="0" err="1"/>
              <a:t>Revenu</a:t>
            </a:r>
            <a:r>
              <a:rPr lang="en-US" dirty="0"/>
              <a:t> et </a:t>
            </a:r>
            <a:r>
              <a:rPr lang="en-US" dirty="0" err="1"/>
              <a:t>pauvreté</a:t>
            </a:r>
            <a:endParaRPr lang="en-US" dirty="0"/>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p:txBody>
          <a:bodyPr/>
          <a:lstStyle/>
          <a:p>
            <a:r>
              <a:rPr lang="en-US" b="1"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570155" y="2582334"/>
            <a:ext cx="6970956" cy="3366645"/>
          </a:xfrm>
        </p:spPr>
        <p:txBody>
          <a:bodyPr>
            <a:noAutofit/>
          </a:bodyPr>
          <a:lstStyle/>
          <a:p>
            <a:pPr marL="457200" indent="-457200">
              <a:lnSpc>
                <a:spcPct val="100000"/>
              </a:lnSpc>
              <a:spcBef>
                <a:spcPts val="600"/>
              </a:spcBef>
              <a:spcAft>
                <a:spcPts val="600"/>
              </a:spcAft>
              <a:buFont typeface="Wingdings" panose="05000000000000000000" pitchFamily="2" charset="2"/>
              <a:buChar char="Ø"/>
            </a:pPr>
            <a:r>
              <a:rPr lang="fr-FR" dirty="0"/>
              <a:t>L'agriculture emploie une part disproportionnée des personnes les plus pauvres du monde.</a:t>
            </a:r>
          </a:p>
          <a:p>
            <a:pPr marL="457200" indent="-457200">
              <a:lnSpc>
                <a:spcPct val="100000"/>
              </a:lnSpc>
              <a:spcBef>
                <a:spcPts val="600"/>
              </a:spcBef>
              <a:spcAft>
                <a:spcPts val="600"/>
              </a:spcAft>
              <a:buFont typeface="Wingdings" panose="05000000000000000000" pitchFamily="2" charset="2"/>
              <a:buChar char="Ø"/>
            </a:pPr>
            <a:r>
              <a:rPr lang="fr-FR" dirty="0"/>
              <a:t>La pauvreté touche les travailleurs de l'ensemble des systèmes alimentaires, quel que soit le clivage entre zones rurales et urbaines, et quel que soit le niveau de revenu du pays. </a:t>
            </a:r>
          </a:p>
          <a:p>
            <a:pPr marL="457200" indent="-457200">
              <a:lnSpc>
                <a:spcPct val="100000"/>
              </a:lnSpc>
              <a:spcBef>
                <a:spcPts val="600"/>
              </a:spcBef>
              <a:spcAft>
                <a:spcPts val="600"/>
              </a:spcAft>
              <a:buFont typeface="Wingdings" panose="05000000000000000000" pitchFamily="2" charset="2"/>
              <a:buChar char="Ø"/>
            </a:pPr>
            <a:r>
              <a:rPr lang="fr-FR" dirty="0"/>
              <a:t>Les salaires dans les systèmes alimentaires sont généralement inférieurs aux minimums établis pour d'autres secteurs, en particulier pour les migrants, les femmes et les autres groupes minoritaires. </a:t>
            </a:r>
            <a:endParaRPr lang="en-US" sz="1600" dirty="0"/>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a:xfrm>
            <a:off x="7939144" y="1846052"/>
            <a:ext cx="3808206" cy="736282"/>
          </a:xfrm>
        </p:spPr>
        <p:txBody>
          <a:bodyPr/>
          <a:lstStyle/>
          <a:p>
            <a:r>
              <a:rPr lang="en-US" b="1" dirty="0" err="1"/>
              <a:t>Indicateurs</a:t>
            </a:r>
            <a:r>
              <a:rPr lang="en-US" b="1" dirty="0"/>
              <a:t> </a:t>
            </a:r>
            <a:r>
              <a:rPr lang="en-US" b="1" dirty="0" err="1" smtClean="0"/>
              <a:t>candidats</a:t>
            </a:r>
            <a:endParaRPr lang="en-US" b="1" dirty="0"/>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7939144" y="2582334"/>
            <a:ext cx="3550022" cy="3366645"/>
          </a:xfrm>
        </p:spPr>
        <p:txBody>
          <a:bodyPr>
            <a:normAutofit/>
          </a:bodyPr>
          <a:lstStyle/>
          <a:p>
            <a:pPr marL="457200" indent="-457200">
              <a:lnSpc>
                <a:spcPct val="120000"/>
              </a:lnSpc>
              <a:spcBef>
                <a:spcPts val="0"/>
              </a:spcBef>
              <a:spcAft>
                <a:spcPts val="0"/>
              </a:spcAft>
              <a:buFont typeface="Arial" panose="020B0604020202020204" pitchFamily="34" charset="0"/>
              <a:buChar char="•"/>
            </a:pPr>
            <a:r>
              <a:rPr lang="fr-FR" dirty="0"/>
              <a:t>Ménages ayant un revenu important provenant de l'agriculture</a:t>
            </a:r>
          </a:p>
          <a:p>
            <a:pPr marL="457200" indent="-457200">
              <a:lnSpc>
                <a:spcPct val="120000"/>
              </a:lnSpc>
              <a:spcBef>
                <a:spcPts val="0"/>
              </a:spcBef>
              <a:spcAft>
                <a:spcPts val="0"/>
              </a:spcAft>
              <a:buFont typeface="Arial" panose="020B0604020202020204" pitchFamily="34" charset="0"/>
              <a:buChar char="•"/>
            </a:pPr>
            <a:r>
              <a:rPr lang="fr-FR" dirty="0"/>
              <a:t>% de la population ayant une faible rémunération</a:t>
            </a:r>
            <a:endParaRPr lang="en-US" dirty="0"/>
          </a:p>
        </p:txBody>
      </p:sp>
    </p:spTree>
    <p:extLst>
      <p:ext uri="{BB962C8B-B14F-4D97-AF65-F5344CB8AC3E}">
        <p14:creationId xmlns:p14="http://schemas.microsoft.com/office/powerpoint/2010/main" val="23679190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p:txBody>
          <a:bodyPr/>
          <a:lstStyle/>
          <a:p>
            <a:r>
              <a:rPr lang="en-US" dirty="0" err="1"/>
              <a:t>Emploi</a:t>
            </a:r>
            <a:endParaRPr lang="en-US" dirty="0"/>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p:txBody>
          <a:bodyPr/>
          <a:lstStyle/>
          <a:p>
            <a:r>
              <a:rPr lang="en-US" b="1"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430305" y="2582334"/>
            <a:ext cx="6368527" cy="3647015"/>
          </a:xfrm>
        </p:spPr>
        <p:txBody>
          <a:bodyPr>
            <a:noAutofit/>
          </a:bodyPr>
          <a:lstStyle/>
          <a:p>
            <a:pPr marL="457200" indent="-457200">
              <a:lnSpc>
                <a:spcPct val="100000"/>
              </a:lnSpc>
              <a:spcBef>
                <a:spcPts val="600"/>
              </a:spcBef>
              <a:spcAft>
                <a:spcPts val="600"/>
              </a:spcAft>
              <a:buFont typeface="Wingdings" panose="05000000000000000000" pitchFamily="2" charset="2"/>
              <a:buChar char="Ø"/>
            </a:pPr>
            <a:r>
              <a:rPr lang="fr-FR" sz="1800" dirty="0"/>
              <a:t>Le suivi de la quantité et de la qualité de l'emploi est essentiel pour améliorer l'équité et les moyens de subsistance dans les systèmes alimentaires. </a:t>
            </a:r>
          </a:p>
          <a:p>
            <a:pPr marL="457200" indent="-457200">
              <a:lnSpc>
                <a:spcPct val="100000"/>
              </a:lnSpc>
              <a:spcBef>
                <a:spcPts val="600"/>
              </a:spcBef>
              <a:spcAft>
                <a:spcPts val="600"/>
              </a:spcAft>
              <a:buFont typeface="Wingdings" panose="05000000000000000000" pitchFamily="2" charset="2"/>
              <a:buChar char="Ø"/>
            </a:pPr>
            <a:r>
              <a:rPr lang="fr-FR" sz="1800" dirty="0"/>
              <a:t>Les données existantes permettent de saisir l'ampleur de l'emploi primaire dans l'agriculture, la fabrication de produits alimentaires et les services d'accueil liés à l'alimentation.</a:t>
            </a:r>
          </a:p>
          <a:p>
            <a:pPr marL="457200" indent="-457200">
              <a:lnSpc>
                <a:spcPct val="100000"/>
              </a:lnSpc>
              <a:spcBef>
                <a:spcPts val="600"/>
              </a:spcBef>
              <a:spcAft>
                <a:spcPts val="600"/>
              </a:spcAft>
              <a:buFont typeface="Wingdings" panose="05000000000000000000" pitchFamily="2" charset="2"/>
              <a:buChar char="Ø"/>
            </a:pPr>
            <a:r>
              <a:rPr lang="fr-FR" sz="1800" dirty="0"/>
              <a:t>La couverture est inégale dans d'autres emplois liés à l'alimentation, tels que le commerce et le transport, ou lorsqu'il est difficile de saisir les contributions de la main-d'œuvre familiale, les fluctuations saisonnières et l'emploi secondaire.  </a:t>
            </a:r>
            <a:endParaRPr lang="en-US" sz="1600" dirty="0"/>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a:xfrm>
            <a:off x="8035962" y="1846052"/>
            <a:ext cx="3689873" cy="736282"/>
          </a:xfrm>
        </p:spPr>
        <p:txBody>
          <a:bodyPr/>
          <a:lstStyle/>
          <a:p>
            <a:r>
              <a:rPr lang="en-US" b="1" dirty="0" err="1"/>
              <a:t>Indicateurs</a:t>
            </a:r>
            <a:r>
              <a:rPr lang="en-US" b="1" dirty="0"/>
              <a:t> des </a:t>
            </a:r>
            <a:r>
              <a:rPr lang="en-US" b="1" dirty="0" err="1"/>
              <a:t>candidats</a:t>
            </a:r>
            <a:endParaRPr lang="en-US" b="1" dirty="0"/>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7734748" y="2582334"/>
            <a:ext cx="3797450" cy="3723216"/>
          </a:xfrm>
        </p:spPr>
        <p:txBody>
          <a:bodyPr>
            <a:normAutofit/>
          </a:bodyPr>
          <a:lstStyle/>
          <a:p>
            <a:pPr marL="457200" indent="-457200">
              <a:lnSpc>
                <a:spcPct val="120000"/>
              </a:lnSpc>
              <a:spcBef>
                <a:spcPts val="0"/>
              </a:spcBef>
              <a:spcAft>
                <a:spcPts val="0"/>
              </a:spcAft>
              <a:buFont typeface="Arial" panose="020B0604020202020204" pitchFamily="34" charset="0"/>
              <a:buChar char="•"/>
            </a:pPr>
            <a:r>
              <a:rPr lang="fr-FR" dirty="0"/>
              <a:t>Chômage, rural et urbain</a:t>
            </a:r>
          </a:p>
          <a:p>
            <a:pPr marL="457200" indent="-457200">
              <a:lnSpc>
                <a:spcPct val="120000"/>
              </a:lnSpc>
              <a:spcBef>
                <a:spcPts val="0"/>
              </a:spcBef>
              <a:spcAft>
                <a:spcPts val="0"/>
              </a:spcAft>
              <a:buFont typeface="Arial" panose="020B0604020202020204" pitchFamily="34" charset="0"/>
              <a:buChar char="•"/>
            </a:pPr>
            <a:r>
              <a:rPr lang="fr-FR" dirty="0"/>
              <a:t>Taux d'emploi informel dans l'agriculture</a:t>
            </a:r>
          </a:p>
          <a:p>
            <a:pPr marL="457200" indent="-457200">
              <a:lnSpc>
                <a:spcPct val="120000"/>
              </a:lnSpc>
              <a:spcBef>
                <a:spcPts val="0"/>
              </a:spcBef>
              <a:spcAft>
                <a:spcPts val="0"/>
              </a:spcAft>
              <a:buFont typeface="Arial" panose="020B0604020202020204" pitchFamily="34" charset="0"/>
              <a:buChar char="•"/>
            </a:pPr>
            <a:r>
              <a:rPr lang="fr-FR" dirty="0"/>
              <a:t>Salaire mensuel des travailleurs agricoles par rapport au salaire mensuel médian du pays</a:t>
            </a:r>
            <a:endParaRPr lang="en-US" dirty="0"/>
          </a:p>
        </p:txBody>
      </p:sp>
    </p:spTree>
    <p:extLst>
      <p:ext uri="{BB962C8B-B14F-4D97-AF65-F5344CB8AC3E}">
        <p14:creationId xmlns:p14="http://schemas.microsoft.com/office/powerpoint/2010/main" val="5885379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p:txBody>
          <a:bodyPr/>
          <a:lstStyle/>
          <a:p>
            <a:r>
              <a:rPr lang="en-US" dirty="0"/>
              <a:t>Protection </a:t>
            </a:r>
            <a:r>
              <a:rPr lang="en-US" dirty="0" err="1"/>
              <a:t>sociale</a:t>
            </a:r>
            <a:endParaRPr lang="en-US" dirty="0"/>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p:txBody>
          <a:bodyPr/>
          <a:lstStyle/>
          <a:p>
            <a:r>
              <a:rPr lang="en-US" b="1"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225911" y="2582334"/>
            <a:ext cx="5809129" cy="3647015"/>
          </a:xfrm>
        </p:spPr>
        <p:txBody>
          <a:bodyPr>
            <a:noAutofit/>
          </a:bodyPr>
          <a:lstStyle/>
          <a:p>
            <a:pPr marL="457200" indent="-457200">
              <a:lnSpc>
                <a:spcPct val="100000"/>
              </a:lnSpc>
              <a:spcBef>
                <a:spcPts val="600"/>
              </a:spcBef>
              <a:spcAft>
                <a:spcPts val="1200"/>
              </a:spcAft>
              <a:buFont typeface="Wingdings" panose="05000000000000000000" pitchFamily="2" charset="2"/>
              <a:buChar char="Ø"/>
            </a:pPr>
            <a:r>
              <a:rPr lang="fr-FR" sz="1800" dirty="0"/>
              <a:t>La protection sociale universelle (accès minimum garanti aux soins de santé, aux pensions, aux revenus ou à la nourriture pour les citoyens vulnérables ou à faible revenu, indépendamment de leur statut professionnel) est particulièrement importante pour soutenir les moyens de subsistance de nombreux travailleurs du système alimentaire en raison de la vulnérabilité et de la pauvreté généralisées. </a:t>
            </a:r>
          </a:p>
          <a:p>
            <a:pPr marL="457200" indent="-457200">
              <a:lnSpc>
                <a:spcPct val="100000"/>
              </a:lnSpc>
              <a:spcBef>
                <a:spcPts val="600"/>
              </a:spcBef>
              <a:spcAft>
                <a:spcPts val="1200"/>
              </a:spcAft>
              <a:buFont typeface="Wingdings" panose="05000000000000000000" pitchFamily="2" charset="2"/>
              <a:buChar char="Ø"/>
            </a:pPr>
            <a:r>
              <a:rPr lang="fr-FR" sz="1800" dirty="0"/>
              <a:t>De nombreux programmes de protection sociale sont liés à l'alimentation, et peuvent donc jouer des rôles multiples dans la transformation du système alimentaire.</a:t>
            </a:r>
            <a:r>
              <a:rPr lang="en-US" sz="1800" dirty="0"/>
              <a:t>. </a:t>
            </a:r>
            <a:endParaRPr lang="en-US" sz="1600" dirty="0"/>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p:txBody>
          <a:bodyPr/>
          <a:lstStyle/>
          <a:p>
            <a:r>
              <a:rPr lang="en-US" b="1" dirty="0" err="1"/>
              <a:t>Indicateurs</a:t>
            </a:r>
            <a:r>
              <a:rPr lang="en-US" b="1" dirty="0"/>
              <a:t> des </a:t>
            </a:r>
            <a:r>
              <a:rPr lang="en-US" b="1" dirty="0" err="1"/>
              <a:t>candidats</a:t>
            </a:r>
            <a:endParaRPr lang="en-US" b="1" dirty="0"/>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6615953" y="2582334"/>
            <a:ext cx="4905487" cy="3723216"/>
          </a:xfrm>
        </p:spPr>
        <p:txBody>
          <a:bodyPr>
            <a:normAutofit/>
          </a:bodyPr>
          <a:lstStyle/>
          <a:p>
            <a:pPr marL="457200" indent="-457200">
              <a:lnSpc>
                <a:spcPct val="120000"/>
              </a:lnSpc>
              <a:spcBef>
                <a:spcPts val="0"/>
              </a:spcBef>
              <a:spcAft>
                <a:spcPts val="1200"/>
              </a:spcAft>
              <a:buFont typeface="Arial" panose="020B0604020202020204" pitchFamily="34" charset="0"/>
              <a:buChar char="•"/>
            </a:pPr>
            <a:r>
              <a:rPr lang="fr-FR" dirty="0"/>
              <a:t>Couverture de tout programme de protection sociale et de travail</a:t>
            </a:r>
          </a:p>
          <a:p>
            <a:pPr marL="457200" indent="-457200">
              <a:lnSpc>
                <a:spcPct val="120000"/>
              </a:lnSpc>
              <a:spcBef>
                <a:spcPts val="0"/>
              </a:spcBef>
              <a:spcAft>
                <a:spcPts val="1200"/>
              </a:spcAft>
              <a:buFont typeface="Arial" panose="020B0604020202020204" pitchFamily="34" charset="0"/>
              <a:buChar char="•"/>
            </a:pPr>
            <a:r>
              <a:rPr lang="fr-FR" dirty="0"/>
              <a:t>Couverture des programmes d'alimentation scolaire</a:t>
            </a:r>
          </a:p>
          <a:p>
            <a:pPr marL="457200" indent="-457200">
              <a:lnSpc>
                <a:spcPct val="120000"/>
              </a:lnSpc>
              <a:spcBef>
                <a:spcPts val="0"/>
              </a:spcBef>
              <a:spcAft>
                <a:spcPts val="1200"/>
              </a:spcAft>
              <a:buFont typeface="Arial" panose="020B0604020202020204" pitchFamily="34" charset="0"/>
              <a:buChar char="•"/>
            </a:pPr>
            <a:r>
              <a:rPr lang="fr-FR" dirty="0"/>
              <a:t>Adéquation des prestations des programmes de protection sociale et de travail</a:t>
            </a:r>
            <a:endParaRPr lang="en-US" dirty="0"/>
          </a:p>
        </p:txBody>
      </p:sp>
    </p:spTree>
    <p:extLst>
      <p:ext uri="{BB962C8B-B14F-4D97-AF65-F5344CB8AC3E}">
        <p14:creationId xmlns:p14="http://schemas.microsoft.com/office/powerpoint/2010/main" val="27390921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a:xfrm>
            <a:off x="1097280" y="286604"/>
            <a:ext cx="10058400" cy="832192"/>
          </a:xfrm>
        </p:spPr>
        <p:txBody>
          <a:bodyPr/>
          <a:lstStyle/>
          <a:p>
            <a:r>
              <a:rPr lang="en-US" dirty="0"/>
              <a:t>Droits</a:t>
            </a:r>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a:xfrm>
            <a:off x="828339" y="1033352"/>
            <a:ext cx="4937760" cy="736282"/>
          </a:xfrm>
        </p:spPr>
        <p:txBody>
          <a:bodyPr/>
          <a:lstStyle/>
          <a:p>
            <a:r>
              <a:rPr lang="en-US" b="1"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441064" y="1865544"/>
            <a:ext cx="6526978" cy="4363806"/>
          </a:xfrm>
        </p:spPr>
        <p:txBody>
          <a:bodyPr>
            <a:noAutofit/>
          </a:bodyPr>
          <a:lstStyle/>
          <a:p>
            <a:pPr marL="457200" indent="-457200">
              <a:lnSpc>
                <a:spcPct val="100000"/>
              </a:lnSpc>
              <a:spcBef>
                <a:spcPts val="600"/>
              </a:spcBef>
              <a:spcAft>
                <a:spcPts val="0"/>
              </a:spcAft>
              <a:buFont typeface="Wingdings" panose="05000000000000000000" pitchFamily="2" charset="2"/>
              <a:buChar char="Ø"/>
            </a:pPr>
            <a:r>
              <a:rPr lang="fr-FR" sz="1800" dirty="0"/>
              <a:t>Garantir les droits de l'homme de tous est essentiel pour transformer les systèmes alimentaires de leur état actuel en systèmes équitables.</a:t>
            </a:r>
          </a:p>
          <a:p>
            <a:pPr marL="457200" indent="-457200">
              <a:lnSpc>
                <a:spcPct val="100000"/>
              </a:lnSpc>
              <a:spcBef>
                <a:spcPts val="600"/>
              </a:spcBef>
              <a:spcAft>
                <a:spcPts val="0"/>
              </a:spcAft>
              <a:buFont typeface="Wingdings" panose="05000000000000000000" pitchFamily="2" charset="2"/>
              <a:buChar char="Ø"/>
            </a:pPr>
            <a:r>
              <a:rPr lang="fr-FR" sz="1800" dirty="0"/>
              <a:t>Le droit le plus fondamental dans les systèmes alimentaires est le droit à l'alimentation.</a:t>
            </a:r>
          </a:p>
          <a:p>
            <a:pPr marL="457200" indent="-457200">
              <a:lnSpc>
                <a:spcPct val="100000"/>
              </a:lnSpc>
              <a:spcBef>
                <a:spcPts val="600"/>
              </a:spcBef>
              <a:spcAft>
                <a:spcPts val="0"/>
              </a:spcAft>
              <a:buFont typeface="Wingdings" panose="05000000000000000000" pitchFamily="2" charset="2"/>
              <a:buChar char="Ø"/>
            </a:pPr>
            <a:r>
              <a:rPr lang="fr-FR" sz="1800" dirty="0"/>
              <a:t>Les droits à l'eau et à la participation aux affaires publiques ont également été codifiés par l'ONU.</a:t>
            </a:r>
          </a:p>
          <a:p>
            <a:pPr marL="457200" indent="-457200">
              <a:lnSpc>
                <a:spcPct val="100000"/>
              </a:lnSpc>
              <a:spcBef>
                <a:spcPts val="600"/>
              </a:spcBef>
              <a:spcAft>
                <a:spcPts val="0"/>
              </a:spcAft>
              <a:buFont typeface="Wingdings" panose="05000000000000000000" pitchFamily="2" charset="2"/>
              <a:buChar char="Ø"/>
            </a:pPr>
            <a:r>
              <a:rPr lang="fr-FR" sz="1800" dirty="0"/>
              <a:t>Les droits spécifiques qui affectent les moyens de subsistance des travailleurs du système alimentaire sont les suivants </a:t>
            </a:r>
            <a:r>
              <a:rPr lang="fr-FR" sz="1600" dirty="0"/>
              <a:t>: </a:t>
            </a:r>
            <a:endParaRPr lang="en-US" sz="1600" dirty="0"/>
          </a:p>
          <a:p>
            <a:pPr marL="932688" lvl="2" indent="-457200">
              <a:lnSpc>
                <a:spcPct val="100000"/>
              </a:lnSpc>
              <a:spcBef>
                <a:spcPts val="600"/>
              </a:spcBef>
              <a:spcAft>
                <a:spcPts val="0"/>
              </a:spcAft>
              <a:buFont typeface="Wingdings" panose="05000000000000000000" pitchFamily="2" charset="2"/>
              <a:buChar char="Ø"/>
            </a:pPr>
            <a:r>
              <a:rPr lang="fr-FR" sz="1600" dirty="0"/>
              <a:t>les droits à la terre et à la propriété, en particulier pour les femmes</a:t>
            </a:r>
          </a:p>
          <a:p>
            <a:pPr marL="932688" lvl="2" indent="-457200">
              <a:lnSpc>
                <a:spcPct val="100000"/>
              </a:lnSpc>
              <a:spcBef>
                <a:spcPts val="600"/>
              </a:spcBef>
              <a:spcAft>
                <a:spcPts val="0"/>
              </a:spcAft>
              <a:buFont typeface="Wingdings" panose="05000000000000000000" pitchFamily="2" charset="2"/>
              <a:buChar char="Ø"/>
            </a:pPr>
            <a:r>
              <a:rPr lang="fr-FR" sz="1600" dirty="0"/>
              <a:t>les droits à la syndicalisation et à l'action collective</a:t>
            </a:r>
          </a:p>
          <a:p>
            <a:pPr marL="932688" lvl="2" indent="-457200">
              <a:lnSpc>
                <a:spcPct val="100000"/>
              </a:lnSpc>
              <a:spcBef>
                <a:spcPts val="600"/>
              </a:spcBef>
              <a:spcAft>
                <a:spcPts val="0"/>
              </a:spcAft>
              <a:buFont typeface="Wingdings" panose="05000000000000000000" pitchFamily="2" charset="2"/>
              <a:buChar char="Ø"/>
            </a:pPr>
            <a:r>
              <a:rPr lang="fr-FR" sz="1600" dirty="0"/>
              <a:t>les droits à l'espace public, qui sont cruciaux pour les travailleurs informels   </a:t>
            </a:r>
            <a:endParaRPr lang="en-US" sz="1600" dirty="0"/>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a:xfrm>
            <a:off x="7358231" y="1033352"/>
            <a:ext cx="3894268" cy="736282"/>
          </a:xfrm>
        </p:spPr>
        <p:txBody>
          <a:bodyPr/>
          <a:lstStyle/>
          <a:p>
            <a:r>
              <a:rPr lang="en-US" b="1" dirty="0" err="1"/>
              <a:t>Indicateurs</a:t>
            </a:r>
            <a:r>
              <a:rPr lang="en-US" b="1" dirty="0"/>
              <a:t> des </a:t>
            </a:r>
            <a:r>
              <a:rPr lang="en-US" b="1" dirty="0" err="1"/>
              <a:t>candidats</a:t>
            </a:r>
            <a:endParaRPr lang="en-US" b="1" dirty="0"/>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7637929" y="2022438"/>
            <a:ext cx="3811121" cy="3851237"/>
          </a:xfrm>
        </p:spPr>
        <p:txBody>
          <a:bodyPr>
            <a:normAutofit/>
          </a:bodyPr>
          <a:lstStyle/>
          <a:p>
            <a:pPr marL="457200" indent="-457200">
              <a:lnSpc>
                <a:spcPct val="120000"/>
              </a:lnSpc>
              <a:spcBef>
                <a:spcPts val="0"/>
              </a:spcBef>
              <a:spcAft>
                <a:spcPts val="1200"/>
              </a:spcAft>
              <a:buFont typeface="Arial" panose="020B0604020202020204" pitchFamily="34" charset="0"/>
              <a:buChar char="•"/>
            </a:pPr>
            <a:r>
              <a:rPr lang="fr-FR" dirty="0"/>
              <a:t>% d'enfants âgés de 5 à 17 ans engagés dans le travail des enfants </a:t>
            </a:r>
          </a:p>
          <a:p>
            <a:pPr marL="457200" indent="-457200">
              <a:lnSpc>
                <a:spcPct val="120000"/>
              </a:lnSpc>
              <a:spcBef>
                <a:spcPts val="0"/>
              </a:spcBef>
              <a:spcAft>
                <a:spcPts val="1200"/>
              </a:spcAft>
              <a:buFont typeface="Arial" panose="020B0604020202020204" pitchFamily="34" charset="0"/>
              <a:buChar char="•"/>
            </a:pPr>
            <a:r>
              <a:rPr lang="fr-FR" dirty="0"/>
              <a:t>Reconnaissance constitutionnelle du droit à une alimentation adéquate</a:t>
            </a:r>
          </a:p>
          <a:p>
            <a:pPr marL="457200" indent="-457200">
              <a:lnSpc>
                <a:spcPct val="120000"/>
              </a:lnSpc>
              <a:spcBef>
                <a:spcPts val="0"/>
              </a:spcBef>
              <a:spcAft>
                <a:spcPts val="1200"/>
              </a:spcAft>
              <a:buFont typeface="Arial" panose="020B0604020202020204" pitchFamily="34" charset="0"/>
              <a:buChar char="•"/>
            </a:pPr>
            <a:r>
              <a:rPr lang="fr-FR" dirty="0"/>
              <a:t>Répartition des propriétés foncières par sexe </a:t>
            </a:r>
            <a:r>
              <a:rPr lang="fr-FR" dirty="0" smtClean="0"/>
              <a:t> (% </a:t>
            </a:r>
            <a:r>
              <a:rPr lang="fr-FR" dirty="0"/>
              <a:t>de femmes)</a:t>
            </a:r>
            <a:endParaRPr lang="en-US" dirty="0"/>
          </a:p>
        </p:txBody>
      </p:sp>
    </p:spTree>
    <p:extLst>
      <p:ext uri="{BB962C8B-B14F-4D97-AF65-F5344CB8AC3E}">
        <p14:creationId xmlns:p14="http://schemas.microsoft.com/office/powerpoint/2010/main" val="12184684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A630A-7433-47A5-A326-FFE3638F8664}"/>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dirty="0">
                <a:latin typeface="+mj-lt"/>
              </a:rPr>
              <a:t>Des questions ?</a:t>
            </a:r>
          </a:p>
        </p:txBody>
      </p:sp>
      <p:pic>
        <p:nvPicPr>
          <p:cNvPr id="3" name="Picture 2" descr="Network theory - Wikiwand">
            <a:extLst>
              <a:ext uri="{FF2B5EF4-FFF2-40B4-BE49-F238E27FC236}">
                <a16:creationId xmlns:a16="http://schemas.microsoft.com/office/drawing/2014/main" id="{D8224455-AE60-4D70-8E99-CC1D8D68B4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417" r="12070" b="-2"/>
          <a:stretch/>
        </p:blipFill>
        <p:spPr bwMode="auto">
          <a:xfrm>
            <a:off x="633999" y="640081"/>
            <a:ext cx="5462001" cy="5054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24934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7F96F-3A1B-0275-B389-8BA3A1397C88}"/>
              </a:ext>
            </a:extLst>
          </p:cNvPr>
          <p:cNvSpPr>
            <a:spLocks noGrp="1"/>
          </p:cNvSpPr>
          <p:nvPr>
            <p:ph type="title"/>
          </p:nvPr>
        </p:nvSpPr>
        <p:spPr/>
        <p:txBody>
          <a:bodyPr/>
          <a:lstStyle/>
          <a:p>
            <a:r>
              <a:rPr lang="fr-FR" dirty="0"/>
              <a:t>Questions d'orientation pour la discussion</a:t>
            </a:r>
            <a:endParaRPr lang="en-US" dirty="0"/>
          </a:p>
        </p:txBody>
      </p:sp>
      <p:sp>
        <p:nvSpPr>
          <p:cNvPr id="3" name="Content Placeholder 2">
            <a:extLst>
              <a:ext uri="{FF2B5EF4-FFF2-40B4-BE49-F238E27FC236}">
                <a16:creationId xmlns:a16="http://schemas.microsoft.com/office/drawing/2014/main" id="{B9BA0D33-9FD4-025E-B848-EC37ADCED1D1}"/>
              </a:ext>
            </a:extLst>
          </p:cNvPr>
          <p:cNvSpPr>
            <a:spLocks noGrp="1"/>
          </p:cNvSpPr>
          <p:nvPr>
            <p:ph idx="1"/>
          </p:nvPr>
        </p:nvSpPr>
        <p:spPr>
          <a:xfrm>
            <a:off x="1097280" y="1845733"/>
            <a:ext cx="10058400" cy="4431241"/>
          </a:xfrm>
        </p:spPr>
        <p:txBody>
          <a:bodyPr>
            <a:normAutofit fontScale="92500" lnSpcReduction="10000"/>
          </a:bodyPr>
          <a:lstStyle/>
          <a:p>
            <a:pPr marL="457200" indent="-457200">
              <a:buFont typeface="+mj-lt"/>
              <a:buAutoNum type="arabicPeriod"/>
            </a:pPr>
            <a:r>
              <a:rPr lang="fr-FR" dirty="0"/>
              <a:t>Quels sont les aspects régionaux à prendre en considération lors de la sélection de la série d'indicateurs permettant de suivre l'état des systèmes alimentaires et leur évolution ?</a:t>
            </a:r>
            <a:endParaRPr lang="en-US" dirty="0"/>
          </a:p>
          <a:p>
            <a:pPr marL="457200" indent="-457200">
              <a:buFont typeface="+mj-lt"/>
              <a:buAutoNum type="arabicPeriod"/>
            </a:pPr>
            <a:r>
              <a:rPr lang="fr-FR" dirty="0"/>
              <a:t>Considérez-vous que les indicateurs proposés sont </a:t>
            </a:r>
            <a:r>
              <a:rPr lang="en-US" dirty="0"/>
              <a:t>:</a:t>
            </a:r>
          </a:p>
          <a:p>
            <a:pPr lvl="2"/>
            <a:r>
              <a:rPr lang="fr-FR" sz="1800" b="1" dirty="0"/>
              <a:t>Pertinents, définis comme leur capacité à mesurer quelque chose de significatif pour les systèmes alimentaires dans une variété de contextes, pendant des périodes de temps pertinentes ?</a:t>
            </a:r>
          </a:p>
          <a:p>
            <a:pPr lvl="2"/>
            <a:r>
              <a:rPr lang="fr-FR" sz="1800" b="1" dirty="0"/>
              <a:t>De haute qualité, définie comme l'utilisation des meilleures et plus rigoureuses méthodologies statistiques et données disponibles ? </a:t>
            </a:r>
          </a:p>
          <a:p>
            <a:pPr lvl="2"/>
            <a:r>
              <a:rPr lang="fr-FR" sz="1800" b="1" dirty="0"/>
              <a:t>Interprétables, c'est-à-dire capables de montrer une direction de changement claire et souhaitable, comparables dans le temps et l'espace, et faciles à communiquer ?</a:t>
            </a:r>
          </a:p>
          <a:p>
            <a:pPr lvl="2"/>
            <a:r>
              <a:rPr lang="fr-FR" sz="1800" b="1" dirty="0"/>
              <a:t>Utile, défini comme sa capacité à être utilisé pour les processus politiques et décisionnels et en répondant aux besoins réels d'information ? </a:t>
            </a:r>
            <a:endParaRPr lang="en-US" sz="1800" dirty="0"/>
          </a:p>
          <a:p>
            <a:pPr marL="457200" indent="-457200">
              <a:buFont typeface="+mj-lt"/>
              <a:buAutoNum type="arabicPeriod" startAt="3"/>
            </a:pPr>
            <a:r>
              <a:rPr lang="fr-FR" sz="2100" dirty="0"/>
              <a:t>Quelles sont les lacunes en matière de données que vous pouvez identifier ?</a:t>
            </a:r>
            <a:endParaRPr lang="en-US" dirty="0"/>
          </a:p>
          <a:p>
            <a:pPr lvl="2"/>
            <a:r>
              <a:rPr lang="fr-FR" sz="1800" dirty="0"/>
              <a:t>Ces lacunes sont-elles structurelles ? </a:t>
            </a:r>
          </a:p>
          <a:p>
            <a:pPr lvl="2"/>
            <a:r>
              <a:rPr lang="fr-FR" sz="1800" dirty="0"/>
              <a:t>Quels sont les données ou indicateurs énumérés qui sont disponibles dans votre région et qui peuvent être utilisés aux fins de ce système de suivi et d'évaluation ? </a:t>
            </a:r>
            <a:endParaRPr lang="en-US" sz="1800" dirty="0"/>
          </a:p>
          <a:p>
            <a:endParaRPr lang="en-US" dirty="0"/>
          </a:p>
          <a:p>
            <a:endParaRPr lang="en-US" dirty="0"/>
          </a:p>
        </p:txBody>
      </p:sp>
    </p:spTree>
    <p:extLst>
      <p:ext uri="{BB962C8B-B14F-4D97-AF65-F5344CB8AC3E}">
        <p14:creationId xmlns:p14="http://schemas.microsoft.com/office/powerpoint/2010/main" val="37034090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 company name&#10;&#10;Description automatically generated">
            <a:extLst>
              <a:ext uri="{FF2B5EF4-FFF2-40B4-BE49-F238E27FC236}">
                <a16:creationId xmlns:a16="http://schemas.microsoft.com/office/drawing/2014/main" id="{C72CBA8C-1E6E-44A5-9CB1-95807400224E}"/>
              </a:ext>
            </a:extLst>
          </p:cNvPr>
          <p:cNvPicPr>
            <a:picLocks noChangeAspect="1"/>
          </p:cNvPicPr>
          <p:nvPr/>
        </p:nvPicPr>
        <p:blipFill rotWithShape="1">
          <a:blip r:embed="rId3"/>
          <a:srcRect t="1177"/>
          <a:stretch/>
        </p:blipFill>
        <p:spPr>
          <a:xfrm>
            <a:off x="4064724" y="-158412"/>
            <a:ext cx="4034040" cy="1655762"/>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AE45FF65-73F4-47A7-9F87-12400F121448}"/>
              </a:ext>
            </a:extLst>
          </p:cNvPr>
          <p:cNvPicPr>
            <a:picLocks noChangeAspect="1"/>
          </p:cNvPicPr>
          <p:nvPr/>
        </p:nvPicPr>
        <p:blipFill rotWithShape="1">
          <a:blip r:embed="rId4"/>
          <a:srcRect t="8731" b="8731"/>
          <a:stretch/>
        </p:blipFill>
        <p:spPr>
          <a:xfrm>
            <a:off x="8114792" y="-196962"/>
            <a:ext cx="3582196" cy="1655762"/>
          </a:xfrm>
          <a:prstGeom prst="rect">
            <a:avLst/>
          </a:prstGeom>
        </p:spPr>
      </p:pic>
      <p:pic>
        <p:nvPicPr>
          <p:cNvPr id="7" name="Picture 2" descr="Network theory - Wikiwand">
            <a:extLst>
              <a:ext uri="{FF2B5EF4-FFF2-40B4-BE49-F238E27FC236}">
                <a16:creationId xmlns:a16="http://schemas.microsoft.com/office/drawing/2014/main" id="{293705BB-7723-2D49-A96C-EBE8A50BA29C}"/>
              </a:ext>
            </a:extLst>
          </p:cNvPr>
          <p:cNvPicPr>
            <a:picLocks noChangeAspect="1" noChangeArrowheads="1"/>
          </p:cNvPicPr>
          <p:nvPr/>
        </p:nvPicPr>
        <p:blipFill>
          <a:blip r:embed="rId5">
            <a:alphaModFix amt="20000"/>
            <a:extLst>
              <a:ext uri="{28A0092B-C50C-407E-A947-70E740481C1C}">
                <a14:useLocalDpi xmlns:a14="http://schemas.microsoft.com/office/drawing/2010/main" val="0"/>
              </a:ext>
            </a:extLst>
          </a:blip>
          <a:srcRect/>
          <a:stretch>
            <a:fillRect/>
          </a:stretch>
        </p:blipFill>
        <p:spPr bwMode="auto">
          <a:xfrm>
            <a:off x="4727462" y="393041"/>
            <a:ext cx="6096206" cy="454444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3D406BB-07DB-4C6B-9EF7-8D4050E6C84F}"/>
              </a:ext>
            </a:extLst>
          </p:cNvPr>
          <p:cNvSpPr>
            <a:spLocks noGrp="1"/>
          </p:cNvSpPr>
          <p:nvPr>
            <p:ph type="ctrTitle"/>
          </p:nvPr>
        </p:nvSpPr>
        <p:spPr>
          <a:xfrm>
            <a:off x="1097280" y="1867989"/>
            <a:ext cx="10058400" cy="1005454"/>
          </a:xfrm>
        </p:spPr>
        <p:txBody>
          <a:bodyPr>
            <a:noAutofit/>
          </a:bodyPr>
          <a:lstStyle/>
          <a:p>
            <a:pPr algn="ctr"/>
            <a:r>
              <a:rPr lang="fr-FR" sz="3600" dirty="0">
                <a:solidFill>
                  <a:schemeClr val="accent5">
                    <a:lumMod val="75000"/>
                  </a:schemeClr>
                </a:solidFill>
                <a:cs typeface="Arial" panose="020B0604020202020204" pitchFamily="34" charset="0"/>
              </a:rPr>
              <a:t>Initiative du compte à rebours des systèmes alimentaires</a:t>
            </a:r>
            <a:endParaRPr lang="en-US" sz="3600" dirty="0">
              <a:solidFill>
                <a:schemeClr val="accent5">
                  <a:lumMod val="75000"/>
                </a:schemeClr>
              </a:solidFill>
              <a:cs typeface="Arial" panose="020B0604020202020204" pitchFamily="34" charset="0"/>
            </a:endParaRPr>
          </a:p>
        </p:txBody>
      </p:sp>
      <p:sp>
        <p:nvSpPr>
          <p:cNvPr id="3" name="Subtitle 2">
            <a:extLst>
              <a:ext uri="{FF2B5EF4-FFF2-40B4-BE49-F238E27FC236}">
                <a16:creationId xmlns:a16="http://schemas.microsoft.com/office/drawing/2014/main" id="{11B61AF6-5BC1-4ACA-A3C4-7DFFF89F1F20}"/>
              </a:ext>
            </a:extLst>
          </p:cNvPr>
          <p:cNvSpPr>
            <a:spLocks noGrp="1"/>
          </p:cNvSpPr>
          <p:nvPr>
            <p:ph type="subTitle" idx="1"/>
          </p:nvPr>
        </p:nvSpPr>
        <p:spPr>
          <a:xfrm>
            <a:off x="1097280" y="3092201"/>
            <a:ext cx="10058400" cy="1143000"/>
          </a:xfrm>
        </p:spPr>
        <p:txBody>
          <a:bodyPr>
            <a:normAutofit fontScale="92500" lnSpcReduction="20000"/>
          </a:bodyPr>
          <a:lstStyle/>
          <a:p>
            <a:pPr lvl="0" algn="ctr">
              <a:lnSpc>
                <a:spcPct val="115000"/>
              </a:lnSpc>
              <a:spcBef>
                <a:spcPts val="200"/>
              </a:spcBef>
              <a:buSzPts val="2400"/>
            </a:pPr>
            <a:r>
              <a:rPr lang="fr-FR" sz="2400" dirty="0"/>
              <a:t>Un partenariat mondial diversifié </a:t>
            </a:r>
            <a:r>
              <a:rPr lang="fr-FR" sz="2400" dirty="0" smtClean="0"/>
              <a:t>de suivi des </a:t>
            </a:r>
            <a:r>
              <a:rPr lang="fr-FR" sz="2400" dirty="0"/>
              <a:t>performances des systèmes alimentaires pour atteindre les ODD et autres objectifs mondiaux</a:t>
            </a:r>
            <a:endParaRPr lang="en-US" sz="2400" b="0" i="0" u="none" strike="noStrike" cap="none" dirty="0">
              <a:solidFill>
                <a:srgbClr val="3C4043"/>
              </a:solidFill>
              <a:latin typeface="Roboto"/>
              <a:ea typeface="Roboto"/>
              <a:cs typeface="Roboto"/>
              <a:sym typeface="Roboto"/>
            </a:endParaRPr>
          </a:p>
        </p:txBody>
      </p:sp>
      <p:pic>
        <p:nvPicPr>
          <p:cNvPr id="5" name="Picture 4">
            <a:extLst>
              <a:ext uri="{FF2B5EF4-FFF2-40B4-BE49-F238E27FC236}">
                <a16:creationId xmlns:a16="http://schemas.microsoft.com/office/drawing/2014/main" id="{3F6F70B8-8FC8-4B3F-BC16-DAA220EDA7A2}"/>
              </a:ext>
            </a:extLst>
          </p:cNvPr>
          <p:cNvPicPr>
            <a:picLocks noChangeAspect="1"/>
          </p:cNvPicPr>
          <p:nvPr/>
        </p:nvPicPr>
        <p:blipFill rotWithShape="1">
          <a:blip r:embed="rId6"/>
          <a:srcRect t="8836"/>
          <a:stretch/>
        </p:blipFill>
        <p:spPr>
          <a:xfrm>
            <a:off x="382397" y="-50658"/>
            <a:ext cx="4034040" cy="1509458"/>
          </a:xfrm>
          <a:prstGeom prst="rect">
            <a:avLst/>
          </a:prstGeom>
        </p:spPr>
      </p:pic>
      <p:sp>
        <p:nvSpPr>
          <p:cNvPr id="9" name="Text Placeholder 2">
            <a:extLst>
              <a:ext uri="{FF2B5EF4-FFF2-40B4-BE49-F238E27FC236}">
                <a16:creationId xmlns:a16="http://schemas.microsoft.com/office/drawing/2014/main" id="{16EE00A1-7B45-4FFC-A27B-262D5A606B4F}"/>
              </a:ext>
            </a:extLst>
          </p:cNvPr>
          <p:cNvSpPr txBox="1">
            <a:spLocks/>
          </p:cNvSpPr>
          <p:nvPr/>
        </p:nvSpPr>
        <p:spPr>
          <a:xfrm>
            <a:off x="2522168" y="4642914"/>
            <a:ext cx="7208624" cy="13304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Avenir Book" panose="02000503020000020003" pitchFamily="2" charset="0"/>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Avenir Book" panose="02000503020000020003" pitchFamily="2" charset="0"/>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Avenir Book" panose="02000503020000020003" pitchFamily="2" charset="0"/>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Avenir Book" panose="02000503020000020003" pitchFamily="2" charset="0"/>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r>
              <a:rPr lang="en-US" sz="3200" b="1" dirty="0" err="1"/>
              <a:t>Gouvernance</a:t>
            </a:r>
            <a:endParaRPr lang="en-US" sz="3200" b="1" dirty="0"/>
          </a:p>
        </p:txBody>
      </p:sp>
    </p:spTree>
    <p:extLst>
      <p:ext uri="{BB962C8B-B14F-4D97-AF65-F5344CB8AC3E}">
        <p14:creationId xmlns:p14="http://schemas.microsoft.com/office/powerpoint/2010/main" val="26975831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CE1F500-3595-4C06-934B-9807A7A46A9F}"/>
              </a:ext>
            </a:extLst>
          </p:cNvPr>
          <p:cNvSpPr/>
          <p:nvPr/>
        </p:nvSpPr>
        <p:spPr>
          <a:xfrm>
            <a:off x="183159" y="157060"/>
            <a:ext cx="7185204" cy="4697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rbel" panose="020B0503020204020204" pitchFamily="34" charset="0"/>
            </a:endParaRPr>
          </a:p>
        </p:txBody>
      </p:sp>
      <p:sp>
        <p:nvSpPr>
          <p:cNvPr id="2" name="Title 1">
            <a:extLst>
              <a:ext uri="{FF2B5EF4-FFF2-40B4-BE49-F238E27FC236}">
                <a16:creationId xmlns:a16="http://schemas.microsoft.com/office/drawing/2014/main" id="{4695C3A6-9F68-429E-A580-7B3671832745}"/>
              </a:ext>
            </a:extLst>
          </p:cNvPr>
          <p:cNvSpPr>
            <a:spLocks noGrp="1"/>
          </p:cNvSpPr>
          <p:nvPr>
            <p:ph type="title"/>
          </p:nvPr>
        </p:nvSpPr>
        <p:spPr/>
        <p:txBody>
          <a:bodyPr/>
          <a:lstStyle/>
          <a:p>
            <a:r>
              <a:rPr lang="en-US" sz="4800" dirty="0"/>
              <a:t>Architecture du cadre</a:t>
            </a:r>
          </a:p>
        </p:txBody>
      </p:sp>
      <p:sp>
        <p:nvSpPr>
          <p:cNvPr id="4" name="Text Placeholder 3">
            <a:extLst>
              <a:ext uri="{FF2B5EF4-FFF2-40B4-BE49-F238E27FC236}">
                <a16:creationId xmlns:a16="http://schemas.microsoft.com/office/drawing/2014/main" id="{23E924B2-81D5-4CD2-B645-904E391ED4F7}"/>
              </a:ext>
            </a:extLst>
          </p:cNvPr>
          <p:cNvSpPr>
            <a:spLocks noGrp="1"/>
          </p:cNvSpPr>
          <p:nvPr>
            <p:ph type="body" sz="half" idx="2"/>
          </p:nvPr>
        </p:nvSpPr>
        <p:spPr/>
        <p:txBody>
          <a:bodyPr>
            <a:normAutofit/>
          </a:bodyPr>
          <a:lstStyle/>
          <a:p>
            <a:r>
              <a:rPr lang="fr-FR" sz="2800" dirty="0"/>
              <a:t>Domaines thématiques et </a:t>
            </a:r>
            <a:r>
              <a:rPr lang="fr-FR" sz="2800" dirty="0" smtClean="0"/>
              <a:t>champ d’action des indicateurs</a:t>
            </a:r>
            <a:endParaRPr lang="en-US" sz="2800" dirty="0"/>
          </a:p>
        </p:txBody>
      </p:sp>
      <p:sp>
        <p:nvSpPr>
          <p:cNvPr id="8" name="Rounded Rectangle 3">
            <a:extLst>
              <a:ext uri="{FF2B5EF4-FFF2-40B4-BE49-F238E27FC236}">
                <a16:creationId xmlns:a16="http://schemas.microsoft.com/office/drawing/2014/main" id="{8C9C9997-B89A-463E-8DBA-C621717EE715}"/>
              </a:ext>
            </a:extLst>
          </p:cNvPr>
          <p:cNvSpPr/>
          <p:nvPr/>
        </p:nvSpPr>
        <p:spPr>
          <a:xfrm>
            <a:off x="2674793" y="770497"/>
            <a:ext cx="2183187" cy="3976430"/>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marL="117475" indent="-117475">
              <a:buFont typeface="Arial" panose="020B0604020202020204" pitchFamily="34" charset="0"/>
              <a:buChar char="•"/>
            </a:pPr>
            <a:r>
              <a:rPr lang="fr-FR" sz="2000" dirty="0">
                <a:solidFill>
                  <a:schemeClr val="tx1"/>
                </a:solidFill>
                <a:latin typeface="Corbel" panose="020B0503020204020204" pitchFamily="34" charset="0"/>
              </a:rPr>
              <a:t>Utilisation des sols</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Émissions de gaz à effet de serre</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Utilisation de l'eau</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Pollution</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Intégrité de la biosphère</a:t>
            </a:r>
          </a:p>
        </p:txBody>
      </p:sp>
      <p:sp>
        <p:nvSpPr>
          <p:cNvPr id="9" name="Rounded Rectangle 4">
            <a:extLst>
              <a:ext uri="{FF2B5EF4-FFF2-40B4-BE49-F238E27FC236}">
                <a16:creationId xmlns:a16="http://schemas.microsoft.com/office/drawing/2014/main" id="{AA95AD8E-C4A5-402A-A015-5ED24B16EC25}"/>
              </a:ext>
            </a:extLst>
          </p:cNvPr>
          <p:cNvSpPr/>
          <p:nvPr/>
        </p:nvSpPr>
        <p:spPr>
          <a:xfrm>
            <a:off x="5057923" y="761353"/>
            <a:ext cx="2183186" cy="3976430"/>
          </a:xfrm>
          <a:prstGeom prst="roundRect">
            <a:avLst/>
          </a:prstGeom>
          <a:solidFill>
            <a:schemeClr val="tx2">
              <a:lumMod val="40000"/>
              <a:lumOff val="6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600" dirty="0">
              <a:latin typeface="Corbel" panose="020B0503020204020204" pitchFamily="34" charset="0"/>
            </a:endParaRPr>
          </a:p>
          <a:p>
            <a:pPr lvl="0"/>
            <a:endParaRPr lang="en-US" sz="1600" dirty="0">
              <a:solidFill>
                <a:schemeClr val="tx1"/>
              </a:solidFill>
              <a:latin typeface="Corbel" panose="020B0503020204020204" pitchFamily="34" charset="0"/>
            </a:endParaRPr>
          </a:p>
          <a:p>
            <a:pPr marL="117475" indent="-117475">
              <a:buFont typeface="Arial" panose="020B0604020202020204" pitchFamily="34" charset="0"/>
              <a:buChar char="•"/>
            </a:pPr>
            <a:r>
              <a:rPr lang="fr-FR" sz="2000" dirty="0">
                <a:solidFill>
                  <a:schemeClr val="tx1"/>
                </a:solidFill>
                <a:latin typeface="Corbel" panose="020B0503020204020204" pitchFamily="34" charset="0"/>
              </a:rPr>
              <a:t>Pauvreté et revenus</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Emploi</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Protection sociale</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Droits</a:t>
            </a:r>
          </a:p>
        </p:txBody>
      </p:sp>
      <p:sp>
        <p:nvSpPr>
          <p:cNvPr id="10" name="Rounded Rectangle 5">
            <a:extLst>
              <a:ext uri="{FF2B5EF4-FFF2-40B4-BE49-F238E27FC236}">
                <a16:creationId xmlns:a16="http://schemas.microsoft.com/office/drawing/2014/main" id="{66A1DDC4-6482-45C5-B2B5-F528BB3E879E}"/>
              </a:ext>
            </a:extLst>
          </p:cNvPr>
          <p:cNvSpPr/>
          <p:nvPr/>
        </p:nvSpPr>
        <p:spPr>
          <a:xfrm>
            <a:off x="7484719" y="558846"/>
            <a:ext cx="3422802" cy="210312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7475" lvl="0" indent="-117475">
              <a:buFont typeface="Arial" panose="020B0604020202020204" pitchFamily="34" charset="0"/>
              <a:buChar char="•"/>
            </a:pPr>
            <a:r>
              <a:rPr lang="en-US" dirty="0">
                <a:solidFill>
                  <a:schemeClr val="tx1"/>
                </a:solidFill>
                <a:latin typeface="Corbel" panose="020B0503020204020204" pitchFamily="34" charset="0"/>
              </a:rPr>
              <a:t>Shared vision</a:t>
            </a:r>
          </a:p>
          <a:p>
            <a:pPr marL="117475" lvl="0" indent="-117475">
              <a:buFont typeface="Arial" panose="020B0604020202020204" pitchFamily="34" charset="0"/>
              <a:buChar char="•"/>
            </a:pPr>
            <a:r>
              <a:rPr lang="en-US" dirty="0">
                <a:solidFill>
                  <a:schemeClr val="tx1"/>
                </a:solidFill>
                <a:latin typeface="Corbel" panose="020B0503020204020204" pitchFamily="34" charset="0"/>
              </a:rPr>
              <a:t>Strategic planning </a:t>
            </a:r>
          </a:p>
          <a:p>
            <a:pPr marL="117475" lvl="0"/>
            <a:r>
              <a:rPr lang="en-US" dirty="0">
                <a:solidFill>
                  <a:schemeClr val="tx1"/>
                </a:solidFill>
                <a:latin typeface="Corbel" panose="020B0503020204020204" pitchFamily="34" charset="0"/>
              </a:rPr>
              <a:t>and policies</a:t>
            </a:r>
          </a:p>
          <a:p>
            <a:pPr marL="117475" lvl="0" indent="-117475">
              <a:buFont typeface="Arial" panose="020B0604020202020204" pitchFamily="34" charset="0"/>
              <a:buChar char="•"/>
            </a:pPr>
            <a:r>
              <a:rPr lang="en-US" dirty="0">
                <a:solidFill>
                  <a:schemeClr val="tx1"/>
                </a:solidFill>
                <a:latin typeface="Corbel" panose="020B0503020204020204" pitchFamily="34" charset="0"/>
              </a:rPr>
              <a:t>Effective </a:t>
            </a:r>
          </a:p>
          <a:p>
            <a:pPr lvl="0" indent="117475"/>
            <a:r>
              <a:rPr lang="en-US" dirty="0">
                <a:solidFill>
                  <a:schemeClr val="tx1"/>
                </a:solidFill>
                <a:latin typeface="Corbel" panose="020B0503020204020204" pitchFamily="34" charset="0"/>
              </a:rPr>
              <a:t>implementation</a:t>
            </a:r>
          </a:p>
          <a:p>
            <a:pPr marL="117475" lvl="0" indent="-117475">
              <a:buFont typeface="Arial" panose="020B0604020202020204" pitchFamily="34" charset="0"/>
              <a:buChar char="•"/>
            </a:pPr>
            <a:r>
              <a:rPr lang="en-US" dirty="0">
                <a:solidFill>
                  <a:schemeClr val="tx1"/>
                </a:solidFill>
                <a:latin typeface="Corbel" panose="020B0503020204020204" pitchFamily="34" charset="0"/>
              </a:rPr>
              <a:t>Accountability</a:t>
            </a:r>
          </a:p>
        </p:txBody>
      </p:sp>
      <p:sp>
        <p:nvSpPr>
          <p:cNvPr id="11" name="Rounded Rectangle 6">
            <a:extLst>
              <a:ext uri="{FF2B5EF4-FFF2-40B4-BE49-F238E27FC236}">
                <a16:creationId xmlns:a16="http://schemas.microsoft.com/office/drawing/2014/main" id="{4D0B6905-4D76-4C9F-B6F0-7ED5F54F0C9B}"/>
              </a:ext>
            </a:extLst>
          </p:cNvPr>
          <p:cNvSpPr/>
          <p:nvPr/>
        </p:nvSpPr>
        <p:spPr>
          <a:xfrm>
            <a:off x="7496167" y="2751729"/>
            <a:ext cx="3406875" cy="2103120"/>
          </a:xfrm>
          <a:prstGeom prst="round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7475" indent="-117475">
              <a:buFont typeface="Arial" panose="020B0604020202020204" pitchFamily="34" charset="0"/>
              <a:buChar char="•"/>
            </a:pPr>
            <a:r>
              <a:rPr lang="en-US" dirty="0">
                <a:solidFill>
                  <a:schemeClr val="tx1"/>
                </a:solidFill>
                <a:latin typeface="Corbel" panose="020B0503020204020204" pitchFamily="34" charset="0"/>
              </a:rPr>
              <a:t>Exposure to shocks</a:t>
            </a:r>
          </a:p>
          <a:p>
            <a:pPr marL="117475" indent="-117475">
              <a:buFont typeface="Arial" panose="020B0604020202020204" pitchFamily="34" charset="0"/>
              <a:buChar char="•"/>
            </a:pPr>
            <a:r>
              <a:rPr lang="en-US" dirty="0">
                <a:solidFill>
                  <a:schemeClr val="tx1"/>
                </a:solidFill>
                <a:latin typeface="Corbel" panose="020B0503020204020204" pitchFamily="34" charset="0"/>
              </a:rPr>
              <a:t>Resilience capacities</a:t>
            </a:r>
          </a:p>
          <a:p>
            <a:pPr marL="117475" indent="-117475">
              <a:buFont typeface="Arial" panose="020B0604020202020204" pitchFamily="34" charset="0"/>
              <a:buChar char="•"/>
            </a:pPr>
            <a:r>
              <a:rPr lang="en-US" dirty="0">
                <a:solidFill>
                  <a:schemeClr val="tx1"/>
                </a:solidFill>
                <a:latin typeface="Corbel" panose="020B0503020204020204" pitchFamily="34" charset="0"/>
              </a:rPr>
              <a:t>Agrobiodiversity</a:t>
            </a:r>
          </a:p>
          <a:p>
            <a:pPr marL="117475" indent="-117475">
              <a:buFont typeface="Arial" panose="020B0604020202020204" pitchFamily="34" charset="0"/>
              <a:buChar char="•"/>
            </a:pPr>
            <a:r>
              <a:rPr lang="en-US" dirty="0">
                <a:solidFill>
                  <a:schemeClr val="tx1"/>
                </a:solidFill>
                <a:latin typeface="Corbel" panose="020B0503020204020204" pitchFamily="34" charset="0"/>
              </a:rPr>
              <a:t>Food security stability</a:t>
            </a:r>
          </a:p>
          <a:p>
            <a:pPr marL="117475" indent="-117475">
              <a:buFont typeface="Arial" panose="020B0604020202020204" pitchFamily="34" charset="0"/>
              <a:buChar char="•"/>
            </a:pPr>
            <a:r>
              <a:rPr lang="en-US" dirty="0">
                <a:solidFill>
                  <a:schemeClr val="tx1"/>
                </a:solidFill>
                <a:latin typeface="Corbel" panose="020B0503020204020204" pitchFamily="34" charset="0"/>
              </a:rPr>
              <a:t>Food system </a:t>
            </a:r>
          </a:p>
          <a:p>
            <a:pPr indent="117475"/>
            <a:r>
              <a:rPr lang="en-US" dirty="0">
                <a:solidFill>
                  <a:schemeClr val="tx1"/>
                </a:solidFill>
                <a:latin typeface="Corbel" panose="020B0503020204020204" pitchFamily="34" charset="0"/>
              </a:rPr>
              <a:t>sustainability index </a:t>
            </a:r>
            <a:endParaRPr lang="en-US" sz="2000" dirty="0">
              <a:solidFill>
                <a:schemeClr val="tx1"/>
              </a:solidFill>
              <a:latin typeface="Corbel" panose="020B0503020204020204" pitchFamily="34" charset="0"/>
            </a:endParaRPr>
          </a:p>
        </p:txBody>
      </p:sp>
      <p:sp>
        <p:nvSpPr>
          <p:cNvPr id="7" name="Rounded Rectangle 2">
            <a:extLst>
              <a:ext uri="{FF2B5EF4-FFF2-40B4-BE49-F238E27FC236}">
                <a16:creationId xmlns:a16="http://schemas.microsoft.com/office/drawing/2014/main" id="{0F551364-2191-48A1-909D-E19A3FA74E05}"/>
              </a:ext>
            </a:extLst>
          </p:cNvPr>
          <p:cNvSpPr/>
          <p:nvPr/>
        </p:nvSpPr>
        <p:spPr>
          <a:xfrm>
            <a:off x="296174" y="761353"/>
            <a:ext cx="2183187" cy="3976430"/>
          </a:xfrm>
          <a:prstGeom prst="round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marL="117475" lvl="0" indent="-117475">
              <a:buFont typeface="Arial" panose="020B0604020202020204" pitchFamily="34" charset="0"/>
              <a:buChar char="•"/>
            </a:pPr>
            <a:r>
              <a:rPr lang="fr-FR" sz="2000" dirty="0">
                <a:solidFill>
                  <a:schemeClr val="tx1"/>
                </a:solidFill>
                <a:latin typeface="Corbel" panose="020B0503020204020204" pitchFamily="34" charset="0"/>
              </a:rPr>
              <a:t>régime alimentaire</a:t>
            </a:r>
          </a:p>
          <a:p>
            <a:pPr marL="117475" lvl="0" indent="-117475">
              <a:buFont typeface="Arial" panose="020B0604020202020204" pitchFamily="34" charset="0"/>
              <a:buChar char="•"/>
            </a:pPr>
            <a:r>
              <a:rPr lang="fr-FR" sz="2000" dirty="0">
                <a:solidFill>
                  <a:schemeClr val="tx1"/>
                </a:solidFill>
                <a:latin typeface="Corbel" panose="020B0503020204020204" pitchFamily="34" charset="0"/>
              </a:rPr>
              <a:t>Sécurité alimentaire</a:t>
            </a:r>
          </a:p>
          <a:p>
            <a:pPr marL="117475" lvl="0" indent="-117475">
              <a:buFont typeface="Arial" panose="020B0604020202020204" pitchFamily="34" charset="0"/>
              <a:buChar char="•"/>
            </a:pPr>
            <a:r>
              <a:rPr lang="fr-FR" sz="2000" dirty="0">
                <a:solidFill>
                  <a:schemeClr val="tx1"/>
                </a:solidFill>
                <a:latin typeface="Corbel" panose="020B0503020204020204" pitchFamily="34" charset="0"/>
              </a:rPr>
              <a:t>Environnements alimentaires</a:t>
            </a:r>
          </a:p>
          <a:p>
            <a:pPr marL="117475" lvl="0" indent="-117475">
              <a:buFont typeface="Arial" panose="020B0604020202020204" pitchFamily="34" charset="0"/>
              <a:buChar char="•"/>
            </a:pPr>
            <a:r>
              <a:rPr lang="fr-FR" sz="2000" dirty="0">
                <a:solidFill>
                  <a:schemeClr val="tx1"/>
                </a:solidFill>
                <a:latin typeface="Corbel" panose="020B0503020204020204" pitchFamily="34" charset="0"/>
              </a:rPr>
              <a:t>Politiques affectant les environnements alimentaires</a:t>
            </a:r>
          </a:p>
        </p:txBody>
      </p:sp>
      <p:sp>
        <p:nvSpPr>
          <p:cNvPr id="12" name="Rounded Rectangle 7">
            <a:extLst>
              <a:ext uri="{FF2B5EF4-FFF2-40B4-BE49-F238E27FC236}">
                <a16:creationId xmlns:a16="http://schemas.microsoft.com/office/drawing/2014/main" id="{760393E6-F3B3-41BE-B949-B1BAB6F05389}"/>
              </a:ext>
            </a:extLst>
          </p:cNvPr>
          <p:cNvSpPr/>
          <p:nvPr/>
        </p:nvSpPr>
        <p:spPr>
          <a:xfrm>
            <a:off x="312026" y="758771"/>
            <a:ext cx="2167335" cy="1192305"/>
          </a:xfrm>
          <a:prstGeom prst="round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a:latin typeface="Corbel" panose="020B0503020204020204" pitchFamily="34" charset="0"/>
              </a:rPr>
              <a:t>Régimes alimentaires, nutrition et santé</a:t>
            </a:r>
            <a:endParaRPr lang="en-US" sz="2000" dirty="0">
              <a:latin typeface="Corbel" panose="020B0503020204020204" pitchFamily="34" charset="0"/>
            </a:endParaRPr>
          </a:p>
        </p:txBody>
      </p:sp>
      <p:sp>
        <p:nvSpPr>
          <p:cNvPr id="13" name="Rounded Rectangle 8">
            <a:extLst>
              <a:ext uri="{FF2B5EF4-FFF2-40B4-BE49-F238E27FC236}">
                <a16:creationId xmlns:a16="http://schemas.microsoft.com/office/drawing/2014/main" id="{819CDB70-33D4-4F0D-8F41-A555702B7113}"/>
              </a:ext>
            </a:extLst>
          </p:cNvPr>
          <p:cNvSpPr/>
          <p:nvPr/>
        </p:nvSpPr>
        <p:spPr>
          <a:xfrm>
            <a:off x="2682718" y="770497"/>
            <a:ext cx="2167335" cy="1192305"/>
          </a:xfrm>
          <a:prstGeom prst="round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latin typeface="Corbel" panose="020B0503020204020204" pitchFamily="34" charset="0"/>
              </a:rPr>
              <a:t>Environnement</a:t>
            </a:r>
            <a:r>
              <a:rPr lang="en-US" sz="2000" dirty="0">
                <a:latin typeface="Corbel" panose="020B0503020204020204" pitchFamily="34" charset="0"/>
              </a:rPr>
              <a:t> et </a:t>
            </a:r>
            <a:r>
              <a:rPr lang="en-US" sz="2000" dirty="0" err="1">
                <a:latin typeface="Corbel" panose="020B0503020204020204" pitchFamily="34" charset="0"/>
              </a:rPr>
              <a:t>climat</a:t>
            </a:r>
            <a:r>
              <a:rPr lang="en-US" sz="2000" dirty="0">
                <a:latin typeface="Corbel" panose="020B0503020204020204" pitchFamily="34" charset="0"/>
              </a:rPr>
              <a:t> </a:t>
            </a:r>
          </a:p>
        </p:txBody>
      </p:sp>
      <p:sp>
        <p:nvSpPr>
          <p:cNvPr id="14" name="Rounded Rectangle 9">
            <a:extLst>
              <a:ext uri="{FF2B5EF4-FFF2-40B4-BE49-F238E27FC236}">
                <a16:creationId xmlns:a16="http://schemas.microsoft.com/office/drawing/2014/main" id="{59ADE68C-6595-4302-B68A-8425C00CFB6E}"/>
              </a:ext>
            </a:extLst>
          </p:cNvPr>
          <p:cNvSpPr/>
          <p:nvPr/>
        </p:nvSpPr>
        <p:spPr>
          <a:xfrm>
            <a:off x="5063957" y="758771"/>
            <a:ext cx="2167335" cy="1192305"/>
          </a:xfrm>
          <a:prstGeom prst="round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a:latin typeface="Corbel" panose="020B0503020204020204" pitchFamily="34" charset="0"/>
              </a:rPr>
              <a:t>Moyens de subsistance, pauvreté et équité </a:t>
            </a:r>
            <a:endParaRPr lang="en-US" sz="2000" dirty="0">
              <a:latin typeface="Corbel" panose="020B0503020204020204" pitchFamily="34" charset="0"/>
            </a:endParaRPr>
          </a:p>
        </p:txBody>
      </p:sp>
      <p:sp>
        <p:nvSpPr>
          <p:cNvPr id="15" name="Rounded Rectangle 10">
            <a:extLst>
              <a:ext uri="{FF2B5EF4-FFF2-40B4-BE49-F238E27FC236}">
                <a16:creationId xmlns:a16="http://schemas.microsoft.com/office/drawing/2014/main" id="{5194D734-8644-4A9C-A4CF-4E83AA8F2E77}"/>
              </a:ext>
            </a:extLst>
          </p:cNvPr>
          <p:cNvSpPr/>
          <p:nvPr/>
        </p:nvSpPr>
        <p:spPr>
          <a:xfrm>
            <a:off x="10090298" y="558846"/>
            <a:ext cx="1918541" cy="2103120"/>
          </a:xfrm>
          <a:prstGeom prst="round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latin typeface="Corbel" panose="020B0503020204020204" pitchFamily="34" charset="0"/>
              </a:rPr>
              <a:t>Gouvernance</a:t>
            </a:r>
            <a:r>
              <a:rPr lang="en-US" sz="2000" dirty="0">
                <a:latin typeface="Corbel" panose="020B0503020204020204" pitchFamily="34" charset="0"/>
              </a:rPr>
              <a:t> </a:t>
            </a:r>
          </a:p>
        </p:txBody>
      </p:sp>
      <p:sp>
        <p:nvSpPr>
          <p:cNvPr id="16" name="Rounded Rectangle 11">
            <a:extLst>
              <a:ext uri="{FF2B5EF4-FFF2-40B4-BE49-F238E27FC236}">
                <a16:creationId xmlns:a16="http://schemas.microsoft.com/office/drawing/2014/main" id="{A180FBB0-E040-44D1-9B7A-F61BF2A920BC}"/>
              </a:ext>
            </a:extLst>
          </p:cNvPr>
          <p:cNvSpPr/>
          <p:nvPr/>
        </p:nvSpPr>
        <p:spPr>
          <a:xfrm>
            <a:off x="10090299" y="2751729"/>
            <a:ext cx="1918542" cy="2103120"/>
          </a:xfrm>
          <a:prstGeom prst="round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latin typeface="Corbel" panose="020B0503020204020204" pitchFamily="34" charset="0"/>
              </a:rPr>
              <a:t>Résilience</a:t>
            </a:r>
            <a:r>
              <a:rPr lang="en-US" sz="2000" dirty="0">
                <a:latin typeface="Corbel" panose="020B0503020204020204" pitchFamily="34" charset="0"/>
              </a:rPr>
              <a:t> et </a:t>
            </a:r>
            <a:r>
              <a:rPr lang="en-US" sz="2000" dirty="0" err="1">
                <a:latin typeface="Corbel" panose="020B0503020204020204" pitchFamily="34" charset="0"/>
              </a:rPr>
              <a:t>durabilité</a:t>
            </a:r>
            <a:endParaRPr lang="en-US" sz="2000" dirty="0">
              <a:latin typeface="Corbel" panose="020B0503020204020204" pitchFamily="34" charset="0"/>
            </a:endParaRPr>
          </a:p>
        </p:txBody>
      </p:sp>
      <p:sp>
        <p:nvSpPr>
          <p:cNvPr id="17" name="TextBox 16">
            <a:extLst>
              <a:ext uri="{FF2B5EF4-FFF2-40B4-BE49-F238E27FC236}">
                <a16:creationId xmlns:a16="http://schemas.microsoft.com/office/drawing/2014/main" id="{EBA95067-5EC4-4276-90C6-53F5E496536D}"/>
              </a:ext>
            </a:extLst>
          </p:cNvPr>
          <p:cNvSpPr txBox="1"/>
          <p:nvPr/>
        </p:nvSpPr>
        <p:spPr>
          <a:xfrm>
            <a:off x="1709988" y="157060"/>
            <a:ext cx="5773760" cy="523220"/>
          </a:xfrm>
          <a:prstGeom prst="rect">
            <a:avLst/>
          </a:prstGeom>
          <a:noFill/>
        </p:spPr>
        <p:txBody>
          <a:bodyPr wrap="none" rtlCol="0">
            <a:spAutoFit/>
          </a:bodyPr>
          <a:lstStyle/>
          <a:p>
            <a:r>
              <a:rPr lang="en-US" sz="2800" b="1" dirty="0" err="1">
                <a:latin typeface="Corbel" panose="020B0503020204020204" pitchFamily="34" charset="0"/>
              </a:rPr>
              <a:t>Résultats</a:t>
            </a:r>
            <a:r>
              <a:rPr lang="en-US" sz="2800" b="1" dirty="0">
                <a:latin typeface="Corbel" panose="020B0503020204020204" pitchFamily="34" charset="0"/>
              </a:rPr>
              <a:t> des </a:t>
            </a:r>
            <a:r>
              <a:rPr lang="en-US" sz="2800" b="1" dirty="0" err="1">
                <a:latin typeface="Corbel" panose="020B0503020204020204" pitchFamily="34" charset="0"/>
              </a:rPr>
              <a:t>systèmes</a:t>
            </a:r>
            <a:r>
              <a:rPr lang="en-US" sz="2800" b="1" dirty="0">
                <a:latin typeface="Corbel" panose="020B0503020204020204" pitchFamily="34" charset="0"/>
              </a:rPr>
              <a:t> </a:t>
            </a:r>
            <a:r>
              <a:rPr lang="en-US" sz="2800" b="1" dirty="0" err="1">
                <a:latin typeface="Corbel" panose="020B0503020204020204" pitchFamily="34" charset="0"/>
              </a:rPr>
              <a:t>alimentaires</a:t>
            </a:r>
            <a:endParaRPr lang="en-US" sz="2800" b="1" dirty="0">
              <a:latin typeface="Corbel" panose="020B0503020204020204" pitchFamily="34" charset="0"/>
            </a:endParaRPr>
          </a:p>
        </p:txBody>
      </p:sp>
      <p:sp>
        <p:nvSpPr>
          <p:cNvPr id="18" name="TextBox 17">
            <a:extLst>
              <a:ext uri="{FF2B5EF4-FFF2-40B4-BE49-F238E27FC236}">
                <a16:creationId xmlns:a16="http://schemas.microsoft.com/office/drawing/2014/main" id="{3893EAD0-5069-4452-9F9A-D9804D1B7E26}"/>
              </a:ext>
            </a:extLst>
          </p:cNvPr>
          <p:cNvSpPr txBox="1"/>
          <p:nvPr/>
        </p:nvSpPr>
        <p:spPr>
          <a:xfrm>
            <a:off x="7915301" y="16586"/>
            <a:ext cx="3886000" cy="523220"/>
          </a:xfrm>
          <a:prstGeom prst="rect">
            <a:avLst/>
          </a:prstGeom>
          <a:noFill/>
        </p:spPr>
        <p:txBody>
          <a:bodyPr wrap="none" rtlCol="0">
            <a:spAutoFit/>
          </a:bodyPr>
          <a:lstStyle/>
          <a:p>
            <a:r>
              <a:rPr lang="en-US" sz="2800" b="1" dirty="0">
                <a:latin typeface="Corbel" panose="020B0503020204020204" pitchFamily="34" charset="0"/>
              </a:rPr>
              <a:t>Questions </a:t>
            </a:r>
            <a:r>
              <a:rPr lang="en-US" sz="2800" b="1" dirty="0" err="1">
                <a:latin typeface="Corbel" panose="020B0503020204020204" pitchFamily="34" charset="0"/>
              </a:rPr>
              <a:t>transversales</a:t>
            </a:r>
            <a:endParaRPr lang="en-US" sz="2800" b="1" dirty="0">
              <a:latin typeface="Corbel" panose="020B0503020204020204" pitchFamily="34" charset="0"/>
            </a:endParaRPr>
          </a:p>
        </p:txBody>
      </p:sp>
      <p:sp>
        <p:nvSpPr>
          <p:cNvPr id="19" name="Rectangle: Rounded Corners 18">
            <a:extLst>
              <a:ext uri="{FF2B5EF4-FFF2-40B4-BE49-F238E27FC236}">
                <a16:creationId xmlns:a16="http://schemas.microsoft.com/office/drawing/2014/main" id="{2FA3814A-DF82-F6B9-7CB1-3C8721FC97ED}"/>
              </a:ext>
            </a:extLst>
          </p:cNvPr>
          <p:cNvSpPr/>
          <p:nvPr/>
        </p:nvSpPr>
        <p:spPr>
          <a:xfrm>
            <a:off x="7452112" y="507479"/>
            <a:ext cx="4644638" cy="2154488"/>
          </a:xfrm>
          <a:prstGeom prst="roundRect">
            <a:avLst/>
          </a:prstGeom>
          <a:noFill/>
          <a:ln w="571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16709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a:t>Ce que nous devons surveiller</a:t>
            </a:r>
            <a:endParaRPr lang="en-US" dirty="0"/>
          </a:p>
        </p:txBody>
      </p:sp>
      <p:sp>
        <p:nvSpPr>
          <p:cNvPr id="3" name="Content Placeholder 2"/>
          <p:cNvSpPr>
            <a:spLocks noGrp="1"/>
          </p:cNvSpPr>
          <p:nvPr>
            <p:ph idx="1"/>
          </p:nvPr>
        </p:nvSpPr>
        <p:spPr/>
        <p:txBody>
          <a:bodyPr>
            <a:noAutofit/>
          </a:bodyPr>
          <a:lstStyle/>
          <a:p>
            <a:pPr marL="285750" indent="-285750">
              <a:buFont typeface="Arial" panose="020B0604020202020204" pitchFamily="34" charset="0"/>
              <a:buChar char="•"/>
            </a:pPr>
            <a:r>
              <a:rPr lang="fr-FR" sz="2200" b="1" dirty="0">
                <a:solidFill>
                  <a:schemeClr val="tx2">
                    <a:lumMod val="25000"/>
                  </a:schemeClr>
                </a:solidFill>
                <a:ea typeface="Arial" panose="020B0604020202020204" pitchFamily="34" charset="0"/>
                <a:cs typeface="Arial" panose="020B0604020202020204" pitchFamily="34" charset="0"/>
              </a:rPr>
              <a:t>Des attentes partagées en matière de résultats</a:t>
            </a:r>
          </a:p>
          <a:p>
            <a:pPr marL="285750" indent="-285750">
              <a:buFont typeface="Arial" panose="020B0604020202020204" pitchFamily="34" charset="0"/>
              <a:buChar char="•"/>
            </a:pPr>
            <a:r>
              <a:rPr lang="fr-FR" sz="2200" b="1" dirty="0">
                <a:solidFill>
                  <a:schemeClr val="tx2">
                    <a:lumMod val="25000"/>
                  </a:schemeClr>
                </a:solidFill>
                <a:ea typeface="Arial" panose="020B0604020202020204" pitchFamily="34" charset="0"/>
                <a:cs typeface="Arial" panose="020B0604020202020204" pitchFamily="34" charset="0"/>
              </a:rPr>
              <a:t>Instruments politiques pertinents pour aligner les efforts et provoquer le changement</a:t>
            </a:r>
          </a:p>
          <a:p>
            <a:pPr marL="285750" indent="-285750">
              <a:buFont typeface="Arial" panose="020B0604020202020204" pitchFamily="34" charset="0"/>
              <a:buChar char="•"/>
            </a:pPr>
            <a:r>
              <a:rPr lang="fr-FR" sz="2200" b="1" dirty="0">
                <a:solidFill>
                  <a:schemeClr val="tx2">
                    <a:lumMod val="25000"/>
                  </a:schemeClr>
                </a:solidFill>
                <a:ea typeface="Arial" panose="020B0604020202020204" pitchFamily="34" charset="0"/>
                <a:cs typeface="Arial" panose="020B0604020202020204" pitchFamily="34" charset="0"/>
              </a:rPr>
              <a:t>Capacité et ressources de mise en œuvre</a:t>
            </a:r>
          </a:p>
          <a:p>
            <a:pPr marL="285750" indent="-285750">
              <a:buFont typeface="Arial" panose="020B0604020202020204" pitchFamily="34" charset="0"/>
              <a:buChar char="•"/>
            </a:pPr>
            <a:r>
              <a:rPr lang="fr-FR" sz="2200" b="1" dirty="0">
                <a:solidFill>
                  <a:schemeClr val="tx2">
                    <a:lumMod val="25000"/>
                  </a:schemeClr>
                </a:solidFill>
                <a:ea typeface="Arial" panose="020B0604020202020204" pitchFamily="34" charset="0"/>
                <a:cs typeface="Arial" panose="020B0604020202020204" pitchFamily="34" charset="0"/>
              </a:rPr>
              <a:t>Responsabilité des résultats </a:t>
            </a:r>
            <a:endParaRPr lang="en-US" sz="2200" dirty="0">
              <a:solidFill>
                <a:schemeClr val="tx2">
                  <a:lumMod val="25000"/>
                </a:schemeClr>
              </a:solidFill>
              <a:ea typeface="Arial" panose="020B0604020202020204" pitchFamily="34" charset="0"/>
              <a:cs typeface="Arial" panose="020B0604020202020204" pitchFamily="34" charset="0"/>
            </a:endParaRPr>
          </a:p>
          <a:p>
            <a:pPr lvl="1"/>
            <a:endParaRPr lang="en-US" sz="2400" dirty="0"/>
          </a:p>
        </p:txBody>
      </p:sp>
    </p:spTree>
    <p:extLst>
      <p:ext uri="{BB962C8B-B14F-4D97-AF65-F5344CB8AC3E}">
        <p14:creationId xmlns:p14="http://schemas.microsoft.com/office/powerpoint/2010/main" val="483345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p:txBody>
          <a:bodyPr/>
          <a:lstStyle/>
          <a:p>
            <a:r>
              <a:rPr lang="en-US" dirty="0"/>
              <a:t>Vision </a:t>
            </a:r>
            <a:r>
              <a:rPr lang="en-US" dirty="0" err="1"/>
              <a:t>partagée</a:t>
            </a:r>
            <a:endParaRPr lang="en-US" dirty="0"/>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p:txBody>
          <a:bodyPr/>
          <a:lstStyle/>
          <a:p>
            <a:r>
              <a:rPr lang="en-US" b="1"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1097280" y="2582334"/>
            <a:ext cx="4937760" cy="3647015"/>
          </a:xfrm>
        </p:spPr>
        <p:txBody>
          <a:bodyPr>
            <a:noAutofit/>
          </a:bodyPr>
          <a:lstStyle/>
          <a:p>
            <a:pPr marL="457200" indent="-457200">
              <a:lnSpc>
                <a:spcPct val="100000"/>
              </a:lnSpc>
              <a:spcBef>
                <a:spcPts val="600"/>
              </a:spcBef>
              <a:spcAft>
                <a:spcPts val="0"/>
              </a:spcAft>
              <a:buFont typeface="Wingdings" panose="05000000000000000000" pitchFamily="2" charset="2"/>
              <a:buChar char="Ø"/>
            </a:pPr>
            <a:r>
              <a:rPr lang="fr-FR" dirty="0"/>
              <a:t>Des processus inclusifs et participatifs pour identifier les priorités et fournir des orientations sur les résultats souhaités. </a:t>
            </a:r>
            <a:endParaRPr lang="en-US" dirty="0"/>
          </a:p>
          <a:p>
            <a:pPr marL="932688" lvl="2" indent="-457200">
              <a:lnSpc>
                <a:spcPct val="100000"/>
              </a:lnSpc>
              <a:spcBef>
                <a:spcPts val="600"/>
              </a:spcBef>
              <a:spcAft>
                <a:spcPts val="0"/>
              </a:spcAft>
              <a:buFont typeface="Wingdings" panose="05000000000000000000" pitchFamily="2" charset="2"/>
              <a:buChar char="Ø"/>
            </a:pPr>
            <a:r>
              <a:rPr lang="en-US" dirty="0" err="1"/>
              <a:t>Exemple</a:t>
            </a:r>
            <a:r>
              <a:rPr lang="en-US" dirty="0"/>
              <a:t> : les </a:t>
            </a:r>
            <a:r>
              <a:rPr lang="en-US" dirty="0" err="1"/>
              <a:t>plateformes</a:t>
            </a:r>
            <a:r>
              <a:rPr lang="en-US" dirty="0"/>
              <a:t> </a:t>
            </a:r>
            <a:r>
              <a:rPr lang="en-US" dirty="0" err="1"/>
              <a:t>multipartites</a:t>
            </a:r>
            <a:r>
              <a:rPr lang="en-US" dirty="0"/>
              <a:t> </a:t>
            </a:r>
          </a:p>
          <a:p>
            <a:pPr marL="457200" indent="-457200">
              <a:lnSpc>
                <a:spcPct val="100000"/>
              </a:lnSpc>
              <a:spcBef>
                <a:spcPts val="600"/>
              </a:spcBef>
              <a:spcAft>
                <a:spcPts val="0"/>
              </a:spcAft>
              <a:buFont typeface="Wingdings" panose="05000000000000000000" pitchFamily="2" charset="2"/>
              <a:buChar char="Ø"/>
            </a:pPr>
            <a:r>
              <a:rPr lang="fr-FR" dirty="0"/>
              <a:t>Nécessité de corriger les déséquilibres de pouvoir (concurrence sur le marché, asymétries d'influence, concentration et pouvoir de marché).</a:t>
            </a:r>
            <a:endParaRPr lang="en-US" sz="1600" dirty="0"/>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a:xfrm>
            <a:off x="7594898" y="1846052"/>
            <a:ext cx="3948057" cy="736282"/>
          </a:xfrm>
        </p:spPr>
        <p:txBody>
          <a:bodyPr/>
          <a:lstStyle/>
          <a:p>
            <a:r>
              <a:rPr lang="en-US" b="1" dirty="0" err="1"/>
              <a:t>Indicateurs</a:t>
            </a:r>
            <a:r>
              <a:rPr lang="en-US" b="1" dirty="0"/>
              <a:t> des </a:t>
            </a:r>
            <a:r>
              <a:rPr lang="en-US" b="1" dirty="0" err="1"/>
              <a:t>candidats</a:t>
            </a:r>
            <a:endParaRPr lang="en-US" b="1" dirty="0"/>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7594899" y="2582334"/>
            <a:ext cx="3829722" cy="3723216"/>
          </a:xfrm>
        </p:spPr>
        <p:txBody>
          <a:bodyPr>
            <a:normAutofit/>
          </a:bodyPr>
          <a:lstStyle/>
          <a:p>
            <a:pPr marL="457200" indent="-457200">
              <a:lnSpc>
                <a:spcPct val="120000"/>
              </a:lnSpc>
              <a:spcBef>
                <a:spcPts val="0"/>
              </a:spcBef>
              <a:spcAft>
                <a:spcPts val="0"/>
              </a:spcAft>
              <a:buFont typeface="Arial" panose="020B0604020202020204" pitchFamily="34" charset="0"/>
              <a:buChar char="•"/>
            </a:pPr>
            <a:r>
              <a:rPr lang="fr-FR" dirty="0"/>
              <a:t>Indice de la société civile, Variétés de </a:t>
            </a:r>
            <a:r>
              <a:rPr lang="fr-FR" dirty="0" smtClean="0"/>
              <a:t>démocratie </a:t>
            </a:r>
            <a:r>
              <a:rPr lang="fr-FR" dirty="0"/>
              <a:t>(V-</a:t>
            </a:r>
            <a:r>
              <a:rPr lang="fr-FR" dirty="0" err="1"/>
              <a:t>Dem</a:t>
            </a:r>
            <a:r>
              <a:rPr lang="fr-FR" dirty="0"/>
              <a:t>) </a:t>
            </a:r>
          </a:p>
          <a:p>
            <a:pPr marL="457200" indent="-457200">
              <a:lnSpc>
                <a:spcPct val="120000"/>
              </a:lnSpc>
              <a:spcBef>
                <a:spcPts val="0"/>
              </a:spcBef>
              <a:spcAft>
                <a:spcPts val="0"/>
              </a:spcAft>
              <a:buFont typeface="Arial" panose="020B0604020202020204" pitchFamily="34" charset="0"/>
              <a:buChar char="•"/>
            </a:pPr>
            <a:r>
              <a:rPr lang="fr-FR" dirty="0"/>
              <a:t>Présence d'un parcours national de transformation du système alimentaire </a:t>
            </a:r>
            <a:endParaRPr lang="en-US" dirty="0"/>
          </a:p>
        </p:txBody>
      </p:sp>
    </p:spTree>
    <p:extLst>
      <p:ext uri="{BB962C8B-B14F-4D97-AF65-F5344CB8AC3E}">
        <p14:creationId xmlns:p14="http://schemas.microsoft.com/office/powerpoint/2010/main" val="21689780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p:txBody>
          <a:bodyPr/>
          <a:lstStyle/>
          <a:p>
            <a:r>
              <a:rPr lang="en-US" dirty="0"/>
              <a:t>Planification </a:t>
            </a:r>
            <a:r>
              <a:rPr lang="en-US" dirty="0" err="1"/>
              <a:t>stratégique</a:t>
            </a:r>
            <a:endParaRPr lang="en-US" dirty="0"/>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p:txBody>
          <a:bodyPr/>
          <a:lstStyle/>
          <a:p>
            <a:r>
              <a:rPr lang="en-US"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1097280" y="2582334"/>
            <a:ext cx="4937760" cy="3647015"/>
          </a:xfrm>
        </p:spPr>
        <p:txBody>
          <a:bodyPr vert="horz" lIns="0" tIns="45720" rIns="0" bIns="45720" rtlCol="0" anchor="t">
            <a:noAutofit/>
          </a:bodyPr>
          <a:lstStyle/>
          <a:p>
            <a:pPr marL="457200" indent="-457200">
              <a:lnSpc>
                <a:spcPct val="100000"/>
              </a:lnSpc>
              <a:spcBef>
                <a:spcPts val="600"/>
              </a:spcBef>
              <a:spcAft>
                <a:spcPts val="0"/>
              </a:spcAft>
              <a:buFont typeface="Wingdings" panose="05000000000000000000" pitchFamily="2" charset="2"/>
              <a:buChar char="Ø"/>
            </a:pPr>
            <a:r>
              <a:rPr lang="fr-FR" dirty="0"/>
              <a:t>La planification et les politiques stratégiques doivent étayer la vision partagée, notamment : </a:t>
            </a:r>
            <a:endParaRPr lang="en-US" dirty="0"/>
          </a:p>
          <a:p>
            <a:pPr marL="932180" lvl="2" indent="-457200">
              <a:lnSpc>
                <a:spcPct val="100000"/>
              </a:lnSpc>
              <a:spcBef>
                <a:spcPts val="600"/>
              </a:spcBef>
              <a:spcAft>
                <a:spcPts val="0"/>
              </a:spcAft>
              <a:buFont typeface="Wingdings" panose="05000000000000000000" pitchFamily="2" charset="2"/>
              <a:buChar char="Ø"/>
            </a:pPr>
            <a:r>
              <a:rPr lang="fr-FR" sz="1600" dirty="0"/>
              <a:t>les cadres juridiques pertinents </a:t>
            </a:r>
          </a:p>
          <a:p>
            <a:pPr marL="932180" lvl="2" indent="-457200">
              <a:lnSpc>
                <a:spcPct val="100000"/>
              </a:lnSpc>
              <a:spcBef>
                <a:spcPts val="600"/>
              </a:spcBef>
              <a:spcAft>
                <a:spcPts val="0"/>
              </a:spcAft>
              <a:buFont typeface="Wingdings" panose="05000000000000000000" pitchFamily="2" charset="2"/>
              <a:buChar char="Ø"/>
            </a:pPr>
            <a:r>
              <a:rPr lang="fr-FR" sz="1600" dirty="0"/>
              <a:t>documents de politique multisectorielle </a:t>
            </a:r>
            <a:endParaRPr lang="en-US" sz="1600" dirty="0">
              <a:latin typeface="Corbel"/>
            </a:endParaRPr>
          </a:p>
          <a:p>
            <a:pPr marL="457200" indent="-457200">
              <a:lnSpc>
                <a:spcPct val="100000"/>
              </a:lnSpc>
              <a:spcBef>
                <a:spcPts val="600"/>
              </a:spcBef>
              <a:spcAft>
                <a:spcPts val="0"/>
              </a:spcAft>
              <a:buFont typeface="Wingdings" panose="05000000000000000000" pitchFamily="2" charset="2"/>
              <a:buChar char="Ø"/>
            </a:pPr>
            <a:r>
              <a:rPr lang="fr-FR" dirty="0"/>
              <a:t>Le degré général de coordination des politiques du secteur public est révélateur du potentiel de développement de politiques de systèmes alimentaires bien alignées. </a:t>
            </a:r>
            <a:endParaRPr lang="en-US" sz="1800" dirty="0"/>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p:txBody>
          <a:bodyPr/>
          <a:lstStyle/>
          <a:p>
            <a:r>
              <a:rPr lang="en-US" dirty="0" err="1"/>
              <a:t>Indicateurs</a:t>
            </a:r>
            <a:r>
              <a:rPr lang="en-US" dirty="0"/>
              <a:t> des </a:t>
            </a:r>
            <a:r>
              <a:rPr lang="en-US" dirty="0" err="1"/>
              <a:t>candidats</a:t>
            </a:r>
            <a:endParaRPr lang="en-US" dirty="0"/>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6235065" y="2582334"/>
            <a:ext cx="5764530" cy="3723216"/>
          </a:xfrm>
        </p:spPr>
        <p:txBody>
          <a:bodyPr>
            <a:normAutofit/>
          </a:bodyPr>
          <a:lstStyle/>
          <a:p>
            <a:pPr marL="457200" indent="-457200">
              <a:lnSpc>
                <a:spcPct val="120000"/>
              </a:lnSpc>
              <a:spcBef>
                <a:spcPts val="0"/>
              </a:spcBef>
              <a:spcAft>
                <a:spcPts val="0"/>
              </a:spcAft>
              <a:buFont typeface="Arial" panose="020B0604020202020204" pitchFamily="34" charset="0"/>
              <a:buChar char="•"/>
            </a:pPr>
            <a:r>
              <a:rPr lang="fr-FR" dirty="0"/>
              <a:t>Coordination des politiques (indice de transformation Bertelsmann)</a:t>
            </a:r>
            <a:endParaRPr lang="en-US" dirty="0"/>
          </a:p>
        </p:txBody>
      </p:sp>
    </p:spTree>
    <p:extLst>
      <p:ext uri="{BB962C8B-B14F-4D97-AF65-F5344CB8AC3E}">
        <p14:creationId xmlns:p14="http://schemas.microsoft.com/office/powerpoint/2010/main" val="20621216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p:txBody>
          <a:bodyPr/>
          <a:lstStyle/>
          <a:p>
            <a:r>
              <a:rPr lang="en-US" dirty="0"/>
              <a:t>Mise </a:t>
            </a:r>
            <a:r>
              <a:rPr lang="en-US" dirty="0" err="1"/>
              <a:t>en</a:t>
            </a:r>
            <a:r>
              <a:rPr lang="en-US" dirty="0"/>
              <a:t> </a:t>
            </a:r>
            <a:r>
              <a:rPr lang="en-US" dirty="0" err="1"/>
              <a:t>œuvre</a:t>
            </a:r>
            <a:r>
              <a:rPr lang="en-US" dirty="0"/>
              <a:t> effective</a:t>
            </a:r>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p:txBody>
          <a:bodyPr/>
          <a:lstStyle/>
          <a:p>
            <a:r>
              <a:rPr lang="en-US"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419548" y="2582334"/>
            <a:ext cx="5615492" cy="3647015"/>
          </a:xfrm>
        </p:spPr>
        <p:txBody>
          <a:bodyPr>
            <a:noAutofit/>
          </a:bodyPr>
          <a:lstStyle/>
          <a:p>
            <a:pPr marL="457200" indent="-457200">
              <a:lnSpc>
                <a:spcPct val="100000"/>
              </a:lnSpc>
              <a:spcBef>
                <a:spcPts val="600"/>
              </a:spcBef>
              <a:spcAft>
                <a:spcPts val="0"/>
              </a:spcAft>
              <a:buFont typeface="Wingdings" panose="05000000000000000000" pitchFamily="2" charset="2"/>
              <a:buChar char="Ø"/>
            </a:pPr>
            <a:r>
              <a:rPr lang="fr-FR" sz="1800" dirty="0"/>
              <a:t>Exige l'alignement de la planification et des politiques stratégiques sur les capacités de l'État, du secteur privé et de la société civile. </a:t>
            </a:r>
            <a:endParaRPr lang="en-US" sz="1800" dirty="0"/>
          </a:p>
          <a:p>
            <a:pPr marL="932688" lvl="2" indent="-457200">
              <a:lnSpc>
                <a:spcPct val="100000"/>
              </a:lnSpc>
              <a:spcBef>
                <a:spcPts val="600"/>
              </a:spcBef>
              <a:spcAft>
                <a:spcPts val="0"/>
              </a:spcAft>
              <a:buFont typeface="Wingdings" panose="05000000000000000000" pitchFamily="2" charset="2"/>
              <a:buChar char="Ø"/>
            </a:pPr>
            <a:r>
              <a:rPr lang="fr-FR" dirty="0"/>
              <a:t>Doit être soutenu par des ressources humaines et financières suffisantes. </a:t>
            </a:r>
          </a:p>
          <a:p>
            <a:pPr marL="932688" lvl="2" indent="-457200">
              <a:lnSpc>
                <a:spcPct val="100000"/>
              </a:lnSpc>
              <a:spcBef>
                <a:spcPts val="600"/>
              </a:spcBef>
              <a:spcAft>
                <a:spcPts val="0"/>
              </a:spcAft>
              <a:buFont typeface="Wingdings" panose="05000000000000000000" pitchFamily="2" charset="2"/>
              <a:buChar char="Ø"/>
            </a:pPr>
            <a:r>
              <a:rPr lang="fr-FR" dirty="0"/>
              <a:t>Les gouvernements doivent allouer les ressources humaines nécessaires - y compris les agents de vulgarisation agricole, les régulateurs de la sécurité et de la qualité des aliments, les agents du cadastre et les prestataires de soins de santé - pour garantir la réalisation des actions politiques.</a:t>
            </a:r>
            <a:endParaRPr lang="en-US" dirty="0"/>
          </a:p>
          <a:p>
            <a:pPr marL="932688" lvl="2" indent="-457200">
              <a:lnSpc>
                <a:spcPct val="100000"/>
              </a:lnSpc>
              <a:spcBef>
                <a:spcPts val="600"/>
              </a:spcBef>
              <a:spcAft>
                <a:spcPts val="0"/>
              </a:spcAft>
              <a:buFont typeface="Wingdings" panose="05000000000000000000" pitchFamily="2" charset="2"/>
              <a:buChar char="Ø"/>
            </a:pPr>
            <a:r>
              <a:rPr lang="fr-FR" sz="1800" dirty="0"/>
              <a:t>Dans les pays plus décentralisés, des organes de coordination à plusieurs niveaux sont nécessaires pour une mise en œuvre efficace. </a:t>
            </a:r>
            <a:endParaRPr lang="en-US" sz="1600" dirty="0"/>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a:xfrm>
            <a:off x="7067774" y="1846052"/>
            <a:ext cx="4087906" cy="736282"/>
          </a:xfrm>
        </p:spPr>
        <p:txBody>
          <a:bodyPr/>
          <a:lstStyle/>
          <a:p>
            <a:r>
              <a:rPr lang="en-US" dirty="0" err="1"/>
              <a:t>Indicateurs</a:t>
            </a:r>
            <a:r>
              <a:rPr lang="en-US" dirty="0"/>
              <a:t> des </a:t>
            </a:r>
            <a:r>
              <a:rPr lang="en-US" dirty="0" err="1"/>
              <a:t>candidats</a:t>
            </a:r>
            <a:endParaRPr lang="en-US" dirty="0"/>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6235065" y="2582334"/>
            <a:ext cx="5764530" cy="3723216"/>
          </a:xfrm>
        </p:spPr>
        <p:txBody>
          <a:bodyPr>
            <a:normAutofit/>
          </a:bodyPr>
          <a:lstStyle/>
          <a:p>
            <a:pPr marL="457200" indent="-457200">
              <a:lnSpc>
                <a:spcPct val="120000"/>
              </a:lnSpc>
              <a:spcBef>
                <a:spcPts val="0"/>
              </a:spcBef>
              <a:spcAft>
                <a:spcPts val="0"/>
              </a:spcAft>
              <a:buFont typeface="Arial" panose="020B0604020202020204" pitchFamily="34" charset="0"/>
              <a:buChar char="•"/>
            </a:pPr>
            <a:r>
              <a:rPr lang="fr-FR" dirty="0"/>
              <a:t>Mise en œuvre des politiques (indice de transformation Bertelsmann)</a:t>
            </a:r>
          </a:p>
          <a:p>
            <a:pPr marL="457200" indent="-457200">
              <a:lnSpc>
                <a:spcPct val="120000"/>
              </a:lnSpc>
              <a:spcBef>
                <a:spcPts val="0"/>
              </a:spcBef>
              <a:spcAft>
                <a:spcPts val="0"/>
              </a:spcAft>
              <a:buFont typeface="Arial" panose="020B0604020202020204" pitchFamily="34" charset="0"/>
              <a:buChar char="•"/>
            </a:pPr>
            <a:r>
              <a:rPr lang="fr-FR" dirty="0"/>
              <a:t>Efficacité du gouvernement (Indicateurs de gouvernance mondiale)</a:t>
            </a:r>
          </a:p>
          <a:p>
            <a:pPr marL="457200" indent="-457200">
              <a:lnSpc>
                <a:spcPct val="120000"/>
              </a:lnSpc>
              <a:spcBef>
                <a:spcPts val="0"/>
              </a:spcBef>
              <a:spcAft>
                <a:spcPts val="0"/>
              </a:spcAft>
              <a:buFont typeface="Arial" panose="020B0604020202020204" pitchFamily="34" charset="0"/>
              <a:buChar char="•"/>
            </a:pPr>
            <a:r>
              <a:rPr lang="fr-FR" dirty="0"/>
              <a:t>Mise en œuvre des restrictions à la commercialisation des substituts du lait maternel (Entièrement atteint / Partiellement atteint / Non atteint)</a:t>
            </a:r>
            <a:endParaRPr lang="en-US" dirty="0"/>
          </a:p>
        </p:txBody>
      </p:sp>
    </p:spTree>
    <p:extLst>
      <p:ext uri="{BB962C8B-B14F-4D97-AF65-F5344CB8AC3E}">
        <p14:creationId xmlns:p14="http://schemas.microsoft.com/office/powerpoint/2010/main" val="37694810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p:txBody>
          <a:bodyPr/>
          <a:lstStyle/>
          <a:p>
            <a:r>
              <a:rPr lang="en-US" dirty="0" err="1" smtClean="0"/>
              <a:t>Redevabilité</a:t>
            </a:r>
            <a:endParaRPr lang="en-US" dirty="0"/>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p:txBody>
          <a:bodyPr/>
          <a:lstStyle/>
          <a:p>
            <a:r>
              <a:rPr lang="en-US" b="1"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527125" y="2582334"/>
            <a:ext cx="6250193" cy="3989063"/>
          </a:xfrm>
        </p:spPr>
        <p:txBody>
          <a:bodyPr>
            <a:noAutofit/>
          </a:bodyPr>
          <a:lstStyle/>
          <a:p>
            <a:pPr marL="457200" indent="-457200">
              <a:lnSpc>
                <a:spcPct val="100000"/>
              </a:lnSpc>
              <a:spcBef>
                <a:spcPts val="600"/>
              </a:spcBef>
              <a:spcAft>
                <a:spcPts val="0"/>
              </a:spcAft>
              <a:buFont typeface="Wingdings" panose="05000000000000000000" pitchFamily="2" charset="2"/>
              <a:buChar char="Ø"/>
            </a:pPr>
            <a:r>
              <a:rPr lang="fr-FR" dirty="0"/>
              <a:t>Les mécanismes de responsabilisation utilisent le suivi et l'évaluation pour savoir quelles politiques fonctionnent ou non, et récompenser (ou sanctionner) les acteurs des secteurs public et privé qui tiennent leurs engagements (ou ne les tiennent pas).  </a:t>
            </a:r>
            <a:endParaRPr lang="en-US" dirty="0"/>
          </a:p>
          <a:p>
            <a:pPr marL="457200" indent="-457200">
              <a:lnSpc>
                <a:spcPct val="100000"/>
              </a:lnSpc>
              <a:spcBef>
                <a:spcPts val="600"/>
              </a:spcBef>
              <a:spcAft>
                <a:spcPts val="0"/>
              </a:spcAft>
              <a:buFont typeface="Wingdings" panose="05000000000000000000" pitchFamily="2" charset="2"/>
              <a:buChar char="Ø"/>
            </a:pPr>
            <a:r>
              <a:rPr lang="fr-FR" dirty="0"/>
              <a:t>La transformation du système alimentaire exige que tant d'acteurs travaillent de manière cohérente à la réalisation d'une vision commune que des problèmes d'action collective peuvent apparaître, rendant la responsabilisation particulièrement nécessaire. </a:t>
            </a:r>
            <a:endParaRPr lang="en-US" sz="800" dirty="0"/>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a:xfrm>
            <a:off x="7308028" y="1846052"/>
            <a:ext cx="4141022" cy="736282"/>
          </a:xfrm>
        </p:spPr>
        <p:txBody>
          <a:bodyPr/>
          <a:lstStyle/>
          <a:p>
            <a:r>
              <a:rPr lang="en-US" b="1" dirty="0" err="1"/>
              <a:t>Indicateurs</a:t>
            </a:r>
            <a:r>
              <a:rPr lang="en-US" b="1" dirty="0"/>
              <a:t> des </a:t>
            </a:r>
            <a:r>
              <a:rPr lang="en-US" b="1" dirty="0" err="1"/>
              <a:t>candidats</a:t>
            </a:r>
            <a:endParaRPr lang="en-US" b="1" dirty="0"/>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7412019" y="2582334"/>
            <a:ext cx="4037031" cy="3723216"/>
          </a:xfrm>
        </p:spPr>
        <p:txBody>
          <a:bodyPr>
            <a:normAutofit/>
          </a:bodyPr>
          <a:lstStyle/>
          <a:p>
            <a:pPr marL="457200" indent="-457200">
              <a:lnSpc>
                <a:spcPct val="120000"/>
              </a:lnSpc>
              <a:spcBef>
                <a:spcPts val="0"/>
              </a:spcBef>
              <a:spcAft>
                <a:spcPts val="0"/>
              </a:spcAft>
              <a:buFont typeface="Arial" panose="020B0604020202020204" pitchFamily="34" charset="0"/>
              <a:buChar char="•"/>
            </a:pPr>
            <a:r>
              <a:rPr lang="fr-FR" dirty="0"/>
              <a:t>Indice de responsabilité du V-</a:t>
            </a:r>
            <a:r>
              <a:rPr lang="fr-FR" dirty="0" err="1"/>
              <a:t>Dem</a:t>
            </a:r>
            <a:r>
              <a:rPr lang="fr-FR" dirty="0"/>
              <a:t>  </a:t>
            </a:r>
          </a:p>
          <a:p>
            <a:pPr marL="457200" indent="-457200">
              <a:lnSpc>
                <a:spcPct val="120000"/>
              </a:lnSpc>
              <a:spcBef>
                <a:spcPts val="0"/>
              </a:spcBef>
              <a:spcAft>
                <a:spcPts val="0"/>
              </a:spcAft>
              <a:buFont typeface="Arial" panose="020B0604020202020204" pitchFamily="34" charset="0"/>
              <a:buChar char="•"/>
            </a:pPr>
            <a:r>
              <a:rPr lang="fr-FR" dirty="0"/>
              <a:t>Score de transparence budgétaire (Open Budget Initiative)</a:t>
            </a:r>
          </a:p>
          <a:p>
            <a:pPr marL="457200" indent="-457200">
              <a:lnSpc>
                <a:spcPct val="120000"/>
              </a:lnSpc>
              <a:spcBef>
                <a:spcPts val="0"/>
              </a:spcBef>
              <a:spcAft>
                <a:spcPts val="0"/>
              </a:spcAft>
              <a:buFont typeface="Arial" panose="020B0604020202020204" pitchFamily="34" charset="0"/>
              <a:buChar char="•"/>
            </a:pPr>
            <a:r>
              <a:rPr lang="fr-FR" dirty="0"/>
              <a:t>Voix et responsabilité (Indicateurs de gouvernance mondiale)</a:t>
            </a:r>
            <a:endParaRPr lang="en-US" dirty="0"/>
          </a:p>
        </p:txBody>
      </p:sp>
    </p:spTree>
    <p:extLst>
      <p:ext uri="{BB962C8B-B14F-4D97-AF65-F5344CB8AC3E}">
        <p14:creationId xmlns:p14="http://schemas.microsoft.com/office/powerpoint/2010/main" val="22236930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A630A-7433-47A5-A326-FFE3638F8664}"/>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dirty="0">
                <a:latin typeface="+mj-lt"/>
              </a:rPr>
              <a:t>Des questions ?</a:t>
            </a:r>
          </a:p>
        </p:txBody>
      </p:sp>
      <p:pic>
        <p:nvPicPr>
          <p:cNvPr id="3" name="Picture 2" descr="Network theory - Wikiwand">
            <a:extLst>
              <a:ext uri="{FF2B5EF4-FFF2-40B4-BE49-F238E27FC236}">
                <a16:creationId xmlns:a16="http://schemas.microsoft.com/office/drawing/2014/main" id="{D8224455-AE60-4D70-8E99-CC1D8D68B4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417" r="12070" b="-2"/>
          <a:stretch/>
        </p:blipFill>
        <p:spPr bwMode="auto">
          <a:xfrm>
            <a:off x="633999" y="640081"/>
            <a:ext cx="5462001" cy="5054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53993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7F96F-3A1B-0275-B389-8BA3A1397C88}"/>
              </a:ext>
            </a:extLst>
          </p:cNvPr>
          <p:cNvSpPr>
            <a:spLocks noGrp="1"/>
          </p:cNvSpPr>
          <p:nvPr>
            <p:ph type="title"/>
          </p:nvPr>
        </p:nvSpPr>
        <p:spPr/>
        <p:txBody>
          <a:bodyPr/>
          <a:lstStyle/>
          <a:p>
            <a:r>
              <a:rPr lang="fr-FR" dirty="0"/>
              <a:t>Questions d'orientation pour la discussion</a:t>
            </a:r>
            <a:endParaRPr lang="en-US" dirty="0"/>
          </a:p>
        </p:txBody>
      </p:sp>
      <p:sp>
        <p:nvSpPr>
          <p:cNvPr id="3" name="Content Placeholder 2">
            <a:extLst>
              <a:ext uri="{FF2B5EF4-FFF2-40B4-BE49-F238E27FC236}">
                <a16:creationId xmlns:a16="http://schemas.microsoft.com/office/drawing/2014/main" id="{B9BA0D33-9FD4-025E-B848-EC37ADCED1D1}"/>
              </a:ext>
            </a:extLst>
          </p:cNvPr>
          <p:cNvSpPr>
            <a:spLocks noGrp="1"/>
          </p:cNvSpPr>
          <p:nvPr>
            <p:ph idx="1"/>
          </p:nvPr>
        </p:nvSpPr>
        <p:spPr>
          <a:xfrm>
            <a:off x="1097280" y="1845733"/>
            <a:ext cx="10058400" cy="4431241"/>
          </a:xfrm>
        </p:spPr>
        <p:txBody>
          <a:bodyPr>
            <a:normAutofit fontScale="92500" lnSpcReduction="10000"/>
          </a:bodyPr>
          <a:lstStyle/>
          <a:p>
            <a:pPr marL="457200" indent="-457200">
              <a:buFont typeface="+mj-lt"/>
              <a:buAutoNum type="arabicPeriod"/>
            </a:pPr>
            <a:r>
              <a:rPr lang="fr-FR" dirty="0"/>
              <a:t>Quels sont les aspects régionaux à prendre en considération lors de la sélection de la série d'indicateurs permettant de suivre l'état des systèmes alimentaires et leur évolution ? </a:t>
            </a:r>
            <a:endParaRPr lang="en-US" dirty="0"/>
          </a:p>
          <a:p>
            <a:pPr marL="457200" indent="-457200">
              <a:buFont typeface="+mj-lt"/>
              <a:buAutoNum type="arabicPeriod"/>
            </a:pPr>
            <a:r>
              <a:rPr lang="fr-FR" dirty="0"/>
              <a:t>Considérez-vous que les indicateurs proposés sont :</a:t>
            </a:r>
            <a:endParaRPr lang="en-US" dirty="0"/>
          </a:p>
          <a:p>
            <a:pPr lvl="2"/>
            <a:r>
              <a:rPr lang="fr-FR" sz="1800" b="1" dirty="0"/>
              <a:t>Pertinents, définis comme leur capacité à mesurer quelque chose de significatif pour les systèmes alimentaires dans une variété de contextes, pendant des périodes de temps pertinentes ?</a:t>
            </a:r>
          </a:p>
          <a:p>
            <a:pPr lvl="2"/>
            <a:r>
              <a:rPr lang="fr-FR" sz="1800" b="1" dirty="0"/>
              <a:t>De haute qualité, définie comme l'utilisation des meilleures et plus rigoureuses méthodologies statistiques et données disponibles ? </a:t>
            </a:r>
          </a:p>
          <a:p>
            <a:pPr lvl="2"/>
            <a:r>
              <a:rPr lang="fr-FR" sz="1800" b="1" dirty="0"/>
              <a:t>Interprétables, c'est-à-dire capables de montrer une direction de changement claire et souhaitable, comparables dans le temps et l'espace, et faciles à communiquer ?</a:t>
            </a:r>
          </a:p>
          <a:p>
            <a:pPr lvl="2"/>
            <a:r>
              <a:rPr lang="fr-FR" sz="1800" b="1" dirty="0"/>
              <a:t>Utile, défini comme sa capacité à être utilisé pour les processus politiques et décisionnels et en répondant aux besoins réels d'information ? </a:t>
            </a:r>
            <a:endParaRPr lang="en-US" sz="1800" dirty="0"/>
          </a:p>
          <a:p>
            <a:pPr marL="457200" indent="-457200">
              <a:buFont typeface="+mj-lt"/>
              <a:buAutoNum type="arabicPeriod" startAt="3"/>
            </a:pPr>
            <a:r>
              <a:rPr lang="fr-FR" sz="2100" dirty="0"/>
              <a:t>Quelles sont les lacunes en matière de données que vous pouvez identifier ? </a:t>
            </a:r>
            <a:endParaRPr lang="en-US" dirty="0"/>
          </a:p>
          <a:p>
            <a:pPr lvl="2"/>
            <a:r>
              <a:rPr lang="fr-FR" sz="1800" dirty="0"/>
              <a:t>Ces lacunes sont-elles structurelles ? </a:t>
            </a:r>
          </a:p>
          <a:p>
            <a:pPr lvl="2"/>
            <a:r>
              <a:rPr lang="fr-FR" sz="1800" dirty="0"/>
              <a:t>Quels sont les données ou indicateurs énumérés qui sont disponibles dans votre région et qui peuvent être utilisés aux fins de ce système de suivi et d'évaluation ? </a:t>
            </a:r>
            <a:endParaRPr lang="en-US" dirty="0"/>
          </a:p>
          <a:p>
            <a:endParaRPr lang="en-US" dirty="0"/>
          </a:p>
        </p:txBody>
      </p:sp>
    </p:spTree>
    <p:extLst>
      <p:ext uri="{BB962C8B-B14F-4D97-AF65-F5344CB8AC3E}">
        <p14:creationId xmlns:p14="http://schemas.microsoft.com/office/powerpoint/2010/main" val="10725111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 company name&#10;&#10;Description automatically generated">
            <a:extLst>
              <a:ext uri="{FF2B5EF4-FFF2-40B4-BE49-F238E27FC236}">
                <a16:creationId xmlns:a16="http://schemas.microsoft.com/office/drawing/2014/main" id="{C72CBA8C-1E6E-44A5-9CB1-95807400224E}"/>
              </a:ext>
            </a:extLst>
          </p:cNvPr>
          <p:cNvPicPr>
            <a:picLocks noChangeAspect="1"/>
          </p:cNvPicPr>
          <p:nvPr/>
        </p:nvPicPr>
        <p:blipFill rotWithShape="1">
          <a:blip r:embed="rId3"/>
          <a:srcRect t="1177"/>
          <a:stretch/>
        </p:blipFill>
        <p:spPr>
          <a:xfrm>
            <a:off x="4064724" y="-158412"/>
            <a:ext cx="4034040" cy="1655762"/>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AE45FF65-73F4-47A7-9F87-12400F121448}"/>
              </a:ext>
            </a:extLst>
          </p:cNvPr>
          <p:cNvPicPr>
            <a:picLocks noChangeAspect="1"/>
          </p:cNvPicPr>
          <p:nvPr/>
        </p:nvPicPr>
        <p:blipFill rotWithShape="1">
          <a:blip r:embed="rId4"/>
          <a:srcRect t="8731" b="8731"/>
          <a:stretch/>
        </p:blipFill>
        <p:spPr>
          <a:xfrm>
            <a:off x="8114792" y="-196962"/>
            <a:ext cx="3582196" cy="1655762"/>
          </a:xfrm>
          <a:prstGeom prst="rect">
            <a:avLst/>
          </a:prstGeom>
        </p:spPr>
      </p:pic>
      <p:pic>
        <p:nvPicPr>
          <p:cNvPr id="7" name="Picture 2" descr="Network theory - Wikiwand">
            <a:extLst>
              <a:ext uri="{FF2B5EF4-FFF2-40B4-BE49-F238E27FC236}">
                <a16:creationId xmlns:a16="http://schemas.microsoft.com/office/drawing/2014/main" id="{293705BB-7723-2D49-A96C-EBE8A50BA29C}"/>
              </a:ext>
            </a:extLst>
          </p:cNvPr>
          <p:cNvPicPr>
            <a:picLocks noChangeAspect="1" noChangeArrowheads="1"/>
          </p:cNvPicPr>
          <p:nvPr/>
        </p:nvPicPr>
        <p:blipFill>
          <a:blip r:embed="rId5">
            <a:alphaModFix amt="20000"/>
            <a:extLst>
              <a:ext uri="{28A0092B-C50C-407E-A947-70E740481C1C}">
                <a14:useLocalDpi xmlns:a14="http://schemas.microsoft.com/office/drawing/2010/main" val="0"/>
              </a:ext>
            </a:extLst>
          </a:blip>
          <a:srcRect/>
          <a:stretch>
            <a:fillRect/>
          </a:stretch>
        </p:blipFill>
        <p:spPr bwMode="auto">
          <a:xfrm>
            <a:off x="6081744" y="393041"/>
            <a:ext cx="6096206" cy="454444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3D406BB-07DB-4C6B-9EF7-8D4050E6C84F}"/>
              </a:ext>
            </a:extLst>
          </p:cNvPr>
          <p:cNvSpPr>
            <a:spLocks noGrp="1"/>
          </p:cNvSpPr>
          <p:nvPr>
            <p:ph type="ctrTitle"/>
          </p:nvPr>
        </p:nvSpPr>
        <p:spPr>
          <a:xfrm>
            <a:off x="1097280" y="1867989"/>
            <a:ext cx="10058400" cy="1005454"/>
          </a:xfrm>
        </p:spPr>
        <p:txBody>
          <a:bodyPr>
            <a:noAutofit/>
          </a:bodyPr>
          <a:lstStyle/>
          <a:p>
            <a:pPr algn="ctr"/>
            <a:r>
              <a:rPr lang="fr-FR" sz="3600" dirty="0">
                <a:solidFill>
                  <a:schemeClr val="accent5">
                    <a:lumMod val="75000"/>
                  </a:schemeClr>
                </a:solidFill>
                <a:cs typeface="Arial" panose="020B0604020202020204" pitchFamily="34" charset="0"/>
              </a:rPr>
              <a:t>Initiative du compte à rebours des systèmes alimentaires</a:t>
            </a:r>
            <a:endParaRPr lang="en-US" sz="3600" dirty="0">
              <a:solidFill>
                <a:schemeClr val="accent5">
                  <a:lumMod val="75000"/>
                </a:schemeClr>
              </a:solidFill>
              <a:cs typeface="Arial" panose="020B0604020202020204" pitchFamily="34" charset="0"/>
            </a:endParaRPr>
          </a:p>
        </p:txBody>
      </p:sp>
      <p:sp>
        <p:nvSpPr>
          <p:cNvPr id="3" name="Subtitle 2">
            <a:extLst>
              <a:ext uri="{FF2B5EF4-FFF2-40B4-BE49-F238E27FC236}">
                <a16:creationId xmlns:a16="http://schemas.microsoft.com/office/drawing/2014/main" id="{11B61AF6-5BC1-4ACA-A3C4-7DFFF89F1F20}"/>
              </a:ext>
            </a:extLst>
          </p:cNvPr>
          <p:cNvSpPr>
            <a:spLocks noGrp="1"/>
          </p:cNvSpPr>
          <p:nvPr>
            <p:ph type="subTitle" idx="1"/>
          </p:nvPr>
        </p:nvSpPr>
        <p:spPr>
          <a:xfrm>
            <a:off x="1097280" y="3092201"/>
            <a:ext cx="10058400" cy="1143000"/>
          </a:xfrm>
        </p:spPr>
        <p:txBody>
          <a:bodyPr>
            <a:normAutofit fontScale="92500" lnSpcReduction="20000"/>
          </a:bodyPr>
          <a:lstStyle/>
          <a:p>
            <a:pPr lvl="0" algn="ctr">
              <a:lnSpc>
                <a:spcPct val="115000"/>
              </a:lnSpc>
              <a:spcBef>
                <a:spcPts val="200"/>
              </a:spcBef>
              <a:buSzPts val="2400"/>
            </a:pPr>
            <a:r>
              <a:rPr lang="fr-FR" sz="2400" dirty="0"/>
              <a:t>Un partenariat mondial diversifié </a:t>
            </a:r>
            <a:r>
              <a:rPr lang="fr-FR" sz="2400" dirty="0" smtClean="0"/>
              <a:t>de suivi des performances </a:t>
            </a:r>
            <a:r>
              <a:rPr lang="fr-FR" sz="2400" dirty="0"/>
              <a:t>des systèmes alimentaires pour atteindre les ODD et d'autres objectifs mondiaux</a:t>
            </a:r>
            <a:endParaRPr lang="en-US" sz="2400" b="0" i="0" u="none" strike="noStrike" cap="none" dirty="0">
              <a:solidFill>
                <a:srgbClr val="3C4043"/>
              </a:solidFill>
              <a:latin typeface="Roboto"/>
              <a:ea typeface="Roboto"/>
              <a:cs typeface="Roboto"/>
              <a:sym typeface="Roboto"/>
            </a:endParaRPr>
          </a:p>
        </p:txBody>
      </p:sp>
      <p:pic>
        <p:nvPicPr>
          <p:cNvPr id="5" name="Picture 4">
            <a:extLst>
              <a:ext uri="{FF2B5EF4-FFF2-40B4-BE49-F238E27FC236}">
                <a16:creationId xmlns:a16="http://schemas.microsoft.com/office/drawing/2014/main" id="{3F6F70B8-8FC8-4B3F-BC16-DAA220EDA7A2}"/>
              </a:ext>
            </a:extLst>
          </p:cNvPr>
          <p:cNvPicPr>
            <a:picLocks noChangeAspect="1"/>
          </p:cNvPicPr>
          <p:nvPr/>
        </p:nvPicPr>
        <p:blipFill rotWithShape="1">
          <a:blip r:embed="rId6"/>
          <a:srcRect t="8836"/>
          <a:stretch/>
        </p:blipFill>
        <p:spPr>
          <a:xfrm>
            <a:off x="382397" y="-50658"/>
            <a:ext cx="4034040" cy="1509458"/>
          </a:xfrm>
          <a:prstGeom prst="rect">
            <a:avLst/>
          </a:prstGeom>
        </p:spPr>
      </p:pic>
      <p:sp>
        <p:nvSpPr>
          <p:cNvPr id="9" name="Text Placeholder 2">
            <a:extLst>
              <a:ext uri="{FF2B5EF4-FFF2-40B4-BE49-F238E27FC236}">
                <a16:creationId xmlns:a16="http://schemas.microsoft.com/office/drawing/2014/main" id="{16EE00A1-7B45-4FFC-A27B-262D5A606B4F}"/>
              </a:ext>
            </a:extLst>
          </p:cNvPr>
          <p:cNvSpPr txBox="1">
            <a:spLocks/>
          </p:cNvSpPr>
          <p:nvPr/>
        </p:nvSpPr>
        <p:spPr>
          <a:xfrm>
            <a:off x="2522168" y="4642914"/>
            <a:ext cx="7208624" cy="133042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Avenir Book" panose="02000503020000020003" pitchFamily="2" charset="0"/>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Avenir Book" panose="02000503020000020003" pitchFamily="2" charset="0"/>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Avenir Book" panose="02000503020000020003" pitchFamily="2" charset="0"/>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Avenir Book" panose="02000503020000020003" pitchFamily="2" charset="0"/>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endParaRPr lang="en-US" sz="3200" b="1" dirty="0"/>
          </a:p>
          <a:p>
            <a:pPr algn="ctr"/>
            <a:r>
              <a:rPr lang="en-US" sz="3200" b="1" dirty="0" err="1"/>
              <a:t>Résilience</a:t>
            </a:r>
            <a:r>
              <a:rPr lang="en-US" sz="3200" b="1" dirty="0"/>
              <a:t> et </a:t>
            </a:r>
            <a:r>
              <a:rPr lang="en-US" sz="3200" b="1" dirty="0" err="1"/>
              <a:t>durabilité</a:t>
            </a:r>
            <a:endParaRPr lang="en-US" sz="3200" b="1" dirty="0"/>
          </a:p>
        </p:txBody>
      </p:sp>
      <p:sp>
        <p:nvSpPr>
          <p:cNvPr id="10" name="Rectangle 2">
            <a:extLst>
              <a:ext uri="{FF2B5EF4-FFF2-40B4-BE49-F238E27FC236}">
                <a16:creationId xmlns:a16="http://schemas.microsoft.com/office/drawing/2014/main" id="{28C31343-26ED-3F4A-3C25-2AC3DF161948}"/>
              </a:ext>
            </a:extLst>
          </p:cNvPr>
          <p:cNvSpPr>
            <a:spLocks noChangeArrowheads="1"/>
          </p:cNvSpPr>
          <p:nvPr/>
        </p:nvSpPr>
        <p:spPr bwMode="auto">
          <a:xfrm>
            <a:off x="0" y="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11" name="Rectangle 3">
            <a:extLst>
              <a:ext uri="{FF2B5EF4-FFF2-40B4-BE49-F238E27FC236}">
                <a16:creationId xmlns:a16="http://schemas.microsoft.com/office/drawing/2014/main" id="{AE4D9511-7BC6-603A-E50B-629F646EDA84}"/>
              </a:ext>
            </a:extLst>
          </p:cNvPr>
          <p:cNvSpPr>
            <a:spLocks noChangeArrowheads="1"/>
          </p:cNvSpPr>
          <p:nvPr/>
        </p:nvSpPr>
        <p:spPr bwMode="auto">
          <a:xfrm>
            <a:off x="152400" y="1524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12" name="Rectangle 4">
            <a:extLst>
              <a:ext uri="{FF2B5EF4-FFF2-40B4-BE49-F238E27FC236}">
                <a16:creationId xmlns:a16="http://schemas.microsoft.com/office/drawing/2014/main" id="{0CFD4ECE-CF42-3971-6192-8EB2422D36AF}"/>
              </a:ext>
            </a:extLst>
          </p:cNvPr>
          <p:cNvSpPr>
            <a:spLocks noChangeArrowheads="1"/>
          </p:cNvSpPr>
          <p:nvPr/>
        </p:nvSpPr>
        <p:spPr bwMode="auto">
          <a:xfrm>
            <a:off x="304800" y="3048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14" name="Rectangle 6">
            <a:extLst>
              <a:ext uri="{FF2B5EF4-FFF2-40B4-BE49-F238E27FC236}">
                <a16:creationId xmlns:a16="http://schemas.microsoft.com/office/drawing/2014/main" id="{6CA8A237-EF2D-3CE7-92D2-37D2A1E97091}"/>
              </a:ext>
            </a:extLst>
          </p:cNvPr>
          <p:cNvSpPr>
            <a:spLocks noChangeArrowheads="1"/>
          </p:cNvSpPr>
          <p:nvPr/>
        </p:nvSpPr>
        <p:spPr bwMode="auto">
          <a:xfrm>
            <a:off x="457200" y="45720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794029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CE1F500-3595-4C06-934B-9807A7A46A9F}"/>
              </a:ext>
            </a:extLst>
          </p:cNvPr>
          <p:cNvSpPr/>
          <p:nvPr/>
        </p:nvSpPr>
        <p:spPr>
          <a:xfrm>
            <a:off x="183159" y="157060"/>
            <a:ext cx="7185204" cy="4697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rbel" panose="020B0503020204020204" pitchFamily="34" charset="0"/>
            </a:endParaRPr>
          </a:p>
        </p:txBody>
      </p:sp>
      <p:sp>
        <p:nvSpPr>
          <p:cNvPr id="2" name="Title 1">
            <a:extLst>
              <a:ext uri="{FF2B5EF4-FFF2-40B4-BE49-F238E27FC236}">
                <a16:creationId xmlns:a16="http://schemas.microsoft.com/office/drawing/2014/main" id="{4695C3A6-9F68-429E-A580-7B3671832745}"/>
              </a:ext>
            </a:extLst>
          </p:cNvPr>
          <p:cNvSpPr>
            <a:spLocks noGrp="1"/>
          </p:cNvSpPr>
          <p:nvPr>
            <p:ph type="title"/>
          </p:nvPr>
        </p:nvSpPr>
        <p:spPr/>
        <p:txBody>
          <a:bodyPr/>
          <a:lstStyle/>
          <a:p>
            <a:r>
              <a:rPr lang="en-US" sz="4800" dirty="0"/>
              <a:t>Architecture du cadre</a:t>
            </a:r>
          </a:p>
        </p:txBody>
      </p:sp>
      <p:sp>
        <p:nvSpPr>
          <p:cNvPr id="4" name="Text Placeholder 3">
            <a:extLst>
              <a:ext uri="{FF2B5EF4-FFF2-40B4-BE49-F238E27FC236}">
                <a16:creationId xmlns:a16="http://schemas.microsoft.com/office/drawing/2014/main" id="{23E924B2-81D5-4CD2-B645-904E391ED4F7}"/>
              </a:ext>
            </a:extLst>
          </p:cNvPr>
          <p:cNvSpPr>
            <a:spLocks noGrp="1"/>
          </p:cNvSpPr>
          <p:nvPr>
            <p:ph type="body" sz="half" idx="2"/>
          </p:nvPr>
        </p:nvSpPr>
        <p:spPr/>
        <p:txBody>
          <a:bodyPr>
            <a:normAutofit/>
          </a:bodyPr>
          <a:lstStyle/>
          <a:p>
            <a:r>
              <a:rPr lang="fr-FR" sz="2800" dirty="0"/>
              <a:t>Domaines thématiques et domaines d'indicateurs</a:t>
            </a:r>
            <a:endParaRPr lang="en-US" sz="2800" dirty="0"/>
          </a:p>
        </p:txBody>
      </p:sp>
      <p:sp>
        <p:nvSpPr>
          <p:cNvPr id="8" name="Rounded Rectangle 3">
            <a:extLst>
              <a:ext uri="{FF2B5EF4-FFF2-40B4-BE49-F238E27FC236}">
                <a16:creationId xmlns:a16="http://schemas.microsoft.com/office/drawing/2014/main" id="{8C9C9997-B89A-463E-8DBA-C621717EE715}"/>
              </a:ext>
            </a:extLst>
          </p:cNvPr>
          <p:cNvSpPr/>
          <p:nvPr/>
        </p:nvSpPr>
        <p:spPr>
          <a:xfrm>
            <a:off x="2674793" y="770497"/>
            <a:ext cx="2183187" cy="3976430"/>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marL="117475" indent="-117475">
              <a:buFont typeface="Arial" panose="020B0604020202020204" pitchFamily="34" charset="0"/>
              <a:buChar char="•"/>
            </a:pPr>
            <a:r>
              <a:rPr lang="fr-FR" dirty="0">
                <a:solidFill>
                  <a:schemeClr val="tx1"/>
                </a:solidFill>
                <a:latin typeface="Corbel" panose="020B0503020204020204" pitchFamily="34" charset="0"/>
              </a:rPr>
              <a:t>Utilisation des sols</a:t>
            </a:r>
          </a:p>
          <a:p>
            <a:pPr marL="117475" indent="-117475">
              <a:buFont typeface="Arial" panose="020B0604020202020204" pitchFamily="34" charset="0"/>
              <a:buChar char="•"/>
            </a:pPr>
            <a:r>
              <a:rPr lang="fr-FR" dirty="0">
                <a:solidFill>
                  <a:schemeClr val="tx1"/>
                </a:solidFill>
                <a:latin typeface="Corbel" panose="020B0503020204020204" pitchFamily="34" charset="0"/>
              </a:rPr>
              <a:t>Émissions de gaz à effet de serre</a:t>
            </a:r>
          </a:p>
          <a:p>
            <a:pPr marL="117475" indent="-117475">
              <a:buFont typeface="Arial" panose="020B0604020202020204" pitchFamily="34" charset="0"/>
              <a:buChar char="•"/>
            </a:pPr>
            <a:r>
              <a:rPr lang="fr-FR" dirty="0">
                <a:solidFill>
                  <a:schemeClr val="tx1"/>
                </a:solidFill>
                <a:latin typeface="Corbel" panose="020B0503020204020204" pitchFamily="34" charset="0"/>
              </a:rPr>
              <a:t>Utilisation de l'eau</a:t>
            </a:r>
          </a:p>
          <a:p>
            <a:pPr marL="117475" indent="-117475">
              <a:buFont typeface="Arial" panose="020B0604020202020204" pitchFamily="34" charset="0"/>
              <a:buChar char="•"/>
            </a:pPr>
            <a:r>
              <a:rPr lang="fr-FR" dirty="0">
                <a:solidFill>
                  <a:schemeClr val="tx1"/>
                </a:solidFill>
                <a:latin typeface="Corbel" panose="020B0503020204020204" pitchFamily="34" charset="0"/>
              </a:rPr>
              <a:t>Pollution</a:t>
            </a:r>
          </a:p>
          <a:p>
            <a:pPr marL="117475" indent="-117475">
              <a:buFont typeface="Arial" panose="020B0604020202020204" pitchFamily="34" charset="0"/>
              <a:buChar char="•"/>
            </a:pPr>
            <a:r>
              <a:rPr lang="fr-FR" dirty="0">
                <a:solidFill>
                  <a:schemeClr val="tx1"/>
                </a:solidFill>
                <a:latin typeface="Corbel" panose="020B0503020204020204" pitchFamily="34" charset="0"/>
              </a:rPr>
              <a:t>Intégrité de la biosphère</a:t>
            </a:r>
          </a:p>
        </p:txBody>
      </p:sp>
      <p:sp>
        <p:nvSpPr>
          <p:cNvPr id="9" name="Rounded Rectangle 4">
            <a:extLst>
              <a:ext uri="{FF2B5EF4-FFF2-40B4-BE49-F238E27FC236}">
                <a16:creationId xmlns:a16="http://schemas.microsoft.com/office/drawing/2014/main" id="{AA95AD8E-C4A5-402A-A015-5ED24B16EC25}"/>
              </a:ext>
            </a:extLst>
          </p:cNvPr>
          <p:cNvSpPr/>
          <p:nvPr/>
        </p:nvSpPr>
        <p:spPr>
          <a:xfrm>
            <a:off x="5057923" y="761353"/>
            <a:ext cx="2183186" cy="3976430"/>
          </a:xfrm>
          <a:prstGeom prst="roundRect">
            <a:avLst/>
          </a:prstGeom>
          <a:solidFill>
            <a:schemeClr val="tx2">
              <a:lumMod val="40000"/>
              <a:lumOff val="6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600" dirty="0">
              <a:latin typeface="Corbel" panose="020B0503020204020204" pitchFamily="34" charset="0"/>
            </a:endParaRPr>
          </a:p>
          <a:p>
            <a:pPr lvl="0"/>
            <a:endParaRPr lang="en-US" sz="1600" dirty="0">
              <a:solidFill>
                <a:schemeClr val="tx1"/>
              </a:solidFill>
              <a:latin typeface="Corbel" panose="020B0503020204020204" pitchFamily="34" charset="0"/>
            </a:endParaRPr>
          </a:p>
          <a:p>
            <a:pPr marL="117475" indent="-117475">
              <a:buFont typeface="Arial" panose="020B0604020202020204" pitchFamily="34" charset="0"/>
              <a:buChar char="•"/>
            </a:pPr>
            <a:r>
              <a:rPr lang="fr-FR" sz="2000" dirty="0">
                <a:solidFill>
                  <a:schemeClr val="tx1"/>
                </a:solidFill>
                <a:latin typeface="Corbel" panose="020B0503020204020204" pitchFamily="34" charset="0"/>
              </a:rPr>
              <a:t>Pauvreté et revenus</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Emploi</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Protection sociale</a:t>
            </a:r>
          </a:p>
          <a:p>
            <a:pPr marL="117475" indent="-117475">
              <a:buFont typeface="Arial" panose="020B0604020202020204" pitchFamily="34" charset="0"/>
              <a:buChar char="•"/>
            </a:pPr>
            <a:r>
              <a:rPr lang="fr-FR" sz="2000" dirty="0">
                <a:solidFill>
                  <a:schemeClr val="tx1"/>
                </a:solidFill>
                <a:latin typeface="Corbel" panose="020B0503020204020204" pitchFamily="34" charset="0"/>
              </a:rPr>
              <a:t>Droits</a:t>
            </a:r>
          </a:p>
        </p:txBody>
      </p:sp>
      <p:sp>
        <p:nvSpPr>
          <p:cNvPr id="10" name="Rounded Rectangle 5">
            <a:extLst>
              <a:ext uri="{FF2B5EF4-FFF2-40B4-BE49-F238E27FC236}">
                <a16:creationId xmlns:a16="http://schemas.microsoft.com/office/drawing/2014/main" id="{66A1DDC4-6482-45C5-B2B5-F528BB3E879E}"/>
              </a:ext>
            </a:extLst>
          </p:cNvPr>
          <p:cNvSpPr/>
          <p:nvPr/>
        </p:nvSpPr>
        <p:spPr>
          <a:xfrm>
            <a:off x="7484719" y="558846"/>
            <a:ext cx="3422802" cy="2103120"/>
          </a:xfrm>
          <a:prstGeom prst="roundRect">
            <a:avLst/>
          </a:prstGeom>
          <a:solidFill>
            <a:schemeClr val="accent5">
              <a:lumMod val="60000"/>
              <a:lumOff val="4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7475" lvl="0" indent="-117475">
              <a:buFont typeface="Arial" panose="020B0604020202020204" pitchFamily="34" charset="0"/>
              <a:buChar char="•"/>
            </a:pPr>
            <a:r>
              <a:rPr lang="fr-FR" dirty="0">
                <a:solidFill>
                  <a:schemeClr val="tx1"/>
                </a:solidFill>
                <a:latin typeface="Corbel" panose="020B0503020204020204" pitchFamily="34" charset="0"/>
              </a:rPr>
              <a:t>Vision partagée</a:t>
            </a:r>
          </a:p>
          <a:p>
            <a:pPr marL="117475" lvl="0" indent="-117475">
              <a:buFont typeface="Arial" panose="020B0604020202020204" pitchFamily="34" charset="0"/>
              <a:buChar char="•"/>
            </a:pPr>
            <a:r>
              <a:rPr lang="fr-FR" dirty="0">
                <a:solidFill>
                  <a:schemeClr val="tx1"/>
                </a:solidFill>
                <a:latin typeface="Corbel" panose="020B0503020204020204" pitchFamily="34" charset="0"/>
              </a:rPr>
              <a:t>Planification stratégique </a:t>
            </a:r>
          </a:p>
          <a:p>
            <a:pPr lvl="0"/>
            <a:r>
              <a:rPr lang="fr-FR" dirty="0">
                <a:solidFill>
                  <a:schemeClr val="tx1"/>
                </a:solidFill>
                <a:latin typeface="Corbel" panose="020B0503020204020204" pitchFamily="34" charset="0"/>
              </a:rPr>
              <a:t>et politiques</a:t>
            </a:r>
          </a:p>
          <a:p>
            <a:pPr marL="117475" lvl="0" indent="-117475">
              <a:buFont typeface="Arial" panose="020B0604020202020204" pitchFamily="34" charset="0"/>
              <a:buChar char="•"/>
            </a:pPr>
            <a:r>
              <a:rPr lang="fr-FR" dirty="0">
                <a:solidFill>
                  <a:schemeClr val="tx1"/>
                </a:solidFill>
                <a:latin typeface="Corbel" panose="020B0503020204020204" pitchFamily="34" charset="0"/>
              </a:rPr>
              <a:t>Efficacité </a:t>
            </a:r>
          </a:p>
          <a:p>
            <a:pPr marL="117475" lvl="0" indent="-117475">
              <a:buFont typeface="Arial" panose="020B0604020202020204" pitchFamily="34" charset="0"/>
              <a:buChar char="•"/>
            </a:pPr>
            <a:r>
              <a:rPr lang="fr-FR" dirty="0">
                <a:solidFill>
                  <a:schemeClr val="tx1"/>
                </a:solidFill>
                <a:latin typeface="Corbel" panose="020B0503020204020204" pitchFamily="34" charset="0"/>
              </a:rPr>
              <a:t>mise en œuvre efficace</a:t>
            </a:r>
          </a:p>
          <a:p>
            <a:pPr marL="117475" lvl="0" indent="-117475">
              <a:buFont typeface="Arial" panose="020B0604020202020204" pitchFamily="34" charset="0"/>
              <a:buChar char="•"/>
            </a:pPr>
            <a:r>
              <a:rPr lang="fr-FR" dirty="0">
                <a:solidFill>
                  <a:schemeClr val="tx1"/>
                </a:solidFill>
                <a:latin typeface="Corbel" panose="020B0503020204020204" pitchFamily="34" charset="0"/>
              </a:rPr>
              <a:t>Responsabilité</a:t>
            </a:r>
            <a:endParaRPr lang="en-US" dirty="0">
              <a:solidFill>
                <a:schemeClr val="tx1"/>
              </a:solidFill>
              <a:latin typeface="Corbel" panose="020B0503020204020204" pitchFamily="34" charset="0"/>
            </a:endParaRPr>
          </a:p>
        </p:txBody>
      </p:sp>
      <p:sp>
        <p:nvSpPr>
          <p:cNvPr id="11" name="Rounded Rectangle 6">
            <a:extLst>
              <a:ext uri="{FF2B5EF4-FFF2-40B4-BE49-F238E27FC236}">
                <a16:creationId xmlns:a16="http://schemas.microsoft.com/office/drawing/2014/main" id="{4D0B6905-4D76-4C9F-B6F0-7ED5F54F0C9B}"/>
              </a:ext>
            </a:extLst>
          </p:cNvPr>
          <p:cNvSpPr/>
          <p:nvPr/>
        </p:nvSpPr>
        <p:spPr>
          <a:xfrm>
            <a:off x="7496167" y="2751729"/>
            <a:ext cx="3406875" cy="2103120"/>
          </a:xfrm>
          <a:prstGeom prst="roundRect">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7475" indent="-117475">
              <a:buFont typeface="Arial" panose="020B0604020202020204" pitchFamily="34" charset="0"/>
              <a:buChar char="•"/>
            </a:pPr>
            <a:r>
              <a:rPr lang="fr-FR" dirty="0">
                <a:solidFill>
                  <a:schemeClr val="tx1"/>
                </a:solidFill>
                <a:latin typeface="Corbel" panose="020B0503020204020204" pitchFamily="34" charset="0"/>
              </a:rPr>
              <a:t>Exposition aux chocs</a:t>
            </a:r>
          </a:p>
          <a:p>
            <a:pPr marL="117475" indent="-117475">
              <a:buFont typeface="Arial" panose="020B0604020202020204" pitchFamily="34" charset="0"/>
              <a:buChar char="•"/>
            </a:pPr>
            <a:r>
              <a:rPr lang="fr-FR" dirty="0">
                <a:solidFill>
                  <a:schemeClr val="tx1"/>
                </a:solidFill>
                <a:latin typeface="Corbel" panose="020B0503020204020204" pitchFamily="34" charset="0"/>
              </a:rPr>
              <a:t>Capacités de résilience</a:t>
            </a:r>
          </a:p>
          <a:p>
            <a:pPr marL="117475" indent="-117475">
              <a:buFont typeface="Arial" panose="020B0604020202020204" pitchFamily="34" charset="0"/>
              <a:buChar char="•"/>
            </a:pPr>
            <a:r>
              <a:rPr lang="fr-FR" dirty="0" err="1">
                <a:solidFill>
                  <a:schemeClr val="tx1"/>
                </a:solidFill>
                <a:latin typeface="Corbel" panose="020B0503020204020204" pitchFamily="34" charset="0"/>
              </a:rPr>
              <a:t>Agrobiodiversité</a:t>
            </a:r>
            <a:endParaRPr lang="fr-FR" dirty="0">
              <a:solidFill>
                <a:schemeClr val="tx1"/>
              </a:solidFill>
              <a:latin typeface="Corbel" panose="020B0503020204020204" pitchFamily="34" charset="0"/>
            </a:endParaRPr>
          </a:p>
          <a:p>
            <a:pPr marL="117475" indent="-117475">
              <a:buFont typeface="Arial" panose="020B0604020202020204" pitchFamily="34" charset="0"/>
              <a:buChar char="•"/>
            </a:pPr>
            <a:r>
              <a:rPr lang="fr-FR" dirty="0">
                <a:solidFill>
                  <a:schemeClr val="tx1"/>
                </a:solidFill>
                <a:latin typeface="Corbel" panose="020B0503020204020204" pitchFamily="34" charset="0"/>
              </a:rPr>
              <a:t>Stabilité de la sécurité alimentaire</a:t>
            </a:r>
          </a:p>
          <a:p>
            <a:pPr marL="117475" indent="-117475">
              <a:buFont typeface="Arial" panose="020B0604020202020204" pitchFamily="34" charset="0"/>
              <a:buChar char="•"/>
            </a:pPr>
            <a:r>
              <a:rPr lang="fr-FR" dirty="0">
                <a:solidFill>
                  <a:schemeClr val="tx1"/>
                </a:solidFill>
                <a:latin typeface="Corbel" panose="020B0503020204020204" pitchFamily="34" charset="0"/>
              </a:rPr>
              <a:t>Système alimentaire </a:t>
            </a:r>
          </a:p>
          <a:p>
            <a:pPr marL="117475" indent="-117475">
              <a:buFont typeface="Arial" panose="020B0604020202020204" pitchFamily="34" charset="0"/>
              <a:buChar char="•"/>
            </a:pPr>
            <a:r>
              <a:rPr lang="fr-FR" dirty="0">
                <a:solidFill>
                  <a:schemeClr val="tx1"/>
                </a:solidFill>
                <a:latin typeface="Corbel" panose="020B0503020204020204" pitchFamily="34" charset="0"/>
              </a:rPr>
              <a:t>Indice de durabilité</a:t>
            </a:r>
          </a:p>
        </p:txBody>
      </p:sp>
      <p:sp>
        <p:nvSpPr>
          <p:cNvPr id="7" name="Rounded Rectangle 2">
            <a:extLst>
              <a:ext uri="{FF2B5EF4-FFF2-40B4-BE49-F238E27FC236}">
                <a16:creationId xmlns:a16="http://schemas.microsoft.com/office/drawing/2014/main" id="{0F551364-2191-48A1-909D-E19A3FA74E05}"/>
              </a:ext>
            </a:extLst>
          </p:cNvPr>
          <p:cNvSpPr/>
          <p:nvPr/>
        </p:nvSpPr>
        <p:spPr>
          <a:xfrm>
            <a:off x="296174" y="761353"/>
            <a:ext cx="2183187" cy="3976430"/>
          </a:xfrm>
          <a:prstGeom prst="roundRect">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lvl="0"/>
            <a:endParaRPr lang="en-US" sz="1600" dirty="0">
              <a:solidFill>
                <a:schemeClr val="tx1"/>
              </a:solidFill>
              <a:latin typeface="Corbel" panose="020B0503020204020204" pitchFamily="34" charset="0"/>
            </a:endParaRPr>
          </a:p>
          <a:p>
            <a:pPr marL="117475" lvl="0" indent="-117475">
              <a:buFont typeface="Arial" panose="020B0604020202020204" pitchFamily="34" charset="0"/>
              <a:buChar char="•"/>
            </a:pPr>
            <a:r>
              <a:rPr lang="fr-FR" dirty="0">
                <a:solidFill>
                  <a:schemeClr val="tx1"/>
                </a:solidFill>
                <a:latin typeface="Corbel" panose="020B0503020204020204" pitchFamily="34" charset="0"/>
              </a:rPr>
              <a:t>Qualité du régime alimentaire</a:t>
            </a:r>
          </a:p>
          <a:p>
            <a:pPr marL="117475" lvl="0" indent="-117475">
              <a:buFont typeface="Arial" panose="020B0604020202020204" pitchFamily="34" charset="0"/>
              <a:buChar char="•"/>
            </a:pPr>
            <a:r>
              <a:rPr lang="fr-FR" dirty="0">
                <a:solidFill>
                  <a:schemeClr val="tx1"/>
                </a:solidFill>
                <a:latin typeface="Corbel" panose="020B0503020204020204" pitchFamily="34" charset="0"/>
              </a:rPr>
              <a:t>Sécurité alimentaire</a:t>
            </a:r>
          </a:p>
          <a:p>
            <a:pPr marL="117475" lvl="0" indent="-117475">
              <a:buFont typeface="Arial" panose="020B0604020202020204" pitchFamily="34" charset="0"/>
              <a:buChar char="•"/>
            </a:pPr>
            <a:r>
              <a:rPr lang="fr-FR" dirty="0">
                <a:solidFill>
                  <a:schemeClr val="tx1"/>
                </a:solidFill>
                <a:latin typeface="Corbel" panose="020B0503020204020204" pitchFamily="34" charset="0"/>
              </a:rPr>
              <a:t>Environnements alimentaires</a:t>
            </a:r>
          </a:p>
          <a:p>
            <a:pPr marL="117475" lvl="0" indent="-117475">
              <a:buFont typeface="Arial" panose="020B0604020202020204" pitchFamily="34" charset="0"/>
              <a:buChar char="•"/>
            </a:pPr>
            <a:r>
              <a:rPr lang="fr-FR" dirty="0">
                <a:solidFill>
                  <a:schemeClr val="tx1"/>
                </a:solidFill>
                <a:latin typeface="Corbel" panose="020B0503020204020204" pitchFamily="34" charset="0"/>
              </a:rPr>
              <a:t>Politiques affectant les environnements alimentaires</a:t>
            </a:r>
          </a:p>
        </p:txBody>
      </p:sp>
      <p:sp>
        <p:nvSpPr>
          <p:cNvPr id="12" name="Rounded Rectangle 7">
            <a:extLst>
              <a:ext uri="{FF2B5EF4-FFF2-40B4-BE49-F238E27FC236}">
                <a16:creationId xmlns:a16="http://schemas.microsoft.com/office/drawing/2014/main" id="{760393E6-F3B3-41BE-B949-B1BAB6F05389}"/>
              </a:ext>
            </a:extLst>
          </p:cNvPr>
          <p:cNvSpPr/>
          <p:nvPr/>
        </p:nvSpPr>
        <p:spPr>
          <a:xfrm>
            <a:off x="312026" y="758771"/>
            <a:ext cx="2167335" cy="1192305"/>
          </a:xfrm>
          <a:prstGeom prst="round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a:latin typeface="Corbel" panose="020B0503020204020204" pitchFamily="34" charset="0"/>
              </a:rPr>
              <a:t>Régimes alimentaires, nutrition et santé</a:t>
            </a:r>
            <a:endParaRPr lang="en-US" sz="2000" dirty="0">
              <a:latin typeface="Corbel" panose="020B0503020204020204" pitchFamily="34" charset="0"/>
            </a:endParaRPr>
          </a:p>
        </p:txBody>
      </p:sp>
      <p:sp>
        <p:nvSpPr>
          <p:cNvPr id="13" name="Rounded Rectangle 8">
            <a:extLst>
              <a:ext uri="{FF2B5EF4-FFF2-40B4-BE49-F238E27FC236}">
                <a16:creationId xmlns:a16="http://schemas.microsoft.com/office/drawing/2014/main" id="{819CDB70-33D4-4F0D-8F41-A555702B7113}"/>
              </a:ext>
            </a:extLst>
          </p:cNvPr>
          <p:cNvSpPr/>
          <p:nvPr/>
        </p:nvSpPr>
        <p:spPr>
          <a:xfrm>
            <a:off x="2682718" y="770497"/>
            <a:ext cx="2167335" cy="1192305"/>
          </a:xfrm>
          <a:prstGeom prst="roundRect">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latin typeface="Corbel" panose="020B0503020204020204" pitchFamily="34" charset="0"/>
              </a:rPr>
              <a:t>Environnement</a:t>
            </a:r>
            <a:r>
              <a:rPr lang="en-US" sz="2000" dirty="0">
                <a:latin typeface="Corbel" panose="020B0503020204020204" pitchFamily="34" charset="0"/>
              </a:rPr>
              <a:t> et </a:t>
            </a:r>
            <a:r>
              <a:rPr lang="en-US" sz="2000" dirty="0" err="1">
                <a:latin typeface="Corbel" panose="020B0503020204020204" pitchFamily="34" charset="0"/>
              </a:rPr>
              <a:t>climat</a:t>
            </a:r>
            <a:r>
              <a:rPr lang="en-US" sz="2000" dirty="0">
                <a:latin typeface="Corbel" panose="020B0503020204020204" pitchFamily="34" charset="0"/>
              </a:rPr>
              <a:t> </a:t>
            </a:r>
          </a:p>
        </p:txBody>
      </p:sp>
      <p:sp>
        <p:nvSpPr>
          <p:cNvPr id="14" name="Rounded Rectangle 9">
            <a:extLst>
              <a:ext uri="{FF2B5EF4-FFF2-40B4-BE49-F238E27FC236}">
                <a16:creationId xmlns:a16="http://schemas.microsoft.com/office/drawing/2014/main" id="{59ADE68C-6595-4302-B68A-8425C00CFB6E}"/>
              </a:ext>
            </a:extLst>
          </p:cNvPr>
          <p:cNvSpPr/>
          <p:nvPr/>
        </p:nvSpPr>
        <p:spPr>
          <a:xfrm>
            <a:off x="5063957" y="758771"/>
            <a:ext cx="2167335" cy="1192305"/>
          </a:xfrm>
          <a:prstGeom prst="round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a:latin typeface="Corbel" panose="020B0503020204020204" pitchFamily="34" charset="0"/>
              </a:rPr>
              <a:t>Moyens de subsistance, pauvreté et équité </a:t>
            </a:r>
            <a:endParaRPr lang="en-US" sz="2000" dirty="0">
              <a:latin typeface="Corbel" panose="020B0503020204020204" pitchFamily="34" charset="0"/>
            </a:endParaRPr>
          </a:p>
        </p:txBody>
      </p:sp>
      <p:sp>
        <p:nvSpPr>
          <p:cNvPr id="15" name="Rounded Rectangle 10">
            <a:extLst>
              <a:ext uri="{FF2B5EF4-FFF2-40B4-BE49-F238E27FC236}">
                <a16:creationId xmlns:a16="http://schemas.microsoft.com/office/drawing/2014/main" id="{5194D734-8644-4A9C-A4CF-4E83AA8F2E77}"/>
              </a:ext>
            </a:extLst>
          </p:cNvPr>
          <p:cNvSpPr/>
          <p:nvPr/>
        </p:nvSpPr>
        <p:spPr>
          <a:xfrm>
            <a:off x="10090298" y="558846"/>
            <a:ext cx="1918541" cy="2103120"/>
          </a:xfrm>
          <a:prstGeom prst="roundRect">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latin typeface="Corbel" panose="020B0503020204020204" pitchFamily="34" charset="0"/>
              </a:rPr>
              <a:t>Gouvernance</a:t>
            </a:r>
            <a:r>
              <a:rPr lang="en-US" sz="2000" dirty="0">
                <a:latin typeface="Corbel" panose="020B0503020204020204" pitchFamily="34" charset="0"/>
              </a:rPr>
              <a:t> </a:t>
            </a:r>
          </a:p>
        </p:txBody>
      </p:sp>
      <p:sp>
        <p:nvSpPr>
          <p:cNvPr id="16" name="Rounded Rectangle 11">
            <a:extLst>
              <a:ext uri="{FF2B5EF4-FFF2-40B4-BE49-F238E27FC236}">
                <a16:creationId xmlns:a16="http://schemas.microsoft.com/office/drawing/2014/main" id="{A180FBB0-E040-44D1-9B7A-F61BF2A920BC}"/>
              </a:ext>
            </a:extLst>
          </p:cNvPr>
          <p:cNvSpPr/>
          <p:nvPr/>
        </p:nvSpPr>
        <p:spPr>
          <a:xfrm>
            <a:off x="10090299" y="2751729"/>
            <a:ext cx="1918542" cy="2103120"/>
          </a:xfrm>
          <a:prstGeom prst="round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latin typeface="Corbel" panose="020B0503020204020204" pitchFamily="34" charset="0"/>
              </a:rPr>
              <a:t>Résilience</a:t>
            </a:r>
            <a:r>
              <a:rPr lang="en-US" sz="2000" dirty="0">
                <a:latin typeface="Corbel" panose="020B0503020204020204" pitchFamily="34" charset="0"/>
              </a:rPr>
              <a:t> et </a:t>
            </a:r>
            <a:r>
              <a:rPr lang="en-US" sz="2000" dirty="0" err="1">
                <a:latin typeface="Corbel" panose="020B0503020204020204" pitchFamily="34" charset="0"/>
              </a:rPr>
              <a:t>durabilité</a:t>
            </a:r>
            <a:endParaRPr lang="en-US" sz="2000" dirty="0">
              <a:latin typeface="Corbel" panose="020B0503020204020204" pitchFamily="34" charset="0"/>
            </a:endParaRPr>
          </a:p>
        </p:txBody>
      </p:sp>
      <p:sp>
        <p:nvSpPr>
          <p:cNvPr id="17" name="TextBox 16">
            <a:extLst>
              <a:ext uri="{FF2B5EF4-FFF2-40B4-BE49-F238E27FC236}">
                <a16:creationId xmlns:a16="http://schemas.microsoft.com/office/drawing/2014/main" id="{EBA95067-5EC4-4276-90C6-53F5E496536D}"/>
              </a:ext>
            </a:extLst>
          </p:cNvPr>
          <p:cNvSpPr txBox="1"/>
          <p:nvPr/>
        </p:nvSpPr>
        <p:spPr>
          <a:xfrm>
            <a:off x="1709988" y="157060"/>
            <a:ext cx="5773760" cy="523220"/>
          </a:xfrm>
          <a:prstGeom prst="rect">
            <a:avLst/>
          </a:prstGeom>
          <a:noFill/>
        </p:spPr>
        <p:txBody>
          <a:bodyPr wrap="none" rtlCol="0">
            <a:spAutoFit/>
          </a:bodyPr>
          <a:lstStyle/>
          <a:p>
            <a:r>
              <a:rPr lang="en-US" sz="2800" b="1" dirty="0" err="1">
                <a:latin typeface="Corbel" panose="020B0503020204020204" pitchFamily="34" charset="0"/>
              </a:rPr>
              <a:t>Résultats</a:t>
            </a:r>
            <a:r>
              <a:rPr lang="en-US" sz="2800" b="1" dirty="0">
                <a:latin typeface="Corbel" panose="020B0503020204020204" pitchFamily="34" charset="0"/>
              </a:rPr>
              <a:t> des </a:t>
            </a:r>
            <a:r>
              <a:rPr lang="en-US" sz="2800" b="1" dirty="0" err="1">
                <a:latin typeface="Corbel" panose="020B0503020204020204" pitchFamily="34" charset="0"/>
              </a:rPr>
              <a:t>systèmes</a:t>
            </a:r>
            <a:r>
              <a:rPr lang="en-US" sz="2800" b="1" dirty="0">
                <a:latin typeface="Corbel" panose="020B0503020204020204" pitchFamily="34" charset="0"/>
              </a:rPr>
              <a:t> </a:t>
            </a:r>
            <a:r>
              <a:rPr lang="en-US" sz="2800" b="1" dirty="0" err="1">
                <a:latin typeface="Corbel" panose="020B0503020204020204" pitchFamily="34" charset="0"/>
              </a:rPr>
              <a:t>alimentaires</a:t>
            </a:r>
            <a:endParaRPr lang="en-US" sz="2800" b="1" dirty="0">
              <a:latin typeface="Corbel" panose="020B0503020204020204" pitchFamily="34" charset="0"/>
            </a:endParaRPr>
          </a:p>
        </p:txBody>
      </p:sp>
      <p:sp>
        <p:nvSpPr>
          <p:cNvPr id="18" name="TextBox 17">
            <a:extLst>
              <a:ext uri="{FF2B5EF4-FFF2-40B4-BE49-F238E27FC236}">
                <a16:creationId xmlns:a16="http://schemas.microsoft.com/office/drawing/2014/main" id="{3893EAD0-5069-4452-9F9A-D9804D1B7E26}"/>
              </a:ext>
            </a:extLst>
          </p:cNvPr>
          <p:cNvSpPr txBox="1"/>
          <p:nvPr/>
        </p:nvSpPr>
        <p:spPr>
          <a:xfrm>
            <a:off x="7915301" y="16586"/>
            <a:ext cx="3886000" cy="523220"/>
          </a:xfrm>
          <a:prstGeom prst="rect">
            <a:avLst/>
          </a:prstGeom>
          <a:noFill/>
        </p:spPr>
        <p:txBody>
          <a:bodyPr wrap="none" rtlCol="0">
            <a:spAutoFit/>
          </a:bodyPr>
          <a:lstStyle/>
          <a:p>
            <a:r>
              <a:rPr lang="en-US" sz="2800" b="1" dirty="0">
                <a:latin typeface="Corbel" panose="020B0503020204020204" pitchFamily="34" charset="0"/>
              </a:rPr>
              <a:t>Questions </a:t>
            </a:r>
            <a:r>
              <a:rPr lang="en-US" sz="2800" b="1" dirty="0" err="1">
                <a:latin typeface="Corbel" panose="020B0503020204020204" pitchFamily="34" charset="0"/>
              </a:rPr>
              <a:t>transversales</a:t>
            </a:r>
            <a:endParaRPr lang="en-US" sz="2800" b="1" dirty="0">
              <a:latin typeface="Corbel" panose="020B0503020204020204" pitchFamily="34" charset="0"/>
            </a:endParaRPr>
          </a:p>
        </p:txBody>
      </p:sp>
      <p:sp>
        <p:nvSpPr>
          <p:cNvPr id="19" name="Rectangle: Rounded Corners 18">
            <a:extLst>
              <a:ext uri="{FF2B5EF4-FFF2-40B4-BE49-F238E27FC236}">
                <a16:creationId xmlns:a16="http://schemas.microsoft.com/office/drawing/2014/main" id="{2FA3814A-DF82-F6B9-7CB1-3C8721FC97ED}"/>
              </a:ext>
            </a:extLst>
          </p:cNvPr>
          <p:cNvSpPr/>
          <p:nvPr/>
        </p:nvSpPr>
        <p:spPr>
          <a:xfrm>
            <a:off x="7436542" y="2726045"/>
            <a:ext cx="4644638" cy="2154488"/>
          </a:xfrm>
          <a:prstGeom prst="roundRect">
            <a:avLst/>
          </a:prstGeom>
          <a:noFill/>
          <a:ln w="571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80965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a:t>Ce que nous devons surveiller</a:t>
            </a:r>
            <a:endParaRPr lang="en-US" dirty="0"/>
          </a:p>
        </p:txBody>
      </p:sp>
      <p:sp>
        <p:nvSpPr>
          <p:cNvPr id="3" name="Content Placeholder 2"/>
          <p:cNvSpPr>
            <a:spLocks noGrp="1"/>
          </p:cNvSpPr>
          <p:nvPr>
            <p:ph idx="1"/>
          </p:nvPr>
        </p:nvSpPr>
        <p:spPr>
          <a:xfrm>
            <a:off x="656216" y="1737360"/>
            <a:ext cx="10811436" cy="4453578"/>
          </a:xfrm>
        </p:spPr>
        <p:txBody>
          <a:bodyPr>
            <a:noAutofit/>
          </a:bodyPr>
          <a:lstStyle/>
          <a:p>
            <a:pPr marL="285750" indent="-285750">
              <a:buFont typeface="Arial" panose="020B0604020202020204" pitchFamily="34" charset="0"/>
              <a:buChar char="•"/>
            </a:pPr>
            <a:r>
              <a:rPr lang="fr-FR" sz="2400" dirty="0">
                <a:solidFill>
                  <a:schemeClr val="tx2">
                    <a:lumMod val="25000"/>
                  </a:schemeClr>
                </a:solidFill>
                <a:ea typeface="Arial" panose="020B0604020202020204" pitchFamily="34" charset="0"/>
                <a:cs typeface="Arial" panose="020B0604020202020204" pitchFamily="34" charset="0"/>
              </a:rPr>
              <a:t>La résilience des systèmes alimentaires est essentielle pour la sécurité alimentaire et la nutrition (par exemple, États fragiles = insécurité alimentaire, COVID-19).</a:t>
            </a:r>
          </a:p>
          <a:p>
            <a:pPr marL="285750" indent="-285750">
              <a:buFont typeface="Arial" panose="020B0604020202020204" pitchFamily="34" charset="0"/>
              <a:buChar char="•"/>
            </a:pPr>
            <a:r>
              <a:rPr lang="fr-FR" sz="2400" dirty="0">
                <a:solidFill>
                  <a:schemeClr val="tx2">
                    <a:lumMod val="25000"/>
                  </a:schemeClr>
                </a:solidFill>
                <a:ea typeface="Arial" panose="020B0604020202020204" pitchFamily="34" charset="0"/>
                <a:cs typeface="Arial" panose="020B0604020202020204" pitchFamily="34" charset="0"/>
              </a:rPr>
              <a:t>Critique pour d'autres fonctions (par exemple, les moyens de subsistance, l'inclusion).</a:t>
            </a:r>
          </a:p>
          <a:p>
            <a:pPr marL="285750" indent="-285750">
              <a:buFont typeface="Arial" panose="020B0604020202020204" pitchFamily="34" charset="0"/>
              <a:buChar char="•"/>
            </a:pPr>
            <a:r>
              <a:rPr lang="en-US" sz="2400" dirty="0">
                <a:solidFill>
                  <a:schemeClr val="tx2">
                    <a:lumMod val="25000"/>
                  </a:schemeClr>
                </a:solidFill>
                <a:ea typeface="Arial" panose="020B0604020202020204" pitchFamily="34" charset="0"/>
                <a:cs typeface="Arial" panose="020B0604020202020204" pitchFamily="34" charset="0"/>
              </a:rPr>
              <a:t> </a:t>
            </a:r>
            <a:r>
              <a:rPr lang="fr-FR" sz="2400" dirty="0">
                <a:solidFill>
                  <a:schemeClr val="tx2">
                    <a:lumMod val="25000"/>
                  </a:schemeClr>
                </a:solidFill>
              </a:rPr>
              <a:t>La résilience est une condition préalable à la durabilité.</a:t>
            </a:r>
          </a:p>
          <a:p>
            <a:pPr marL="285750" indent="-285750">
              <a:buFont typeface="Arial" panose="020B0604020202020204" pitchFamily="34" charset="0"/>
              <a:buChar char="•"/>
            </a:pPr>
            <a:r>
              <a:rPr lang="fr-FR" sz="2400" dirty="0">
                <a:solidFill>
                  <a:schemeClr val="tx2">
                    <a:lumMod val="25000"/>
                  </a:schemeClr>
                </a:solidFill>
              </a:rPr>
              <a:t>La durabilité a une interprétation multidimensionnelle</a:t>
            </a:r>
            <a:endParaRPr lang="en-US" sz="2400" dirty="0">
              <a:solidFill>
                <a:schemeClr val="tx2">
                  <a:lumMod val="25000"/>
                </a:schemeClr>
              </a:solidFill>
              <a:ea typeface="Arial" panose="020B0604020202020204" pitchFamily="34" charset="0"/>
              <a:cs typeface="Arial" panose="020B0604020202020204" pitchFamily="34" charset="0"/>
            </a:endParaRPr>
          </a:p>
          <a:p>
            <a:pPr marL="761238" lvl="2" indent="-285750">
              <a:buFont typeface="Arial" panose="020B0604020202020204" pitchFamily="34" charset="0"/>
              <a:buChar char="•"/>
            </a:pPr>
            <a:r>
              <a:rPr lang="fr-FR" sz="2000" dirty="0">
                <a:solidFill>
                  <a:schemeClr val="tx2">
                    <a:lumMod val="25000"/>
                  </a:schemeClr>
                </a:solidFill>
                <a:ea typeface="Arial" panose="020B0604020202020204" pitchFamily="34" charset="0"/>
                <a:cs typeface="Arial" panose="020B0604020202020204" pitchFamily="34" charset="0"/>
              </a:rPr>
              <a:t>La durabilité du système alimentaire contribue aux </a:t>
            </a:r>
            <a:r>
              <a:rPr lang="fr-FR" sz="2000" dirty="0" err="1">
                <a:solidFill>
                  <a:schemeClr val="tx2">
                    <a:lumMod val="25000"/>
                  </a:schemeClr>
                </a:solidFill>
                <a:ea typeface="Arial" panose="020B0604020202020204" pitchFamily="34" charset="0"/>
                <a:cs typeface="Arial" panose="020B0604020202020204" pitchFamily="34" charset="0"/>
              </a:rPr>
              <a:t>ODD</a:t>
            </a:r>
            <a:endParaRPr lang="en-US" sz="2000" dirty="0">
              <a:solidFill>
                <a:schemeClr val="tx2">
                  <a:lumMod val="25000"/>
                </a:schemeClr>
              </a:solidFill>
              <a:ea typeface="Arial" panose="020B0604020202020204" pitchFamily="34" charset="0"/>
              <a:cs typeface="Arial" panose="020B0604020202020204" pitchFamily="34" charset="0"/>
            </a:endParaRPr>
          </a:p>
          <a:p>
            <a:pPr marL="761238" lvl="2" indent="-285750">
              <a:buFont typeface="Arial" panose="020B0604020202020204" pitchFamily="34" charset="0"/>
              <a:buChar char="•"/>
            </a:pPr>
            <a:r>
              <a:rPr lang="fr-FR" sz="2000" dirty="0">
                <a:solidFill>
                  <a:schemeClr val="tx2">
                    <a:lumMod val="25000"/>
                  </a:schemeClr>
                </a:solidFill>
                <a:ea typeface="Arial" panose="020B0604020202020204" pitchFamily="34" charset="0"/>
                <a:cs typeface="Arial" panose="020B0604020202020204" pitchFamily="34" charset="0"/>
              </a:rPr>
              <a:t>Élément normatif (la transformation en soi ne suffit pas)</a:t>
            </a:r>
            <a:endParaRPr lang="en-US" sz="2000" dirty="0">
              <a:solidFill>
                <a:schemeClr val="tx2">
                  <a:lumMod val="25000"/>
                </a:schemeClr>
              </a:solidFill>
              <a:ea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r-FR" sz="2400" dirty="0">
                <a:solidFill>
                  <a:schemeClr val="tx2">
                    <a:lumMod val="25000"/>
                  </a:schemeClr>
                </a:solidFill>
                <a:ea typeface="Arial" panose="020B0604020202020204" pitchFamily="34" charset="0"/>
                <a:cs typeface="Arial" panose="020B0604020202020204" pitchFamily="34" charset="0"/>
              </a:rPr>
              <a:t>Le suivi de la durabilité est nécessaire pour saisir la nature holistique des systèmes alimentaires.</a:t>
            </a:r>
            <a:endParaRPr lang="en-US" sz="2400" dirty="0">
              <a:solidFill>
                <a:schemeClr val="tx2">
                  <a:lumMod val="25000"/>
                </a:schemeClr>
              </a:solidFill>
            </a:endParaRPr>
          </a:p>
          <a:p>
            <a:pPr marL="285750" indent="-285750">
              <a:buFont typeface="Arial" panose="020B0604020202020204" pitchFamily="34" charset="0"/>
              <a:buChar char="•"/>
            </a:pPr>
            <a:endParaRPr lang="en-US" sz="2400" dirty="0">
              <a:solidFill>
                <a:schemeClr val="tx2">
                  <a:lumMod val="25000"/>
                </a:schemeClr>
              </a:solidFill>
            </a:endParaRPr>
          </a:p>
          <a:p>
            <a:pPr lvl="1"/>
            <a:endParaRPr lang="en-US" sz="2400" dirty="0"/>
          </a:p>
        </p:txBody>
      </p:sp>
    </p:spTree>
    <p:extLst>
      <p:ext uri="{BB962C8B-B14F-4D97-AF65-F5344CB8AC3E}">
        <p14:creationId xmlns:p14="http://schemas.microsoft.com/office/powerpoint/2010/main" val="1608673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a:xfrm>
            <a:off x="1097280" y="286604"/>
            <a:ext cx="10058400" cy="660070"/>
          </a:xfrm>
        </p:spPr>
        <p:txBody>
          <a:bodyPr>
            <a:normAutofit fontScale="90000"/>
          </a:bodyPr>
          <a:lstStyle/>
          <a:p>
            <a:r>
              <a:rPr lang="en-US" dirty="0"/>
              <a:t>Exposition aux chocs</a:t>
            </a:r>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a:xfrm>
            <a:off x="1097280" y="920895"/>
            <a:ext cx="4937760" cy="736282"/>
          </a:xfrm>
        </p:spPr>
        <p:txBody>
          <a:bodyPr/>
          <a:lstStyle/>
          <a:p>
            <a:r>
              <a:rPr lang="en-US" b="1"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268941" y="1657177"/>
            <a:ext cx="5669280" cy="4065891"/>
          </a:xfrm>
          <a:solidFill>
            <a:schemeClr val="bg1"/>
          </a:solidFill>
        </p:spPr>
        <p:txBody>
          <a:bodyPr>
            <a:noAutofit/>
          </a:bodyPr>
          <a:lstStyle/>
          <a:p>
            <a:pPr marL="457200" indent="-457200">
              <a:lnSpc>
                <a:spcPct val="100000"/>
              </a:lnSpc>
              <a:spcBef>
                <a:spcPts val="600"/>
              </a:spcBef>
              <a:spcAft>
                <a:spcPts val="0"/>
              </a:spcAft>
              <a:buFont typeface="Wingdings" panose="05000000000000000000" pitchFamily="2" charset="2"/>
              <a:buChar char="Ø"/>
            </a:pPr>
            <a:r>
              <a:rPr lang="fr-FR" sz="1800" dirty="0"/>
              <a:t>Pour évaluer la résilience des systèmes alimentaires, il faut évaluer et documenter les événements indésirables qui peuvent affecter ces systèmes </a:t>
            </a:r>
            <a:endParaRPr lang="en-US" sz="1800" dirty="0"/>
          </a:p>
          <a:p>
            <a:pPr marL="932688" lvl="2" indent="-457200">
              <a:lnSpc>
                <a:spcPct val="100000"/>
              </a:lnSpc>
              <a:spcBef>
                <a:spcPts val="600"/>
              </a:spcBef>
              <a:spcAft>
                <a:spcPts val="0"/>
              </a:spcAft>
              <a:buFont typeface="Wingdings" panose="05000000000000000000" pitchFamily="2" charset="2"/>
              <a:buChar char="Ø"/>
            </a:pPr>
            <a:r>
              <a:rPr lang="fr-FR" dirty="0"/>
              <a:t>sécheresses et inondations, typhons/cyclones, catastrophes naturelles (par exemple, tremblements de terre) </a:t>
            </a:r>
            <a:endParaRPr lang="en-US" dirty="0"/>
          </a:p>
          <a:p>
            <a:pPr marL="932688" lvl="2" indent="-457200">
              <a:lnSpc>
                <a:spcPct val="100000"/>
              </a:lnSpc>
              <a:spcBef>
                <a:spcPts val="600"/>
              </a:spcBef>
              <a:spcAft>
                <a:spcPts val="0"/>
              </a:spcAft>
              <a:buFont typeface="Wingdings" panose="05000000000000000000" pitchFamily="2" charset="2"/>
              <a:buChar char="Ø"/>
            </a:pPr>
            <a:r>
              <a:rPr lang="fr-FR" dirty="0"/>
              <a:t>les crises économiques locales ou régionales</a:t>
            </a:r>
          </a:p>
          <a:p>
            <a:pPr marL="932688" lvl="2" indent="-457200">
              <a:lnSpc>
                <a:spcPct val="100000"/>
              </a:lnSpc>
              <a:spcBef>
                <a:spcPts val="600"/>
              </a:spcBef>
              <a:spcAft>
                <a:spcPts val="0"/>
              </a:spcAft>
              <a:buFont typeface="Wingdings" panose="05000000000000000000" pitchFamily="2" charset="2"/>
              <a:buChar char="Ø"/>
            </a:pPr>
            <a:r>
              <a:rPr lang="fr-FR" dirty="0"/>
              <a:t>troubles politiques, guerre</a:t>
            </a:r>
            <a:endParaRPr lang="en-US" dirty="0"/>
          </a:p>
          <a:p>
            <a:pPr marL="932688" lvl="2" indent="-457200">
              <a:lnSpc>
                <a:spcPct val="100000"/>
              </a:lnSpc>
              <a:spcBef>
                <a:spcPts val="600"/>
              </a:spcBef>
              <a:spcAft>
                <a:spcPts val="0"/>
              </a:spcAft>
              <a:buFont typeface="Wingdings" panose="05000000000000000000" pitchFamily="2" charset="2"/>
              <a:buChar char="Ø"/>
            </a:pPr>
            <a:r>
              <a:rPr lang="fr-FR" dirty="0"/>
              <a:t>pandémies (par exemple, grippe aviaire, COVID-19)</a:t>
            </a:r>
            <a:endParaRPr lang="en-US" dirty="0"/>
          </a:p>
          <a:p>
            <a:pPr marL="932688" lvl="2" indent="-457200">
              <a:lnSpc>
                <a:spcPct val="100000"/>
              </a:lnSpc>
              <a:spcBef>
                <a:spcPts val="600"/>
              </a:spcBef>
              <a:spcAft>
                <a:spcPts val="0"/>
              </a:spcAft>
              <a:buFont typeface="Wingdings" panose="05000000000000000000" pitchFamily="2" charset="2"/>
              <a:buChar char="Ø"/>
            </a:pPr>
            <a:r>
              <a:rPr lang="fr-FR" dirty="0"/>
              <a:t>les épidémies de parasites (par exemple, le criquet pèlerin, le légionnaire d'automne)</a:t>
            </a:r>
            <a:endParaRPr lang="en-US" dirty="0"/>
          </a:p>
          <a:p>
            <a:pPr marL="932688" lvl="2" indent="-457200">
              <a:lnSpc>
                <a:spcPct val="100000"/>
              </a:lnSpc>
              <a:spcBef>
                <a:spcPts val="600"/>
              </a:spcBef>
              <a:spcAft>
                <a:spcPts val="0"/>
              </a:spcAft>
              <a:buFont typeface="Wingdings" panose="05000000000000000000" pitchFamily="2" charset="2"/>
              <a:buChar char="Ø"/>
            </a:pPr>
            <a:r>
              <a:rPr lang="fr-FR" dirty="0"/>
              <a:t>les crises prolongées (y compris les déplacements de population et les migrations)</a:t>
            </a:r>
            <a:endParaRPr lang="en-US" dirty="0"/>
          </a:p>
          <a:p>
            <a:pPr marL="457200" indent="-457200">
              <a:lnSpc>
                <a:spcPct val="100000"/>
              </a:lnSpc>
              <a:spcBef>
                <a:spcPts val="600"/>
              </a:spcBef>
              <a:spcAft>
                <a:spcPts val="0"/>
              </a:spcAft>
              <a:buFont typeface="Wingdings" panose="05000000000000000000" pitchFamily="2" charset="2"/>
              <a:buChar char="Ø"/>
            </a:pPr>
            <a:r>
              <a:rPr lang="fr-FR" sz="1800" dirty="0"/>
              <a:t>Surveiller la nature, la fréquence et l'intensité des principaux chocs qui affectent les systèmes alimentaires.</a:t>
            </a:r>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a:xfrm>
            <a:off x="6863379" y="703111"/>
            <a:ext cx="4937760" cy="736282"/>
          </a:xfrm>
        </p:spPr>
        <p:txBody>
          <a:bodyPr/>
          <a:lstStyle/>
          <a:p>
            <a:r>
              <a:rPr lang="en-US" b="1" dirty="0" err="1"/>
              <a:t>Indicateurs</a:t>
            </a:r>
            <a:r>
              <a:rPr lang="en-US" b="1" dirty="0"/>
              <a:t> des </a:t>
            </a:r>
            <a:r>
              <a:rPr lang="en-US" b="1" dirty="0" err="1"/>
              <a:t>candidats</a:t>
            </a:r>
            <a:endParaRPr lang="en-US" b="1" dirty="0"/>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7078532" y="1769840"/>
            <a:ext cx="4281543" cy="3723216"/>
          </a:xfrm>
        </p:spPr>
        <p:txBody>
          <a:bodyPr>
            <a:normAutofit/>
          </a:bodyPr>
          <a:lstStyle/>
          <a:p>
            <a:pPr marL="457200" indent="-457200">
              <a:lnSpc>
                <a:spcPct val="120000"/>
              </a:lnSpc>
              <a:spcBef>
                <a:spcPts val="0"/>
              </a:spcBef>
              <a:spcAft>
                <a:spcPts val="1200"/>
              </a:spcAft>
              <a:buFont typeface="Arial" panose="020B0604020202020204" pitchFamily="34" charset="0"/>
              <a:buChar char="•"/>
            </a:pPr>
            <a:r>
              <a:rPr lang="en-US" dirty="0"/>
              <a:t>EM-DAT impact </a:t>
            </a:r>
            <a:r>
              <a:rPr lang="en-US" dirty="0" err="1"/>
              <a:t>humain</a:t>
            </a:r>
            <a:r>
              <a:rPr lang="en-US" dirty="0"/>
              <a:t> </a:t>
            </a:r>
          </a:p>
          <a:p>
            <a:pPr marL="457200" indent="-457200">
              <a:lnSpc>
                <a:spcPct val="120000"/>
              </a:lnSpc>
              <a:spcBef>
                <a:spcPts val="0"/>
              </a:spcBef>
              <a:spcAft>
                <a:spcPts val="1200"/>
              </a:spcAft>
              <a:buFont typeface="Arial" panose="020B0604020202020204" pitchFamily="34" charset="0"/>
              <a:buChar char="•"/>
            </a:pPr>
            <a:r>
              <a:rPr lang="en-US" dirty="0"/>
              <a:t>EM-DAT impact </a:t>
            </a:r>
            <a:r>
              <a:rPr lang="en-US" dirty="0" err="1"/>
              <a:t>économique</a:t>
            </a:r>
            <a:endParaRPr lang="en-US" dirty="0"/>
          </a:p>
          <a:p>
            <a:pPr marL="457200" indent="-457200">
              <a:lnSpc>
                <a:spcPct val="120000"/>
              </a:lnSpc>
              <a:spcBef>
                <a:spcPts val="0"/>
              </a:spcBef>
              <a:spcAft>
                <a:spcPts val="1200"/>
              </a:spcAft>
              <a:buFont typeface="Arial" panose="020B0604020202020204" pitchFamily="34" charset="0"/>
              <a:buChar char="•"/>
            </a:pPr>
            <a:r>
              <a:rPr lang="fr-FR" dirty="0" err="1"/>
              <a:t>SDG</a:t>
            </a:r>
            <a:r>
              <a:rPr lang="fr-FR" dirty="0"/>
              <a:t> 16.1.2 : Décès liés à des conflits pour 100 000 habitants, par sexe, âge et cause.</a:t>
            </a:r>
            <a:endParaRPr lang="en-US" dirty="0"/>
          </a:p>
          <a:p>
            <a:pPr marL="457200" indent="-457200">
              <a:lnSpc>
                <a:spcPct val="120000"/>
              </a:lnSpc>
              <a:spcBef>
                <a:spcPts val="0"/>
              </a:spcBef>
              <a:spcAft>
                <a:spcPts val="1200"/>
              </a:spcAft>
              <a:buFont typeface="Arial" panose="020B0604020202020204" pitchFamily="34" charset="0"/>
              <a:buChar char="•"/>
            </a:pPr>
            <a:r>
              <a:rPr lang="fr-FR" dirty="0"/>
              <a:t>Valeur économique de la violence</a:t>
            </a:r>
          </a:p>
          <a:p>
            <a:pPr marL="457200" indent="-457200">
              <a:lnSpc>
                <a:spcPct val="120000"/>
              </a:lnSpc>
              <a:spcBef>
                <a:spcPts val="0"/>
              </a:spcBef>
              <a:spcAft>
                <a:spcPts val="1200"/>
              </a:spcAft>
              <a:buFont typeface="Arial" panose="020B0604020202020204" pitchFamily="34" charset="0"/>
              <a:buChar char="•"/>
            </a:pPr>
            <a:r>
              <a:rPr lang="fr-FR" dirty="0"/>
              <a:t>Indicateur de personnes affectées (</a:t>
            </a:r>
            <a:r>
              <a:rPr lang="fr-FR" dirty="0" err="1"/>
              <a:t>INFORM</a:t>
            </a:r>
            <a:r>
              <a:rPr lang="fr-FR" dirty="0"/>
              <a:t>)</a:t>
            </a:r>
            <a:endParaRPr lang="en-US" dirty="0"/>
          </a:p>
        </p:txBody>
      </p:sp>
    </p:spTree>
    <p:extLst>
      <p:ext uri="{BB962C8B-B14F-4D97-AF65-F5344CB8AC3E}">
        <p14:creationId xmlns:p14="http://schemas.microsoft.com/office/powerpoint/2010/main" val="41486873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a:xfrm>
            <a:off x="1097280" y="286603"/>
            <a:ext cx="10058400" cy="885981"/>
          </a:xfrm>
        </p:spPr>
        <p:txBody>
          <a:bodyPr/>
          <a:lstStyle/>
          <a:p>
            <a:r>
              <a:rPr lang="en-US" dirty="0" err="1"/>
              <a:t>Capacités</a:t>
            </a:r>
            <a:r>
              <a:rPr lang="en-US" dirty="0"/>
              <a:t> de </a:t>
            </a:r>
            <a:r>
              <a:rPr lang="en-US" dirty="0" err="1"/>
              <a:t>résilience</a:t>
            </a:r>
            <a:endParaRPr lang="en-US" dirty="0"/>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a:xfrm>
            <a:off x="806823" y="1109770"/>
            <a:ext cx="4937760" cy="503877"/>
          </a:xfrm>
        </p:spPr>
        <p:txBody>
          <a:bodyPr/>
          <a:lstStyle/>
          <a:p>
            <a:r>
              <a:rPr lang="en-US" b="1"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548640" y="1729850"/>
            <a:ext cx="5195943" cy="4499500"/>
          </a:xfrm>
        </p:spPr>
        <p:txBody>
          <a:bodyPr>
            <a:noAutofit/>
          </a:bodyPr>
          <a:lstStyle/>
          <a:p>
            <a:pPr marL="457200" indent="-457200">
              <a:lnSpc>
                <a:spcPct val="100000"/>
              </a:lnSpc>
              <a:spcBef>
                <a:spcPts val="600"/>
              </a:spcBef>
              <a:spcAft>
                <a:spcPts val="0"/>
              </a:spcAft>
              <a:buFont typeface="Wingdings" panose="05000000000000000000" pitchFamily="2" charset="2"/>
              <a:buChar char="Ø"/>
            </a:pPr>
            <a:r>
              <a:rPr lang="fr-FR" sz="1700" dirty="0"/>
              <a:t>Les caractéristiques qui sont censées rendre un système ou ses acteurs plus résilients, généralement acceptées pour inclure :</a:t>
            </a:r>
            <a:endParaRPr lang="en-US" sz="1700" dirty="0"/>
          </a:p>
          <a:p>
            <a:pPr marL="932688" lvl="2" indent="-457200">
              <a:lnSpc>
                <a:spcPct val="100000"/>
              </a:lnSpc>
              <a:spcBef>
                <a:spcPts val="0"/>
              </a:spcBef>
              <a:spcAft>
                <a:spcPts val="0"/>
              </a:spcAft>
              <a:buFont typeface="Wingdings" panose="05000000000000000000" pitchFamily="2" charset="2"/>
              <a:buChar char="Ø"/>
            </a:pPr>
            <a:r>
              <a:rPr lang="fr-FR" sz="1700" dirty="0"/>
              <a:t>redondance</a:t>
            </a:r>
          </a:p>
          <a:p>
            <a:pPr marL="932688" lvl="2" indent="-457200">
              <a:lnSpc>
                <a:spcPct val="100000"/>
              </a:lnSpc>
              <a:spcBef>
                <a:spcPts val="0"/>
              </a:spcBef>
              <a:spcAft>
                <a:spcPts val="0"/>
              </a:spcAft>
              <a:buFont typeface="Wingdings" panose="05000000000000000000" pitchFamily="2" charset="2"/>
              <a:buChar char="Ø"/>
            </a:pPr>
            <a:r>
              <a:rPr lang="fr-FR" sz="1700" dirty="0"/>
              <a:t>flexibilité</a:t>
            </a:r>
          </a:p>
          <a:p>
            <a:pPr marL="932688" lvl="2" indent="-457200">
              <a:lnSpc>
                <a:spcPct val="100000"/>
              </a:lnSpc>
              <a:spcBef>
                <a:spcPts val="0"/>
              </a:spcBef>
              <a:spcAft>
                <a:spcPts val="0"/>
              </a:spcAft>
              <a:buFont typeface="Wingdings" panose="05000000000000000000" pitchFamily="2" charset="2"/>
              <a:buChar char="Ø"/>
            </a:pPr>
            <a:r>
              <a:rPr lang="fr-FR" sz="1700" dirty="0"/>
              <a:t>connectivité</a:t>
            </a:r>
          </a:p>
          <a:p>
            <a:pPr marL="932688" lvl="2" indent="-457200">
              <a:lnSpc>
                <a:spcPct val="100000"/>
              </a:lnSpc>
              <a:spcBef>
                <a:spcPts val="0"/>
              </a:spcBef>
              <a:spcAft>
                <a:spcPts val="0"/>
              </a:spcAft>
              <a:buFont typeface="Wingdings" panose="05000000000000000000" pitchFamily="2" charset="2"/>
              <a:buChar char="Ø"/>
            </a:pPr>
            <a:r>
              <a:rPr lang="fr-FR" sz="1700" dirty="0"/>
              <a:t>anticipation</a:t>
            </a:r>
          </a:p>
          <a:p>
            <a:pPr marL="932688" lvl="2" indent="-457200">
              <a:lnSpc>
                <a:spcPct val="100000"/>
              </a:lnSpc>
              <a:spcBef>
                <a:spcPts val="0"/>
              </a:spcBef>
              <a:spcAft>
                <a:spcPts val="0"/>
              </a:spcAft>
              <a:buFont typeface="Wingdings" panose="05000000000000000000" pitchFamily="2" charset="2"/>
              <a:buChar char="Ø"/>
            </a:pPr>
            <a:r>
              <a:rPr lang="fr-FR" sz="1700" dirty="0"/>
              <a:t>auto-efficacité </a:t>
            </a:r>
          </a:p>
          <a:p>
            <a:pPr marL="932688" lvl="2" indent="-457200">
              <a:lnSpc>
                <a:spcPct val="100000"/>
              </a:lnSpc>
              <a:spcBef>
                <a:spcPts val="0"/>
              </a:spcBef>
              <a:spcAft>
                <a:spcPts val="0"/>
              </a:spcAft>
              <a:buFont typeface="Wingdings" panose="05000000000000000000" pitchFamily="2" charset="2"/>
              <a:buChar char="Ø"/>
            </a:pPr>
            <a:r>
              <a:rPr lang="fr-FR" sz="1700" dirty="0"/>
              <a:t>accès à l'assurance ou au crédit formel</a:t>
            </a:r>
            <a:endParaRPr lang="en-US" sz="1700" dirty="0"/>
          </a:p>
          <a:p>
            <a:pPr marL="457200" indent="-457200">
              <a:lnSpc>
                <a:spcPct val="100000"/>
              </a:lnSpc>
              <a:spcBef>
                <a:spcPts val="600"/>
              </a:spcBef>
              <a:spcAft>
                <a:spcPts val="0"/>
              </a:spcAft>
              <a:buFont typeface="Wingdings" panose="05000000000000000000" pitchFamily="2" charset="2"/>
              <a:buChar char="Ø"/>
            </a:pPr>
            <a:r>
              <a:rPr lang="fr-FR" sz="1700" dirty="0"/>
              <a:t>Des approximations des capacités de résilience peuvent être envisagées à différentes échelles, adaptées aux données disponibles, et interprétées comme une contribution à la résilience à l'échelle pertinente. </a:t>
            </a:r>
          </a:p>
          <a:p>
            <a:pPr marL="457200" indent="-457200">
              <a:lnSpc>
                <a:spcPct val="100000"/>
              </a:lnSpc>
              <a:spcBef>
                <a:spcPts val="600"/>
              </a:spcBef>
              <a:spcAft>
                <a:spcPts val="0"/>
              </a:spcAft>
              <a:buFont typeface="Wingdings" panose="05000000000000000000" pitchFamily="2" charset="2"/>
              <a:buChar char="Ø"/>
            </a:pPr>
            <a:r>
              <a:rPr lang="fr-FR" sz="1700" dirty="0"/>
              <a:t>Les résultats de la résilience sont souvent mesurés comme une réduction de la variabilité dans le temps, par exemple. </a:t>
            </a:r>
            <a:endParaRPr lang="en-US" sz="1700" dirty="0"/>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a:xfrm>
            <a:off x="7089288" y="993567"/>
            <a:ext cx="4496921" cy="736282"/>
          </a:xfrm>
        </p:spPr>
        <p:txBody>
          <a:bodyPr/>
          <a:lstStyle/>
          <a:p>
            <a:r>
              <a:rPr lang="en-US" b="1" dirty="0" err="1"/>
              <a:t>Indicateurs</a:t>
            </a:r>
            <a:r>
              <a:rPr lang="en-US" b="1" dirty="0"/>
              <a:t> des </a:t>
            </a:r>
            <a:r>
              <a:rPr lang="en-US" b="1" dirty="0" err="1"/>
              <a:t>candidats</a:t>
            </a:r>
            <a:endParaRPr lang="en-US" b="1" dirty="0"/>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6185647" y="1803348"/>
            <a:ext cx="5813948" cy="4426002"/>
          </a:xfrm>
        </p:spPr>
        <p:txBody>
          <a:bodyPr>
            <a:noAutofit/>
          </a:bodyPr>
          <a:lstStyle/>
          <a:p>
            <a:pPr marL="457200" indent="-457200">
              <a:lnSpc>
                <a:spcPct val="120000"/>
              </a:lnSpc>
              <a:spcBef>
                <a:spcPts val="0"/>
              </a:spcBef>
              <a:spcAft>
                <a:spcPts val="0"/>
              </a:spcAft>
              <a:buFont typeface="Arial" panose="020B0604020202020204" pitchFamily="34" charset="0"/>
              <a:buChar char="•"/>
            </a:pPr>
            <a:r>
              <a:rPr lang="fr-FR" sz="1700" dirty="0"/>
              <a:t>Indice FAO de flexibilité de l'approvisionnement alimentaire</a:t>
            </a:r>
          </a:p>
          <a:p>
            <a:pPr marL="457200" indent="-457200">
              <a:lnSpc>
                <a:spcPct val="120000"/>
              </a:lnSpc>
              <a:spcBef>
                <a:spcPts val="0"/>
              </a:spcBef>
              <a:spcAft>
                <a:spcPts val="0"/>
              </a:spcAft>
              <a:buFont typeface="Arial" panose="020B0604020202020204" pitchFamily="34" charset="0"/>
              <a:buChar char="•"/>
            </a:pPr>
            <a:r>
              <a:rPr lang="fr-FR" sz="1700" dirty="0"/>
              <a:t>FAO Coût relatif du détour (impact local)</a:t>
            </a:r>
          </a:p>
          <a:p>
            <a:pPr marL="457200" indent="-457200">
              <a:lnSpc>
                <a:spcPct val="120000"/>
              </a:lnSpc>
              <a:spcBef>
                <a:spcPts val="0"/>
              </a:spcBef>
              <a:spcAft>
                <a:spcPts val="0"/>
              </a:spcAft>
              <a:buFont typeface="Arial" panose="020B0604020202020204" pitchFamily="34" charset="0"/>
              <a:buChar char="•"/>
            </a:pPr>
            <a:r>
              <a:rPr lang="fr-FR" sz="1700" dirty="0"/>
              <a:t>Densité routière (km de route pour 100 km² de superficie)</a:t>
            </a:r>
          </a:p>
          <a:p>
            <a:pPr marL="457200" indent="-457200">
              <a:lnSpc>
                <a:spcPct val="120000"/>
              </a:lnSpc>
              <a:spcBef>
                <a:spcPts val="0"/>
              </a:spcBef>
              <a:spcAft>
                <a:spcPts val="0"/>
              </a:spcAft>
              <a:buFont typeface="Arial" panose="020B0604020202020204" pitchFamily="34" charset="0"/>
              <a:buChar char="•"/>
            </a:pPr>
            <a:r>
              <a:rPr lang="fr-FR" sz="1700" dirty="0"/>
              <a:t>Taux de </a:t>
            </a:r>
            <a:r>
              <a:rPr lang="fr-FR" sz="1700" dirty="0" smtClean="0"/>
              <a:t>la </a:t>
            </a:r>
            <a:r>
              <a:rPr lang="fr-FR" sz="1700" dirty="0"/>
              <a:t>pauvreté à 1,90 dollar par </a:t>
            </a:r>
            <a:r>
              <a:rPr lang="fr-FR" sz="1700" dirty="0" smtClean="0"/>
              <a:t>jour (% population vivant en bas de 1.90$US)</a:t>
            </a:r>
            <a:endParaRPr lang="fr-FR" sz="1700" dirty="0"/>
          </a:p>
          <a:p>
            <a:pPr marL="457200" indent="-457200">
              <a:lnSpc>
                <a:spcPct val="120000"/>
              </a:lnSpc>
              <a:spcBef>
                <a:spcPts val="0"/>
              </a:spcBef>
              <a:spcAft>
                <a:spcPts val="0"/>
              </a:spcAft>
              <a:buFont typeface="Arial" panose="020B0604020202020204" pitchFamily="34" charset="0"/>
              <a:buChar char="•"/>
            </a:pPr>
            <a:r>
              <a:rPr lang="fr-FR" sz="1700" dirty="0"/>
              <a:t>Abonnements au téléphone portable (pour 100 personnes)</a:t>
            </a:r>
          </a:p>
          <a:p>
            <a:pPr marL="457200" indent="-457200">
              <a:lnSpc>
                <a:spcPct val="120000"/>
              </a:lnSpc>
              <a:spcBef>
                <a:spcPts val="0"/>
              </a:spcBef>
              <a:spcAft>
                <a:spcPts val="0"/>
              </a:spcAft>
              <a:buFont typeface="Arial" panose="020B0604020202020204" pitchFamily="34" charset="0"/>
              <a:buChar char="•"/>
            </a:pPr>
            <a:r>
              <a:rPr lang="fr-FR" sz="1700" dirty="0"/>
              <a:t>Accès à l'électricité (% de la population)</a:t>
            </a:r>
          </a:p>
          <a:p>
            <a:pPr marL="457200" indent="-457200">
              <a:lnSpc>
                <a:spcPct val="120000"/>
              </a:lnSpc>
              <a:spcBef>
                <a:spcPts val="0"/>
              </a:spcBef>
              <a:spcAft>
                <a:spcPts val="0"/>
              </a:spcAft>
              <a:buFont typeface="Arial" panose="020B0604020202020204" pitchFamily="34" charset="0"/>
              <a:buChar char="•"/>
            </a:pPr>
            <a:r>
              <a:rPr lang="fr-FR" sz="1700" dirty="0"/>
              <a:t>Production d'électricité renouvelable (% de la production totale d'électricité)</a:t>
            </a:r>
          </a:p>
          <a:p>
            <a:pPr marL="457200" indent="-457200">
              <a:lnSpc>
                <a:spcPct val="120000"/>
              </a:lnSpc>
              <a:spcBef>
                <a:spcPts val="0"/>
              </a:spcBef>
              <a:spcAft>
                <a:spcPts val="0"/>
              </a:spcAft>
              <a:buFont typeface="Arial" panose="020B0604020202020204" pitchFamily="34" charset="0"/>
              <a:buChar char="•"/>
            </a:pPr>
            <a:r>
              <a:rPr lang="fr-FR" sz="1700" dirty="0"/>
              <a:t>Taux d'achèvement du cycle primaire, total (% du groupe d'âge concerné)</a:t>
            </a:r>
          </a:p>
          <a:p>
            <a:pPr marL="457200" indent="-457200">
              <a:lnSpc>
                <a:spcPct val="120000"/>
              </a:lnSpc>
              <a:spcBef>
                <a:spcPts val="0"/>
              </a:spcBef>
              <a:spcAft>
                <a:spcPts val="0"/>
              </a:spcAft>
              <a:buFont typeface="Arial" panose="020B0604020202020204" pitchFamily="34" charset="0"/>
              <a:buChar char="•"/>
            </a:pPr>
            <a:r>
              <a:rPr lang="fr-FR" sz="1700" dirty="0"/>
              <a:t>Capital social (indice de prospérité </a:t>
            </a:r>
            <a:r>
              <a:rPr lang="fr-FR" sz="1700" dirty="0" err="1"/>
              <a:t>Legatum</a:t>
            </a:r>
            <a:r>
              <a:rPr lang="fr-FR" sz="1700" dirty="0"/>
              <a:t>)</a:t>
            </a:r>
          </a:p>
          <a:p>
            <a:pPr marL="457200" indent="-457200">
              <a:lnSpc>
                <a:spcPct val="120000"/>
              </a:lnSpc>
              <a:spcBef>
                <a:spcPts val="0"/>
              </a:spcBef>
              <a:spcAft>
                <a:spcPts val="0"/>
              </a:spcAft>
              <a:buFont typeface="Arial" panose="020B0604020202020204" pitchFamily="34" charset="0"/>
              <a:buChar char="•"/>
            </a:pPr>
            <a:r>
              <a:rPr lang="fr-FR" sz="1700" dirty="0"/>
              <a:t>Capital social (indice de transformation </a:t>
            </a:r>
            <a:r>
              <a:rPr lang="fr-FR" sz="1700" dirty="0" err="1"/>
              <a:t>Bertellsman</a:t>
            </a:r>
            <a:r>
              <a:rPr lang="fr-FR" sz="1700" dirty="0"/>
              <a:t>)</a:t>
            </a:r>
          </a:p>
          <a:p>
            <a:pPr marL="457200" indent="-457200">
              <a:lnSpc>
                <a:spcPct val="120000"/>
              </a:lnSpc>
              <a:spcBef>
                <a:spcPts val="0"/>
              </a:spcBef>
              <a:spcAft>
                <a:spcPts val="0"/>
              </a:spcAft>
              <a:buFont typeface="Arial" panose="020B0604020202020204" pitchFamily="34" charset="0"/>
              <a:buChar char="•"/>
            </a:pPr>
            <a:r>
              <a:rPr lang="fr-FR" sz="1700" dirty="0"/>
              <a:t>Indice mondial de l'innovation</a:t>
            </a:r>
          </a:p>
          <a:p>
            <a:pPr marL="457200" indent="-457200">
              <a:lnSpc>
                <a:spcPct val="120000"/>
              </a:lnSpc>
              <a:spcBef>
                <a:spcPts val="0"/>
              </a:spcBef>
              <a:spcAft>
                <a:spcPts val="0"/>
              </a:spcAft>
              <a:buFont typeface="Arial" panose="020B0604020202020204" pitchFamily="34" charset="0"/>
              <a:buChar char="•"/>
            </a:pPr>
            <a:endParaRPr lang="en-US" sz="1700" dirty="0"/>
          </a:p>
        </p:txBody>
      </p:sp>
    </p:spTree>
    <p:extLst>
      <p:ext uri="{BB962C8B-B14F-4D97-AF65-F5344CB8AC3E}">
        <p14:creationId xmlns:p14="http://schemas.microsoft.com/office/powerpoint/2010/main" val="29662876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a:xfrm>
            <a:off x="1097280" y="286604"/>
            <a:ext cx="10058400" cy="724616"/>
          </a:xfrm>
        </p:spPr>
        <p:txBody>
          <a:bodyPr/>
          <a:lstStyle/>
          <a:p>
            <a:r>
              <a:rPr lang="en-US" dirty="0" err="1"/>
              <a:t>Diversité</a:t>
            </a:r>
            <a:r>
              <a:rPr lang="en-US" dirty="0"/>
              <a:t> </a:t>
            </a:r>
            <a:r>
              <a:rPr lang="en-US" dirty="0" err="1"/>
              <a:t>agricole</a:t>
            </a:r>
            <a:r>
              <a:rPr lang="en-US" dirty="0"/>
              <a:t> et </a:t>
            </a:r>
            <a:r>
              <a:rPr lang="en-US" dirty="0" err="1"/>
              <a:t>alimentaire</a:t>
            </a:r>
            <a:endParaRPr lang="en-US" dirty="0"/>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a:xfrm>
            <a:off x="796066" y="1011220"/>
            <a:ext cx="4152452" cy="736282"/>
          </a:xfrm>
        </p:spPr>
        <p:txBody>
          <a:bodyPr/>
          <a:lstStyle/>
          <a:p>
            <a:r>
              <a:rPr lang="en-US"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258184" y="1846052"/>
            <a:ext cx="6702014" cy="3647015"/>
          </a:xfrm>
        </p:spPr>
        <p:txBody>
          <a:bodyPr>
            <a:noAutofit/>
          </a:bodyPr>
          <a:lstStyle/>
          <a:p>
            <a:pPr marL="457200" indent="-457200">
              <a:lnSpc>
                <a:spcPct val="100000"/>
              </a:lnSpc>
              <a:spcBef>
                <a:spcPts val="600"/>
              </a:spcBef>
              <a:spcAft>
                <a:spcPts val="600"/>
              </a:spcAft>
              <a:buFont typeface="Wingdings" panose="05000000000000000000" pitchFamily="2" charset="2"/>
              <a:buChar char="Ø"/>
            </a:pPr>
            <a:r>
              <a:rPr lang="fr-FR" sz="1800" dirty="0"/>
              <a:t>L'</a:t>
            </a:r>
            <a:r>
              <a:rPr lang="fr-FR" sz="1800" dirty="0" err="1"/>
              <a:t>agrobiodiversité</a:t>
            </a:r>
            <a:r>
              <a:rPr lang="fr-FR" sz="1800" dirty="0"/>
              <a:t> dans et autour des systèmes de culture renforce la résilience des cultures, du bétail, des forêts, de la pêche et de l'aquaculture.</a:t>
            </a:r>
            <a:endParaRPr lang="en-US" sz="1800" dirty="0"/>
          </a:p>
          <a:p>
            <a:pPr marL="457200" indent="-457200">
              <a:lnSpc>
                <a:spcPct val="100000"/>
              </a:lnSpc>
              <a:spcBef>
                <a:spcPts val="600"/>
              </a:spcBef>
              <a:spcAft>
                <a:spcPts val="600"/>
              </a:spcAft>
              <a:buFont typeface="Wingdings" panose="05000000000000000000" pitchFamily="2" charset="2"/>
              <a:buChar char="Ø"/>
            </a:pPr>
            <a:r>
              <a:rPr lang="fr-FR" sz="1800" dirty="0"/>
              <a:t>Les interactions entre la diversité génétique, la diversité des espèces et la diversité des écosystèmes à différentes échelles spatiales maintiennent la stabilité face à l'occurrence croissante de chocs et de stress, permettent l'adaptation et favorisent la récupération après des perturbations.</a:t>
            </a:r>
          </a:p>
          <a:p>
            <a:pPr marL="457200" indent="-457200">
              <a:lnSpc>
                <a:spcPct val="100000"/>
              </a:lnSpc>
              <a:spcBef>
                <a:spcPts val="600"/>
              </a:spcBef>
              <a:spcAft>
                <a:spcPts val="600"/>
              </a:spcAft>
              <a:buFont typeface="Wingdings" panose="05000000000000000000" pitchFamily="2" charset="2"/>
              <a:buChar char="Ø"/>
            </a:pPr>
            <a:r>
              <a:rPr lang="fr-FR" sz="1800" dirty="0"/>
              <a:t>  L'</a:t>
            </a:r>
            <a:r>
              <a:rPr lang="fr-FR" sz="1800" dirty="0" err="1"/>
              <a:t>agrobiodiversité</a:t>
            </a:r>
            <a:r>
              <a:rPr lang="fr-FR" sz="1800" dirty="0"/>
              <a:t> garantit les capacités de résilience des systèmes alimentaires pour les générations futures et les chocs encore inconnus.</a:t>
            </a:r>
            <a:r>
              <a:rPr lang="en-US" sz="1800" dirty="0"/>
              <a:t>. </a:t>
            </a:r>
          </a:p>
          <a:p>
            <a:pPr marL="457200" indent="-457200">
              <a:lnSpc>
                <a:spcPct val="100000"/>
              </a:lnSpc>
              <a:spcBef>
                <a:spcPts val="600"/>
              </a:spcBef>
              <a:spcAft>
                <a:spcPts val="600"/>
              </a:spcAft>
              <a:buFont typeface="Wingdings" panose="05000000000000000000" pitchFamily="2" charset="2"/>
              <a:buChar char="Ø"/>
            </a:pPr>
            <a:r>
              <a:rPr lang="fr-FR" sz="1800" dirty="0"/>
              <a:t>La diversité alimentaire est à la base d'une alimentation saine, la plupart des directives alimentaires recommandant une alimentation riche en diversité de groupes alimentaires. </a:t>
            </a:r>
            <a:endParaRPr lang="en-US" sz="1800" dirty="0"/>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a:xfrm>
            <a:off x="7336714" y="1109770"/>
            <a:ext cx="3818965" cy="736282"/>
          </a:xfrm>
        </p:spPr>
        <p:txBody>
          <a:bodyPr/>
          <a:lstStyle/>
          <a:p>
            <a:r>
              <a:rPr lang="en-US" dirty="0" err="1"/>
              <a:t>Indicateurs</a:t>
            </a:r>
            <a:r>
              <a:rPr lang="en-US" dirty="0"/>
              <a:t> des </a:t>
            </a:r>
            <a:r>
              <a:rPr lang="en-US" dirty="0" err="1"/>
              <a:t>candidats</a:t>
            </a:r>
            <a:endParaRPr lang="en-US" dirty="0"/>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7896113" y="1944602"/>
            <a:ext cx="3388659" cy="3140734"/>
          </a:xfrm>
        </p:spPr>
        <p:txBody>
          <a:bodyPr>
            <a:normAutofit/>
          </a:bodyPr>
          <a:lstStyle/>
          <a:p>
            <a:pPr marL="457200" indent="-457200">
              <a:lnSpc>
                <a:spcPct val="120000"/>
              </a:lnSpc>
              <a:spcBef>
                <a:spcPts val="0"/>
              </a:spcBef>
              <a:spcAft>
                <a:spcPts val="0"/>
              </a:spcAft>
              <a:buFont typeface="Arial" panose="020B0604020202020204" pitchFamily="34" charset="0"/>
              <a:buChar char="•"/>
            </a:pPr>
            <a:r>
              <a:rPr lang="fr-FR" dirty="0"/>
              <a:t>Diversité des espèces dans la production alimentaire</a:t>
            </a:r>
          </a:p>
          <a:p>
            <a:pPr marL="457200" indent="-457200">
              <a:lnSpc>
                <a:spcPct val="120000"/>
              </a:lnSpc>
              <a:spcBef>
                <a:spcPts val="0"/>
              </a:spcBef>
              <a:spcAft>
                <a:spcPts val="0"/>
              </a:spcAft>
              <a:buFont typeface="Arial" panose="020B0604020202020204" pitchFamily="34" charset="0"/>
              <a:buChar char="•"/>
            </a:pPr>
            <a:r>
              <a:rPr lang="fr-FR" dirty="0"/>
              <a:t>Diversité des espèces dans la production alimentaire</a:t>
            </a:r>
            <a:endParaRPr lang="en-US" dirty="0"/>
          </a:p>
        </p:txBody>
      </p:sp>
    </p:spTree>
    <p:extLst>
      <p:ext uri="{BB962C8B-B14F-4D97-AF65-F5344CB8AC3E}">
        <p14:creationId xmlns:p14="http://schemas.microsoft.com/office/powerpoint/2010/main" val="22022787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p:txBody>
          <a:bodyPr/>
          <a:lstStyle/>
          <a:p>
            <a:r>
              <a:rPr lang="en-US" dirty="0" err="1"/>
              <a:t>Réponses</a:t>
            </a:r>
            <a:r>
              <a:rPr lang="en-US" dirty="0"/>
              <a:t> de </a:t>
            </a:r>
            <a:r>
              <a:rPr lang="en-US" dirty="0" err="1"/>
              <a:t>résilience</a:t>
            </a:r>
            <a:endParaRPr lang="en-US" dirty="0"/>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p:txBody>
          <a:bodyPr/>
          <a:lstStyle/>
          <a:p>
            <a:r>
              <a:rPr lang="en-US"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419547" y="2582334"/>
            <a:ext cx="6325497" cy="3647015"/>
          </a:xfrm>
        </p:spPr>
        <p:txBody>
          <a:bodyPr>
            <a:noAutofit/>
          </a:bodyPr>
          <a:lstStyle/>
          <a:p>
            <a:pPr marL="457200" indent="-457200">
              <a:lnSpc>
                <a:spcPct val="100000"/>
              </a:lnSpc>
              <a:spcBef>
                <a:spcPts val="600"/>
              </a:spcBef>
              <a:spcAft>
                <a:spcPts val="600"/>
              </a:spcAft>
              <a:buFont typeface="Wingdings" panose="05000000000000000000" pitchFamily="2" charset="2"/>
              <a:buChar char="Ø"/>
            </a:pPr>
            <a:r>
              <a:rPr lang="fr-FR" dirty="0"/>
              <a:t>Les réponses adoptées par les individus, les communautés ou les sociétés pour anticiper ou atténuer l'impact des chocs et des facteurs de stress ne donnent pas toutes des résultats positifs, que ce soit à court ou à long terme.</a:t>
            </a:r>
            <a:r>
              <a:rPr lang="en-US" dirty="0"/>
              <a:t>. </a:t>
            </a:r>
          </a:p>
          <a:p>
            <a:pPr marL="457200" indent="-457200">
              <a:lnSpc>
                <a:spcPct val="100000"/>
              </a:lnSpc>
              <a:spcBef>
                <a:spcPts val="600"/>
              </a:spcBef>
              <a:spcAft>
                <a:spcPts val="600"/>
              </a:spcAft>
              <a:buFont typeface="Wingdings" panose="05000000000000000000" pitchFamily="2" charset="2"/>
              <a:buChar char="Ø"/>
            </a:pPr>
            <a:r>
              <a:rPr lang="en-US" dirty="0"/>
              <a:t>Understanding and measuring resilience also requires monitoring "</a:t>
            </a:r>
            <a:r>
              <a:rPr lang="en-US" dirty="0" err="1"/>
              <a:t>maladaptations</a:t>
            </a:r>
            <a:r>
              <a:rPr lang="en-US" dirty="0"/>
              <a:t>" (Barnett and O'Neil 2013 ).</a:t>
            </a:r>
          </a:p>
          <a:p>
            <a:pPr marL="457200" indent="-457200">
              <a:lnSpc>
                <a:spcPct val="100000"/>
              </a:lnSpc>
              <a:spcBef>
                <a:spcPts val="600"/>
              </a:spcBef>
              <a:spcAft>
                <a:spcPts val="600"/>
              </a:spcAft>
              <a:buFont typeface="Wingdings" panose="05000000000000000000" pitchFamily="2" charset="2"/>
              <a:buChar char="Ø"/>
            </a:pPr>
            <a:r>
              <a:rPr lang="fr-FR" dirty="0"/>
              <a:t>Constas et al (2014) : " la résilience est la capacité qui garantit que les facteurs de stress et les chocs n'ont pas de conséquences négatives durables sur le développement</a:t>
            </a:r>
            <a:endParaRPr lang="en-US" dirty="0"/>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a:xfrm>
            <a:off x="7121562" y="1846052"/>
            <a:ext cx="4034118" cy="736282"/>
          </a:xfrm>
        </p:spPr>
        <p:txBody>
          <a:bodyPr/>
          <a:lstStyle/>
          <a:p>
            <a:r>
              <a:rPr lang="en-US" dirty="0" err="1"/>
              <a:t>Indicateurs</a:t>
            </a:r>
            <a:r>
              <a:rPr lang="en-US" dirty="0"/>
              <a:t> des </a:t>
            </a:r>
            <a:r>
              <a:rPr lang="en-US" dirty="0" err="1"/>
              <a:t>candidats</a:t>
            </a:r>
            <a:endParaRPr lang="en-US" dirty="0"/>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7412019" y="2582334"/>
            <a:ext cx="4037031" cy="3723216"/>
          </a:xfrm>
        </p:spPr>
        <p:txBody>
          <a:bodyPr>
            <a:normAutofit/>
          </a:bodyPr>
          <a:lstStyle/>
          <a:p>
            <a:pPr marL="457200" indent="-457200">
              <a:lnSpc>
                <a:spcPct val="120000"/>
              </a:lnSpc>
              <a:spcBef>
                <a:spcPts val="0"/>
              </a:spcBef>
              <a:spcAft>
                <a:spcPts val="1200"/>
              </a:spcAft>
              <a:buFont typeface="Arial" panose="020B0604020202020204" pitchFamily="34" charset="0"/>
              <a:buChar char="•"/>
            </a:pPr>
            <a:r>
              <a:rPr lang="fr-FR" dirty="0"/>
              <a:t>Indice de stratégie d'adaptation basé sur la consommation (</a:t>
            </a:r>
            <a:r>
              <a:rPr lang="fr-FR" dirty="0" err="1"/>
              <a:t>CSI</a:t>
            </a:r>
            <a:r>
              <a:rPr lang="fr-FR" dirty="0"/>
              <a:t> réduit)</a:t>
            </a:r>
          </a:p>
          <a:p>
            <a:pPr marL="457200" indent="-457200">
              <a:lnSpc>
                <a:spcPct val="120000"/>
              </a:lnSpc>
              <a:spcBef>
                <a:spcPts val="0"/>
              </a:spcBef>
              <a:spcAft>
                <a:spcPts val="1200"/>
              </a:spcAft>
              <a:buFont typeface="Arial" panose="020B0604020202020204" pitchFamily="34" charset="0"/>
              <a:buChar char="•"/>
            </a:pPr>
            <a:r>
              <a:rPr lang="fr-FR" dirty="0"/>
              <a:t>Solution d'adaptation basée sur la nature</a:t>
            </a:r>
            <a:endParaRPr lang="en-US" dirty="0"/>
          </a:p>
        </p:txBody>
      </p:sp>
    </p:spTree>
    <p:extLst>
      <p:ext uri="{BB962C8B-B14F-4D97-AF65-F5344CB8AC3E}">
        <p14:creationId xmlns:p14="http://schemas.microsoft.com/office/powerpoint/2010/main" val="10478394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p:txBody>
          <a:bodyPr/>
          <a:lstStyle/>
          <a:p>
            <a:r>
              <a:rPr lang="en-US" dirty="0" err="1"/>
              <a:t>Résultats</a:t>
            </a:r>
            <a:r>
              <a:rPr lang="en-US" dirty="0"/>
              <a:t> à long </a:t>
            </a:r>
            <a:r>
              <a:rPr lang="en-US" dirty="0" err="1"/>
              <a:t>terme</a:t>
            </a:r>
            <a:endParaRPr lang="en-US" dirty="0"/>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p:txBody>
          <a:bodyPr/>
          <a:lstStyle/>
          <a:p>
            <a:r>
              <a:rPr lang="en-US"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473336" y="2582334"/>
            <a:ext cx="5561704" cy="3647015"/>
          </a:xfrm>
        </p:spPr>
        <p:txBody>
          <a:bodyPr>
            <a:noAutofit/>
          </a:bodyPr>
          <a:lstStyle/>
          <a:p>
            <a:pPr marL="457200" indent="-457200">
              <a:lnSpc>
                <a:spcPct val="100000"/>
              </a:lnSpc>
              <a:spcBef>
                <a:spcPts val="600"/>
              </a:spcBef>
              <a:spcAft>
                <a:spcPts val="0"/>
              </a:spcAft>
              <a:buFont typeface="Wingdings" panose="05000000000000000000" pitchFamily="2" charset="2"/>
              <a:buChar char="Ø"/>
            </a:pPr>
            <a:r>
              <a:rPr lang="fr-FR" sz="1800" dirty="0"/>
              <a:t>L'objectif du renforcement de la résilience est d'améliorer le bien-être individuel et collectif à long terme face aux chocs et aux facteurs de stress.</a:t>
            </a:r>
          </a:p>
          <a:p>
            <a:pPr marL="457200" indent="-457200">
              <a:lnSpc>
                <a:spcPct val="100000"/>
              </a:lnSpc>
              <a:spcBef>
                <a:spcPts val="600"/>
              </a:spcBef>
              <a:spcAft>
                <a:spcPts val="0"/>
              </a:spcAft>
              <a:buFont typeface="Wingdings" panose="05000000000000000000" pitchFamily="2" charset="2"/>
              <a:buChar char="Ø"/>
            </a:pPr>
            <a:r>
              <a:rPr lang="fr-FR" sz="1800" dirty="0"/>
              <a:t>Les indicateurs de résultats à long terme doivent refléter les améliorations du bien-être humain. </a:t>
            </a:r>
            <a:endParaRPr lang="en-US" sz="1800" dirty="0"/>
          </a:p>
          <a:p>
            <a:pPr marL="457200" indent="-457200">
              <a:lnSpc>
                <a:spcPct val="100000"/>
              </a:lnSpc>
              <a:spcBef>
                <a:spcPts val="600"/>
              </a:spcBef>
              <a:spcAft>
                <a:spcPts val="0"/>
              </a:spcAft>
              <a:buFont typeface="Wingdings" panose="05000000000000000000" pitchFamily="2" charset="2"/>
              <a:buChar char="Ø"/>
            </a:pPr>
            <a:r>
              <a:rPr lang="fr-FR" sz="1800" dirty="0"/>
              <a:t>Les composantes comprennent le suivi de la stabilité des différents piliers de la sécurité alimentaire, les moyens de subsistance des personnes impliquées dans les systèmes alimentaires.</a:t>
            </a:r>
            <a:endParaRPr lang="en-US" sz="1800" dirty="0"/>
          </a:p>
          <a:p>
            <a:pPr marL="457200" indent="-457200">
              <a:lnSpc>
                <a:spcPct val="100000"/>
              </a:lnSpc>
              <a:spcBef>
                <a:spcPts val="600"/>
              </a:spcBef>
              <a:spcAft>
                <a:spcPts val="0"/>
              </a:spcAft>
              <a:buFont typeface="Wingdings" panose="05000000000000000000" pitchFamily="2" charset="2"/>
              <a:buChar char="Ø"/>
            </a:pPr>
            <a:r>
              <a:rPr lang="fr-FR" sz="1800" dirty="0"/>
              <a:t>L'accent est mis sur la mesure de l'(in)stabilité dans le temps (et non sur les valeurs absolues). </a:t>
            </a:r>
            <a:endParaRPr lang="en-US" sz="700" dirty="0"/>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p:txBody>
          <a:bodyPr/>
          <a:lstStyle/>
          <a:p>
            <a:r>
              <a:rPr lang="en-US" dirty="0" err="1"/>
              <a:t>Indicateurs</a:t>
            </a:r>
            <a:r>
              <a:rPr lang="en-US" dirty="0"/>
              <a:t> </a:t>
            </a:r>
            <a:r>
              <a:rPr lang="en-US" dirty="0" err="1"/>
              <a:t>candidats</a:t>
            </a:r>
            <a:endParaRPr lang="en-US" dirty="0"/>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6235065" y="2582334"/>
            <a:ext cx="5393951" cy="3723216"/>
          </a:xfrm>
        </p:spPr>
        <p:txBody>
          <a:bodyPr>
            <a:normAutofit fontScale="92500" lnSpcReduction="20000"/>
          </a:bodyPr>
          <a:lstStyle/>
          <a:p>
            <a:pPr marL="457200" indent="-457200">
              <a:lnSpc>
                <a:spcPct val="120000"/>
              </a:lnSpc>
              <a:spcBef>
                <a:spcPts val="0"/>
              </a:spcBef>
              <a:spcAft>
                <a:spcPts val="0"/>
              </a:spcAft>
              <a:buFont typeface="Arial" panose="020B0604020202020204" pitchFamily="34" charset="0"/>
              <a:buChar char="•"/>
            </a:pPr>
            <a:r>
              <a:rPr lang="fr-FR" dirty="0"/>
              <a:t>Score de stabilité de la consommation alimentaire (</a:t>
            </a:r>
            <a:r>
              <a:rPr lang="fr-FR" dirty="0" err="1"/>
              <a:t>FCS</a:t>
            </a:r>
            <a:r>
              <a:rPr lang="fr-FR" dirty="0"/>
              <a:t>)</a:t>
            </a:r>
          </a:p>
          <a:p>
            <a:pPr marL="457200" indent="-457200">
              <a:lnSpc>
                <a:spcPct val="120000"/>
              </a:lnSpc>
              <a:spcBef>
                <a:spcPts val="0"/>
              </a:spcBef>
              <a:spcAft>
                <a:spcPts val="0"/>
              </a:spcAft>
              <a:buFont typeface="Arial" panose="020B0604020202020204" pitchFamily="34" charset="0"/>
              <a:buChar char="•"/>
            </a:pPr>
            <a:r>
              <a:rPr lang="fr-FR" dirty="0"/>
              <a:t>Indice de volatilité des prix alimentaires nationaux</a:t>
            </a:r>
          </a:p>
          <a:p>
            <a:pPr marL="457200" indent="-457200">
              <a:lnSpc>
                <a:spcPct val="120000"/>
              </a:lnSpc>
              <a:spcBef>
                <a:spcPts val="0"/>
              </a:spcBef>
              <a:spcAft>
                <a:spcPts val="0"/>
              </a:spcAft>
              <a:buFont typeface="Arial" panose="020B0604020202020204" pitchFamily="34" charset="0"/>
              <a:buChar char="•"/>
            </a:pPr>
            <a:r>
              <a:rPr lang="fr-FR" dirty="0"/>
              <a:t>Stabilité des indicateurs basés sur l'échelle de l'expérience de l'insécurité alimentaire (FIES)</a:t>
            </a:r>
          </a:p>
          <a:p>
            <a:pPr marL="457200" indent="-457200">
              <a:lnSpc>
                <a:spcPct val="120000"/>
              </a:lnSpc>
              <a:spcBef>
                <a:spcPts val="0"/>
              </a:spcBef>
              <a:spcAft>
                <a:spcPts val="0"/>
              </a:spcAft>
              <a:buFont typeface="Arial" panose="020B0604020202020204" pitchFamily="34" charset="0"/>
              <a:buChar char="•"/>
            </a:pPr>
            <a:r>
              <a:rPr lang="fr-FR" dirty="0"/>
              <a:t>Variabilité de l'approvisionnement alimentaire par habitant</a:t>
            </a:r>
          </a:p>
          <a:p>
            <a:pPr marL="457200" indent="-457200">
              <a:lnSpc>
                <a:spcPct val="120000"/>
              </a:lnSpc>
              <a:spcBef>
                <a:spcPts val="0"/>
              </a:spcBef>
              <a:spcAft>
                <a:spcPts val="0"/>
              </a:spcAft>
              <a:buFont typeface="Arial" panose="020B0604020202020204" pitchFamily="34" charset="0"/>
              <a:buChar char="•"/>
            </a:pPr>
            <a:r>
              <a:rPr lang="fr-FR" dirty="0"/>
              <a:t>Stabilité de la prévalence de la sous-alimentation</a:t>
            </a:r>
          </a:p>
          <a:p>
            <a:pPr marL="457200" indent="-457200">
              <a:lnSpc>
                <a:spcPct val="120000"/>
              </a:lnSpc>
              <a:spcBef>
                <a:spcPts val="0"/>
              </a:spcBef>
              <a:spcAft>
                <a:spcPts val="0"/>
              </a:spcAft>
              <a:buFont typeface="Arial" panose="020B0604020202020204" pitchFamily="34" charset="0"/>
              <a:buChar char="•"/>
            </a:pPr>
            <a:r>
              <a:rPr lang="fr-FR" dirty="0"/>
              <a:t>Stabilité de la proportion de personnes n'ayant pas les moyens de s'offrir un régime alimentaire sain </a:t>
            </a:r>
            <a:endParaRPr lang="en-US" dirty="0"/>
          </a:p>
        </p:txBody>
      </p:sp>
    </p:spTree>
    <p:extLst>
      <p:ext uri="{BB962C8B-B14F-4D97-AF65-F5344CB8AC3E}">
        <p14:creationId xmlns:p14="http://schemas.microsoft.com/office/powerpoint/2010/main" val="23050466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BE14A-4752-90C4-0D33-7601BB51F528}"/>
              </a:ext>
            </a:extLst>
          </p:cNvPr>
          <p:cNvSpPr>
            <a:spLocks noGrp="1"/>
          </p:cNvSpPr>
          <p:nvPr>
            <p:ph type="title"/>
          </p:nvPr>
        </p:nvSpPr>
        <p:spPr>
          <a:xfrm>
            <a:off x="1097280" y="286604"/>
            <a:ext cx="10058400" cy="810676"/>
          </a:xfrm>
        </p:spPr>
        <p:txBody>
          <a:bodyPr>
            <a:normAutofit fontScale="90000"/>
          </a:bodyPr>
          <a:lstStyle/>
          <a:p>
            <a:r>
              <a:rPr lang="fr-FR" dirty="0"/>
              <a:t>Indice de durabilité du système alimentaire</a:t>
            </a:r>
            <a:endParaRPr lang="en-US" dirty="0"/>
          </a:p>
        </p:txBody>
      </p:sp>
      <p:sp>
        <p:nvSpPr>
          <p:cNvPr id="4" name="Text Placeholder 3">
            <a:extLst>
              <a:ext uri="{FF2B5EF4-FFF2-40B4-BE49-F238E27FC236}">
                <a16:creationId xmlns:a16="http://schemas.microsoft.com/office/drawing/2014/main" id="{27C5B606-94AD-7D36-F1BF-1926D9FB9362}"/>
              </a:ext>
            </a:extLst>
          </p:cNvPr>
          <p:cNvSpPr>
            <a:spLocks noGrp="1"/>
          </p:cNvSpPr>
          <p:nvPr>
            <p:ph type="body" idx="1"/>
          </p:nvPr>
        </p:nvSpPr>
        <p:spPr>
          <a:xfrm>
            <a:off x="1097280" y="920894"/>
            <a:ext cx="4937760" cy="736282"/>
          </a:xfrm>
        </p:spPr>
        <p:txBody>
          <a:bodyPr/>
          <a:lstStyle/>
          <a:p>
            <a:r>
              <a:rPr lang="en-US" b="1" dirty="0"/>
              <a:t>Definition</a:t>
            </a:r>
          </a:p>
        </p:txBody>
      </p:sp>
      <p:sp>
        <p:nvSpPr>
          <p:cNvPr id="5" name="Content Placeholder 4">
            <a:extLst>
              <a:ext uri="{FF2B5EF4-FFF2-40B4-BE49-F238E27FC236}">
                <a16:creationId xmlns:a16="http://schemas.microsoft.com/office/drawing/2014/main" id="{CDA6EFE0-759A-421B-B1E9-21E5FFAFE00F}"/>
              </a:ext>
            </a:extLst>
          </p:cNvPr>
          <p:cNvSpPr>
            <a:spLocks noGrp="1"/>
          </p:cNvSpPr>
          <p:nvPr>
            <p:ph sz="half" idx="2"/>
          </p:nvPr>
        </p:nvSpPr>
        <p:spPr>
          <a:xfrm>
            <a:off x="688489" y="1914862"/>
            <a:ext cx="6712772" cy="4314488"/>
          </a:xfrm>
        </p:spPr>
        <p:txBody>
          <a:bodyPr>
            <a:noAutofit/>
          </a:bodyPr>
          <a:lstStyle/>
          <a:p>
            <a:pPr marL="457200" indent="-457200">
              <a:lnSpc>
                <a:spcPct val="100000"/>
              </a:lnSpc>
              <a:spcBef>
                <a:spcPts val="600"/>
              </a:spcBef>
              <a:spcAft>
                <a:spcPts val="0"/>
              </a:spcAft>
              <a:buFont typeface="Wingdings" panose="05000000000000000000" pitchFamily="2" charset="2"/>
              <a:buChar char="Ø"/>
            </a:pPr>
            <a:r>
              <a:rPr lang="en-US" sz="1800" dirty="0"/>
              <a:t>Deux indices </a:t>
            </a:r>
            <a:r>
              <a:rPr lang="en-US" sz="1800" dirty="0" err="1"/>
              <a:t>complémentaires</a:t>
            </a:r>
            <a:endParaRPr lang="en-US" sz="1800" dirty="0"/>
          </a:p>
          <a:p>
            <a:pPr marL="932688" lvl="2" indent="-457200">
              <a:lnSpc>
                <a:spcPct val="100000"/>
              </a:lnSpc>
              <a:spcBef>
                <a:spcPts val="600"/>
              </a:spcBef>
              <a:spcAft>
                <a:spcPts val="0"/>
              </a:spcAft>
              <a:buFont typeface="+mj-lt"/>
              <a:buAutoNum type="arabicPeriod"/>
            </a:pPr>
            <a:r>
              <a:rPr lang="fr-FR" sz="1800" dirty="0"/>
              <a:t>agréger tous les indicateurs des domaines thématiques précédents en un indice composite unidimensionnel et global.</a:t>
            </a:r>
            <a:endParaRPr lang="en-US" sz="1800" dirty="0"/>
          </a:p>
          <a:p>
            <a:pPr marL="932688" lvl="2" indent="-457200">
              <a:lnSpc>
                <a:spcPct val="100000"/>
              </a:lnSpc>
              <a:spcBef>
                <a:spcPts val="600"/>
              </a:spcBef>
              <a:spcAft>
                <a:spcPts val="0"/>
              </a:spcAft>
              <a:buFont typeface="+mj-lt"/>
              <a:buAutoNum type="arabicPeriod"/>
            </a:pPr>
            <a:r>
              <a:rPr lang="fr-FR" sz="1800" dirty="0"/>
              <a:t>intégrer un ensemble parcimonieux d'indicateurs emblématiques (couvrant tous les domaines thématiques). </a:t>
            </a:r>
            <a:endParaRPr lang="en-US" sz="1800" dirty="0"/>
          </a:p>
          <a:p>
            <a:pPr marL="457200" indent="-457200">
              <a:lnSpc>
                <a:spcPct val="100000"/>
              </a:lnSpc>
              <a:spcBef>
                <a:spcPts val="600"/>
              </a:spcBef>
              <a:spcAft>
                <a:spcPts val="0"/>
              </a:spcAft>
              <a:buFont typeface="Wingdings" panose="05000000000000000000" pitchFamily="2" charset="2"/>
              <a:buChar char="Ø"/>
            </a:pPr>
            <a:r>
              <a:rPr lang="fr-FR" dirty="0"/>
              <a:t>Équilibre les points forts de chaque type d'indice : exhaustivité et facilité d'interprétation.</a:t>
            </a:r>
          </a:p>
          <a:p>
            <a:pPr marL="457200" indent="-457200">
              <a:lnSpc>
                <a:spcPct val="100000"/>
              </a:lnSpc>
              <a:spcBef>
                <a:spcPts val="600"/>
              </a:spcBef>
              <a:spcAft>
                <a:spcPts val="0"/>
              </a:spcAft>
              <a:buFont typeface="Wingdings" panose="05000000000000000000" pitchFamily="2" charset="2"/>
              <a:buChar char="Ø"/>
            </a:pPr>
            <a:r>
              <a:rPr lang="fr-FR" dirty="0"/>
              <a:t>S'appuie sur des méthodologies bien établies </a:t>
            </a:r>
          </a:p>
          <a:p>
            <a:pPr marL="457200" indent="-457200">
              <a:lnSpc>
                <a:spcPct val="100000"/>
              </a:lnSpc>
              <a:spcBef>
                <a:spcPts val="600"/>
              </a:spcBef>
              <a:spcAft>
                <a:spcPts val="0"/>
              </a:spcAft>
              <a:buFont typeface="Wingdings" panose="05000000000000000000" pitchFamily="2" charset="2"/>
              <a:buChar char="Ø"/>
            </a:pPr>
            <a:r>
              <a:rPr lang="fr-FR" dirty="0"/>
              <a:t>Préservera le potentiel de décomposition pour rendre les données utiles et interprétables par les décideurs politiques au fil du temps</a:t>
            </a:r>
            <a:r>
              <a:rPr lang="fr-FR" sz="1800" dirty="0"/>
              <a:t>. </a:t>
            </a:r>
            <a:endParaRPr lang="en-US" sz="700" dirty="0"/>
          </a:p>
        </p:txBody>
      </p:sp>
      <p:sp>
        <p:nvSpPr>
          <p:cNvPr id="6" name="Text Placeholder 5">
            <a:extLst>
              <a:ext uri="{FF2B5EF4-FFF2-40B4-BE49-F238E27FC236}">
                <a16:creationId xmlns:a16="http://schemas.microsoft.com/office/drawing/2014/main" id="{A60A40E3-54A5-2639-8709-39650438BA21}"/>
              </a:ext>
            </a:extLst>
          </p:cNvPr>
          <p:cNvSpPr>
            <a:spLocks noGrp="1"/>
          </p:cNvSpPr>
          <p:nvPr>
            <p:ph type="body" sz="quarter" idx="3"/>
          </p:nvPr>
        </p:nvSpPr>
        <p:spPr>
          <a:xfrm>
            <a:off x="7541111" y="1009087"/>
            <a:ext cx="3614569" cy="736282"/>
          </a:xfrm>
        </p:spPr>
        <p:txBody>
          <a:bodyPr/>
          <a:lstStyle/>
          <a:p>
            <a:r>
              <a:rPr lang="en-US" b="1" dirty="0" err="1"/>
              <a:t>Indicateurs</a:t>
            </a:r>
            <a:r>
              <a:rPr lang="en-US" b="1" dirty="0"/>
              <a:t> des </a:t>
            </a:r>
            <a:r>
              <a:rPr lang="en-US" b="1" dirty="0" err="1"/>
              <a:t>candidats</a:t>
            </a:r>
            <a:endParaRPr lang="en-US" b="1" dirty="0"/>
          </a:p>
        </p:txBody>
      </p:sp>
      <p:sp>
        <p:nvSpPr>
          <p:cNvPr id="7" name="Content Placeholder 6">
            <a:extLst>
              <a:ext uri="{FF2B5EF4-FFF2-40B4-BE49-F238E27FC236}">
                <a16:creationId xmlns:a16="http://schemas.microsoft.com/office/drawing/2014/main" id="{5E322073-E479-18B2-55DE-E0369E388400}"/>
              </a:ext>
            </a:extLst>
          </p:cNvPr>
          <p:cNvSpPr>
            <a:spLocks noGrp="1"/>
          </p:cNvSpPr>
          <p:nvPr>
            <p:ph sz="quarter" idx="4"/>
          </p:nvPr>
        </p:nvSpPr>
        <p:spPr>
          <a:xfrm>
            <a:off x="8111266" y="1914862"/>
            <a:ext cx="3337784" cy="4390688"/>
          </a:xfrm>
        </p:spPr>
        <p:txBody>
          <a:bodyPr>
            <a:normAutofit/>
          </a:bodyPr>
          <a:lstStyle/>
          <a:p>
            <a:pPr marL="457200" indent="-457200">
              <a:lnSpc>
                <a:spcPct val="120000"/>
              </a:lnSpc>
              <a:spcBef>
                <a:spcPts val="0"/>
              </a:spcBef>
              <a:spcAft>
                <a:spcPts val="1200"/>
              </a:spcAft>
              <a:buFont typeface="Arial" panose="020B0604020202020204" pitchFamily="34" charset="0"/>
              <a:buChar char="•"/>
            </a:pPr>
            <a:r>
              <a:rPr lang="fr-FR" dirty="0"/>
              <a:t> Indice global</a:t>
            </a:r>
          </a:p>
          <a:p>
            <a:pPr marL="457200" indent="-457200">
              <a:lnSpc>
                <a:spcPct val="120000"/>
              </a:lnSpc>
              <a:spcBef>
                <a:spcPts val="0"/>
              </a:spcBef>
              <a:spcAft>
                <a:spcPts val="1200"/>
              </a:spcAft>
              <a:buFont typeface="Arial" panose="020B0604020202020204" pitchFamily="34" charset="0"/>
              <a:buChar char="•"/>
            </a:pPr>
            <a:r>
              <a:rPr lang="fr-FR" dirty="0"/>
              <a:t>Approche parcimonieuse (comme dans l'IDH, par exemple</a:t>
            </a:r>
            <a:r>
              <a:rPr lang="en-US" dirty="0"/>
              <a:t>)</a:t>
            </a:r>
          </a:p>
          <a:p>
            <a:pPr marL="457200" indent="-457200">
              <a:lnSpc>
                <a:spcPct val="120000"/>
              </a:lnSpc>
              <a:spcBef>
                <a:spcPts val="0"/>
              </a:spcBef>
              <a:spcAft>
                <a:spcPts val="1200"/>
              </a:spcAft>
              <a:buFont typeface="Arial" panose="020B0604020202020204" pitchFamily="34" charset="0"/>
              <a:buChar char="•"/>
            </a:pPr>
            <a:endParaRPr lang="en-US" dirty="0"/>
          </a:p>
        </p:txBody>
      </p:sp>
    </p:spTree>
    <p:extLst>
      <p:ext uri="{BB962C8B-B14F-4D97-AF65-F5344CB8AC3E}">
        <p14:creationId xmlns:p14="http://schemas.microsoft.com/office/powerpoint/2010/main" val="24869121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A630A-7433-47A5-A326-FFE3638F8664}"/>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dirty="0">
                <a:latin typeface="+mj-lt"/>
              </a:rPr>
              <a:t>Des questions ?</a:t>
            </a:r>
          </a:p>
        </p:txBody>
      </p:sp>
      <p:pic>
        <p:nvPicPr>
          <p:cNvPr id="3" name="Picture 2" descr="Network theory - Wikiwand">
            <a:extLst>
              <a:ext uri="{FF2B5EF4-FFF2-40B4-BE49-F238E27FC236}">
                <a16:creationId xmlns:a16="http://schemas.microsoft.com/office/drawing/2014/main" id="{D8224455-AE60-4D70-8E99-CC1D8D68B4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417" r="12070" b="-2"/>
          <a:stretch/>
        </p:blipFill>
        <p:spPr bwMode="auto">
          <a:xfrm>
            <a:off x="633999" y="640081"/>
            <a:ext cx="5462001" cy="5054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24524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7F96F-3A1B-0275-B389-8BA3A1397C88}"/>
              </a:ext>
            </a:extLst>
          </p:cNvPr>
          <p:cNvSpPr>
            <a:spLocks noGrp="1"/>
          </p:cNvSpPr>
          <p:nvPr>
            <p:ph type="title"/>
          </p:nvPr>
        </p:nvSpPr>
        <p:spPr/>
        <p:txBody>
          <a:bodyPr/>
          <a:lstStyle/>
          <a:p>
            <a:r>
              <a:rPr lang="fr-FR" dirty="0"/>
              <a:t>Questions d'orientation pour la discussion</a:t>
            </a:r>
            <a:endParaRPr lang="en-US" dirty="0"/>
          </a:p>
        </p:txBody>
      </p:sp>
      <p:sp>
        <p:nvSpPr>
          <p:cNvPr id="3" name="Content Placeholder 2">
            <a:extLst>
              <a:ext uri="{FF2B5EF4-FFF2-40B4-BE49-F238E27FC236}">
                <a16:creationId xmlns:a16="http://schemas.microsoft.com/office/drawing/2014/main" id="{B9BA0D33-9FD4-025E-B848-EC37ADCED1D1}"/>
              </a:ext>
            </a:extLst>
          </p:cNvPr>
          <p:cNvSpPr>
            <a:spLocks noGrp="1"/>
          </p:cNvSpPr>
          <p:nvPr>
            <p:ph idx="1"/>
          </p:nvPr>
        </p:nvSpPr>
        <p:spPr>
          <a:xfrm>
            <a:off x="1097280" y="1845733"/>
            <a:ext cx="10058400" cy="4431241"/>
          </a:xfrm>
        </p:spPr>
        <p:txBody>
          <a:bodyPr>
            <a:normAutofit fontScale="92500" lnSpcReduction="10000"/>
          </a:bodyPr>
          <a:lstStyle/>
          <a:p>
            <a:pPr marL="457200" indent="-457200">
              <a:buFont typeface="+mj-lt"/>
              <a:buAutoNum type="arabicPeriod"/>
            </a:pPr>
            <a:r>
              <a:rPr lang="fr-FR" dirty="0"/>
              <a:t>Quels sont les aspects régionaux à prendre en considération lors de la sélection de la série d'indicateurs permettant de suivre l'état des systèmes alimentaires et leur évolution ? </a:t>
            </a:r>
            <a:endParaRPr lang="en-US" dirty="0"/>
          </a:p>
          <a:p>
            <a:pPr marL="457200" indent="-457200">
              <a:buFont typeface="+mj-lt"/>
              <a:buAutoNum type="arabicPeriod"/>
            </a:pPr>
            <a:r>
              <a:rPr lang="fr-FR" dirty="0"/>
              <a:t>Considérez-vous que les indicateurs proposés sont : </a:t>
            </a:r>
            <a:endParaRPr lang="en-US" dirty="0"/>
          </a:p>
          <a:p>
            <a:pPr lvl="2"/>
            <a:r>
              <a:rPr lang="fr-FR" sz="1800" b="1" dirty="0"/>
              <a:t>Pertinents, définis comme leur capacité à mesurer quelque chose de significatif pour les systèmes alimentaires dans une variété de contextes, pendant des périodes pertinentes ?</a:t>
            </a:r>
          </a:p>
          <a:p>
            <a:pPr lvl="2"/>
            <a:r>
              <a:rPr lang="fr-FR" sz="1800" b="1" dirty="0"/>
              <a:t>De haute qualité, définis comme utilisant les meilleures et les plus rigoureuses méthodologies statistiques et données disponibles ? </a:t>
            </a:r>
          </a:p>
          <a:p>
            <a:pPr lvl="2"/>
            <a:r>
              <a:rPr lang="fr-FR" sz="1800" b="1" dirty="0"/>
              <a:t>Interprétables, c'est-à-dire capables de montrer une direction de changement claire et souhaitable, comparables dans le temps et l'espace, et faciles à communiquer ?</a:t>
            </a:r>
          </a:p>
          <a:p>
            <a:pPr lvl="2"/>
            <a:r>
              <a:rPr lang="fr-FR" sz="1800" b="1" dirty="0"/>
              <a:t>Utile, défini comme sa capacité à être utilisé pour les processus politiques et décisionnels et en répondant aux besoins réels d'information ? </a:t>
            </a:r>
            <a:endParaRPr lang="en-US" sz="1800" dirty="0"/>
          </a:p>
          <a:p>
            <a:pPr marL="457200" indent="-457200">
              <a:buFont typeface="+mj-lt"/>
              <a:buAutoNum type="arabicPeriod" startAt="3"/>
            </a:pPr>
            <a:r>
              <a:rPr lang="fr-FR" sz="2100" dirty="0"/>
              <a:t>Quelles sont les lacunes en matière de données que vous pouvez identifier ? </a:t>
            </a:r>
            <a:endParaRPr lang="en-US" dirty="0"/>
          </a:p>
          <a:p>
            <a:pPr lvl="2"/>
            <a:r>
              <a:rPr lang="fr-FR" sz="1800" dirty="0"/>
              <a:t>Ces lacunes sont-elles structurelles ? </a:t>
            </a:r>
          </a:p>
          <a:p>
            <a:pPr lvl="2"/>
            <a:r>
              <a:rPr lang="fr-FR" sz="1800" dirty="0"/>
              <a:t>Quels sont les données ou indicateurs énumérés qui sont disponibles dans votre région et qui peuvent être utilisés aux fins de ce système de suivi et d'évaluation </a:t>
            </a:r>
            <a:r>
              <a:rPr lang="fr-FR" sz="1800"/>
              <a:t>?  </a:t>
            </a:r>
            <a:endParaRPr lang="en-US" sz="1800" dirty="0"/>
          </a:p>
          <a:p>
            <a:endParaRPr lang="en-US" dirty="0"/>
          </a:p>
          <a:p>
            <a:endParaRPr lang="en-US" dirty="0"/>
          </a:p>
        </p:txBody>
      </p:sp>
    </p:spTree>
    <p:extLst>
      <p:ext uri="{BB962C8B-B14F-4D97-AF65-F5344CB8AC3E}">
        <p14:creationId xmlns:p14="http://schemas.microsoft.com/office/powerpoint/2010/main" val="1162152968"/>
      </p:ext>
    </p:extLst>
  </p:cSld>
  <p:clrMapOvr>
    <a:masterClrMapping/>
  </p:clrMapOvr>
</p:sld>
</file>

<file path=ppt/theme/theme1.xml><?xml version="1.0" encoding="utf-8"?>
<a:theme xmlns:a="http://schemas.openxmlformats.org/drawingml/2006/main" name="Retrospect">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Tw Cen MT-Rockwell">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8141AFBEDAA4E4F8F497BA0BA465628" ma:contentTypeVersion="14" ma:contentTypeDescription="Create a new document." ma:contentTypeScope="" ma:versionID="51632a301ac108a956373b15242a2c1c">
  <xsd:schema xmlns:xsd="http://www.w3.org/2001/XMLSchema" xmlns:xs="http://www.w3.org/2001/XMLSchema" xmlns:p="http://schemas.microsoft.com/office/2006/metadata/properties" xmlns:ns3="3740b2bf-318f-4c2d-92fe-b8cc5ab95724" xmlns:ns4="0d38da4c-d0a5-4e53-81d3-71f1e08ba0ee" targetNamespace="http://schemas.microsoft.com/office/2006/metadata/properties" ma:root="true" ma:fieldsID="8aed9f36c2f7cc18b5698afd23e33de4" ns3:_="" ns4:_="">
    <xsd:import namespace="3740b2bf-318f-4c2d-92fe-b8cc5ab95724"/>
    <xsd:import namespace="0d38da4c-d0a5-4e53-81d3-71f1e08ba0e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DateTaken" minOccurs="0"/>
                <xsd:element ref="ns4:SharedWithUsers" minOccurs="0"/>
                <xsd:element ref="ns4:SharedWithDetails" minOccurs="0"/>
                <xsd:element ref="ns4:SharingHintHash"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40b2bf-318f-4c2d-92fe-b8cc5ab957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d38da4c-d0a5-4e53-81d3-71f1e08ba0ee"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D5EAED3-0CF9-4FF4-BD0F-B5FE7C07C1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740b2bf-318f-4c2d-92fe-b8cc5ab95724"/>
    <ds:schemaRef ds:uri="0d38da4c-d0a5-4e53-81d3-71f1e08ba0e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4DE18A0-53C2-4752-A102-92522D673646}">
  <ds:schemaRefs>
    <ds:schemaRef ds:uri="http://schemas.microsoft.com/sharepoint/v3/contenttype/forms"/>
  </ds:schemaRefs>
</ds:datastoreItem>
</file>

<file path=customXml/itemProps3.xml><?xml version="1.0" encoding="utf-8"?>
<ds:datastoreItem xmlns:ds="http://schemas.openxmlformats.org/officeDocument/2006/customXml" ds:itemID="{8E302A1B-5DD6-486E-A9C1-7CF56B84B149}">
  <ds:schemaRefs>
    <ds:schemaRef ds:uri="http://schemas.microsoft.com/office/2006/metadata/properties"/>
    <ds:schemaRef ds:uri="http://purl.org/dc/elements/1.1/"/>
    <ds:schemaRef ds:uri="http://schemas.microsoft.com/office/infopath/2007/PartnerControls"/>
    <ds:schemaRef ds:uri="http://purl.org/dc/dcmitype/"/>
    <ds:schemaRef ds:uri="http://www.w3.org/XML/1998/namespace"/>
    <ds:schemaRef ds:uri="http://purl.org/dc/terms/"/>
    <ds:schemaRef ds:uri="http://schemas.microsoft.com/office/2006/documentManagement/types"/>
    <ds:schemaRef ds:uri="http://schemas.openxmlformats.org/package/2006/metadata/core-properties"/>
    <ds:schemaRef ds:uri="0d38da4c-d0a5-4e53-81d3-71f1e08ba0ee"/>
    <ds:schemaRef ds:uri="3740b2bf-318f-4c2d-92fe-b8cc5ab95724"/>
  </ds:schemaRefs>
</ds:datastoreItem>
</file>

<file path=docProps/app.xml><?xml version="1.0" encoding="utf-8"?>
<Properties xmlns="http://schemas.openxmlformats.org/officeDocument/2006/extended-properties" xmlns:vt="http://schemas.openxmlformats.org/officeDocument/2006/docPropsVTypes">
  <Template>Retrospect</Template>
  <TotalTime>2261</TotalTime>
  <Words>6384</Words>
  <Application>Microsoft Office PowerPoint</Application>
  <PresentationFormat>Grand écran</PresentationFormat>
  <Paragraphs>760</Paragraphs>
  <Slides>70</Slides>
  <Notes>31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70</vt:i4>
      </vt:variant>
    </vt:vector>
  </HeadingPairs>
  <TitlesOfParts>
    <vt:vector size="79" baseType="lpstr">
      <vt:lpstr>Calibri Light</vt:lpstr>
      <vt:lpstr>Arial</vt:lpstr>
      <vt:lpstr>Rockwell</vt:lpstr>
      <vt:lpstr>Calibri</vt:lpstr>
      <vt:lpstr>Wingdings</vt:lpstr>
      <vt:lpstr>Tw Cen MT</vt:lpstr>
      <vt:lpstr>Corbel</vt:lpstr>
      <vt:lpstr>Roboto</vt:lpstr>
      <vt:lpstr>Retrospect</vt:lpstr>
      <vt:lpstr>Initiative Compte à rebours des systèmes alimentaires</vt:lpstr>
      <vt:lpstr>Les systèmes alimentaires jouent un rôle dans la réalisation des 17 objectifs de développement durable</vt:lpstr>
      <vt:lpstr>La transformation des systèmes alimentaires est urgente</vt:lpstr>
      <vt:lpstr>La transformation des systèmes alimentaires est urgente</vt:lpstr>
      <vt:lpstr>Pourtant, il n’existe aucun mécanisme rigoureux pour suivre les changements dans les systèmes alimentaires.</vt:lpstr>
      <vt:lpstr>Pourtant, il n’existe aucun mécanisme rigoureux pour suivre les changements dans les systèmes alimentaires</vt:lpstr>
      <vt:lpstr>Pourtant, il n’existe aucun mécanisme rigoureux pour suivre les changements dans les systèmes alimentaires.</vt:lpstr>
      <vt:lpstr>En 2021, l’Initiative Compte à rebours des systèmes alimentaires (FSCI) a été créée pour combler cette lacune.</vt:lpstr>
      <vt:lpstr>Vision à l’horizon 2030</vt:lpstr>
      <vt:lpstr>Présentation PowerPoint</vt:lpstr>
      <vt:lpstr>Achitecture du cadre</vt:lpstr>
      <vt:lpstr>Vision à l’horizon 2030</vt:lpstr>
      <vt:lpstr>Vision to 2030</vt:lpstr>
      <vt:lpstr>Processus de sélection des ndicateurs</vt:lpstr>
      <vt:lpstr>Critères de sélection utilisés pour sélectionner les indicateurs candidats</vt:lpstr>
      <vt:lpstr>Critères</vt:lpstr>
      <vt:lpstr>Pertinent</vt:lpstr>
      <vt:lpstr>Haute qualité</vt:lpstr>
      <vt:lpstr>Interpretable</vt:lpstr>
      <vt:lpstr>Questions?</vt:lpstr>
      <vt:lpstr>Initiative Compte à rebours des systèmes alimentaires</vt:lpstr>
      <vt:lpstr>Que devons-nous suivre ?</vt:lpstr>
      <vt:lpstr>Achitecture du cadre</vt:lpstr>
      <vt:lpstr>Qualité de l’alimentation</vt:lpstr>
      <vt:lpstr>Qualité de l’alimentation</vt:lpstr>
      <vt:lpstr>Qualité de l’alimentation</vt:lpstr>
      <vt:lpstr>Sécurité alimentaire</vt:lpstr>
      <vt:lpstr>Environnements alimentaires</vt:lpstr>
      <vt:lpstr>Politiques affectant les environnements alimentaires</vt:lpstr>
      <vt:lpstr>Questions?</vt:lpstr>
      <vt:lpstr>Questions d ’orientation pour la discussion</vt:lpstr>
      <vt:lpstr>Initiative  compte à rebours des systèmes alimentaires</vt:lpstr>
      <vt:lpstr>Architecture du cadre</vt:lpstr>
      <vt:lpstr>Ce que nous devons surveiller</vt:lpstr>
      <vt:lpstr>Terres et sols</vt:lpstr>
      <vt:lpstr>Émissions de gaz à effet de serre (GES)</vt:lpstr>
      <vt:lpstr>Utilisation de l'eau</vt:lpstr>
      <vt:lpstr>Pollution</vt:lpstr>
      <vt:lpstr>Intégrité de la biosphère</vt:lpstr>
      <vt:lpstr>Des questions ?</vt:lpstr>
      <vt:lpstr>Questions d'orientation pour la discussion</vt:lpstr>
      <vt:lpstr>Initiative du compte à rebours des systèmes alimentaires</vt:lpstr>
      <vt:lpstr>Architecture du cadre</vt:lpstr>
      <vt:lpstr>Ce que nous devons surveiller</vt:lpstr>
      <vt:lpstr>Revenu et pauvreté</vt:lpstr>
      <vt:lpstr>Emploi</vt:lpstr>
      <vt:lpstr>Protection sociale</vt:lpstr>
      <vt:lpstr>Droits</vt:lpstr>
      <vt:lpstr>Des questions ?</vt:lpstr>
      <vt:lpstr>Questions d'orientation pour la discussion</vt:lpstr>
      <vt:lpstr>Initiative du compte à rebours des systèmes alimentaires</vt:lpstr>
      <vt:lpstr>Architecture du cadre</vt:lpstr>
      <vt:lpstr>Ce que nous devons surveiller</vt:lpstr>
      <vt:lpstr>Vision partagée</vt:lpstr>
      <vt:lpstr>Planification stratégique</vt:lpstr>
      <vt:lpstr>Mise en œuvre effective</vt:lpstr>
      <vt:lpstr>Redevabilité</vt:lpstr>
      <vt:lpstr>Des questions ?</vt:lpstr>
      <vt:lpstr>Questions d'orientation pour la discussion</vt:lpstr>
      <vt:lpstr>Initiative du compte à rebours des systèmes alimentaires</vt:lpstr>
      <vt:lpstr>Architecture du cadre</vt:lpstr>
      <vt:lpstr>Ce que nous devons surveiller</vt:lpstr>
      <vt:lpstr>Exposition aux chocs</vt:lpstr>
      <vt:lpstr>Capacités de résilience</vt:lpstr>
      <vt:lpstr>Diversité agricole et alimentaire</vt:lpstr>
      <vt:lpstr>Réponses de résilience</vt:lpstr>
      <vt:lpstr>Résultats à long terme</vt:lpstr>
      <vt:lpstr>Indice de durabilité du système alimentaire</vt:lpstr>
      <vt:lpstr>Des questions ?</vt:lpstr>
      <vt:lpstr>Questions d'orientation pour la 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Food Systems Countdown Initiative</dc:title>
  <dc:creator>Kate Schneider</dc:creator>
  <cp:lastModifiedBy>NtandouBouzitou, Gervais (FAONE)</cp:lastModifiedBy>
  <cp:revision>41</cp:revision>
  <dcterms:created xsi:type="dcterms:W3CDTF">2022-02-09T21:45:02Z</dcterms:created>
  <dcterms:modified xsi:type="dcterms:W3CDTF">2022-11-10T08:52:13Z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0x01010018141AFBEDAA4E4F8F497BA0BA465628</vt:lpwstr>
  </property>
</Properties>
</file>