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8" r:id="rId2"/>
  </p:sldMasterIdLst>
  <p:notesMasterIdLst>
    <p:notesMasterId r:id="rId21"/>
  </p:notesMasterIdLst>
  <p:handoutMasterIdLst>
    <p:handoutMasterId r:id="rId22"/>
  </p:handoutMasterIdLst>
  <p:sldIdLst>
    <p:sldId id="760" r:id="rId3"/>
    <p:sldId id="799" r:id="rId4"/>
    <p:sldId id="816" r:id="rId5"/>
    <p:sldId id="817" r:id="rId6"/>
    <p:sldId id="823" r:id="rId7"/>
    <p:sldId id="820" r:id="rId8"/>
    <p:sldId id="822" r:id="rId9"/>
    <p:sldId id="824" r:id="rId10"/>
    <p:sldId id="819" r:id="rId11"/>
    <p:sldId id="821" r:id="rId12"/>
    <p:sldId id="826" r:id="rId13"/>
    <p:sldId id="320" r:id="rId14"/>
    <p:sldId id="830" r:id="rId15"/>
    <p:sldId id="825" r:id="rId16"/>
    <p:sldId id="829" r:id="rId17"/>
    <p:sldId id="827" r:id="rId18"/>
    <p:sldId id="828" r:id="rId19"/>
    <p:sldId id="403" r:id="rId20"/>
  </p:sldIdLst>
  <p:sldSz cx="12192000" cy="6858000"/>
  <p:notesSz cx="6881813"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9933FF"/>
    <a:srgbClr val="F3AEF8"/>
    <a:srgbClr val="FDA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6187" autoAdjust="0"/>
  </p:normalViewPr>
  <p:slideViewPr>
    <p:cSldViewPr snapToGrid="0">
      <p:cViewPr varScale="1">
        <p:scale>
          <a:sx n="68" d="100"/>
          <a:sy n="68" d="100"/>
        </p:scale>
        <p:origin x="792" y="48"/>
      </p:cViewPr>
      <p:guideLst>
        <p:guide orient="horz" pos="2160"/>
        <p:guide pos="3840"/>
      </p:guideLst>
    </p:cSldViewPr>
  </p:slideViewPr>
  <p:notesTextViewPr>
    <p:cViewPr>
      <p:scale>
        <a:sx n="75" d="100"/>
        <a:sy n="75"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UMAROU%20MAKAMA\Documents\EVOLUTION%20DE%20LA%20POPULATION%20AVEC%20LES%20CAS%20DE%20MALNUTRI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OUMAROU%20MAKAMA\Documents\EVOLUTION%20DE%20LA%20POPULATION%20AVEC%20LES%20CAS%20DE%20MALNUTRITION%20V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5686178856366878E-2"/>
          <c:y val="6.8642118768321658E-2"/>
          <c:w val="0.93431382114363315"/>
          <c:h val="0.66104209416858906"/>
        </c:manualLayout>
      </c:layout>
      <c:bar3DChart>
        <c:barDir val="col"/>
        <c:grouping val="clustered"/>
        <c:varyColors val="0"/>
        <c:ser>
          <c:idx val="0"/>
          <c:order val="0"/>
          <c:tx>
            <c:strRef>
              <c:f>'Tableau 5'!$C$2</c:f>
              <c:strCache>
                <c:ptCount val="1"/>
                <c:pt idx="0">
                  <c:v>Taux d’accès à l’eau potable &gt;basique </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a:sp3d contourW="9525">
              <a:contourClr>
                <a:schemeClr val="accent1">
                  <a:shade val="95000"/>
                </a:schemeClr>
              </a:contourClr>
            </a:sp3d>
          </c:spPr>
          <c:invertIfNegative val="0"/>
          <c:cat>
            <c:strRef>
              <c:f>'Tableau 5'!$A$3:$A$10</c:f>
              <c:strCache>
                <c:ptCount val="8"/>
                <c:pt idx="0">
                  <c:v>Agadez</c:v>
                </c:pt>
                <c:pt idx="1">
                  <c:v>Diffa</c:v>
                </c:pt>
                <c:pt idx="2">
                  <c:v>Dosso</c:v>
                </c:pt>
                <c:pt idx="3">
                  <c:v>Maradi</c:v>
                </c:pt>
                <c:pt idx="4">
                  <c:v>Niamey</c:v>
                </c:pt>
                <c:pt idx="5">
                  <c:v>Tahoua</c:v>
                </c:pt>
                <c:pt idx="6">
                  <c:v>Tillabéri</c:v>
                </c:pt>
                <c:pt idx="7">
                  <c:v>Zinder</c:v>
                </c:pt>
              </c:strCache>
            </c:strRef>
          </c:cat>
          <c:val>
            <c:numRef>
              <c:f>'Tableau 5'!$C$3:$C$10</c:f>
              <c:numCache>
                <c:formatCode>0.00%</c:formatCode>
                <c:ptCount val="8"/>
                <c:pt idx="0" formatCode="0%">
                  <c:v>0.48000000000000026</c:v>
                </c:pt>
                <c:pt idx="1">
                  <c:v>0.47900000000000026</c:v>
                </c:pt>
                <c:pt idx="2">
                  <c:v>0.25900000000000001</c:v>
                </c:pt>
                <c:pt idx="3">
                  <c:v>0.28100000000000008</c:v>
                </c:pt>
                <c:pt idx="4" formatCode="0%">
                  <c:v>0.92</c:v>
                </c:pt>
                <c:pt idx="5">
                  <c:v>0.33500000000000041</c:v>
                </c:pt>
                <c:pt idx="6">
                  <c:v>0.14500000000000013</c:v>
                </c:pt>
                <c:pt idx="7" formatCode="0%">
                  <c:v>0.35000000000000026</c:v>
                </c:pt>
              </c:numCache>
            </c:numRef>
          </c:val>
          <c:extLst>
            <c:ext xmlns:c16="http://schemas.microsoft.com/office/drawing/2014/chart" uri="{C3380CC4-5D6E-409C-BE32-E72D297353CC}">
              <c16:uniqueId val="{00000000-7F30-4746-B2CE-063860E7A5B2}"/>
            </c:ext>
          </c:extLst>
        </c:ser>
        <c:ser>
          <c:idx val="1"/>
          <c:order val="1"/>
          <c:tx>
            <c:strRef>
              <c:f>'Tableau 5'!$D$2</c:f>
              <c:strCache>
                <c:ptCount val="1"/>
                <c:pt idx="0">
                  <c:v>Taux de défécation à l’air libre </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a:sp3d contourW="9525">
              <a:contourClr>
                <a:schemeClr val="accent2">
                  <a:shade val="95000"/>
                </a:schemeClr>
              </a:contourClr>
            </a:sp3d>
          </c:spPr>
          <c:invertIfNegative val="0"/>
          <c:cat>
            <c:strRef>
              <c:f>'Tableau 5'!$A$3:$A$10</c:f>
              <c:strCache>
                <c:ptCount val="8"/>
                <c:pt idx="0">
                  <c:v>Agadez</c:v>
                </c:pt>
                <c:pt idx="1">
                  <c:v>Diffa</c:v>
                </c:pt>
                <c:pt idx="2">
                  <c:v>Dosso</c:v>
                </c:pt>
                <c:pt idx="3">
                  <c:v>Maradi</c:v>
                </c:pt>
                <c:pt idx="4">
                  <c:v>Niamey</c:v>
                </c:pt>
                <c:pt idx="5">
                  <c:v>Tahoua</c:v>
                </c:pt>
                <c:pt idx="6">
                  <c:v>Tillabéri</c:v>
                </c:pt>
                <c:pt idx="7">
                  <c:v>Zinder</c:v>
                </c:pt>
              </c:strCache>
            </c:strRef>
          </c:cat>
          <c:val>
            <c:numRef>
              <c:f>'Tableau 5'!$D$3:$D$10</c:f>
              <c:numCache>
                <c:formatCode>0.00%</c:formatCode>
                <c:ptCount val="8"/>
                <c:pt idx="0" formatCode="0%">
                  <c:v>0.54</c:v>
                </c:pt>
                <c:pt idx="1">
                  <c:v>0.67800000000000082</c:v>
                </c:pt>
                <c:pt idx="2">
                  <c:v>0.82299999999999995</c:v>
                </c:pt>
                <c:pt idx="3">
                  <c:v>0.72900000000000054</c:v>
                </c:pt>
                <c:pt idx="4" formatCode="General">
                  <c:v>0</c:v>
                </c:pt>
                <c:pt idx="5">
                  <c:v>0.78</c:v>
                </c:pt>
                <c:pt idx="6">
                  <c:v>0.73900000000000055</c:v>
                </c:pt>
                <c:pt idx="7" formatCode="0%">
                  <c:v>0.74000000000000055</c:v>
                </c:pt>
              </c:numCache>
            </c:numRef>
          </c:val>
          <c:extLst>
            <c:ext xmlns:c16="http://schemas.microsoft.com/office/drawing/2014/chart" uri="{C3380CC4-5D6E-409C-BE32-E72D297353CC}">
              <c16:uniqueId val="{00000001-7F30-4746-B2CE-063860E7A5B2}"/>
            </c:ext>
          </c:extLst>
        </c:ser>
        <c:ser>
          <c:idx val="2"/>
          <c:order val="2"/>
          <c:tx>
            <c:strRef>
              <c:f>'Tableau 5'!$E$2</c:f>
              <c:strCache>
                <c:ptCount val="1"/>
                <c:pt idx="0">
                  <c:v>Taux d’accès à l’assainissement &gt;basique </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a:sp3d contourW="9525">
              <a:contourClr>
                <a:schemeClr val="accent3">
                  <a:shade val="95000"/>
                </a:schemeClr>
              </a:contourClr>
            </a:sp3d>
          </c:spPr>
          <c:invertIfNegative val="0"/>
          <c:cat>
            <c:strRef>
              <c:f>'Tableau 5'!$A$3:$A$10</c:f>
              <c:strCache>
                <c:ptCount val="8"/>
                <c:pt idx="0">
                  <c:v>Agadez</c:v>
                </c:pt>
                <c:pt idx="1">
                  <c:v>Diffa</c:v>
                </c:pt>
                <c:pt idx="2">
                  <c:v>Dosso</c:v>
                </c:pt>
                <c:pt idx="3">
                  <c:v>Maradi</c:v>
                </c:pt>
                <c:pt idx="4">
                  <c:v>Niamey</c:v>
                </c:pt>
                <c:pt idx="5">
                  <c:v>Tahoua</c:v>
                </c:pt>
                <c:pt idx="6">
                  <c:v>Tillabéri</c:v>
                </c:pt>
                <c:pt idx="7">
                  <c:v>Zinder</c:v>
                </c:pt>
              </c:strCache>
            </c:strRef>
          </c:cat>
          <c:val>
            <c:numRef>
              <c:f>'Tableau 5'!$E$3:$E$10</c:f>
              <c:numCache>
                <c:formatCode>0.00%</c:formatCode>
                <c:ptCount val="8"/>
                <c:pt idx="0">
                  <c:v>0.30400000000000033</c:v>
                </c:pt>
                <c:pt idx="1">
                  <c:v>0.23700000000000004</c:v>
                </c:pt>
                <c:pt idx="2">
                  <c:v>9.7000000000000017E-2</c:v>
                </c:pt>
                <c:pt idx="3">
                  <c:v>0.16100000000000003</c:v>
                </c:pt>
                <c:pt idx="4">
                  <c:v>0.63300000000000056</c:v>
                </c:pt>
                <c:pt idx="5">
                  <c:v>0.12200000000000007</c:v>
                </c:pt>
                <c:pt idx="6">
                  <c:v>8.2000000000000003E-2</c:v>
                </c:pt>
                <c:pt idx="7">
                  <c:v>0.15600000000000014</c:v>
                </c:pt>
              </c:numCache>
            </c:numRef>
          </c:val>
          <c:extLst>
            <c:ext xmlns:c16="http://schemas.microsoft.com/office/drawing/2014/chart" uri="{C3380CC4-5D6E-409C-BE32-E72D297353CC}">
              <c16:uniqueId val="{00000002-7F30-4746-B2CE-063860E7A5B2}"/>
            </c:ext>
          </c:extLst>
        </c:ser>
        <c:ser>
          <c:idx val="3"/>
          <c:order val="3"/>
          <c:tx>
            <c:strRef>
              <c:f>'Tableau 5'!$F$2</c:f>
              <c:strCache>
                <c:ptCount val="1"/>
                <c:pt idx="0">
                  <c:v>% de ménages où un lieu de lavage des mains a trouvé </c:v>
                </c:pt>
              </c:strCache>
            </c:strRef>
          </c:tx>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a:sp3d contourW="9525">
              <a:contourClr>
                <a:schemeClr val="accent4">
                  <a:shade val="95000"/>
                </a:schemeClr>
              </a:contourClr>
            </a:sp3d>
          </c:spPr>
          <c:invertIfNegative val="0"/>
          <c:val>
            <c:numRef>
              <c:f>'Tableau 5'!$F$3:$F$10</c:f>
              <c:numCache>
                <c:formatCode>0.00%</c:formatCode>
                <c:ptCount val="8"/>
                <c:pt idx="0">
                  <c:v>0.24100000000000013</c:v>
                </c:pt>
                <c:pt idx="1">
                  <c:v>0.23300000000000001</c:v>
                </c:pt>
                <c:pt idx="2">
                  <c:v>0.24400000000000013</c:v>
                </c:pt>
                <c:pt idx="3">
                  <c:v>0.29800000000000032</c:v>
                </c:pt>
                <c:pt idx="4">
                  <c:v>0.66600000000000081</c:v>
                </c:pt>
                <c:pt idx="5">
                  <c:v>0.26300000000000001</c:v>
                </c:pt>
                <c:pt idx="6">
                  <c:v>0.11000000000000001</c:v>
                </c:pt>
                <c:pt idx="7">
                  <c:v>0.24400000000000013</c:v>
                </c:pt>
              </c:numCache>
            </c:numRef>
          </c:val>
          <c:extLst>
            <c:ext xmlns:c16="http://schemas.microsoft.com/office/drawing/2014/chart" uri="{C3380CC4-5D6E-409C-BE32-E72D297353CC}">
              <c16:uniqueId val="{00000003-7F30-4746-B2CE-063860E7A5B2}"/>
            </c:ext>
          </c:extLst>
        </c:ser>
        <c:dLbls>
          <c:showLegendKey val="0"/>
          <c:showVal val="0"/>
          <c:showCatName val="0"/>
          <c:showSerName val="0"/>
          <c:showPercent val="0"/>
          <c:showBubbleSize val="0"/>
        </c:dLbls>
        <c:gapWidth val="150"/>
        <c:shape val="box"/>
        <c:axId val="-597982976"/>
        <c:axId val="-597984064"/>
        <c:axId val="0"/>
      </c:bar3DChart>
      <c:catAx>
        <c:axId val="-597982976"/>
        <c:scaling>
          <c:orientation val="minMax"/>
        </c:scaling>
        <c:delete val="0"/>
        <c:axPos val="b"/>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fr-FR"/>
          </a:p>
        </c:txPr>
        <c:crossAx val="-597984064"/>
        <c:crosses val="autoZero"/>
        <c:auto val="1"/>
        <c:lblAlgn val="ctr"/>
        <c:lblOffset val="100"/>
        <c:noMultiLvlLbl val="0"/>
      </c:catAx>
      <c:valAx>
        <c:axId val="-597984064"/>
        <c:scaling>
          <c:orientation val="minMax"/>
        </c:scaling>
        <c:delete val="0"/>
        <c:axPos val="l"/>
        <c:majorGridlines>
          <c:spPr>
            <a:ln w="9525" cap="flat" cmpd="sng" algn="ctr">
              <a:solidFill>
                <a:schemeClr val="accent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fr-FR"/>
          </a:p>
        </c:txPr>
        <c:crossAx val="-597982976"/>
        <c:crosses val="autoZero"/>
        <c:crossBetween val="between"/>
      </c:valAx>
      <c:spPr>
        <a:noFill/>
        <a:ln>
          <a:noFill/>
        </a:ln>
        <a:effectLst/>
      </c:spPr>
    </c:plotArea>
    <c:legend>
      <c:legendPos val="b"/>
      <c:layout>
        <c:manualLayout>
          <c:xMode val="edge"/>
          <c:yMode val="edge"/>
          <c:x val="1.7062695322729891E-2"/>
          <c:y val="0.88658795563984027"/>
          <c:w val="0.89102997025141817"/>
          <c:h val="0.1126598908765705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barChart>
        <c:barDir val="col"/>
        <c:grouping val="clustered"/>
        <c:varyColors val="0"/>
        <c:ser>
          <c:idx val="1"/>
          <c:order val="0"/>
          <c:tx>
            <c:strRef>
              <c:f>'TABLEAU 3'!$D$2</c:f>
              <c:strCache>
                <c:ptCount val="1"/>
                <c:pt idx="0">
                  <c:v>Anémie efts de – 5ans </c:v>
                </c:pt>
              </c:strCache>
            </c:strRef>
          </c:tx>
          <c:invertIfNegative val="0"/>
          <c:cat>
            <c:strRef>
              <c:f>'TABLEAU 3'!$A$3:$A$11</c:f>
              <c:strCache>
                <c:ptCount val="9"/>
                <c:pt idx="0">
                  <c:v>Agadez</c:v>
                </c:pt>
                <c:pt idx="1">
                  <c:v>Diffa</c:v>
                </c:pt>
                <c:pt idx="2">
                  <c:v>Dosso</c:v>
                </c:pt>
                <c:pt idx="3">
                  <c:v>Maradi</c:v>
                </c:pt>
                <c:pt idx="4">
                  <c:v>Niamey </c:v>
                </c:pt>
                <c:pt idx="5">
                  <c:v>Tahoua</c:v>
                </c:pt>
                <c:pt idx="6">
                  <c:v>Tillabéri </c:v>
                </c:pt>
                <c:pt idx="7">
                  <c:v>Zinder </c:v>
                </c:pt>
                <c:pt idx="8">
                  <c:v>National </c:v>
                </c:pt>
              </c:strCache>
            </c:strRef>
          </c:cat>
          <c:val>
            <c:numRef>
              <c:f>'TABLEAU 3'!$D$3:$D$11</c:f>
              <c:numCache>
                <c:formatCode>0.00%</c:formatCode>
                <c:ptCount val="9"/>
                <c:pt idx="0">
                  <c:v>0.63300000000000034</c:v>
                </c:pt>
                <c:pt idx="1">
                  <c:v>0.503</c:v>
                </c:pt>
                <c:pt idx="2" formatCode="0%">
                  <c:v>0.8</c:v>
                </c:pt>
                <c:pt idx="3">
                  <c:v>0.42100000000000021</c:v>
                </c:pt>
                <c:pt idx="4">
                  <c:v>0.55500000000000005</c:v>
                </c:pt>
                <c:pt idx="5">
                  <c:v>0.7110000000000003</c:v>
                </c:pt>
                <c:pt idx="6">
                  <c:v>0.68899999999999995</c:v>
                </c:pt>
                <c:pt idx="7">
                  <c:v>0.7170000000000003</c:v>
                </c:pt>
                <c:pt idx="8">
                  <c:v>0.63300000000000034</c:v>
                </c:pt>
              </c:numCache>
            </c:numRef>
          </c:val>
          <c:extLst>
            <c:ext xmlns:c16="http://schemas.microsoft.com/office/drawing/2014/chart" uri="{C3380CC4-5D6E-409C-BE32-E72D297353CC}">
              <c16:uniqueId val="{00000000-BDB3-439B-8A04-D53ADC2A9FEF}"/>
            </c:ext>
          </c:extLst>
        </c:ser>
        <c:ser>
          <c:idx val="2"/>
          <c:order val="1"/>
          <c:tx>
            <c:strRef>
              <c:f>'TABLEAU 3'!$E$2</c:f>
              <c:strCache>
                <c:ptCount val="1"/>
                <c:pt idx="0">
                  <c:v>Anémie FAP 15 – 49 ans </c:v>
                </c:pt>
              </c:strCache>
            </c:strRef>
          </c:tx>
          <c:invertIfNegative val="0"/>
          <c:cat>
            <c:strRef>
              <c:f>'TABLEAU 3'!$A$3:$A$11</c:f>
              <c:strCache>
                <c:ptCount val="9"/>
                <c:pt idx="0">
                  <c:v>Agadez</c:v>
                </c:pt>
                <c:pt idx="1">
                  <c:v>Diffa</c:v>
                </c:pt>
                <c:pt idx="2">
                  <c:v>Dosso</c:v>
                </c:pt>
                <c:pt idx="3">
                  <c:v>Maradi</c:v>
                </c:pt>
                <c:pt idx="4">
                  <c:v>Niamey </c:v>
                </c:pt>
                <c:pt idx="5">
                  <c:v>Tahoua</c:v>
                </c:pt>
                <c:pt idx="6">
                  <c:v>Tillabéri </c:v>
                </c:pt>
                <c:pt idx="7">
                  <c:v>Zinder </c:v>
                </c:pt>
                <c:pt idx="8">
                  <c:v>National </c:v>
                </c:pt>
              </c:strCache>
            </c:strRef>
          </c:cat>
          <c:val>
            <c:numRef>
              <c:f>'TABLEAU 3'!$E$3:$E$11</c:f>
              <c:numCache>
                <c:formatCode>0.00%</c:formatCode>
                <c:ptCount val="9"/>
                <c:pt idx="0">
                  <c:v>0.53900000000000003</c:v>
                </c:pt>
                <c:pt idx="1">
                  <c:v>0.44900000000000001</c:v>
                </c:pt>
                <c:pt idx="2">
                  <c:v>0.66500000000000048</c:v>
                </c:pt>
                <c:pt idx="3">
                  <c:v>0.48500000000000021</c:v>
                </c:pt>
                <c:pt idx="4" formatCode="0%">
                  <c:v>0.38000000000000017</c:v>
                </c:pt>
                <c:pt idx="5">
                  <c:v>0.62100000000000033</c:v>
                </c:pt>
                <c:pt idx="6">
                  <c:v>0.68400000000000005</c:v>
                </c:pt>
                <c:pt idx="7">
                  <c:v>0.60750000000000004</c:v>
                </c:pt>
                <c:pt idx="8">
                  <c:v>0.58399999999999996</c:v>
                </c:pt>
              </c:numCache>
            </c:numRef>
          </c:val>
          <c:extLst>
            <c:ext xmlns:c16="http://schemas.microsoft.com/office/drawing/2014/chart" uri="{C3380CC4-5D6E-409C-BE32-E72D297353CC}">
              <c16:uniqueId val="{00000001-BDB3-439B-8A04-D53ADC2A9FEF}"/>
            </c:ext>
          </c:extLst>
        </c:ser>
        <c:ser>
          <c:idx val="0"/>
          <c:order val="2"/>
          <c:tx>
            <c:strRef>
              <c:f>'TABLEAU 3'!$F$2</c:f>
              <c:strCache>
                <c:ptCount val="1"/>
                <c:pt idx="0">
                  <c:v>Anémie Femmes enceintes</c:v>
                </c:pt>
              </c:strCache>
            </c:strRef>
          </c:tx>
          <c:invertIfNegative val="0"/>
          <c:cat>
            <c:strRef>
              <c:f>'TABLEAU 3'!$A$3:$A$11</c:f>
              <c:strCache>
                <c:ptCount val="9"/>
                <c:pt idx="0">
                  <c:v>Agadez</c:v>
                </c:pt>
                <c:pt idx="1">
                  <c:v>Diffa</c:v>
                </c:pt>
                <c:pt idx="2">
                  <c:v>Dosso</c:v>
                </c:pt>
                <c:pt idx="3">
                  <c:v>Maradi</c:v>
                </c:pt>
                <c:pt idx="4">
                  <c:v>Niamey </c:v>
                </c:pt>
                <c:pt idx="5">
                  <c:v>Tahoua</c:v>
                </c:pt>
                <c:pt idx="6">
                  <c:v>Tillabéri </c:v>
                </c:pt>
                <c:pt idx="7">
                  <c:v>Zinder </c:v>
                </c:pt>
                <c:pt idx="8">
                  <c:v>National </c:v>
                </c:pt>
              </c:strCache>
            </c:strRef>
          </c:cat>
          <c:val>
            <c:numRef>
              <c:f>'TABLEAU 3'!$F$3:$F$11</c:f>
              <c:numCache>
                <c:formatCode>0.00%</c:formatCode>
                <c:ptCount val="9"/>
                <c:pt idx="0" formatCode="0%">
                  <c:v>0.59</c:v>
                </c:pt>
                <c:pt idx="1">
                  <c:v>0.54700000000000004</c:v>
                </c:pt>
                <c:pt idx="2" formatCode="0%">
                  <c:v>0.66000000000000036</c:v>
                </c:pt>
                <c:pt idx="3">
                  <c:v>0.43700000000000017</c:v>
                </c:pt>
                <c:pt idx="4" formatCode="0%">
                  <c:v>0.48000000000000015</c:v>
                </c:pt>
                <c:pt idx="5" formatCode="0%">
                  <c:v>0.76000000000000034</c:v>
                </c:pt>
                <c:pt idx="6">
                  <c:v>0.6780000000000006</c:v>
                </c:pt>
                <c:pt idx="7" formatCode="0%">
                  <c:v>0.55000000000000004</c:v>
                </c:pt>
                <c:pt idx="8">
                  <c:v>0.56499999999999995</c:v>
                </c:pt>
              </c:numCache>
            </c:numRef>
          </c:val>
          <c:extLst>
            <c:ext xmlns:c16="http://schemas.microsoft.com/office/drawing/2014/chart" uri="{C3380CC4-5D6E-409C-BE32-E72D297353CC}">
              <c16:uniqueId val="{00000002-BDB3-439B-8A04-D53ADC2A9FEF}"/>
            </c:ext>
          </c:extLst>
        </c:ser>
        <c:dLbls>
          <c:showLegendKey val="0"/>
          <c:showVal val="0"/>
          <c:showCatName val="0"/>
          <c:showSerName val="0"/>
          <c:showPercent val="0"/>
          <c:showBubbleSize val="0"/>
        </c:dLbls>
        <c:gapWidth val="150"/>
        <c:axId val="-17014576"/>
        <c:axId val="-17019472"/>
      </c:barChart>
      <c:catAx>
        <c:axId val="-17014576"/>
        <c:scaling>
          <c:orientation val="minMax"/>
        </c:scaling>
        <c:delete val="0"/>
        <c:axPos val="b"/>
        <c:numFmt formatCode="General" sourceLinked="0"/>
        <c:majorTickMark val="none"/>
        <c:minorTickMark val="none"/>
        <c:tickLblPos val="nextTo"/>
        <c:crossAx val="-17019472"/>
        <c:crosses val="autoZero"/>
        <c:auto val="1"/>
        <c:lblAlgn val="ctr"/>
        <c:lblOffset val="100"/>
        <c:noMultiLvlLbl val="0"/>
      </c:catAx>
      <c:valAx>
        <c:axId val="-17019472"/>
        <c:scaling>
          <c:orientation val="minMax"/>
        </c:scaling>
        <c:delete val="0"/>
        <c:axPos val="l"/>
        <c:majorGridlines/>
        <c:numFmt formatCode="0%" sourceLinked="0"/>
        <c:majorTickMark val="out"/>
        <c:minorTickMark val="none"/>
        <c:tickLblPos val="nextTo"/>
        <c:crossAx val="-17014576"/>
        <c:crosses val="autoZero"/>
        <c:crossBetween val="between"/>
      </c:valAx>
    </c:plotArea>
    <c:legend>
      <c:legendPos val="t"/>
      <c:overlay val="0"/>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DAAE4A-D7AA-4B3E-9425-96FBEC1F1E75}" type="doc">
      <dgm:prSet loTypeId="urn:microsoft.com/office/officeart/2005/8/layout/hProcess11" loCatId="process" qsTypeId="urn:microsoft.com/office/officeart/2005/8/quickstyle/simple1" qsCatId="simple" csTypeId="urn:microsoft.com/office/officeart/2005/8/colors/accent3_1" csCatId="accent3" phldr="1"/>
      <dgm:spPr/>
      <dgm:t>
        <a:bodyPr/>
        <a:lstStyle/>
        <a:p>
          <a:endParaRPr lang="en-US"/>
        </a:p>
      </dgm:t>
    </dgm:pt>
    <dgm:pt modelId="{9DB37048-6636-45FD-8F17-9868CA987093}">
      <dgm:prSet custT="1"/>
      <dgm:spPr/>
      <dgm:t>
        <a:bodyPr/>
        <a:lstStyle/>
        <a:p>
          <a:pPr rtl="0"/>
          <a:r>
            <a:rPr lang="fr-FR" sz="1500" b="1" noProof="0" dirty="0">
              <a:latin typeface="Gill Sans MT" pitchFamily="34" charset="0"/>
            </a:rPr>
            <a:t>Décembre 2017</a:t>
          </a:r>
          <a:r>
            <a:rPr lang="fr-FR" sz="1500" noProof="0" dirty="0">
              <a:latin typeface="Gill Sans MT" pitchFamily="34" charset="0"/>
            </a:rPr>
            <a:t>– Lancement et formation initiale de l'équipe nationale de mise en œuvre</a:t>
          </a:r>
        </a:p>
      </dgm:t>
    </dgm:pt>
    <dgm:pt modelId="{1A839683-D2AC-45E8-85F2-9C376F0C8AC8}" type="parTrans" cxnId="{83B0A998-A459-41BB-A20A-AE96C8EE43ED}">
      <dgm:prSet/>
      <dgm:spPr/>
      <dgm:t>
        <a:bodyPr/>
        <a:lstStyle/>
        <a:p>
          <a:endParaRPr lang="fr-FR" noProof="0" dirty="0">
            <a:latin typeface="Gill Sans MT" pitchFamily="34" charset="0"/>
          </a:endParaRPr>
        </a:p>
      </dgm:t>
    </dgm:pt>
    <dgm:pt modelId="{E2732158-6B12-472E-A597-34DFCDDD36F8}" type="sibTrans" cxnId="{83B0A998-A459-41BB-A20A-AE96C8EE43ED}">
      <dgm:prSet/>
      <dgm:spPr/>
      <dgm:t>
        <a:bodyPr/>
        <a:lstStyle/>
        <a:p>
          <a:endParaRPr lang="fr-FR" noProof="0" dirty="0">
            <a:latin typeface="Gill Sans MT" pitchFamily="34" charset="0"/>
          </a:endParaRPr>
        </a:p>
      </dgm:t>
    </dgm:pt>
    <dgm:pt modelId="{17BFFEE9-E0AE-4FFC-B608-E4077DC4353E}">
      <dgm:prSet custT="1"/>
      <dgm:spPr/>
      <dgm:t>
        <a:bodyPr/>
        <a:lstStyle/>
        <a:p>
          <a:pPr rtl="0"/>
          <a:r>
            <a:rPr lang="fr-FR" sz="1500" b="1" noProof="0" dirty="0">
              <a:latin typeface="Gill Sans MT" pitchFamily="34" charset="0"/>
            </a:rPr>
            <a:t>Aout 2018 </a:t>
          </a:r>
          <a:r>
            <a:rPr lang="fr-FR" sz="1500" noProof="0" dirty="0">
              <a:latin typeface="Gill Sans MT" pitchFamily="34" charset="0"/>
            </a:rPr>
            <a:t>– Atelier de rédaction du rapport</a:t>
          </a:r>
        </a:p>
      </dgm:t>
    </dgm:pt>
    <dgm:pt modelId="{D257E6C4-DBAF-4743-89CF-A5DA025930C4}" type="parTrans" cxnId="{40FE197B-07B9-417B-BBEC-E9B0102C90CB}">
      <dgm:prSet/>
      <dgm:spPr/>
      <dgm:t>
        <a:bodyPr/>
        <a:lstStyle/>
        <a:p>
          <a:endParaRPr lang="fr-FR" noProof="0" dirty="0">
            <a:latin typeface="Gill Sans MT" pitchFamily="34" charset="0"/>
          </a:endParaRPr>
        </a:p>
      </dgm:t>
    </dgm:pt>
    <dgm:pt modelId="{69E216EA-C91D-4541-BE51-9CBD045C8B54}" type="sibTrans" cxnId="{40FE197B-07B9-417B-BBEC-E9B0102C90CB}">
      <dgm:prSet/>
      <dgm:spPr/>
      <dgm:t>
        <a:bodyPr/>
        <a:lstStyle/>
        <a:p>
          <a:endParaRPr lang="fr-FR" noProof="0" dirty="0">
            <a:latin typeface="Gill Sans MT" pitchFamily="34" charset="0"/>
          </a:endParaRPr>
        </a:p>
      </dgm:t>
    </dgm:pt>
    <dgm:pt modelId="{D9680F03-99AE-44E1-BDB7-0DB5539C5645}">
      <dgm:prSet custT="1"/>
      <dgm:spPr/>
      <dgm:t>
        <a:bodyPr/>
        <a:lstStyle/>
        <a:p>
          <a:pPr rtl="0"/>
          <a:r>
            <a:rPr lang="fr-FR" sz="1500" b="1" noProof="0" dirty="0">
              <a:latin typeface="Gill Sans MT" pitchFamily="34" charset="0"/>
            </a:rPr>
            <a:t>Juillet 2018- </a:t>
          </a:r>
          <a:r>
            <a:rPr lang="fr-FR" sz="1500" noProof="0" dirty="0">
              <a:latin typeface="Gill Sans MT" pitchFamily="34" charset="0"/>
            </a:rPr>
            <a:t>Validation officielle des données</a:t>
          </a:r>
        </a:p>
      </dgm:t>
    </dgm:pt>
    <dgm:pt modelId="{A17CB106-2F9A-4470-8022-4AA56A6521A5}" type="sibTrans" cxnId="{9CCD4854-2F98-4074-BD0A-5366F621D5E1}">
      <dgm:prSet/>
      <dgm:spPr/>
      <dgm:t>
        <a:bodyPr/>
        <a:lstStyle/>
        <a:p>
          <a:endParaRPr lang="fr-FR" noProof="0" dirty="0">
            <a:latin typeface="Gill Sans MT" pitchFamily="34" charset="0"/>
          </a:endParaRPr>
        </a:p>
      </dgm:t>
    </dgm:pt>
    <dgm:pt modelId="{053A7326-940F-4DD7-BD4E-EA3A1DE9A613}" type="parTrans" cxnId="{9CCD4854-2F98-4074-BD0A-5366F621D5E1}">
      <dgm:prSet/>
      <dgm:spPr/>
      <dgm:t>
        <a:bodyPr/>
        <a:lstStyle/>
        <a:p>
          <a:endParaRPr lang="fr-FR" noProof="0" dirty="0">
            <a:latin typeface="Gill Sans MT" pitchFamily="34" charset="0"/>
          </a:endParaRPr>
        </a:p>
      </dgm:t>
    </dgm:pt>
    <dgm:pt modelId="{26896B41-AA41-4856-8D39-F423F26FE685}" type="pres">
      <dgm:prSet presAssocID="{0FDAAE4A-D7AA-4B3E-9425-96FBEC1F1E75}" presName="Name0" presStyleCnt="0">
        <dgm:presLayoutVars>
          <dgm:dir/>
          <dgm:resizeHandles val="exact"/>
        </dgm:presLayoutVars>
      </dgm:prSet>
      <dgm:spPr/>
    </dgm:pt>
    <dgm:pt modelId="{1E2B6F30-FE96-4229-B4D0-0C1FE7D61BA8}" type="pres">
      <dgm:prSet presAssocID="{0FDAAE4A-D7AA-4B3E-9425-96FBEC1F1E75}" presName="arrow" presStyleLbl="bgShp" presStyleIdx="0" presStyleCnt="1"/>
      <dgm:spPr/>
    </dgm:pt>
    <dgm:pt modelId="{E419EBE8-FD7C-4946-9131-B4AB99927482}" type="pres">
      <dgm:prSet presAssocID="{0FDAAE4A-D7AA-4B3E-9425-96FBEC1F1E75}" presName="points" presStyleCnt="0"/>
      <dgm:spPr/>
    </dgm:pt>
    <dgm:pt modelId="{11C3FEEC-C7DF-4FE8-BBD1-8BFD78A985DF}" type="pres">
      <dgm:prSet presAssocID="{9DB37048-6636-45FD-8F17-9868CA987093}" presName="compositeA" presStyleCnt="0"/>
      <dgm:spPr/>
    </dgm:pt>
    <dgm:pt modelId="{917D3889-AD67-424D-A685-BA311BB29956}" type="pres">
      <dgm:prSet presAssocID="{9DB37048-6636-45FD-8F17-9868CA987093}" presName="textA" presStyleLbl="revTx" presStyleIdx="0" presStyleCnt="3" custScaleX="462118" custScaleY="44611" custLinFactNeighborX="4817" custLinFactNeighborY="36153">
        <dgm:presLayoutVars>
          <dgm:bulletEnabled val="1"/>
        </dgm:presLayoutVars>
      </dgm:prSet>
      <dgm:spPr/>
    </dgm:pt>
    <dgm:pt modelId="{2A44749A-3FC5-4B5A-9F7C-D9C8059A7D47}" type="pres">
      <dgm:prSet presAssocID="{9DB37048-6636-45FD-8F17-9868CA987093}" presName="circleA" presStyleLbl="node1" presStyleIdx="0" presStyleCnt="3" custLinFactNeighborX="-71892" custLinFactNeighborY="49337"/>
      <dgm:spPr/>
    </dgm:pt>
    <dgm:pt modelId="{26DD514A-AE23-4AA0-9EC4-860C82061D80}" type="pres">
      <dgm:prSet presAssocID="{9DB37048-6636-45FD-8F17-9868CA987093}" presName="spaceA" presStyleCnt="0"/>
      <dgm:spPr/>
    </dgm:pt>
    <dgm:pt modelId="{F7D89BC8-B8E4-429D-9347-02A1C72E9AA4}" type="pres">
      <dgm:prSet presAssocID="{E2732158-6B12-472E-A597-34DFCDDD36F8}" presName="space" presStyleCnt="0"/>
      <dgm:spPr/>
    </dgm:pt>
    <dgm:pt modelId="{A0FD2251-7563-47C0-A69B-D2FCA910BE7E}" type="pres">
      <dgm:prSet presAssocID="{17BFFEE9-E0AE-4FFC-B608-E4077DC4353E}" presName="compositeB" presStyleCnt="0"/>
      <dgm:spPr/>
    </dgm:pt>
    <dgm:pt modelId="{5570EF23-92BA-47B1-893A-644ECC04C3D1}" type="pres">
      <dgm:prSet presAssocID="{17BFFEE9-E0AE-4FFC-B608-E4077DC4353E}" presName="textB" presStyleLbl="revTx" presStyleIdx="1" presStyleCnt="3" custScaleX="424107" custScaleY="44129" custLinFactX="200000" custLinFactY="-44450" custLinFactNeighborX="286479" custLinFactNeighborY="-100000">
        <dgm:presLayoutVars>
          <dgm:bulletEnabled val="1"/>
        </dgm:presLayoutVars>
      </dgm:prSet>
      <dgm:spPr/>
    </dgm:pt>
    <dgm:pt modelId="{3106B009-04FE-401E-A4BF-5CF136C476D9}" type="pres">
      <dgm:prSet presAssocID="{17BFFEE9-E0AE-4FFC-B608-E4077DC4353E}" presName="circleB" presStyleLbl="node1" presStyleIdx="1" presStyleCnt="3" custLinFactX="-100000" custLinFactNeighborX="-127745" custLinFactNeighborY="-62329"/>
      <dgm:spPr/>
    </dgm:pt>
    <dgm:pt modelId="{7D6D79CA-8AA1-4231-8385-9BAEAFAE0409}" type="pres">
      <dgm:prSet presAssocID="{17BFFEE9-E0AE-4FFC-B608-E4077DC4353E}" presName="spaceB" presStyleCnt="0"/>
      <dgm:spPr/>
    </dgm:pt>
    <dgm:pt modelId="{ABEB5CEB-A04E-4C7D-ADD5-A780DAA7C5CA}" type="pres">
      <dgm:prSet presAssocID="{69E216EA-C91D-4541-BE51-9CBD045C8B54}" presName="space" presStyleCnt="0"/>
      <dgm:spPr/>
    </dgm:pt>
    <dgm:pt modelId="{C3AACC92-3867-421E-9DAE-EC33C73FC55D}" type="pres">
      <dgm:prSet presAssocID="{D9680F03-99AE-44E1-BDB7-0DB5539C5645}" presName="compositeA" presStyleCnt="0"/>
      <dgm:spPr/>
    </dgm:pt>
    <dgm:pt modelId="{0CF704A7-1682-436D-A88F-AA05044DE5A5}" type="pres">
      <dgm:prSet presAssocID="{D9680F03-99AE-44E1-BDB7-0DB5539C5645}" presName="textA" presStyleLbl="revTx" presStyleIdx="2" presStyleCnt="3" custScaleX="419673" custScaleY="45036" custLinFactX="-200000" custLinFactY="30955" custLinFactNeighborX="-226788" custLinFactNeighborY="100000">
        <dgm:presLayoutVars>
          <dgm:bulletEnabled val="1"/>
        </dgm:presLayoutVars>
      </dgm:prSet>
      <dgm:spPr/>
    </dgm:pt>
    <dgm:pt modelId="{AD36EFF6-D017-471E-A528-B042A03DFDD9}" type="pres">
      <dgm:prSet presAssocID="{D9680F03-99AE-44E1-BDB7-0DB5539C5645}" presName="circleA" presStyleLbl="node1" presStyleIdx="2" presStyleCnt="3" custLinFactX="-128181" custLinFactNeighborX="-200000" custLinFactNeighborY="47369"/>
      <dgm:spPr/>
    </dgm:pt>
    <dgm:pt modelId="{EE5EE9A7-4D6A-4D12-BAE7-D89BE4B17176}" type="pres">
      <dgm:prSet presAssocID="{D9680F03-99AE-44E1-BDB7-0DB5539C5645}" presName="spaceA" presStyleCnt="0"/>
      <dgm:spPr/>
    </dgm:pt>
  </dgm:ptLst>
  <dgm:cxnLst>
    <dgm:cxn modelId="{2CFF232C-36B9-4870-AB73-41D469B89F3B}" type="presOf" srcId="{D9680F03-99AE-44E1-BDB7-0DB5539C5645}" destId="{0CF704A7-1682-436D-A88F-AA05044DE5A5}" srcOrd="0" destOrd="0" presId="urn:microsoft.com/office/officeart/2005/8/layout/hProcess11"/>
    <dgm:cxn modelId="{9CCD4854-2F98-4074-BD0A-5366F621D5E1}" srcId="{0FDAAE4A-D7AA-4B3E-9425-96FBEC1F1E75}" destId="{D9680F03-99AE-44E1-BDB7-0DB5539C5645}" srcOrd="2" destOrd="0" parTransId="{053A7326-940F-4DD7-BD4E-EA3A1DE9A613}" sibTransId="{A17CB106-2F9A-4470-8022-4AA56A6521A5}"/>
    <dgm:cxn modelId="{ADE8A456-47DD-4A00-B197-E0F92193D60C}" type="presOf" srcId="{9DB37048-6636-45FD-8F17-9868CA987093}" destId="{917D3889-AD67-424D-A685-BA311BB29956}" srcOrd="0" destOrd="0" presId="urn:microsoft.com/office/officeart/2005/8/layout/hProcess11"/>
    <dgm:cxn modelId="{40FE197B-07B9-417B-BBEC-E9B0102C90CB}" srcId="{0FDAAE4A-D7AA-4B3E-9425-96FBEC1F1E75}" destId="{17BFFEE9-E0AE-4FFC-B608-E4077DC4353E}" srcOrd="1" destOrd="0" parTransId="{D257E6C4-DBAF-4743-89CF-A5DA025930C4}" sibTransId="{69E216EA-C91D-4541-BE51-9CBD045C8B54}"/>
    <dgm:cxn modelId="{1C364B7F-E8E2-420F-800D-C40CE2B5DB63}" type="presOf" srcId="{17BFFEE9-E0AE-4FFC-B608-E4077DC4353E}" destId="{5570EF23-92BA-47B1-893A-644ECC04C3D1}" srcOrd="0" destOrd="0" presId="urn:microsoft.com/office/officeart/2005/8/layout/hProcess11"/>
    <dgm:cxn modelId="{83B0A998-A459-41BB-A20A-AE96C8EE43ED}" srcId="{0FDAAE4A-D7AA-4B3E-9425-96FBEC1F1E75}" destId="{9DB37048-6636-45FD-8F17-9868CA987093}" srcOrd="0" destOrd="0" parTransId="{1A839683-D2AC-45E8-85F2-9C376F0C8AC8}" sibTransId="{E2732158-6B12-472E-A597-34DFCDDD36F8}"/>
    <dgm:cxn modelId="{5C5C37EE-9A79-4B8E-8181-21773D346E15}" type="presOf" srcId="{0FDAAE4A-D7AA-4B3E-9425-96FBEC1F1E75}" destId="{26896B41-AA41-4856-8D39-F423F26FE685}" srcOrd="0" destOrd="0" presId="urn:microsoft.com/office/officeart/2005/8/layout/hProcess11"/>
    <dgm:cxn modelId="{E57BD25A-8A39-4588-AEB9-BD514B32DE98}" type="presParOf" srcId="{26896B41-AA41-4856-8D39-F423F26FE685}" destId="{1E2B6F30-FE96-4229-B4D0-0C1FE7D61BA8}" srcOrd="0" destOrd="0" presId="urn:microsoft.com/office/officeart/2005/8/layout/hProcess11"/>
    <dgm:cxn modelId="{4D05C460-B17D-4732-9149-35F5F044AB53}" type="presParOf" srcId="{26896B41-AA41-4856-8D39-F423F26FE685}" destId="{E419EBE8-FD7C-4946-9131-B4AB99927482}" srcOrd="1" destOrd="0" presId="urn:microsoft.com/office/officeart/2005/8/layout/hProcess11"/>
    <dgm:cxn modelId="{A92202DC-0A52-4A91-9004-6909B921732A}" type="presParOf" srcId="{E419EBE8-FD7C-4946-9131-B4AB99927482}" destId="{11C3FEEC-C7DF-4FE8-BBD1-8BFD78A985DF}" srcOrd="0" destOrd="0" presId="urn:microsoft.com/office/officeart/2005/8/layout/hProcess11"/>
    <dgm:cxn modelId="{B1A792AE-438A-4341-B9CD-A3B2CFCDE245}" type="presParOf" srcId="{11C3FEEC-C7DF-4FE8-BBD1-8BFD78A985DF}" destId="{917D3889-AD67-424D-A685-BA311BB29956}" srcOrd="0" destOrd="0" presId="urn:microsoft.com/office/officeart/2005/8/layout/hProcess11"/>
    <dgm:cxn modelId="{0BBE6BF8-9A3D-4BDE-987D-DA5E73D70C6C}" type="presParOf" srcId="{11C3FEEC-C7DF-4FE8-BBD1-8BFD78A985DF}" destId="{2A44749A-3FC5-4B5A-9F7C-D9C8059A7D47}" srcOrd="1" destOrd="0" presId="urn:microsoft.com/office/officeart/2005/8/layout/hProcess11"/>
    <dgm:cxn modelId="{453A0559-0F05-4B51-B753-A52970A2EB3D}" type="presParOf" srcId="{11C3FEEC-C7DF-4FE8-BBD1-8BFD78A985DF}" destId="{26DD514A-AE23-4AA0-9EC4-860C82061D80}" srcOrd="2" destOrd="0" presId="urn:microsoft.com/office/officeart/2005/8/layout/hProcess11"/>
    <dgm:cxn modelId="{9A68D822-3F57-43A6-BBD3-22E515F89961}" type="presParOf" srcId="{E419EBE8-FD7C-4946-9131-B4AB99927482}" destId="{F7D89BC8-B8E4-429D-9347-02A1C72E9AA4}" srcOrd="1" destOrd="0" presId="urn:microsoft.com/office/officeart/2005/8/layout/hProcess11"/>
    <dgm:cxn modelId="{AE6ADF5A-1630-432E-81F3-E118034D3140}" type="presParOf" srcId="{E419EBE8-FD7C-4946-9131-B4AB99927482}" destId="{A0FD2251-7563-47C0-A69B-D2FCA910BE7E}" srcOrd="2" destOrd="0" presId="urn:microsoft.com/office/officeart/2005/8/layout/hProcess11"/>
    <dgm:cxn modelId="{EF150EC0-DDF4-4D0C-B1BF-4499BD7D83BE}" type="presParOf" srcId="{A0FD2251-7563-47C0-A69B-D2FCA910BE7E}" destId="{5570EF23-92BA-47B1-893A-644ECC04C3D1}" srcOrd="0" destOrd="0" presId="urn:microsoft.com/office/officeart/2005/8/layout/hProcess11"/>
    <dgm:cxn modelId="{943E3CA6-2A08-4F79-8084-F3E2AD9F8BFF}" type="presParOf" srcId="{A0FD2251-7563-47C0-A69B-D2FCA910BE7E}" destId="{3106B009-04FE-401E-A4BF-5CF136C476D9}" srcOrd="1" destOrd="0" presId="urn:microsoft.com/office/officeart/2005/8/layout/hProcess11"/>
    <dgm:cxn modelId="{04CC9300-5DA8-481B-B1F5-FF1A39C163D0}" type="presParOf" srcId="{A0FD2251-7563-47C0-A69B-D2FCA910BE7E}" destId="{7D6D79CA-8AA1-4231-8385-9BAEAFAE0409}" srcOrd="2" destOrd="0" presId="urn:microsoft.com/office/officeart/2005/8/layout/hProcess11"/>
    <dgm:cxn modelId="{5AC72D96-77EF-4417-B055-BE42D1A40A5E}" type="presParOf" srcId="{E419EBE8-FD7C-4946-9131-B4AB99927482}" destId="{ABEB5CEB-A04E-4C7D-ADD5-A780DAA7C5CA}" srcOrd="3" destOrd="0" presId="urn:microsoft.com/office/officeart/2005/8/layout/hProcess11"/>
    <dgm:cxn modelId="{4E9A95AC-2DB7-487D-B1E1-54C334211BB5}" type="presParOf" srcId="{E419EBE8-FD7C-4946-9131-B4AB99927482}" destId="{C3AACC92-3867-421E-9DAE-EC33C73FC55D}" srcOrd="4" destOrd="0" presId="urn:microsoft.com/office/officeart/2005/8/layout/hProcess11"/>
    <dgm:cxn modelId="{F9137A99-C58F-42FD-A004-F37C098D4DEE}" type="presParOf" srcId="{C3AACC92-3867-421E-9DAE-EC33C73FC55D}" destId="{0CF704A7-1682-436D-A88F-AA05044DE5A5}" srcOrd="0" destOrd="0" presId="urn:microsoft.com/office/officeart/2005/8/layout/hProcess11"/>
    <dgm:cxn modelId="{E9703118-1F5A-40DB-B336-4A8E67D992A0}" type="presParOf" srcId="{C3AACC92-3867-421E-9DAE-EC33C73FC55D}" destId="{AD36EFF6-D017-471E-A528-B042A03DFDD9}" srcOrd="1" destOrd="0" presId="urn:microsoft.com/office/officeart/2005/8/layout/hProcess11"/>
    <dgm:cxn modelId="{DF9286BC-0E07-4D1E-8EA0-AE6978B4CB1D}" type="presParOf" srcId="{C3AACC92-3867-421E-9DAE-EC33C73FC55D}" destId="{EE5EE9A7-4D6A-4D12-BAE7-D89BE4B17176}"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B6F30-FE96-4229-B4D0-0C1FE7D61BA8}">
      <dsp:nvSpPr>
        <dsp:cNvPr id="0" name=""/>
        <dsp:cNvSpPr/>
      </dsp:nvSpPr>
      <dsp:spPr>
        <a:xfrm>
          <a:off x="0" y="1420135"/>
          <a:ext cx="8982862" cy="1893514"/>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7D3889-AD67-424D-A685-BA311BB29956}">
      <dsp:nvSpPr>
        <dsp:cNvPr id="0" name=""/>
        <dsp:cNvSpPr/>
      </dsp:nvSpPr>
      <dsp:spPr>
        <a:xfrm>
          <a:off x="33079" y="946761"/>
          <a:ext cx="2836681" cy="844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rtl="0">
            <a:lnSpc>
              <a:spcPct val="90000"/>
            </a:lnSpc>
            <a:spcBef>
              <a:spcPct val="0"/>
            </a:spcBef>
            <a:spcAft>
              <a:spcPct val="35000"/>
            </a:spcAft>
            <a:buNone/>
          </a:pPr>
          <a:r>
            <a:rPr lang="fr-FR" sz="1500" b="1" kern="1200" noProof="0" dirty="0">
              <a:latin typeface="Gill Sans MT" pitchFamily="34" charset="0"/>
            </a:rPr>
            <a:t>Décembre 2017</a:t>
          </a:r>
          <a:r>
            <a:rPr lang="fr-FR" sz="1500" kern="1200" noProof="0" dirty="0">
              <a:latin typeface="Gill Sans MT" pitchFamily="34" charset="0"/>
            </a:rPr>
            <a:t>– Lancement et formation initiale de l'équipe nationale de mise en œuvre</a:t>
          </a:r>
        </a:p>
      </dsp:txBody>
      <dsp:txXfrm>
        <a:off x="33079" y="946761"/>
        <a:ext cx="2836681" cy="844715"/>
      </dsp:txXfrm>
    </dsp:sp>
    <dsp:sp modelId="{2A44749A-3FC5-4B5A-9F7C-D9C8059A7D47}">
      <dsp:nvSpPr>
        <dsp:cNvPr id="0" name=""/>
        <dsp:cNvSpPr/>
      </dsp:nvSpPr>
      <dsp:spPr>
        <a:xfrm>
          <a:off x="844840" y="2101554"/>
          <a:ext cx="473378" cy="473378"/>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70EF23-92BA-47B1-893A-644ECC04C3D1}">
      <dsp:nvSpPr>
        <dsp:cNvPr id="0" name=""/>
        <dsp:cNvSpPr/>
      </dsp:nvSpPr>
      <dsp:spPr>
        <a:xfrm>
          <a:off x="5857104" y="898534"/>
          <a:ext cx="2603353" cy="835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rtl="0">
            <a:lnSpc>
              <a:spcPct val="90000"/>
            </a:lnSpc>
            <a:spcBef>
              <a:spcPct val="0"/>
            </a:spcBef>
            <a:spcAft>
              <a:spcPct val="35000"/>
            </a:spcAft>
            <a:buNone/>
          </a:pPr>
          <a:r>
            <a:rPr lang="fr-FR" sz="1500" b="1" kern="1200" noProof="0" dirty="0">
              <a:latin typeface="Gill Sans MT" pitchFamily="34" charset="0"/>
            </a:rPr>
            <a:t>Aout 2018 </a:t>
          </a:r>
          <a:r>
            <a:rPr lang="fr-FR" sz="1500" kern="1200" noProof="0" dirty="0">
              <a:latin typeface="Gill Sans MT" pitchFamily="34" charset="0"/>
            </a:rPr>
            <a:t>– Atelier de rédaction du rapport</a:t>
          </a:r>
        </a:p>
      </dsp:txBody>
      <dsp:txXfrm>
        <a:off x="5857104" y="898534"/>
        <a:ext cx="2603353" cy="835588"/>
      </dsp:txXfrm>
    </dsp:sp>
    <dsp:sp modelId="{3106B009-04FE-401E-A4BF-5CF136C476D9}">
      <dsp:nvSpPr>
        <dsp:cNvPr id="0" name=""/>
        <dsp:cNvSpPr/>
      </dsp:nvSpPr>
      <dsp:spPr>
        <a:xfrm>
          <a:off x="2857775" y="2099632"/>
          <a:ext cx="473378" cy="473378"/>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F704A7-1682-436D-A88F-AA05044DE5A5}">
      <dsp:nvSpPr>
        <dsp:cNvPr id="0" name=""/>
        <dsp:cNvSpPr/>
      </dsp:nvSpPr>
      <dsp:spPr>
        <a:xfrm>
          <a:off x="2885119" y="2739839"/>
          <a:ext cx="2576135" cy="852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rtl="0">
            <a:lnSpc>
              <a:spcPct val="90000"/>
            </a:lnSpc>
            <a:spcBef>
              <a:spcPct val="0"/>
            </a:spcBef>
            <a:spcAft>
              <a:spcPct val="35000"/>
            </a:spcAft>
            <a:buNone/>
          </a:pPr>
          <a:r>
            <a:rPr lang="fr-FR" sz="1500" b="1" kern="1200" noProof="0" dirty="0">
              <a:latin typeface="Gill Sans MT" pitchFamily="34" charset="0"/>
            </a:rPr>
            <a:t>Juillet 2018- </a:t>
          </a:r>
          <a:r>
            <a:rPr lang="fr-FR" sz="1500" kern="1200" noProof="0" dirty="0">
              <a:latin typeface="Gill Sans MT" pitchFamily="34" charset="0"/>
            </a:rPr>
            <a:t>Validation officielle des données</a:t>
          </a:r>
        </a:p>
      </dsp:txBody>
      <dsp:txXfrm>
        <a:off x="2885119" y="2739839"/>
        <a:ext cx="2576135" cy="852763"/>
      </dsp:txXfrm>
    </dsp:sp>
    <dsp:sp modelId="{AD36EFF6-D017-471E-A528-B042A03DFDD9}">
      <dsp:nvSpPr>
        <dsp:cNvPr id="0" name=""/>
        <dsp:cNvSpPr/>
      </dsp:nvSpPr>
      <dsp:spPr>
        <a:xfrm>
          <a:off x="5002769" y="2094250"/>
          <a:ext cx="473378" cy="473378"/>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a:defRPr sz="1200"/>
            </a:lvl1pPr>
          </a:lstStyle>
          <a:p>
            <a:fld id="{9B9CBF9C-334D-4EB9-96DF-36C54036AA07}" type="datetimeFigureOut">
              <a:rPr lang="fr-FR" smtClean="0"/>
              <a:t>09/11/2022</a:t>
            </a:fld>
            <a:endParaRPr lang="fr-FR"/>
          </a:p>
        </p:txBody>
      </p:sp>
      <p:sp>
        <p:nvSpPr>
          <p:cNvPr id="4" name="Espace réservé du pied de page 3"/>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7313" y="8829675"/>
            <a:ext cx="2982912" cy="466725"/>
          </a:xfrm>
          <a:prstGeom prst="rect">
            <a:avLst/>
          </a:prstGeom>
        </p:spPr>
        <p:txBody>
          <a:bodyPr vert="horz" lIns="91440" tIns="45720" rIns="91440" bIns="45720" rtlCol="0" anchor="b"/>
          <a:lstStyle>
            <a:lvl1pPr algn="r">
              <a:defRPr sz="1200"/>
            </a:lvl1pPr>
          </a:lstStyle>
          <a:p>
            <a:fld id="{F8AA2AEE-EB01-4582-826F-50288BA01F65}" type="slidenum">
              <a:rPr lang="fr-FR" smtClean="0"/>
              <a:t>‹N°›</a:t>
            </a:fld>
            <a:endParaRPr lang="fr-FR"/>
          </a:p>
        </p:txBody>
      </p:sp>
    </p:spTree>
    <p:extLst>
      <p:ext uri="{BB962C8B-B14F-4D97-AF65-F5344CB8AC3E}">
        <p14:creationId xmlns:p14="http://schemas.microsoft.com/office/powerpoint/2010/main" val="768707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fr-FR"/>
          </a:p>
        </p:txBody>
      </p:sp>
      <p:sp>
        <p:nvSpPr>
          <p:cNvPr id="3" name="Espace réservé de la date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F1E5A56E-0C24-4836-A7C7-868B6C4BB1B1}" type="datetimeFigureOut">
              <a:rPr lang="fr-FR" smtClean="0"/>
              <a:t>09/11/2022</a:t>
            </a:fld>
            <a:endParaRPr lang="fr-FR"/>
          </a:p>
        </p:txBody>
      </p:sp>
      <p:sp>
        <p:nvSpPr>
          <p:cNvPr id="4" name="Espace réservé de l'image des diapositives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fr-FR"/>
          </a:p>
        </p:txBody>
      </p:sp>
      <p:sp>
        <p:nvSpPr>
          <p:cNvPr id="5" name="Espace réservé des notes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6781A06B-9F5F-43DB-9C57-A15812F75A12}" type="slidenum">
              <a:rPr lang="fr-FR" smtClean="0"/>
              <a:t>‹N°›</a:t>
            </a:fld>
            <a:endParaRPr lang="fr-FR"/>
          </a:p>
        </p:txBody>
      </p:sp>
    </p:spTree>
    <p:extLst>
      <p:ext uri="{BB962C8B-B14F-4D97-AF65-F5344CB8AC3E}">
        <p14:creationId xmlns:p14="http://schemas.microsoft.com/office/powerpoint/2010/main" val="3345855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1</a:t>
            </a:fld>
            <a:endParaRPr lang="fr-FR"/>
          </a:p>
        </p:txBody>
      </p:sp>
    </p:spTree>
    <p:extLst>
      <p:ext uri="{BB962C8B-B14F-4D97-AF65-F5344CB8AC3E}">
        <p14:creationId xmlns:p14="http://schemas.microsoft.com/office/powerpoint/2010/main" val="943515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2</a:t>
            </a:fld>
            <a:endParaRPr lang="fr-FR"/>
          </a:p>
        </p:txBody>
      </p:sp>
    </p:spTree>
    <p:extLst>
      <p:ext uri="{BB962C8B-B14F-4D97-AF65-F5344CB8AC3E}">
        <p14:creationId xmlns:p14="http://schemas.microsoft.com/office/powerpoint/2010/main" val="704248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3</a:t>
            </a:fld>
            <a:endParaRPr lang="fr-FR"/>
          </a:p>
        </p:txBody>
      </p:sp>
    </p:spTree>
    <p:extLst>
      <p:ext uri="{BB962C8B-B14F-4D97-AF65-F5344CB8AC3E}">
        <p14:creationId xmlns:p14="http://schemas.microsoft.com/office/powerpoint/2010/main" val="3316612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Selon la FAO, la sous-alimentation ou faim chronique fait référence à la condition des personnes dont l’apport en énergie alimentaire exprimé en Kcal par personne et par jour est continuellement en dessous d’un besoin énergétique alimentaire minimum pour maintenir une vie saine avec une activité physique légère.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De nouvelles preuves continuent à indiquer </a:t>
            </a:r>
            <a:r>
              <a:rPr lang="fr-FR" sz="1200" b="1" kern="1200" dirty="0">
                <a:solidFill>
                  <a:schemeClr val="tx1"/>
                </a:solidFill>
                <a:effectLst/>
                <a:latin typeface="+mn-lt"/>
                <a:ea typeface="+mn-ea"/>
                <a:cs typeface="+mn-cs"/>
              </a:rPr>
              <a:t>une augmentation </a:t>
            </a:r>
            <a:r>
              <a:rPr lang="fr-FR" sz="1200" kern="1200" dirty="0">
                <a:solidFill>
                  <a:schemeClr val="tx1"/>
                </a:solidFill>
                <a:effectLst/>
                <a:latin typeface="+mn-lt"/>
                <a:ea typeface="+mn-ea"/>
                <a:cs typeface="+mn-cs"/>
              </a:rPr>
              <a:t>de la </a:t>
            </a:r>
            <a:r>
              <a:rPr lang="fr-FR" sz="1200" b="1" kern="1200" dirty="0">
                <a:solidFill>
                  <a:schemeClr val="tx1"/>
                </a:solidFill>
                <a:effectLst/>
                <a:latin typeface="+mn-lt"/>
                <a:ea typeface="+mn-ea"/>
                <a:cs typeface="+mn-cs"/>
              </a:rPr>
              <a:t>prévalence de la faim </a:t>
            </a:r>
            <a:r>
              <a:rPr lang="fr-FR" sz="1200" kern="1200" baseline="0" dirty="0">
                <a:solidFill>
                  <a:schemeClr val="tx1"/>
                </a:solidFill>
                <a:effectLst/>
                <a:latin typeface="+mn-lt"/>
                <a:ea typeface="+mn-ea"/>
                <a:cs typeface="+mn-cs"/>
              </a:rPr>
              <a:t>au</a:t>
            </a:r>
            <a:r>
              <a:rPr lang="fr-FR" sz="1200" kern="1200" dirty="0">
                <a:solidFill>
                  <a:schemeClr val="tx1"/>
                </a:solidFill>
                <a:effectLst/>
                <a:latin typeface="+mn-lt"/>
                <a:ea typeface="+mn-ea"/>
                <a:cs typeface="+mn-cs"/>
              </a:rPr>
              <a:t> Niger (Voir graphique) ces dernières années </a:t>
            </a:r>
            <a:r>
              <a:rPr lang="fr-FR" sz="1200" b="1" kern="1200" dirty="0">
                <a:solidFill>
                  <a:schemeClr val="tx1"/>
                </a:solidFill>
                <a:effectLst/>
                <a:latin typeface="+mn-lt"/>
                <a:ea typeface="+mn-ea"/>
                <a:cs typeface="+mn-cs"/>
              </a:rPr>
              <a:t>après une longue période de déclin</a:t>
            </a:r>
            <a:r>
              <a:rPr lang="fr-FR" sz="1200" kern="1200" dirty="0">
                <a:solidFill>
                  <a:schemeClr val="tx1"/>
                </a:solidFill>
                <a:effectLst/>
                <a:latin typeface="+mn-lt"/>
                <a:ea typeface="+mn-ea"/>
                <a:cs typeface="+mn-cs"/>
              </a:rPr>
              <a:t>. La </a:t>
            </a:r>
            <a:r>
              <a:rPr lang="fr-FR" sz="1200" b="1" kern="1200" dirty="0">
                <a:solidFill>
                  <a:schemeClr val="tx1"/>
                </a:solidFill>
                <a:effectLst/>
                <a:latin typeface="+mn-lt"/>
                <a:ea typeface="+mn-ea"/>
                <a:cs typeface="+mn-cs"/>
              </a:rPr>
              <a:t>sous-alimentation</a:t>
            </a:r>
            <a:r>
              <a:rPr lang="fr-FR" sz="1200" kern="1200" dirty="0">
                <a:solidFill>
                  <a:schemeClr val="tx1"/>
                </a:solidFill>
                <a:effectLst/>
                <a:latin typeface="+mn-lt"/>
                <a:ea typeface="+mn-ea"/>
                <a:cs typeface="+mn-cs"/>
              </a:rPr>
              <a:t> et </a:t>
            </a:r>
            <a:r>
              <a:rPr lang="fr-FR" sz="1200" b="1" kern="1200" dirty="0">
                <a:solidFill>
                  <a:schemeClr val="tx1"/>
                </a:solidFill>
                <a:effectLst/>
                <a:latin typeface="+mn-lt"/>
                <a:ea typeface="+mn-ea"/>
                <a:cs typeface="+mn-cs"/>
              </a:rPr>
              <a:t>l’insécurité alimentaire grave </a:t>
            </a:r>
            <a:r>
              <a:rPr lang="fr-FR" sz="1200" kern="1200" dirty="0">
                <a:solidFill>
                  <a:schemeClr val="tx1"/>
                </a:solidFill>
                <a:effectLst/>
                <a:latin typeface="+mn-lt"/>
                <a:ea typeface="+mn-ea"/>
                <a:cs typeface="+mn-cs"/>
              </a:rPr>
              <a:t>augmente au Niger comme dans presque toutes les régions de l’Afrique en général . De 1999 à 2015, le Niger a enregistré une diminution d’environ 50% de la sous alimentation suivi d’une reprise de la prévalence de la sous alimentation passant de 10,3% à 16,5% entre 2015 et 2018.</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Les signes </a:t>
            </a:r>
            <a:r>
              <a:rPr lang="fr-FR" sz="1200" b="1" kern="1200" dirty="0">
                <a:solidFill>
                  <a:schemeClr val="tx1"/>
                </a:solidFill>
                <a:effectLst/>
                <a:latin typeface="+mn-lt"/>
                <a:ea typeface="+mn-ea"/>
                <a:cs typeface="+mn-cs"/>
              </a:rPr>
              <a:t>de faim croissante et d'insécurité alimentaire au Niger </a:t>
            </a:r>
            <a:r>
              <a:rPr lang="fr-FR" sz="1200" kern="1200" dirty="0">
                <a:solidFill>
                  <a:schemeClr val="tx1"/>
                </a:solidFill>
                <a:effectLst/>
                <a:latin typeface="+mn-lt"/>
                <a:ea typeface="+mn-ea"/>
                <a:cs typeface="+mn-cs"/>
              </a:rPr>
              <a:t>sont un </a:t>
            </a:r>
            <a:r>
              <a:rPr lang="fr-FR" sz="1200" b="1" kern="1200" dirty="0">
                <a:solidFill>
                  <a:schemeClr val="tx1"/>
                </a:solidFill>
                <a:effectLst/>
                <a:latin typeface="+mn-lt"/>
                <a:ea typeface="+mn-ea"/>
                <a:cs typeface="+mn-cs"/>
              </a:rPr>
              <a:t>avertissement </a:t>
            </a:r>
            <a:r>
              <a:rPr lang="fr-FR" sz="1200" kern="1200" dirty="0">
                <a:solidFill>
                  <a:schemeClr val="tx1"/>
                </a:solidFill>
                <a:effectLst/>
                <a:latin typeface="+mn-lt"/>
                <a:ea typeface="+mn-ea"/>
                <a:cs typeface="+mn-cs"/>
              </a:rPr>
              <a:t>qu'il y a beaucoup de travail à faire pour nous assurer que « Le Niger </a:t>
            </a:r>
            <a:r>
              <a:rPr lang="fr-FR" sz="1200" b="1" kern="1200" dirty="0">
                <a:solidFill>
                  <a:schemeClr val="tx1"/>
                </a:solidFill>
                <a:effectLst/>
                <a:latin typeface="+mn-lt"/>
                <a:ea typeface="+mn-ea"/>
                <a:cs typeface="+mn-cs"/>
              </a:rPr>
              <a:t>ne laisse personne derrière nous  </a:t>
            </a:r>
            <a:r>
              <a:rPr lang="fr-FR" sz="1200" kern="1200" dirty="0">
                <a:solidFill>
                  <a:schemeClr val="tx1"/>
                </a:solidFill>
                <a:effectLst/>
                <a:latin typeface="+mn-lt"/>
                <a:ea typeface="+mn-ea"/>
                <a:cs typeface="+mn-cs"/>
              </a:rPr>
              <a:t>» sur le </a:t>
            </a:r>
            <a:r>
              <a:rPr lang="fr-FR" sz="1200" b="1" kern="1200" dirty="0">
                <a:solidFill>
                  <a:schemeClr val="tx1"/>
                </a:solidFill>
                <a:effectLst/>
                <a:latin typeface="+mn-lt"/>
                <a:ea typeface="+mn-ea"/>
                <a:cs typeface="+mn-cs"/>
              </a:rPr>
              <a:t>chemin</a:t>
            </a:r>
            <a:r>
              <a:rPr lang="fr-FR" sz="1200" kern="1200" dirty="0">
                <a:solidFill>
                  <a:schemeClr val="tx1"/>
                </a:solidFill>
                <a:effectLst/>
                <a:latin typeface="+mn-lt"/>
                <a:ea typeface="+mn-ea"/>
                <a:cs typeface="+mn-cs"/>
              </a:rPr>
              <a:t> vers un Niger</a:t>
            </a:r>
            <a:r>
              <a:rPr lang="fr-FR" sz="1200" b="1" kern="1200" dirty="0">
                <a:solidFill>
                  <a:schemeClr val="tx1"/>
                </a:solidFill>
                <a:effectLst/>
                <a:latin typeface="+mn-lt"/>
                <a:ea typeface="+mn-ea"/>
                <a:cs typeface="+mn-cs"/>
              </a:rPr>
              <a:t> sans faim</a:t>
            </a:r>
            <a:r>
              <a:rPr lang="fr-FR" sz="1200" kern="1200" dirty="0">
                <a:solidFill>
                  <a:schemeClr val="tx1"/>
                </a:solidFill>
                <a:effectLst/>
                <a:latin typeface="+mn-lt"/>
                <a:ea typeface="+mn-ea"/>
                <a:cs typeface="+mn-cs"/>
              </a:rPr>
              <a:t>.</a:t>
            </a:r>
          </a:p>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4</a:t>
            </a:fld>
            <a:endParaRPr lang="fr-FR"/>
          </a:p>
        </p:txBody>
      </p:sp>
    </p:spTree>
    <p:extLst>
      <p:ext uri="{BB962C8B-B14F-4D97-AF65-F5344CB8AC3E}">
        <p14:creationId xmlns:p14="http://schemas.microsoft.com/office/powerpoint/2010/main" val="3063032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fr-FR" b="1" baseline="0" dirty="0"/>
              <a:t>Le système alimentaire </a:t>
            </a:r>
            <a:r>
              <a:rPr lang="fr-FR" b="0" baseline="0" dirty="0"/>
              <a:t>du Niger se caractérise  par une urbanisation modérée à faible, une faible productivité  agricole, une plus grande dépendance des aliments de base (céréales, tubercules et racines). Les ménages dépensent également une part plus importante de leur budget dans leur alimentation et consomment nettement moins de protéines animales dans un contexte de forte volatilité des prix alimentaires.</a:t>
            </a:r>
          </a:p>
          <a:p>
            <a:pPr marL="0" marR="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fr-FR" altLang="en-US" sz="1200" b="0" i="0" baseline="0" dirty="0">
              <a:latin typeface="Arial" panose="020B0604020202020204" pitchFamily="34" charset="0"/>
            </a:endParaRPr>
          </a:p>
          <a:p>
            <a:pPr marL="0" marR="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fr-FR" altLang="en-US" sz="1200" b="0" i="0" dirty="0">
                <a:latin typeface="Arial" panose="020B0604020202020204" pitchFamily="34" charset="0"/>
              </a:rPr>
              <a:t>La part des </a:t>
            </a:r>
            <a:r>
              <a:rPr lang="fr-FR" altLang="en-US" sz="1200" b="1" i="0" dirty="0">
                <a:latin typeface="Arial" panose="020B0604020202020204" pitchFamily="34" charset="0"/>
              </a:rPr>
              <a:t>céréales </a:t>
            </a:r>
            <a:r>
              <a:rPr lang="fr-FR" altLang="en-US" sz="1200" b="0" i="0" dirty="0">
                <a:latin typeface="Arial" panose="020B0604020202020204" pitchFamily="34" charset="0"/>
              </a:rPr>
              <a:t>dans </a:t>
            </a:r>
            <a:r>
              <a:rPr lang="fr-FR" altLang="en-US" sz="1200" b="1" i="0" dirty="0">
                <a:latin typeface="Arial" panose="020B0604020202020204" pitchFamily="34" charset="0"/>
              </a:rPr>
              <a:t>l’apport énergétique total</a:t>
            </a:r>
            <a:r>
              <a:rPr lang="fr-FR" altLang="en-US" sz="1200" b="1" dirty="0">
                <a:latin typeface="Arial" panose="020B0604020202020204" pitchFamily="34" charset="0"/>
              </a:rPr>
              <a:t> </a:t>
            </a:r>
            <a:r>
              <a:rPr lang="fr-FR" altLang="en-US" sz="1200" b="0" dirty="0">
                <a:latin typeface="Arial" panose="020B0604020202020204" pitchFamily="34" charset="0"/>
              </a:rPr>
              <a:t>a</a:t>
            </a:r>
            <a:r>
              <a:rPr lang="fr-FR" altLang="en-US" sz="1200" b="0" baseline="0" dirty="0">
                <a:latin typeface="Arial" panose="020B0604020202020204" pitchFamily="34" charset="0"/>
              </a:rPr>
              <a:t> baissé de 74,2% en 1992 à 60,8% en 2014 révélant </a:t>
            </a:r>
            <a:r>
              <a:rPr lang="fr-FR" altLang="en-US" sz="1200" b="1" baseline="0" dirty="0">
                <a:latin typeface="Arial" panose="020B0604020202020204" pitchFamily="34" charset="0"/>
              </a:rPr>
              <a:t>une p</a:t>
            </a:r>
            <a:r>
              <a:rPr lang="fr-FR" altLang="en-US" sz="1200" b="1" dirty="0">
                <a:latin typeface="Arial" panose="020B0604020202020204" pitchFamily="34" charset="0"/>
              </a:rPr>
              <a:t>rédominance des céréales</a:t>
            </a:r>
            <a:r>
              <a:rPr lang="fr-FR" altLang="en-US" sz="1200" b="0" dirty="0">
                <a:latin typeface="Arial" panose="020B0604020202020204" pitchFamily="34" charset="0"/>
              </a:rPr>
              <a:t> dans le régime alimentaire.</a:t>
            </a:r>
            <a:r>
              <a:rPr lang="fr-FR" altLang="en-US" sz="1200" b="0" baseline="0" dirty="0">
                <a:latin typeface="Arial" panose="020B0604020202020204" pitchFamily="34" charset="0"/>
              </a:rPr>
              <a:t> Cette évolution est accompagnée par une croissance régulière de l’apport de l’énergie provenant </a:t>
            </a:r>
            <a:r>
              <a:rPr lang="fr-FR" altLang="en-US" sz="1200" b="1" baseline="0" dirty="0">
                <a:latin typeface="Arial" panose="020B0604020202020204" pitchFamily="34" charset="0"/>
              </a:rPr>
              <a:t>des légumineuses </a:t>
            </a:r>
            <a:r>
              <a:rPr lang="fr-FR" altLang="en-US" sz="1200" b="0" baseline="0" dirty="0">
                <a:latin typeface="Arial" panose="020B0604020202020204" pitchFamily="34" charset="0"/>
              </a:rPr>
              <a:t>qui a </a:t>
            </a:r>
            <a:r>
              <a:rPr lang="fr-FR" altLang="en-US" sz="1200" b="1" baseline="0" dirty="0">
                <a:latin typeface="Arial" panose="020B0604020202020204" pitchFamily="34" charset="0"/>
              </a:rPr>
              <a:t>doublé </a:t>
            </a:r>
            <a:r>
              <a:rPr lang="fr-FR" altLang="en-US" sz="1200" b="0" baseline="0" dirty="0">
                <a:latin typeface="Arial" panose="020B0604020202020204" pitchFamily="34" charset="0"/>
              </a:rPr>
              <a:t>entre 1992 et 2014. Enfin, il existe une faible et presque stagnante contribution à l’apport énergétique des </a:t>
            </a:r>
            <a:r>
              <a:rPr lang="fr-FR" altLang="en-US" sz="1200" b="1" baseline="0" dirty="0">
                <a:latin typeface="Arial" panose="020B0604020202020204" pitchFamily="34" charset="0"/>
              </a:rPr>
              <a:t>produits animaux</a:t>
            </a:r>
            <a:r>
              <a:rPr lang="fr-FR" altLang="en-US" sz="1200" b="0" baseline="0" dirty="0">
                <a:latin typeface="Arial" panose="020B0604020202020204" pitchFamily="34" charset="0"/>
              </a:rPr>
              <a:t> (œufs, lait, viandes et poissons) et des </a:t>
            </a:r>
            <a:r>
              <a:rPr lang="fr-FR" altLang="en-US" sz="1200" b="1" baseline="0" dirty="0">
                <a:latin typeface="Arial" panose="020B0604020202020204" pitchFamily="34" charset="0"/>
              </a:rPr>
              <a:t>fruits et légumes</a:t>
            </a:r>
            <a:r>
              <a:rPr lang="fr-FR" altLang="en-US" sz="1200" b="0" baseline="0" dirty="0">
                <a:latin typeface="Arial" panose="020B0604020202020204" pitchFamily="34" charset="0"/>
              </a:rPr>
              <a:t> traduisant ainsi la consommation faible de ces produits. </a:t>
            </a:r>
            <a:endParaRPr lang="fr-FR" altLang="en-US" sz="1200" b="0" dirty="0">
              <a:latin typeface="Arial" panose="020B0604020202020204" pitchFamily="34" charset="0"/>
            </a:endParaRPr>
          </a:p>
          <a:p>
            <a:pPr eaLnBrk="1" hangingPunct="1">
              <a:spcBef>
                <a:spcPct val="0"/>
              </a:spcBef>
              <a:buClrTx/>
              <a:buFont typeface="Arial" panose="020B0604020202020204" pitchFamily="34" charset="0"/>
              <a:buChar char="•"/>
            </a:pPr>
            <a:endParaRPr lang="fr-FR" altLang="en-US" sz="1200" b="1" dirty="0">
              <a:latin typeface="Arial" panose="020B0604020202020204" pitchFamily="34" charset="0"/>
            </a:endParaRPr>
          </a:p>
          <a:p>
            <a:pPr eaLnBrk="1" hangingPunct="1">
              <a:spcBef>
                <a:spcPct val="0"/>
              </a:spcBef>
              <a:buClrTx/>
              <a:buFont typeface="Arial" panose="020B0604020202020204" pitchFamily="34" charset="0"/>
              <a:buNone/>
            </a:pPr>
            <a:r>
              <a:rPr lang="fr-FR" altLang="en-US" sz="1200" b="1" dirty="0">
                <a:latin typeface="Arial" panose="020B0604020202020204" pitchFamily="34" charset="0"/>
              </a:rPr>
              <a:t>Il y a une faible consommation de poisson, de viande et de produits d’origine animale</a:t>
            </a:r>
            <a:r>
              <a:rPr lang="fr-FR" altLang="en-US" sz="1200" b="1" baseline="0" dirty="0">
                <a:latin typeface="Arial" panose="020B0604020202020204" pitchFamily="34" charset="0"/>
              </a:rPr>
              <a:t> ainsi qu’une faible consommation de</a:t>
            </a:r>
            <a:r>
              <a:rPr lang="fr-FR" altLang="en-US" sz="1200" b="1" dirty="0">
                <a:latin typeface="Arial" panose="020B0604020202020204" pitchFamily="34" charset="0"/>
              </a:rPr>
              <a:t> fruits et légumes </a:t>
            </a:r>
            <a:endParaRPr lang="en-US" altLang="en-US" sz="1200" b="1"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latin typeface="Arial" charset="0"/>
                <a:ea typeface="+mn-ea"/>
                <a:cs typeface="Arial" charset="0"/>
              </a:rPr>
              <a:t>Au Niger, il existe un lien entre la disponibilité des aliments hors produits de base de notre typologie et les protéines animales. Comme le prédit la typologie, les pays moins dépendants des aliments de base disposent de quantités proportionnellement bien plus élevées de protéines animales par habitant par rapport au total des protéines. </a:t>
            </a:r>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5</a:t>
            </a:fld>
            <a:endParaRPr lang="fr-FR"/>
          </a:p>
        </p:txBody>
      </p:sp>
    </p:spTree>
    <p:extLst>
      <p:ext uri="{BB962C8B-B14F-4D97-AF65-F5344CB8AC3E}">
        <p14:creationId xmlns:p14="http://schemas.microsoft.com/office/powerpoint/2010/main" val="3165723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6</a:t>
            </a:fld>
            <a:endParaRPr lang="fr-FR"/>
          </a:p>
        </p:txBody>
      </p:sp>
    </p:spTree>
    <p:extLst>
      <p:ext uri="{BB962C8B-B14F-4D97-AF65-F5344CB8AC3E}">
        <p14:creationId xmlns:p14="http://schemas.microsoft.com/office/powerpoint/2010/main" val="595413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7</a:t>
            </a:fld>
            <a:endParaRPr lang="fr-FR"/>
          </a:p>
        </p:txBody>
      </p:sp>
    </p:spTree>
    <p:extLst>
      <p:ext uri="{BB962C8B-B14F-4D97-AF65-F5344CB8AC3E}">
        <p14:creationId xmlns:p14="http://schemas.microsoft.com/office/powerpoint/2010/main" val="3724928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9</a:t>
            </a:fld>
            <a:endParaRPr lang="fr-FR"/>
          </a:p>
        </p:txBody>
      </p:sp>
    </p:spTree>
    <p:extLst>
      <p:ext uri="{BB962C8B-B14F-4D97-AF65-F5344CB8AC3E}">
        <p14:creationId xmlns:p14="http://schemas.microsoft.com/office/powerpoint/2010/main" val="2995955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10</a:t>
            </a:fld>
            <a:endParaRPr lang="fr-FR"/>
          </a:p>
        </p:txBody>
      </p:sp>
    </p:spTree>
    <p:extLst>
      <p:ext uri="{BB962C8B-B14F-4D97-AF65-F5344CB8AC3E}">
        <p14:creationId xmlns:p14="http://schemas.microsoft.com/office/powerpoint/2010/main" val="1966270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781A06B-9F5F-43DB-9C57-A15812F75A12}" type="slidenum">
              <a:rPr lang="fr-FR" smtClean="0"/>
              <a:t>11</a:t>
            </a:fld>
            <a:endParaRPr lang="fr-FR"/>
          </a:p>
        </p:txBody>
      </p:sp>
    </p:spTree>
    <p:extLst>
      <p:ext uri="{BB962C8B-B14F-4D97-AF65-F5344CB8AC3E}">
        <p14:creationId xmlns:p14="http://schemas.microsoft.com/office/powerpoint/2010/main" val="2916651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effectLst>
                  <a:outerShdw blurRad="38100" dist="38100" dir="2700000" algn="tl">
                    <a:srgbClr val="000000">
                      <a:alpha val="43137"/>
                    </a:srgbClr>
                  </a:outerShdw>
                </a:effectLst>
                <a:latin typeface="Gill Sans MT" pitchFamily="34" charset="0"/>
              </a:rPr>
              <a:t>L'étude sur le Coût de la Faim en Afrique est un</a:t>
            </a:r>
            <a:r>
              <a:rPr lang="fr-BE" b="1" dirty="0">
                <a:solidFill>
                  <a:srgbClr val="FF0000"/>
                </a:solidFill>
                <a:effectLst>
                  <a:outerShdw blurRad="38100" dist="38100" dir="2700000" algn="tl">
                    <a:srgbClr val="000000">
                      <a:alpha val="43137"/>
                    </a:srgbClr>
                  </a:outerShdw>
                </a:effectLst>
                <a:latin typeface="Gill Sans MT" pitchFamily="34" charset="0"/>
              </a:rPr>
              <a:t> </a:t>
            </a:r>
            <a:r>
              <a:rPr lang="fr-BE" b="1" dirty="0">
                <a:solidFill>
                  <a:srgbClr val="00B052"/>
                </a:solidFill>
                <a:effectLst>
                  <a:outerShdw blurRad="38100" dist="38100" dir="2700000" algn="tl">
                    <a:srgbClr val="000000">
                      <a:alpha val="43137"/>
                    </a:srgbClr>
                  </a:outerShdw>
                </a:effectLst>
                <a:latin typeface="Gill Sans MT" pitchFamily="34" charset="0"/>
              </a:rPr>
              <a:t>projet africain, dirigé par l’Union africaine, </a:t>
            </a:r>
            <a:r>
              <a:rPr lang="fr-BE" b="1" dirty="0">
                <a:effectLst>
                  <a:outerShdw blurRad="38100" dist="38100" dir="2700000" algn="tl">
                    <a:srgbClr val="000000">
                      <a:alpha val="43137"/>
                    </a:srgbClr>
                  </a:outerShdw>
                </a:effectLst>
                <a:latin typeface="Gill Sans MT" pitchFamily="34" charset="0"/>
              </a:rPr>
              <a:t>mise en œuvre par les états membres pour aider à améliorer la vie des enfants en Afrique.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BE" sz="1200" b="1" dirty="0">
                <a:solidFill>
                  <a:srgbClr val="00B052"/>
                </a:solidFill>
                <a:effectLst>
                  <a:outerShdw blurRad="38100" dist="38100" dir="2700000" algn="tl">
                    <a:srgbClr val="000000">
                      <a:alpha val="43137"/>
                    </a:srgbClr>
                  </a:outerShdw>
                </a:effectLst>
                <a:latin typeface="Gill Sans MT" pitchFamily="34" charset="0"/>
              </a:rPr>
              <a:t>NEPAD fournit des orientations techniques sur les questions relatives à la nutrition </a:t>
            </a:r>
            <a:r>
              <a:rPr lang="fr-BE" sz="1200" b="1" dirty="0">
                <a:effectLst>
                  <a:outerShdw blurRad="38100" dist="38100" dir="2700000" algn="tl">
                    <a:srgbClr val="000000">
                      <a:alpha val="43137"/>
                    </a:srgbClr>
                  </a:outerShdw>
                </a:effectLst>
                <a:latin typeface="Gill Sans MT" pitchFamily="34" charset="0"/>
              </a:rPr>
              <a:t>et assure l’intégration de l’étude dans les actions et programmes régionaux complémentaires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BE" sz="1200" b="1" dirty="0">
                <a:effectLst>
                  <a:outerShdw blurRad="38100" dist="38100" dir="2700000" algn="tl">
                    <a:srgbClr val="000000">
                      <a:alpha val="43137"/>
                    </a:srgbClr>
                  </a:outerShdw>
                </a:effectLst>
                <a:latin typeface="Gill Sans MT" pitchFamily="34" charset="0"/>
              </a:rPr>
              <a:t>Les </a:t>
            </a:r>
            <a:r>
              <a:rPr lang="fr-BE" sz="1200" b="1" dirty="0">
                <a:solidFill>
                  <a:srgbClr val="00B052"/>
                </a:solidFill>
                <a:effectLst>
                  <a:outerShdw blurRad="38100" dist="38100" dir="2700000" algn="tl">
                    <a:srgbClr val="000000">
                      <a:alpha val="43137"/>
                    </a:srgbClr>
                  </a:outerShdw>
                </a:effectLst>
                <a:latin typeface="Gill Sans MT" pitchFamily="34" charset="0"/>
              </a:rPr>
              <a:t>aspects techniques sont coordonnés par la CEPALC</a:t>
            </a:r>
            <a:r>
              <a:rPr lang="fr-BE" sz="1200" b="1" dirty="0">
                <a:effectLst>
                  <a:outerShdw blurRad="38100" dist="38100" dir="2700000" algn="tl">
                    <a:srgbClr val="000000">
                      <a:alpha val="43137"/>
                    </a:srgbClr>
                  </a:outerShdw>
                </a:effectLst>
                <a:latin typeface="Gill Sans MT" pitchFamily="34" charset="0"/>
              </a:rPr>
              <a:t>, dans le cadre d’un programme régional visant à développer des outils analytiques d’appui aux états membres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BE" sz="1200" b="1" dirty="0">
                <a:effectLst>
                  <a:outerShdw blurRad="38100" dist="38100" dir="2700000" algn="tl">
                    <a:srgbClr val="000000">
                      <a:alpha val="43137"/>
                    </a:srgbClr>
                  </a:outerShdw>
                </a:effectLst>
                <a:latin typeface="Gill Sans MT" pitchFamily="34" charset="0"/>
              </a:rPr>
              <a:t>Le </a:t>
            </a:r>
            <a:r>
              <a:rPr lang="fr-BE" sz="1200" b="1" dirty="0">
                <a:solidFill>
                  <a:srgbClr val="00B052"/>
                </a:solidFill>
                <a:effectLst>
                  <a:outerShdw blurRad="38100" dist="38100" dir="2700000" algn="tl">
                    <a:srgbClr val="000000">
                      <a:alpha val="43137"/>
                    </a:srgbClr>
                  </a:outerShdw>
                </a:effectLst>
                <a:latin typeface="Gill Sans MT" pitchFamily="34" charset="0"/>
              </a:rPr>
              <a:t>Programme alimentaire mondial fournit l’appui technique et ses expériences du terrain </a:t>
            </a:r>
            <a:r>
              <a:rPr lang="fr-BE" sz="1200" b="1" dirty="0">
                <a:effectLst>
                  <a:outerShdw blurRad="38100" dist="38100" dir="2700000" algn="tl">
                    <a:srgbClr val="000000">
                      <a:alpha val="43137"/>
                    </a:srgbClr>
                  </a:outerShdw>
                </a:effectLst>
                <a:latin typeface="Gill Sans MT" pitchFamily="34" charset="0"/>
              </a:rPr>
              <a:t>grâce à sa présence élargie en Afrique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fr-BE" sz="1200" b="1" dirty="0">
              <a:effectLst>
                <a:outerShdw blurRad="38100" dist="38100" dir="2700000" algn="tl">
                  <a:srgbClr val="000000">
                    <a:alpha val="43137"/>
                  </a:srgbClr>
                </a:outerShdw>
              </a:effectLst>
              <a:latin typeface="Gill Sans MT" pitchFamily="34"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fr-BE" sz="1200" b="1" dirty="0">
              <a:effectLst>
                <a:outerShdw blurRad="38100" dist="38100" dir="2700000" algn="tl">
                  <a:srgbClr val="000000">
                    <a:alpha val="43137"/>
                  </a:srgbClr>
                </a:outerShdw>
              </a:effectLst>
              <a:latin typeface="Gill Sans MT"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6781A06B-9F5F-43DB-9C57-A15812F75A12}" type="slidenum">
              <a:rPr lang="fr-FR" smtClean="0"/>
              <a:t>12</a:t>
            </a:fld>
            <a:endParaRPr lang="fr-FR"/>
          </a:p>
        </p:txBody>
      </p:sp>
    </p:spTree>
    <p:extLst>
      <p:ext uri="{BB962C8B-B14F-4D97-AF65-F5344CB8AC3E}">
        <p14:creationId xmlns:p14="http://schemas.microsoft.com/office/powerpoint/2010/main" val="2473829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Concernant l’incidence sur la santé et les vies perdues</a:t>
            </a:r>
            <a:r>
              <a:rPr lang="fr-FR" b="0" dirty="0"/>
              <a:t>, </a:t>
            </a:r>
            <a:r>
              <a:rPr lang="fr-FR" dirty="0"/>
              <a:t>Presque </a:t>
            </a:r>
            <a:r>
              <a:rPr lang="fr-FR" b="1" dirty="0"/>
              <a:t>2,1 millions de cas d’épisodes de maladie des enfants en 2014 </a:t>
            </a:r>
            <a:r>
              <a:rPr lang="fr-FR" dirty="0"/>
              <a:t>sont dus à la sous-nutrition dont 424 834 épisodes supplémentaires d’anémie, diarrhée aigüe, infections respiratoires aigües et de fièvre. </a:t>
            </a:r>
            <a:r>
              <a:rPr lang="fr-FR" b="1" dirty="0"/>
              <a:t>Six (6) enfants sur 10 atteints </a:t>
            </a:r>
            <a:r>
              <a:rPr lang="fr-FR" dirty="0"/>
              <a:t>de sous-nutrition n’ont reçu aucune attention médicale. La mortalité infantile associée à la sous-nutrition des enfants a réduit de 6,7 % la population active du Niger.</a:t>
            </a:r>
          </a:p>
          <a:p>
            <a:endParaRPr lang="fr-FR" b="0" dirty="0"/>
          </a:p>
          <a:p>
            <a:r>
              <a:rPr lang="fr-FR" b="1" dirty="0"/>
              <a:t>A propos des pertes en potentiel intellectuel</a:t>
            </a:r>
            <a:r>
              <a:rPr lang="fr-FR" b="0" dirty="0"/>
              <a:t>, </a:t>
            </a:r>
            <a:r>
              <a:rPr lang="fr-FR" dirty="0"/>
              <a:t>Les enfants souffrants d’un retard de croissance ont un taux de redoublement </a:t>
            </a:r>
            <a:r>
              <a:rPr lang="fr-FR" b="1" dirty="0"/>
              <a:t>de 19,8 % contre seulement 8,1 % </a:t>
            </a:r>
            <a:r>
              <a:rPr lang="fr-FR" dirty="0"/>
              <a:t>pour ceux n’ayant pas souffert de retard de croissance. Les enfants souffrants de retard de croissance achèvent presqu’une année scolaire de moins de scolarité.</a:t>
            </a:r>
          </a:p>
          <a:p>
            <a:endParaRPr lang="fr-FR" b="0" dirty="0"/>
          </a:p>
          <a:p>
            <a:r>
              <a:rPr lang="fr-FR" b="1" dirty="0"/>
              <a:t>Concernant les pertes économiques, Le coût annuel engendré </a:t>
            </a:r>
            <a:r>
              <a:rPr lang="fr-FR" dirty="0"/>
              <a:t>par la sous-nutrition des enfants </a:t>
            </a:r>
            <a:r>
              <a:rPr lang="fr-FR" b="1" dirty="0"/>
              <a:t>est estimé à 289,7 milliards de F CFA, ce qui correspond à 7,1 % du produit intérieur brut (PIB)</a:t>
            </a:r>
            <a:r>
              <a:rPr lang="fr-FR" dirty="0"/>
              <a:t>. Les effets cumulés du retard de croissance sur la productivité (capacités physiques réduites, niveau d’instruction plus faible et heures de travail perdues du fait de la mortalité) qui font perdre au Niger 6,3 % de son PIB constituent le plus lourd fardeau sur l’économie.</a:t>
            </a:r>
          </a:p>
          <a:p>
            <a:endParaRPr lang="fr-FR" b="1" dirty="0"/>
          </a:p>
          <a:p>
            <a:r>
              <a:rPr lang="fr-FR" b="1" dirty="0"/>
              <a:t>Lorsqu’on réalise des investissements adéquats dans le domaine de la nutrition, </a:t>
            </a:r>
            <a:r>
              <a:rPr lang="fr-FR" b="0" dirty="0"/>
              <a:t>Les gains économiques annuels entre 2013 et 2025 peuvent varier, selon le scénario de réduction moyenne annuelle retenue, entre 351,1  et 474, 6 milliards de FCFA. </a:t>
            </a:r>
            <a:r>
              <a:rPr lang="fr-FR" dirty="0"/>
              <a:t>Les avantages économiques potentiels d’une réduction de la sous nutrition constituent donc un élément clé pour établir un plaidoyer et augmenter les investissements en matière de nutrition. </a:t>
            </a:r>
            <a:endParaRPr lang="fr-FR" b="0" dirty="0"/>
          </a:p>
          <a:p>
            <a:endParaRPr lang="fr-FR" dirty="0"/>
          </a:p>
        </p:txBody>
      </p:sp>
      <p:sp>
        <p:nvSpPr>
          <p:cNvPr id="4" name="Espace réservé du numéro de diapositive 3"/>
          <p:cNvSpPr>
            <a:spLocks noGrp="1"/>
          </p:cNvSpPr>
          <p:nvPr>
            <p:ph type="sldNum" sz="quarter" idx="5"/>
          </p:nvPr>
        </p:nvSpPr>
        <p:spPr/>
        <p:txBody>
          <a:bodyPr/>
          <a:lstStyle/>
          <a:p>
            <a:fld id="{6781A06B-9F5F-43DB-9C57-A15812F75A12}" type="slidenum">
              <a:rPr lang="fr-FR" smtClean="0"/>
              <a:t>14</a:t>
            </a:fld>
            <a:endParaRPr lang="fr-FR"/>
          </a:p>
        </p:txBody>
      </p:sp>
    </p:spTree>
    <p:extLst>
      <p:ext uri="{BB962C8B-B14F-4D97-AF65-F5344CB8AC3E}">
        <p14:creationId xmlns:p14="http://schemas.microsoft.com/office/powerpoint/2010/main" val="1516802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781A06B-9F5F-43DB-9C57-A15812F75A12}" type="slidenum">
              <a:rPr lang="fr-FR" smtClean="0"/>
              <a:t>15</a:t>
            </a:fld>
            <a:endParaRPr lang="fr-FR"/>
          </a:p>
        </p:txBody>
      </p:sp>
    </p:spTree>
    <p:extLst>
      <p:ext uri="{BB962C8B-B14F-4D97-AF65-F5344CB8AC3E}">
        <p14:creationId xmlns:p14="http://schemas.microsoft.com/office/powerpoint/2010/main" val="1151903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Concernant l’incidence sur la santé et les vies perdues</a:t>
            </a:r>
            <a:r>
              <a:rPr lang="fr-FR" b="0" dirty="0"/>
              <a:t>, </a:t>
            </a:r>
            <a:r>
              <a:rPr lang="fr-FR" dirty="0"/>
              <a:t>Presque </a:t>
            </a:r>
            <a:r>
              <a:rPr lang="fr-FR" b="1" dirty="0"/>
              <a:t>2,1 millions de cas d’épisodes de maladie des enfants en 2014 </a:t>
            </a:r>
            <a:r>
              <a:rPr lang="fr-FR" dirty="0"/>
              <a:t>sont dus à la sous-nutrition dont 424 834 épisodes supplémentaires d’anémie, diarrhée aigüe, infections respiratoires aigües et de fièvre. </a:t>
            </a:r>
            <a:r>
              <a:rPr lang="fr-FR" b="1" dirty="0"/>
              <a:t>Six (6) enfants sur 10 atteints </a:t>
            </a:r>
            <a:r>
              <a:rPr lang="fr-FR" dirty="0"/>
              <a:t>de sous-nutrition n’ont reçu aucune attention médicale. La mortalité infantile associée à la sous-nutrition des enfants a réduit de 6,7 % la population active du Niger.</a:t>
            </a:r>
          </a:p>
          <a:p>
            <a:endParaRPr lang="fr-FR" b="0" dirty="0"/>
          </a:p>
          <a:p>
            <a:r>
              <a:rPr lang="fr-FR" b="1" dirty="0"/>
              <a:t>A propos des pertes en potentiel intellectuel</a:t>
            </a:r>
            <a:r>
              <a:rPr lang="fr-FR" b="0" dirty="0"/>
              <a:t>, </a:t>
            </a:r>
            <a:r>
              <a:rPr lang="fr-FR" dirty="0"/>
              <a:t>Les enfants souffrants d’un retard de croissance ont un taux de redoublement </a:t>
            </a:r>
            <a:r>
              <a:rPr lang="fr-FR" b="1" dirty="0"/>
              <a:t>de 19,8 % contre seulement 8,1 % </a:t>
            </a:r>
            <a:r>
              <a:rPr lang="fr-FR" dirty="0"/>
              <a:t>pour ceux n’ayant pas souffert de retard de croissance. Les enfants souffrants de retard de croissance achèvent presqu’une année scolaire de moins de scolarité.</a:t>
            </a:r>
          </a:p>
          <a:p>
            <a:endParaRPr lang="fr-FR" b="0" dirty="0"/>
          </a:p>
          <a:p>
            <a:r>
              <a:rPr lang="fr-FR" b="1" dirty="0"/>
              <a:t>Concernant les pertes économiques, Le coût annuel engendré </a:t>
            </a:r>
            <a:r>
              <a:rPr lang="fr-FR" dirty="0"/>
              <a:t>par la sous-nutrition des enfants </a:t>
            </a:r>
            <a:r>
              <a:rPr lang="fr-FR" b="1" dirty="0"/>
              <a:t>est estimé à 289,7 milliards de F CFA, ce qui correspond à 7,1 % du produit intérieur brut (PIB)</a:t>
            </a:r>
            <a:r>
              <a:rPr lang="fr-FR" dirty="0"/>
              <a:t>. Les effets cumulés du retard de croissance sur la productivité (capacités physiques réduites, niveau d’instruction plus faible et heures de travail perdues du fait de la mortalité) qui font perdre au Niger 6,3 % de son PIB constituent le plus lourd fardeau sur l’économie.</a:t>
            </a:r>
          </a:p>
          <a:p>
            <a:endParaRPr lang="fr-FR" b="1" dirty="0"/>
          </a:p>
          <a:p>
            <a:r>
              <a:rPr lang="fr-FR" b="1" dirty="0"/>
              <a:t>Lorsqu’on réalise des investissements adéquats dans le domaine de la nutrition, </a:t>
            </a:r>
            <a:r>
              <a:rPr lang="fr-FR" b="0" dirty="0"/>
              <a:t>Les gains économiques annuels entre 2013 et 2025 peuvent varier, selon le scénario de réduction moyenne annuelle retenue, entre 351,1  et 474, 6 milliards de FCFA. </a:t>
            </a:r>
            <a:r>
              <a:rPr lang="fr-FR" dirty="0"/>
              <a:t>Les avantages économiques potentiels d’une réduction de la sous nutrition constituent donc un élément clé pour établir un plaidoyer et augmenter les investissements en matière de nutrition. </a:t>
            </a:r>
            <a:endParaRPr lang="fr-FR" b="0" dirty="0"/>
          </a:p>
          <a:p>
            <a:endParaRPr lang="fr-FR" dirty="0"/>
          </a:p>
        </p:txBody>
      </p:sp>
      <p:sp>
        <p:nvSpPr>
          <p:cNvPr id="4" name="Espace réservé du numéro de diapositive 3"/>
          <p:cNvSpPr>
            <a:spLocks noGrp="1"/>
          </p:cNvSpPr>
          <p:nvPr>
            <p:ph type="sldNum" sz="quarter" idx="5"/>
          </p:nvPr>
        </p:nvSpPr>
        <p:spPr/>
        <p:txBody>
          <a:bodyPr/>
          <a:lstStyle/>
          <a:p>
            <a:fld id="{6781A06B-9F5F-43DB-9C57-A15812F75A12}" type="slidenum">
              <a:rPr lang="fr-FR" smtClean="0"/>
              <a:t>16</a:t>
            </a:fld>
            <a:endParaRPr lang="fr-FR"/>
          </a:p>
        </p:txBody>
      </p:sp>
    </p:spTree>
    <p:extLst>
      <p:ext uri="{BB962C8B-B14F-4D97-AF65-F5344CB8AC3E}">
        <p14:creationId xmlns:p14="http://schemas.microsoft.com/office/powerpoint/2010/main" val="1268355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781A06B-9F5F-43DB-9C57-A15812F75A12}" type="slidenum">
              <a:rPr lang="fr-FR" smtClean="0"/>
              <a:t>17</a:t>
            </a:fld>
            <a:endParaRPr lang="fr-FR"/>
          </a:p>
        </p:txBody>
      </p:sp>
    </p:spTree>
    <p:extLst>
      <p:ext uri="{BB962C8B-B14F-4D97-AF65-F5344CB8AC3E}">
        <p14:creationId xmlns:p14="http://schemas.microsoft.com/office/powerpoint/2010/main" val="1833566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8578E1-6850-448F-B7C5-8B9B839D7435}"/>
              </a:ext>
            </a:extLst>
          </p:cNvPr>
          <p:cNvSpPr>
            <a:spLocks noGrp="1"/>
          </p:cNvSpPr>
          <p:nvPr>
            <p:ph type="ctrTitle"/>
          </p:nvPr>
        </p:nvSpPr>
        <p:spPr>
          <a:xfrm>
            <a:off x="1524000" y="1122363"/>
            <a:ext cx="9144000" cy="2387600"/>
          </a:xfrm>
        </p:spPr>
        <p:txBody>
          <a:bodyPr anchor="b"/>
          <a:lstStyle>
            <a:lvl1pPr algn="ctr">
              <a:defRPr sz="4500"/>
            </a:lvl1pPr>
          </a:lstStyle>
          <a:p>
            <a:r>
              <a:rPr lang="fr-FR"/>
              <a:t>Modifiez le style du titre</a:t>
            </a:r>
          </a:p>
        </p:txBody>
      </p:sp>
      <p:sp>
        <p:nvSpPr>
          <p:cNvPr id="3" name="Sous-titre 2">
            <a:extLst>
              <a:ext uri="{FF2B5EF4-FFF2-40B4-BE49-F238E27FC236}">
                <a16:creationId xmlns:a16="http://schemas.microsoft.com/office/drawing/2014/main" id="{D3DFE830-2489-4362-AC78-03B768BFBB8D}"/>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FBC6109-08F8-4B9D-BB01-846F910BB961}"/>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5" name="Espace réservé du pied de page 4">
            <a:extLst>
              <a:ext uri="{FF2B5EF4-FFF2-40B4-BE49-F238E27FC236}">
                <a16:creationId xmlns:a16="http://schemas.microsoft.com/office/drawing/2014/main" id="{F58BD559-4257-45C5-94F1-C2E8023FC4B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7FA5611-F589-4C86-A1EF-40A828B2949E}"/>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136850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56E2D8-66AF-4ECF-A189-688B40BF008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7D08F93-6F0D-42A5-96D0-8398383AB3A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04079B-7707-4B87-99DE-82290FF2939D}"/>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5" name="Espace réservé du pied de page 4">
            <a:extLst>
              <a:ext uri="{FF2B5EF4-FFF2-40B4-BE49-F238E27FC236}">
                <a16:creationId xmlns:a16="http://schemas.microsoft.com/office/drawing/2014/main" id="{28561537-81BF-4492-8EAD-058E431EC4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D5B2044-4D13-4AB6-8A0E-1BC25185B6B1}"/>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2610555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0691C3-CA10-4589-8673-E5D2537398A8}"/>
              </a:ext>
            </a:extLst>
          </p:cNvPr>
          <p:cNvSpPr>
            <a:spLocks noGrp="1"/>
          </p:cNvSpPr>
          <p:nvPr>
            <p:ph type="title"/>
          </p:nvPr>
        </p:nvSpPr>
        <p:spPr>
          <a:xfrm>
            <a:off x="831851" y="1709740"/>
            <a:ext cx="10515600" cy="2852737"/>
          </a:xfrm>
        </p:spPr>
        <p:txBody>
          <a:bodyPr anchor="b"/>
          <a:lstStyle>
            <a:lvl1pPr>
              <a:defRPr sz="4500"/>
            </a:lvl1pPr>
          </a:lstStyle>
          <a:p>
            <a:r>
              <a:rPr lang="fr-FR"/>
              <a:t>Modifiez le style du titre</a:t>
            </a:r>
          </a:p>
        </p:txBody>
      </p:sp>
      <p:sp>
        <p:nvSpPr>
          <p:cNvPr id="3" name="Espace réservé du texte 2">
            <a:extLst>
              <a:ext uri="{FF2B5EF4-FFF2-40B4-BE49-F238E27FC236}">
                <a16:creationId xmlns:a16="http://schemas.microsoft.com/office/drawing/2014/main" id="{E8DA9FF2-BBBD-42CC-A9F5-5A4A01FAAE27}"/>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CEA2E05-95EE-44D1-9E1E-DAA8B2B6E21E}"/>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5" name="Espace réservé du pied de page 4">
            <a:extLst>
              <a:ext uri="{FF2B5EF4-FFF2-40B4-BE49-F238E27FC236}">
                <a16:creationId xmlns:a16="http://schemas.microsoft.com/office/drawing/2014/main" id="{100C2E1D-1A97-4EF0-BD9F-C906292836F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A12E36-9E1B-4756-90CF-3D9266212821}"/>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3397130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CD75B8-9072-4D06-B149-6A68837997D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3AED721-8171-402F-9FBB-F66EE6FAC00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E2A1D91-DBF3-495B-9F71-EDC6F5EA063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61CCDD0-9884-46B8-BACB-583B02FF49D9}"/>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6" name="Espace réservé du pied de page 5">
            <a:extLst>
              <a:ext uri="{FF2B5EF4-FFF2-40B4-BE49-F238E27FC236}">
                <a16:creationId xmlns:a16="http://schemas.microsoft.com/office/drawing/2014/main" id="{1AA494C4-01E7-4494-ACD6-EE3FF2E9085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9D282AE-C73F-4665-A05A-A56F4F01BE5D}"/>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1794524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1100CD-B29B-4F0F-8F13-64CCC27AF5E1}"/>
              </a:ext>
            </a:extLst>
          </p:cNvPr>
          <p:cNvSpPr>
            <a:spLocks noGrp="1"/>
          </p:cNvSpPr>
          <p:nvPr>
            <p:ph type="title"/>
          </p:nvPr>
        </p:nvSpPr>
        <p:spPr>
          <a:xfrm>
            <a:off x="839788" y="365127"/>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3A2A49B-9040-4DA0-8818-DA95DD97D51F}"/>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E21F2A8-648D-4B27-8E65-4E0790AF2DEE}"/>
              </a:ext>
            </a:extLst>
          </p:cNvPr>
          <p:cNvSpPr>
            <a:spLocks noGrp="1"/>
          </p:cNvSpPr>
          <p:nvPr>
            <p:ph sz="half" idx="2"/>
          </p:nvPr>
        </p:nvSpPr>
        <p:spPr>
          <a:xfrm>
            <a:off x="839789"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636AEFC-A966-49E6-9111-CD37B96AC676}"/>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67A6646-73AD-4A76-927F-6F2964F28293}"/>
              </a:ext>
            </a:extLst>
          </p:cNvPr>
          <p:cNvSpPr>
            <a:spLocks noGrp="1"/>
          </p:cNvSpPr>
          <p:nvPr>
            <p:ph sz="quarter" idx="4"/>
          </p:nvPr>
        </p:nvSpPr>
        <p:spPr>
          <a:xfrm>
            <a:off x="6172201"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6F9045D-06E7-4AA3-82B8-8DE688D03C5A}"/>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8" name="Espace réservé du pied de page 7">
            <a:extLst>
              <a:ext uri="{FF2B5EF4-FFF2-40B4-BE49-F238E27FC236}">
                <a16:creationId xmlns:a16="http://schemas.microsoft.com/office/drawing/2014/main" id="{D65A84F7-68A6-4103-AB8D-217AA73AB7A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7FEACB5-2847-48AD-BBC6-1482D9ABD66A}"/>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3952663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DFEC32-6023-4C92-8784-4D96245FA55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3AAC270-7D94-4A0B-8EA2-D56374247339}"/>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4" name="Espace réservé du pied de page 3">
            <a:extLst>
              <a:ext uri="{FF2B5EF4-FFF2-40B4-BE49-F238E27FC236}">
                <a16:creationId xmlns:a16="http://schemas.microsoft.com/office/drawing/2014/main" id="{F3D44788-FF17-4319-B0F8-4E2EB58F022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BCF8A68-C004-4586-AA05-06A48B26DD79}"/>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150209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85FD792-FDA9-475D-A79B-802AEF49BB59}"/>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3" name="Espace réservé du pied de page 2">
            <a:extLst>
              <a:ext uri="{FF2B5EF4-FFF2-40B4-BE49-F238E27FC236}">
                <a16:creationId xmlns:a16="http://schemas.microsoft.com/office/drawing/2014/main" id="{1969C897-CF70-436A-B781-A512113BADB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D0854BC-01E2-40D1-949C-B3449486BE79}"/>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57701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D16FE2-C16A-4C0E-B2E9-2E4393AEB77B}"/>
              </a:ext>
            </a:extLst>
          </p:cNvPr>
          <p:cNvSpPr>
            <a:spLocks noGrp="1"/>
          </p:cNvSpPr>
          <p:nvPr>
            <p:ph type="title"/>
          </p:nvPr>
        </p:nvSpPr>
        <p:spPr>
          <a:xfrm>
            <a:off x="839788" y="457200"/>
            <a:ext cx="3932237" cy="1600200"/>
          </a:xfrm>
        </p:spPr>
        <p:txBody>
          <a:bodyPr anchor="b"/>
          <a:lstStyle>
            <a:lvl1pPr>
              <a:defRPr sz="2400"/>
            </a:lvl1pPr>
          </a:lstStyle>
          <a:p>
            <a:r>
              <a:rPr lang="fr-FR"/>
              <a:t>Modifiez le style du titre</a:t>
            </a:r>
          </a:p>
        </p:txBody>
      </p:sp>
      <p:sp>
        <p:nvSpPr>
          <p:cNvPr id="3" name="Espace réservé du contenu 2">
            <a:extLst>
              <a:ext uri="{FF2B5EF4-FFF2-40B4-BE49-F238E27FC236}">
                <a16:creationId xmlns:a16="http://schemas.microsoft.com/office/drawing/2014/main" id="{D637EFFA-2ABC-4233-A858-2777F5B33DCB}"/>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88F9F64-789D-436D-A24A-440B90053991}"/>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EE45DF-656F-45A9-AE9D-EB82913FEAF5}"/>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6" name="Espace réservé du pied de page 5">
            <a:extLst>
              <a:ext uri="{FF2B5EF4-FFF2-40B4-BE49-F238E27FC236}">
                <a16:creationId xmlns:a16="http://schemas.microsoft.com/office/drawing/2014/main" id="{E1D6E98B-7A91-4903-B863-6D146C05337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52D4DE7-349C-4906-AC8F-D9E77687746E}"/>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1578997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D96192-E0DA-45DD-8EFD-EA9FF90CEFD8}"/>
              </a:ext>
            </a:extLst>
          </p:cNvPr>
          <p:cNvSpPr>
            <a:spLocks noGrp="1"/>
          </p:cNvSpPr>
          <p:nvPr>
            <p:ph type="title"/>
          </p:nvPr>
        </p:nvSpPr>
        <p:spPr>
          <a:xfrm>
            <a:off x="839788" y="457200"/>
            <a:ext cx="3932237" cy="1600200"/>
          </a:xfrm>
        </p:spPr>
        <p:txBody>
          <a:bodyPr anchor="b"/>
          <a:lstStyle>
            <a:lvl1pPr>
              <a:defRPr sz="2400"/>
            </a:lvl1pPr>
          </a:lstStyle>
          <a:p>
            <a:r>
              <a:rPr lang="fr-FR"/>
              <a:t>Modifiez le style du titre</a:t>
            </a:r>
          </a:p>
        </p:txBody>
      </p:sp>
      <p:sp>
        <p:nvSpPr>
          <p:cNvPr id="3" name="Espace réservé pour une image  2">
            <a:extLst>
              <a:ext uri="{FF2B5EF4-FFF2-40B4-BE49-F238E27FC236}">
                <a16:creationId xmlns:a16="http://schemas.microsoft.com/office/drawing/2014/main" id="{5D789F9E-A9F2-48B9-B4FD-3D1D75DB7867}"/>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a:extLst>
              <a:ext uri="{FF2B5EF4-FFF2-40B4-BE49-F238E27FC236}">
                <a16:creationId xmlns:a16="http://schemas.microsoft.com/office/drawing/2014/main" id="{429A2DC4-FABF-4EE6-98E4-A32E9EA6EBE2}"/>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77222D8-2924-4068-A125-869025A020E9}"/>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6" name="Espace réservé du pied de page 5">
            <a:extLst>
              <a:ext uri="{FF2B5EF4-FFF2-40B4-BE49-F238E27FC236}">
                <a16:creationId xmlns:a16="http://schemas.microsoft.com/office/drawing/2014/main" id="{179F7E47-15C7-4F09-832E-079DA113029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FAB6BD3-314E-4BBC-A555-D93A7484ED4D}"/>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2000145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13154-D299-485E-8AA2-1D190474F22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3F8CBDB-803C-43EA-99F4-4E085C3A758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C4B0B9F-4D77-4B7F-AFA1-5C0A79DDB8F1}"/>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5" name="Espace réservé du pied de page 4">
            <a:extLst>
              <a:ext uri="{FF2B5EF4-FFF2-40B4-BE49-F238E27FC236}">
                <a16:creationId xmlns:a16="http://schemas.microsoft.com/office/drawing/2014/main" id="{74FB5084-837E-443E-AAC6-657CF7203F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F31DC5A-45B4-46CB-BF78-6527565860BC}"/>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3162351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0462545-7EEB-4FA2-844F-1238B2A23C59}"/>
              </a:ext>
            </a:extLst>
          </p:cNvPr>
          <p:cNvSpPr>
            <a:spLocks noGrp="1"/>
          </p:cNvSpPr>
          <p:nvPr>
            <p:ph type="title" orient="vert"/>
          </p:nvPr>
        </p:nvSpPr>
        <p:spPr>
          <a:xfrm>
            <a:off x="8724901"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0E5E6E-CB4B-4CD3-83D7-BEA89F92F951}"/>
              </a:ext>
            </a:extLst>
          </p:cNvPr>
          <p:cNvSpPr>
            <a:spLocks noGrp="1"/>
          </p:cNvSpPr>
          <p:nvPr>
            <p:ph type="body" orient="vert" idx="1"/>
          </p:nvPr>
        </p:nvSpPr>
        <p:spPr>
          <a:xfrm>
            <a:off x="838201"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E56D966-AA15-43A6-8928-DE11C3C16DBC}"/>
              </a:ext>
            </a:extLst>
          </p:cNvPr>
          <p:cNvSpPr>
            <a:spLocks noGrp="1"/>
          </p:cNvSpPr>
          <p:nvPr>
            <p:ph type="dt" sz="half" idx="10"/>
          </p:nvPr>
        </p:nvSpPr>
        <p:spPr/>
        <p:txBody>
          <a:bodyPr/>
          <a:lstStyle/>
          <a:p>
            <a:fld id="{C81080B1-1E3B-4FA6-9C99-55DC96D38ADE}" type="datetimeFigureOut">
              <a:rPr lang="fr-FR" smtClean="0"/>
              <a:t>09/11/2022</a:t>
            </a:fld>
            <a:endParaRPr lang="fr-FR"/>
          </a:p>
        </p:txBody>
      </p:sp>
      <p:sp>
        <p:nvSpPr>
          <p:cNvPr id="5" name="Espace réservé du pied de page 4">
            <a:extLst>
              <a:ext uri="{FF2B5EF4-FFF2-40B4-BE49-F238E27FC236}">
                <a16:creationId xmlns:a16="http://schemas.microsoft.com/office/drawing/2014/main" id="{D01C43B6-E978-4922-A17D-7409AEF46C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98E8974-1C90-4087-9495-4856FC1A1287}"/>
              </a:ext>
            </a:extLst>
          </p:cNvPr>
          <p:cNvSpPr>
            <a:spLocks noGrp="1"/>
          </p:cNvSpPr>
          <p:nvPr>
            <p:ph type="sldNum" sz="quarter" idx="12"/>
          </p:nvPr>
        </p:nvSpPr>
        <p:spPr/>
        <p:txBody>
          <a:bodyPr/>
          <a:lstStyle/>
          <a:p>
            <a:fld id="{A8C82709-0098-440C-9E78-81458ED85708}" type="slidenum">
              <a:rPr lang="fr-FR" smtClean="0"/>
              <a:t>‹N°›</a:t>
            </a:fld>
            <a:endParaRPr lang="fr-FR"/>
          </a:p>
        </p:txBody>
      </p:sp>
    </p:spTree>
    <p:extLst>
      <p:ext uri="{BB962C8B-B14F-4D97-AF65-F5344CB8AC3E}">
        <p14:creationId xmlns:p14="http://schemas.microsoft.com/office/powerpoint/2010/main" val="2313534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9EEA65-CC9E-F849-B19E-2412E3CCC8CF}"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625768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idx="1"/>
          </p:nvPr>
        </p:nvSpPr>
        <p:spPr/>
        <p:txBody>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6B9EEA65-CC9E-F849-B19E-2412E3CCC8CF}"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1512343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fr-FR"/>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Click to edit Master text styles</a:t>
            </a:r>
          </a:p>
        </p:txBody>
      </p:sp>
      <p:sp>
        <p:nvSpPr>
          <p:cNvPr id="4" name="Date Placeholder 3"/>
          <p:cNvSpPr>
            <a:spLocks noGrp="1"/>
          </p:cNvSpPr>
          <p:nvPr>
            <p:ph type="dt" sz="half" idx="10"/>
          </p:nvPr>
        </p:nvSpPr>
        <p:spPr/>
        <p:txBody>
          <a:bodyPr/>
          <a:lstStyle/>
          <a:p>
            <a:fld id="{6B9EEA65-CC9E-F849-B19E-2412E3CCC8CF}"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4269099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Date Placeholder 4"/>
          <p:cNvSpPr>
            <a:spLocks noGrp="1"/>
          </p:cNvSpPr>
          <p:nvPr>
            <p:ph type="dt" sz="half" idx="10"/>
          </p:nvPr>
        </p:nvSpPr>
        <p:spPr/>
        <p:txBody>
          <a:bodyPr/>
          <a:lstStyle/>
          <a:p>
            <a:fld id="{6B9EEA65-CC9E-F849-B19E-2412E3CCC8CF}"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226766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7" name="Date Placeholder 6"/>
          <p:cNvSpPr>
            <a:spLocks noGrp="1"/>
          </p:cNvSpPr>
          <p:nvPr>
            <p:ph type="dt" sz="half" idx="10"/>
          </p:nvPr>
        </p:nvSpPr>
        <p:spPr/>
        <p:txBody>
          <a:bodyPr/>
          <a:lstStyle/>
          <a:p>
            <a:fld id="{6B9EEA65-CC9E-F849-B19E-2412E3CCC8CF}" type="datetimeFigureOut">
              <a:rPr lang="en-US" smtClean="0"/>
              <a:pPr/>
              <a:t>11/9/2022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852048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Date Placeholder 2"/>
          <p:cNvSpPr>
            <a:spLocks noGrp="1"/>
          </p:cNvSpPr>
          <p:nvPr>
            <p:ph type="dt" sz="half" idx="10"/>
          </p:nvPr>
        </p:nvSpPr>
        <p:spPr/>
        <p:txBody>
          <a:bodyPr/>
          <a:lstStyle/>
          <a:p>
            <a:fld id="{6B9EEA65-CC9E-F849-B19E-2412E3CCC8CF}" type="datetimeFigureOut">
              <a:rPr lang="en-US" smtClean="0"/>
              <a:pPr/>
              <a:t>11/9/2022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3728647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9EEA65-CC9E-F849-B19E-2412E3CCC8CF}" type="datetimeFigureOut">
              <a:rPr lang="en-US" smtClean="0"/>
              <a:pPr/>
              <a:t>11/9/2022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3020712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fr-FR"/>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6B9EEA65-CC9E-F849-B19E-2412E3CCC8CF}"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4063556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fr-FR"/>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Click to edit Master text styles</a:t>
            </a:r>
          </a:p>
        </p:txBody>
      </p:sp>
      <p:sp>
        <p:nvSpPr>
          <p:cNvPr id="5" name="Date Placeholder 4"/>
          <p:cNvSpPr>
            <a:spLocks noGrp="1"/>
          </p:cNvSpPr>
          <p:nvPr>
            <p:ph type="dt" sz="half" idx="10"/>
          </p:nvPr>
        </p:nvSpPr>
        <p:spPr/>
        <p:txBody>
          <a:bodyPr/>
          <a:lstStyle/>
          <a:p>
            <a:fld id="{6B9EEA65-CC9E-F849-B19E-2412E3CCC8CF}" type="datetimeFigureOut">
              <a:rPr lang="en-US" smtClean="0"/>
              <a:pPr/>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14271020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6B9EEA65-CC9E-F849-B19E-2412E3CCC8CF}"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2796509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fr-FR"/>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a:p>
        </p:txBody>
      </p:sp>
      <p:sp>
        <p:nvSpPr>
          <p:cNvPr id="4" name="Date Placeholder 3"/>
          <p:cNvSpPr>
            <a:spLocks noGrp="1"/>
          </p:cNvSpPr>
          <p:nvPr>
            <p:ph type="dt" sz="half" idx="10"/>
          </p:nvPr>
        </p:nvSpPr>
        <p:spPr/>
        <p:txBody>
          <a:bodyPr/>
          <a:lstStyle/>
          <a:p>
            <a:fld id="{6B9EEA65-CC9E-F849-B19E-2412E3CCC8CF}" type="datetimeFigureOut">
              <a:rPr lang="en-US" smtClean="0"/>
              <a:pPr/>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B14F08-FA14-B64C-B36C-9AAF909E0AEA}" type="slidenum">
              <a:rPr lang="en-US" smtClean="0"/>
              <a:pPr/>
              <a:t>‹N°›</a:t>
            </a:fld>
            <a:endParaRPr lang="en-US"/>
          </a:p>
        </p:txBody>
      </p:sp>
    </p:spTree>
    <p:extLst>
      <p:ext uri="{BB962C8B-B14F-4D97-AF65-F5344CB8AC3E}">
        <p14:creationId xmlns:p14="http://schemas.microsoft.com/office/powerpoint/2010/main" val="3648155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e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6C2672-3F9D-4F49-9703-2563F7755F68}"/>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550B6BA-39F3-4C78-A36E-63592CC41F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90DC316-CF67-4291-B678-921D81ED5C0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81080B1-1E3B-4FA6-9C99-55DC96D38ADE}" type="datetimeFigureOut">
              <a:rPr lang="fr-FR" smtClean="0"/>
              <a:t>09/11/2022</a:t>
            </a:fld>
            <a:endParaRPr lang="fr-FR"/>
          </a:p>
        </p:txBody>
      </p:sp>
      <p:sp>
        <p:nvSpPr>
          <p:cNvPr id="5" name="Espace réservé du pied de page 4">
            <a:extLst>
              <a:ext uri="{FF2B5EF4-FFF2-40B4-BE49-F238E27FC236}">
                <a16:creationId xmlns:a16="http://schemas.microsoft.com/office/drawing/2014/main" id="{CB87D9BA-48BC-4825-998E-D751A25AC56D}"/>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D9CEDB6-107E-45E4-A97D-C07CE30FD80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C82709-0098-440C-9E78-81458ED85708}" type="slidenum">
              <a:rPr lang="fr-FR" smtClean="0"/>
              <a:t>‹N°›</a:t>
            </a:fld>
            <a:endParaRPr lang="fr-FR"/>
          </a:p>
        </p:txBody>
      </p:sp>
    </p:spTree>
    <p:extLst>
      <p:ext uri="{BB962C8B-B14F-4D97-AF65-F5344CB8AC3E}">
        <p14:creationId xmlns:p14="http://schemas.microsoft.com/office/powerpoint/2010/main" val="11992267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3"/>
            </p:custDataLst>
            <p:extLst>
              <p:ext uri="{D42A27DB-BD31-4B8C-83A1-F6EECF244321}">
                <p14:modId xmlns:p14="http://schemas.microsoft.com/office/powerpoint/2010/main" val="1854518296"/>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14" imgW="270" imgH="270" progId="TCLayout.ActiveDocument.1">
                  <p:embed/>
                </p:oleObj>
              </mc:Choice>
              <mc:Fallback>
                <p:oleObj name="think-cell Slide" r:id="rId14" imgW="270" imgH="270" progId="TCLayout.ActiveDocument.1">
                  <p:embed/>
                  <p:pic>
                    <p:nvPicPr>
                      <p:cNvPr id="7" name="Object 6" hidden="1"/>
                      <p:cNvPicPr/>
                      <p:nvPr/>
                    </p:nvPicPr>
                    <p:blipFill>
                      <a:blip r:embed="rId15"/>
                      <a:stretch>
                        <a:fillRect/>
                      </a:stretch>
                    </p:blipFill>
                    <p:spPr>
                      <a:xfrm>
                        <a:off x="2118" y="1589"/>
                        <a:ext cx="2116" cy="1587"/>
                      </a:xfrm>
                      <a:prstGeom prst="rect">
                        <a:avLst/>
                      </a:prstGeom>
                    </p:spPr>
                  </p:pic>
                </p:oleObj>
              </mc:Fallback>
            </mc:AlternateContent>
          </a:graphicData>
        </a:graphic>
      </p:graphicFrame>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EEA65-CC9E-F849-B19E-2412E3CCC8CF}" type="datetimeFigureOut">
              <a:rPr lang="en-US" smtClean="0"/>
              <a:pPr/>
              <a:t>11/9/2022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14F08-FA14-B64C-B36C-9AAF909E0AEA}" type="slidenum">
              <a:rPr lang="en-US" smtClean="0"/>
              <a:pPr/>
              <a:t>‹N°›</a:t>
            </a:fld>
            <a:endParaRPr lang="en-US"/>
          </a:p>
        </p:txBody>
      </p:sp>
    </p:spTree>
    <p:extLst>
      <p:ext uri="{BB962C8B-B14F-4D97-AF65-F5344CB8AC3E}">
        <p14:creationId xmlns:p14="http://schemas.microsoft.com/office/powerpoint/2010/main" val="390624313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emf"/><Relationship Id="rId3" Type="http://schemas.openxmlformats.org/officeDocument/2006/relationships/image" Target="../media/image12.png"/><Relationship Id="rId7" Type="http://schemas.openxmlformats.org/officeDocument/2006/relationships/image" Target="../media/image16.jpeg"/><Relationship Id="rId12" Type="http://schemas.openxmlformats.org/officeDocument/2006/relationships/image" Target="../media/image21.jpeg"/><Relationship Id="rId17" Type="http://schemas.openxmlformats.org/officeDocument/2006/relationships/image" Target="../media/image25.jpeg"/><Relationship Id="rId2" Type="http://schemas.openxmlformats.org/officeDocument/2006/relationships/notesSlide" Target="../notesSlides/notesSlide11.xml"/><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png"/><Relationship Id="rId15" Type="http://schemas.openxmlformats.org/officeDocument/2006/relationships/image" Target="../media/image3.pn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emf"/></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6.jpeg"/><Relationship Id="rId7" Type="http://schemas.microsoft.com/office/2007/relationships/hdphoto" Target="../media/hdphoto2.wd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4" Type="http://schemas.microsoft.com/office/2007/relationships/hdphoto" Target="../media/hdphoto1.wdp"/><Relationship Id="rId9"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20E17781-6F13-AC1E-60CA-45F048A83FD5}"/>
              </a:ext>
            </a:extLst>
          </p:cNvPr>
          <p:cNvSpPr txBox="1"/>
          <p:nvPr/>
        </p:nvSpPr>
        <p:spPr>
          <a:xfrm>
            <a:off x="357541" y="6429979"/>
            <a:ext cx="4313599" cy="461665"/>
          </a:xfrm>
          <a:prstGeom prst="rect">
            <a:avLst/>
          </a:prstGeom>
          <a:noFill/>
        </p:spPr>
        <p:txBody>
          <a:bodyPr wrap="square">
            <a:spAutoFit/>
          </a:bodyPr>
          <a:lstStyle/>
          <a:p>
            <a:r>
              <a:rPr lang="fr-FR" sz="1200" b="1" dirty="0">
                <a:latin typeface="Times New Roman" panose="02020603050405020304" pitchFamily="18" charset="0"/>
                <a:ea typeface="Calibri" panose="020F0502020204030204" pitchFamily="34" charset="0"/>
              </a:rPr>
              <a:t>Présenté par M. MAHAMADOU ABOUBACAR, Coordonnateur de la Cellule </a:t>
            </a:r>
            <a:endParaRPr lang="fr-FR" dirty="0"/>
          </a:p>
        </p:txBody>
      </p:sp>
      <p:pic>
        <p:nvPicPr>
          <p:cNvPr id="8" name="Image 7">
            <a:extLst>
              <a:ext uri="{FF2B5EF4-FFF2-40B4-BE49-F238E27FC236}">
                <a16:creationId xmlns:a16="http://schemas.microsoft.com/office/drawing/2014/main" id="{449F2B5A-9DF9-FDA6-F169-CE6BF53C97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9496" y="214589"/>
            <a:ext cx="9912522" cy="1440302"/>
          </a:xfrm>
          <a:prstGeom prst="rect">
            <a:avLst/>
          </a:prstGeom>
          <a:noFill/>
        </p:spPr>
      </p:pic>
      <p:pic>
        <p:nvPicPr>
          <p:cNvPr id="10" name="Image 9">
            <a:extLst>
              <a:ext uri="{FF2B5EF4-FFF2-40B4-BE49-F238E27FC236}">
                <a16:creationId xmlns:a16="http://schemas.microsoft.com/office/drawing/2014/main" id="{C5107FCB-E856-3AEF-0D25-8529C1593E71}"/>
              </a:ext>
            </a:extLst>
          </p:cNvPr>
          <p:cNvPicPr>
            <a:picLocks noChangeAspect="1"/>
          </p:cNvPicPr>
          <p:nvPr/>
        </p:nvPicPr>
        <p:blipFill>
          <a:blip r:embed="rId4"/>
          <a:stretch>
            <a:fillRect/>
          </a:stretch>
        </p:blipFill>
        <p:spPr>
          <a:xfrm>
            <a:off x="357541" y="1357037"/>
            <a:ext cx="3550986" cy="5040402"/>
          </a:xfrm>
          <a:prstGeom prst="rect">
            <a:avLst/>
          </a:prstGeom>
        </p:spPr>
      </p:pic>
      <p:sp>
        <p:nvSpPr>
          <p:cNvPr id="12" name="ZoneTexte 11">
            <a:extLst>
              <a:ext uri="{FF2B5EF4-FFF2-40B4-BE49-F238E27FC236}">
                <a16:creationId xmlns:a16="http://schemas.microsoft.com/office/drawing/2014/main" id="{698FFAEC-AD73-E654-0253-82030897749A}"/>
              </a:ext>
            </a:extLst>
          </p:cNvPr>
          <p:cNvSpPr txBox="1"/>
          <p:nvPr/>
        </p:nvSpPr>
        <p:spPr>
          <a:xfrm>
            <a:off x="4081813" y="3013501"/>
            <a:ext cx="7946063" cy="830997"/>
          </a:xfrm>
          <a:prstGeom prst="rect">
            <a:avLst/>
          </a:prstGeom>
          <a:noFill/>
        </p:spPr>
        <p:txBody>
          <a:bodyPr wrap="square">
            <a:spAutoFit/>
          </a:bodyPr>
          <a:lstStyle/>
          <a:p>
            <a:r>
              <a:rPr lang="fr-FR" sz="2400" b="1" dirty="0"/>
              <a:t>THEME: Données et analyses pour une meilleure prise de décision en matière de sécurité alimentaire et de nutrition:</a:t>
            </a:r>
          </a:p>
        </p:txBody>
      </p:sp>
      <p:sp>
        <p:nvSpPr>
          <p:cNvPr id="14" name="ZoneTexte 13">
            <a:extLst>
              <a:ext uri="{FF2B5EF4-FFF2-40B4-BE49-F238E27FC236}">
                <a16:creationId xmlns:a16="http://schemas.microsoft.com/office/drawing/2014/main" id="{DBC55618-6E6A-AF1B-4F59-0871280E4188}"/>
              </a:ext>
            </a:extLst>
          </p:cNvPr>
          <p:cNvSpPr txBox="1"/>
          <p:nvPr/>
        </p:nvSpPr>
        <p:spPr>
          <a:xfrm>
            <a:off x="4081814" y="1470225"/>
            <a:ext cx="775264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effectLst/>
                <a:latin typeface="Calibri" panose="020F0502020204030204" pitchFamily="34" charset="0"/>
                <a:ea typeface="Calibri" panose="020F0502020204030204" pitchFamily="34" charset="0"/>
              </a:rPr>
              <a:t>13</a:t>
            </a:r>
            <a:r>
              <a:rPr lang="fr-FR" sz="1800" b="1" baseline="30000" dirty="0">
                <a:effectLst/>
                <a:latin typeface="Calibri" panose="020F0502020204030204" pitchFamily="34" charset="0"/>
                <a:ea typeface="Calibri" panose="020F0502020204030204" pitchFamily="34" charset="0"/>
              </a:rPr>
              <a:t>ème </a:t>
            </a:r>
            <a:r>
              <a:rPr lang="fr-FR" sz="1800" b="1" dirty="0">
                <a:effectLst/>
                <a:latin typeface="Calibri" panose="020F0502020204030204" pitchFamily="34" charset="0"/>
                <a:ea typeface="Calibri" panose="020F0502020204030204" pitchFamily="34" charset="0"/>
              </a:rPr>
              <a:t>Journée africaine de la sécurité alimentaire et nutritionnelle (ADFNS)</a:t>
            </a:r>
          </a:p>
        </p:txBody>
      </p:sp>
      <p:sp>
        <p:nvSpPr>
          <p:cNvPr id="16" name="ZoneTexte 15">
            <a:extLst>
              <a:ext uri="{FF2B5EF4-FFF2-40B4-BE49-F238E27FC236}">
                <a16:creationId xmlns:a16="http://schemas.microsoft.com/office/drawing/2014/main" id="{89F6BA0A-01D9-9F07-8C03-D7BDC9D21F24}"/>
              </a:ext>
            </a:extLst>
          </p:cNvPr>
          <p:cNvSpPr txBox="1"/>
          <p:nvPr/>
        </p:nvSpPr>
        <p:spPr>
          <a:xfrm>
            <a:off x="5525757" y="1768080"/>
            <a:ext cx="3550986" cy="369332"/>
          </a:xfrm>
          <a:prstGeom prst="rect">
            <a:avLst/>
          </a:prstGeom>
          <a:noFill/>
        </p:spPr>
        <p:txBody>
          <a:bodyPr wrap="square">
            <a:spAutoFit/>
          </a:bodyPr>
          <a:lstStyle/>
          <a:p>
            <a:r>
              <a:rPr kumimoji="0" lang="fr-FR" sz="1800" b="1" i="0" u="none" strike="noStrike" kern="1200" cap="none" spc="0" normalizeH="0" baseline="0" noProof="0" dirty="0">
                <a:ln>
                  <a:noFill/>
                </a:ln>
                <a:solidFill>
                  <a:srgbClr val="222222"/>
                </a:solidFill>
                <a:effectLst/>
                <a:uLnTx/>
                <a:uFillTx/>
                <a:latin typeface="Calibri" panose="020F0502020204030204" pitchFamily="34" charset="0"/>
                <a:ea typeface="+mn-ea"/>
                <a:cs typeface="+mn-cs"/>
              </a:rPr>
              <a:t>Événement parallèle du PAM</a:t>
            </a:r>
            <a:endParaRPr lang="fr-FR" dirty="0"/>
          </a:p>
        </p:txBody>
      </p:sp>
      <p:sp>
        <p:nvSpPr>
          <p:cNvPr id="18" name="ZoneTexte 17">
            <a:extLst>
              <a:ext uri="{FF2B5EF4-FFF2-40B4-BE49-F238E27FC236}">
                <a16:creationId xmlns:a16="http://schemas.microsoft.com/office/drawing/2014/main" id="{A76F8EEB-1707-9A1C-ADFF-FECA91A8E03B}"/>
              </a:ext>
            </a:extLst>
          </p:cNvPr>
          <p:cNvSpPr txBox="1"/>
          <p:nvPr/>
        </p:nvSpPr>
        <p:spPr>
          <a:xfrm>
            <a:off x="4256110" y="2205513"/>
            <a:ext cx="6098344" cy="369332"/>
          </a:xfrm>
          <a:prstGeom prst="rect">
            <a:avLst/>
          </a:prstGeom>
          <a:noFill/>
        </p:spPr>
        <p:txBody>
          <a:bodyPr wrap="square">
            <a:spAutoFit/>
          </a:bodyPr>
          <a:lstStyle/>
          <a:p>
            <a:r>
              <a:rPr kumimoji="0" lang="fr-FR" sz="1800" b="1" i="0" u="none" strike="noStrike" kern="1200" cap="none" spc="0" normalizeH="0" baseline="0" noProof="0" dirty="0">
                <a:ln>
                  <a:noFill/>
                </a:ln>
                <a:solidFill>
                  <a:srgbClr val="222222"/>
                </a:solidFill>
                <a:effectLst/>
                <a:uLnTx/>
                <a:uFillTx/>
                <a:latin typeface="Calibri" panose="020F0502020204030204" pitchFamily="34" charset="0"/>
                <a:ea typeface="+mn-ea"/>
                <a:cs typeface="+mn-cs"/>
              </a:rPr>
              <a:t> Addis Abeba, Ethiopie du 30 Octobre au 03 Novembre 2010 </a:t>
            </a:r>
            <a:endParaRPr lang="fr-FR" dirty="0"/>
          </a:p>
        </p:txBody>
      </p:sp>
      <p:sp>
        <p:nvSpPr>
          <p:cNvPr id="20" name="ZoneTexte 19">
            <a:extLst>
              <a:ext uri="{FF2B5EF4-FFF2-40B4-BE49-F238E27FC236}">
                <a16:creationId xmlns:a16="http://schemas.microsoft.com/office/drawing/2014/main" id="{ACA3A626-DADC-4853-1753-0E8417053459}"/>
              </a:ext>
            </a:extLst>
          </p:cNvPr>
          <p:cNvSpPr txBox="1"/>
          <p:nvPr/>
        </p:nvSpPr>
        <p:spPr>
          <a:xfrm>
            <a:off x="3952698" y="4741443"/>
            <a:ext cx="8075178" cy="923330"/>
          </a:xfrm>
          <a:prstGeom prst="rect">
            <a:avLst/>
          </a:prstGeom>
          <a:noFill/>
        </p:spPr>
        <p:txBody>
          <a:bodyPr wrap="square">
            <a:spAutoFit/>
          </a:bodyPr>
          <a:lstStyle/>
          <a:p>
            <a:r>
              <a:rPr lang="fr-FR" b="1" i="0" dirty="0">
                <a:solidFill>
                  <a:schemeClr val="accent1"/>
                </a:solidFill>
                <a:effectLst/>
                <a:latin typeface="Calibri" panose="020F0502020204030204" pitchFamily="34" charset="0"/>
              </a:rPr>
              <a:t>L’ETUDE COUT DE LA FAIM AU NIGER COMME OUTILS DE DIALOGUE POLITIQUE NATIONAL SUR LA PRÉVENTION DE LA DÉNUTRITION INFANTILE-PRINCIPAUX ENSEIGNEMENTS DE L'ANALYSE</a:t>
            </a:r>
            <a:endParaRPr lang="fr-FR" b="1" dirty="0">
              <a:solidFill>
                <a:schemeClr val="accent1"/>
              </a:solidFill>
            </a:endParaRPr>
          </a:p>
        </p:txBody>
      </p:sp>
    </p:spTree>
    <p:extLst>
      <p:ext uri="{BB962C8B-B14F-4D97-AF65-F5344CB8AC3E}">
        <p14:creationId xmlns:p14="http://schemas.microsoft.com/office/powerpoint/2010/main" val="3629281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4CA5FD94-812E-5836-E3F2-6AB42A2697E8}"/>
              </a:ext>
            </a:extLst>
          </p:cNvPr>
          <p:cNvSpPr txBox="1"/>
          <p:nvPr/>
        </p:nvSpPr>
        <p:spPr>
          <a:xfrm>
            <a:off x="281354" y="484569"/>
            <a:ext cx="11662117" cy="4328557"/>
          </a:xfrm>
          <a:prstGeom prst="rect">
            <a:avLst/>
          </a:prstGeom>
          <a:noFill/>
        </p:spPr>
        <p:txBody>
          <a:bodyPr wrap="square">
            <a:spAutoFit/>
          </a:bodyPr>
          <a:lstStyle/>
          <a:p>
            <a:pPr marL="400050" indent="-400050">
              <a:lnSpc>
                <a:spcPct val="300000"/>
              </a:lnSpc>
              <a:buFont typeface="+mj-lt"/>
              <a:buAutoNum type="romanUcPeriod"/>
            </a:pPr>
            <a:r>
              <a:rPr lang="fr-FR" sz="2400" b="1" dirty="0"/>
              <a:t>CONTEXTE DU PAYS</a:t>
            </a:r>
          </a:p>
          <a:p>
            <a:pPr marL="400050" indent="-400050">
              <a:lnSpc>
                <a:spcPct val="300000"/>
              </a:lnSpc>
              <a:buFont typeface="+mj-lt"/>
              <a:buAutoNum type="romanUcPeriod"/>
            </a:pPr>
            <a:r>
              <a:rPr lang="fr-FR" sz="2400" b="1" dirty="0"/>
              <a:t>APERÇU DE LA SITUATION DE SECURITE ALIMENTAIRE ET NUTRITIONNELLE AU NIGER</a:t>
            </a:r>
          </a:p>
          <a:p>
            <a:pPr marL="400050" indent="-400050">
              <a:lnSpc>
                <a:spcPct val="300000"/>
              </a:lnSpc>
              <a:buFont typeface="+mj-lt"/>
              <a:buAutoNum type="romanUcPeriod"/>
            </a:pPr>
            <a:r>
              <a:rPr lang="fr-FR" sz="2400" b="1" dirty="0"/>
              <a:t>PRINCIPAUX RESULTATS- RECOMLMANDATIONS DE LA COHA AU NIGER</a:t>
            </a:r>
          </a:p>
          <a:p>
            <a:pPr marL="400050" indent="-400050">
              <a:lnSpc>
                <a:spcPct val="300000"/>
              </a:lnSpc>
              <a:buFont typeface="+mj-lt"/>
              <a:buAutoNum type="romanUcPeriod"/>
            </a:pPr>
            <a:r>
              <a:rPr lang="fr-FR" sz="2400" b="1" dirty="0"/>
              <a:t>USAGES DES RESULTATS</a:t>
            </a:r>
          </a:p>
        </p:txBody>
      </p:sp>
      <p:sp>
        <p:nvSpPr>
          <p:cNvPr id="6" name="ZoneTexte 5">
            <a:extLst>
              <a:ext uri="{FF2B5EF4-FFF2-40B4-BE49-F238E27FC236}">
                <a16:creationId xmlns:a16="http://schemas.microsoft.com/office/drawing/2014/main" id="{D511A11A-0F86-4D07-2D06-590FA8B685F8}"/>
              </a:ext>
            </a:extLst>
          </p:cNvPr>
          <p:cNvSpPr txBox="1"/>
          <p:nvPr/>
        </p:nvSpPr>
        <p:spPr>
          <a:xfrm>
            <a:off x="4431212" y="102957"/>
            <a:ext cx="4063597" cy="461665"/>
          </a:xfrm>
          <a:prstGeom prst="rect">
            <a:avLst/>
          </a:prstGeom>
          <a:noFill/>
        </p:spPr>
        <p:txBody>
          <a:bodyPr wrap="square">
            <a:spAutoFit/>
          </a:bodyPr>
          <a:lstStyle/>
          <a:p>
            <a:r>
              <a:rPr lang="fr-FR" sz="2400" b="1" dirty="0">
                <a:solidFill>
                  <a:srgbClr val="0070C0"/>
                </a:solidFill>
                <a:latin typeface="Times New Roman" panose="02020603050405020304" pitchFamily="18" charset="0"/>
                <a:ea typeface="Calibri" panose="020F0502020204030204" pitchFamily="34" charset="0"/>
              </a:rPr>
              <a:t>Plan de la présentation</a:t>
            </a:r>
            <a:endParaRPr lang="fr-FR" sz="3600" dirty="0">
              <a:solidFill>
                <a:srgbClr val="0070C0"/>
              </a:solidFill>
            </a:endParaRPr>
          </a:p>
        </p:txBody>
      </p:sp>
    </p:spTree>
    <p:extLst>
      <p:ext uri="{BB962C8B-B14F-4D97-AF65-F5344CB8AC3E}">
        <p14:creationId xmlns:p14="http://schemas.microsoft.com/office/powerpoint/2010/main" val="2081965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0D03F3E-7BCE-6C4C-B47B-FA06B1B3A782}"/>
              </a:ext>
            </a:extLst>
          </p:cNvPr>
          <p:cNvSpPr txBox="1"/>
          <p:nvPr/>
        </p:nvSpPr>
        <p:spPr>
          <a:xfrm>
            <a:off x="370449" y="1237956"/>
            <a:ext cx="11451102" cy="3785652"/>
          </a:xfrm>
          <a:prstGeom prst="rect">
            <a:avLst/>
          </a:prstGeom>
          <a:noFill/>
        </p:spPr>
        <p:txBody>
          <a:bodyPr wrap="square">
            <a:spAutoFit/>
          </a:bodyPr>
          <a:lstStyle/>
          <a:p>
            <a:pPr marL="342900" indent="-324000">
              <a:lnSpc>
                <a:spcPct val="100000"/>
              </a:lnSpc>
              <a:spcBef>
                <a:spcPts val="400"/>
              </a:spcBef>
              <a:spcAft>
                <a:spcPts val="400"/>
              </a:spcAft>
              <a:buFont typeface="Arial" panose="020B0604020202020204" pitchFamily="34" charset="0"/>
              <a:buChar char="•"/>
            </a:pPr>
            <a:r>
              <a:rPr lang="fr-FR" sz="2000" dirty="0">
                <a:solidFill>
                  <a:schemeClr val="accent2">
                    <a:lumMod val="50000"/>
                  </a:schemeClr>
                </a:solidFill>
              </a:rPr>
              <a:t>Les divers chocs (climatiques, démographiques, sécuritaires, économiques, sanitaires, etc.) affectent négativement les systèmes alimentaires de la production à la consommation et entrainent des dysfonctionnement dans l’approvisionnement alimentaire et la qualité des aliments disponibles aux consommateurs</a:t>
            </a:r>
          </a:p>
          <a:p>
            <a:pPr marL="342900" indent="-324000">
              <a:lnSpc>
                <a:spcPct val="100000"/>
              </a:lnSpc>
              <a:spcBef>
                <a:spcPts val="400"/>
              </a:spcBef>
              <a:spcAft>
                <a:spcPts val="400"/>
              </a:spcAft>
              <a:buFont typeface="Arial" panose="020B0604020202020204" pitchFamily="34" charset="0"/>
              <a:buChar char="•"/>
            </a:pPr>
            <a:r>
              <a:rPr lang="fr-FR" sz="2000" dirty="0">
                <a:solidFill>
                  <a:schemeClr val="accent6">
                    <a:lumMod val="50000"/>
                  </a:schemeClr>
                </a:solidFill>
              </a:rPr>
              <a:t>Les pratiques d’alimentation et de soins, en particulier aux enfants sont inadéquats et contribuent à augmenter le risque de malnutrition</a:t>
            </a:r>
          </a:p>
          <a:p>
            <a:pPr marL="342900" indent="-324000">
              <a:spcBef>
                <a:spcPts val="400"/>
              </a:spcBef>
              <a:spcAft>
                <a:spcPts val="400"/>
              </a:spcAft>
              <a:buFont typeface="Arial" panose="020B0604020202020204" pitchFamily="34" charset="0"/>
              <a:buChar char="•"/>
            </a:pPr>
            <a:r>
              <a:rPr lang="fr-FR" sz="2000" dirty="0">
                <a:solidFill>
                  <a:schemeClr val="accent2">
                    <a:lumMod val="50000"/>
                  </a:schemeClr>
                </a:solidFill>
              </a:rPr>
              <a:t>Les taux de malnutrition aigue globale (MAG) et la malnutrition chronique (MC) demeurent élevés au-dessus des seuils de l’OMS depuis plus de 10 ans</a:t>
            </a:r>
          </a:p>
          <a:p>
            <a:pPr marL="342900" indent="-324000">
              <a:spcBef>
                <a:spcPts val="400"/>
              </a:spcBef>
              <a:spcAft>
                <a:spcPts val="400"/>
              </a:spcAft>
              <a:buFont typeface="Arial" panose="020B0604020202020204" pitchFamily="34" charset="0"/>
              <a:buChar char="•"/>
            </a:pPr>
            <a:r>
              <a:rPr lang="fr-FR" sz="2000" dirty="0">
                <a:solidFill>
                  <a:schemeClr val="accent6">
                    <a:lumMod val="50000"/>
                  </a:schemeClr>
                </a:solidFill>
              </a:rPr>
              <a:t>Les efforts du Gouvernement et de ses partenaires ne permettent pas encore d’inverser la situation et d’atteindre les ODD si les tendances se maintiennent. Toutefois, des signaux positifs existent à petite échelle, à travers des interventions multisectorielles coordonnées avec les acteurs de tous les secteurs</a:t>
            </a:r>
            <a:endParaRPr lang="fr-FR" sz="2000" dirty="0"/>
          </a:p>
        </p:txBody>
      </p:sp>
      <p:sp>
        <p:nvSpPr>
          <p:cNvPr id="8" name="ZoneTexte 7">
            <a:extLst>
              <a:ext uri="{FF2B5EF4-FFF2-40B4-BE49-F238E27FC236}">
                <a16:creationId xmlns:a16="http://schemas.microsoft.com/office/drawing/2014/main" id="{D9646325-E67C-8A71-1C42-5351A40D7EAA}"/>
              </a:ext>
            </a:extLst>
          </p:cNvPr>
          <p:cNvSpPr txBox="1"/>
          <p:nvPr/>
        </p:nvSpPr>
        <p:spPr>
          <a:xfrm>
            <a:off x="604912" y="102957"/>
            <a:ext cx="10002128" cy="1004570"/>
          </a:xfrm>
          <a:prstGeom prst="rect">
            <a:avLst/>
          </a:prstGeom>
          <a:noFill/>
        </p:spPr>
        <p:txBody>
          <a:bodyPr wrap="square">
            <a:spAutoFit/>
          </a:bodyPr>
          <a:lstStyle/>
          <a:p>
            <a:pPr marR="0" lvl="0" algn="ctr" defTabSz="914400" rtl="0" eaLnBrk="1" fontAlgn="auto" latinLnBrk="0" hangingPunct="1">
              <a:lnSpc>
                <a:spcPct val="300000"/>
              </a:lnSpc>
              <a:spcBef>
                <a:spcPts val="0"/>
              </a:spcBef>
              <a:spcAft>
                <a:spcPts val="0"/>
              </a:spcAft>
              <a:buClrTx/>
              <a:buSzTx/>
              <a:tabLst/>
              <a:defRPr/>
            </a:pPr>
            <a:r>
              <a:rPr lang="fr-FR" sz="2400" b="1" kern="0" dirty="0">
                <a:solidFill>
                  <a:schemeClr val="accent1"/>
                </a:solidFill>
              </a:rPr>
              <a:t>I. CONTEXTE DU PAYS</a:t>
            </a:r>
          </a:p>
        </p:txBody>
      </p:sp>
    </p:spTree>
    <p:extLst>
      <p:ext uri="{BB962C8B-B14F-4D97-AF65-F5344CB8AC3E}">
        <p14:creationId xmlns:p14="http://schemas.microsoft.com/office/powerpoint/2010/main" val="3614047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8C91D67-AC3E-2E97-A455-0F9A7010250D}"/>
              </a:ext>
            </a:extLst>
          </p:cNvPr>
          <p:cNvPicPr>
            <a:picLocks noChangeAspect="1"/>
          </p:cNvPicPr>
          <p:nvPr/>
        </p:nvPicPr>
        <p:blipFill>
          <a:blip r:embed="rId3"/>
          <a:stretch>
            <a:fillRect/>
          </a:stretch>
        </p:blipFill>
        <p:spPr>
          <a:xfrm>
            <a:off x="430570" y="1546804"/>
            <a:ext cx="11226019" cy="4525263"/>
          </a:xfrm>
          <a:prstGeom prst="rect">
            <a:avLst/>
          </a:prstGeom>
        </p:spPr>
      </p:pic>
      <p:sp>
        <p:nvSpPr>
          <p:cNvPr id="3" name="Titre 4">
            <a:extLst>
              <a:ext uri="{FF2B5EF4-FFF2-40B4-BE49-F238E27FC236}">
                <a16:creationId xmlns:a16="http://schemas.microsoft.com/office/drawing/2014/main" id="{AC60D522-F63A-39CF-5151-7474B326ADA2}"/>
              </a:ext>
            </a:extLst>
          </p:cNvPr>
          <p:cNvSpPr txBox="1">
            <a:spLocks/>
          </p:cNvSpPr>
          <p:nvPr/>
        </p:nvSpPr>
        <p:spPr>
          <a:xfrm>
            <a:off x="1227741" y="1146854"/>
            <a:ext cx="8686127" cy="341632"/>
          </a:xfrm>
          <a:prstGeom prst="rect">
            <a:avLst/>
          </a:prstGeom>
          <a:no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kern="0" dirty="0">
                <a:solidFill>
                  <a:prstClr val="black"/>
                </a:solidFill>
                <a:latin typeface="+mn-lt"/>
                <a:ea typeface="+mn-ea"/>
                <a:cs typeface="+mn-cs"/>
              </a:rPr>
              <a:t>1. La sous-alimentation au Niger est en augmentation depuis 2015</a:t>
            </a:r>
          </a:p>
        </p:txBody>
      </p:sp>
      <p:sp>
        <p:nvSpPr>
          <p:cNvPr id="4" name="ZoneTexte 3">
            <a:extLst>
              <a:ext uri="{FF2B5EF4-FFF2-40B4-BE49-F238E27FC236}">
                <a16:creationId xmlns:a16="http://schemas.microsoft.com/office/drawing/2014/main" id="{BB6F152B-6A7F-21E5-7E2C-2E0B1087671B}"/>
              </a:ext>
            </a:extLst>
          </p:cNvPr>
          <p:cNvSpPr txBox="1"/>
          <p:nvPr/>
        </p:nvSpPr>
        <p:spPr>
          <a:xfrm>
            <a:off x="482989" y="164473"/>
            <a:ext cx="10916531" cy="64633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a:ln>
                  <a:noFill/>
                </a:ln>
                <a:solidFill>
                  <a:schemeClr val="accent1"/>
                </a:solidFill>
                <a:effectLst/>
                <a:uLnTx/>
                <a:uFillTx/>
              </a:rPr>
              <a:t>II. APERCU DE </a:t>
            </a:r>
            <a:r>
              <a:rPr lang="fr-FR" b="1" kern="0" dirty="0">
                <a:solidFill>
                  <a:schemeClr val="accent1"/>
                </a:solidFill>
              </a:rPr>
              <a:t>QUELQUES DETERMINANTS DE </a:t>
            </a:r>
            <a:r>
              <a:rPr kumimoji="0" lang="fr-FR" sz="1800" b="1" i="0" u="none" strike="noStrike" kern="0" cap="none" spc="0" normalizeH="0" baseline="0" noProof="0" dirty="0">
                <a:ln>
                  <a:noFill/>
                </a:ln>
                <a:solidFill>
                  <a:schemeClr val="accent1"/>
                </a:solidFill>
                <a:effectLst/>
                <a:uLnTx/>
                <a:uFillTx/>
              </a:rPr>
              <a:t>LA SITUATION DE SECURITE ALIMENTAIRE ET NUTRITIONNELLE  ET CONSQUENCES AU NIGER.</a:t>
            </a:r>
          </a:p>
        </p:txBody>
      </p:sp>
      <p:sp>
        <p:nvSpPr>
          <p:cNvPr id="5" name="Rectangle 4">
            <a:extLst>
              <a:ext uri="{FF2B5EF4-FFF2-40B4-BE49-F238E27FC236}">
                <a16:creationId xmlns:a16="http://schemas.microsoft.com/office/drawing/2014/main" id="{7B6F0224-2BB0-7D0B-BDA3-D0DFF6DCB9DB}"/>
              </a:ext>
            </a:extLst>
          </p:cNvPr>
          <p:cNvSpPr/>
          <p:nvPr/>
        </p:nvSpPr>
        <p:spPr>
          <a:xfrm>
            <a:off x="482990" y="6039519"/>
            <a:ext cx="11226019"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prstClr val="black"/>
                </a:solidFill>
                <a:effectLst/>
                <a:uLnTx/>
                <a:uFillTx/>
              </a:rPr>
              <a:t>Evolution de la proportion (en pourcentage) et du nombre (en millions) de personnes sous-alimentées au Niger de 1999 à 2018</a:t>
            </a:r>
          </a:p>
        </p:txBody>
      </p:sp>
      <p:sp>
        <p:nvSpPr>
          <p:cNvPr id="7" name="ZoneTexte 6">
            <a:extLst>
              <a:ext uri="{FF2B5EF4-FFF2-40B4-BE49-F238E27FC236}">
                <a16:creationId xmlns:a16="http://schemas.microsoft.com/office/drawing/2014/main" id="{8D180117-F92C-2F32-95BC-297CDBCF6861}"/>
              </a:ext>
            </a:extLst>
          </p:cNvPr>
          <p:cNvSpPr txBox="1"/>
          <p:nvPr/>
        </p:nvSpPr>
        <p:spPr>
          <a:xfrm>
            <a:off x="9657603" y="5810909"/>
            <a:ext cx="205140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FF0000"/>
                </a:solidFill>
                <a:effectLst/>
                <a:uLnTx/>
                <a:uFillTx/>
              </a:rPr>
              <a:t>Source: FAO STAT 2020</a:t>
            </a:r>
          </a:p>
        </p:txBody>
      </p:sp>
      <p:sp>
        <p:nvSpPr>
          <p:cNvPr id="6" name="Titre 4">
            <a:extLst>
              <a:ext uri="{FF2B5EF4-FFF2-40B4-BE49-F238E27FC236}">
                <a16:creationId xmlns:a16="http://schemas.microsoft.com/office/drawing/2014/main" id="{683FF672-304E-9F97-1C45-C49C6805B59F}"/>
              </a:ext>
            </a:extLst>
          </p:cNvPr>
          <p:cNvSpPr txBox="1">
            <a:spLocks/>
          </p:cNvSpPr>
          <p:nvPr/>
        </p:nvSpPr>
        <p:spPr>
          <a:xfrm>
            <a:off x="2196067" y="739387"/>
            <a:ext cx="8686127" cy="341632"/>
          </a:xfrm>
          <a:prstGeom prst="rect">
            <a:avLst/>
          </a:prstGeom>
          <a:solidFill>
            <a:schemeClr val="accent6"/>
          </a:solid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kern="0" dirty="0">
                <a:solidFill>
                  <a:prstClr val="black"/>
                </a:solidFill>
                <a:latin typeface="+mn-lt"/>
                <a:ea typeface="+mn-ea"/>
                <a:cs typeface="+mn-cs"/>
              </a:rPr>
              <a:t>A. QUELQUES DETERMINANTS CLES</a:t>
            </a:r>
          </a:p>
        </p:txBody>
      </p:sp>
    </p:spTree>
    <p:extLst>
      <p:ext uri="{BB962C8B-B14F-4D97-AF65-F5344CB8AC3E}">
        <p14:creationId xmlns:p14="http://schemas.microsoft.com/office/powerpoint/2010/main" val="182600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B6F152B-6A7F-21E5-7E2C-2E0B1087671B}"/>
              </a:ext>
            </a:extLst>
          </p:cNvPr>
          <p:cNvSpPr txBox="1"/>
          <p:nvPr/>
        </p:nvSpPr>
        <p:spPr>
          <a:xfrm>
            <a:off x="965982" y="164472"/>
            <a:ext cx="10433538" cy="800219"/>
          </a:xfrm>
          <a:prstGeom prst="rect">
            <a:avLst/>
          </a:prstGeom>
          <a:noFill/>
        </p:spPr>
        <p:txBody>
          <a:bodyPr wrap="square">
            <a:spAutoFit/>
          </a:bodyPr>
          <a:lstStyle/>
          <a:p>
            <a:pPr>
              <a:defRPr/>
            </a:pPr>
            <a:r>
              <a:rPr lang="fr-FR" sz="2800" b="1" kern="0" dirty="0">
                <a:solidFill>
                  <a:schemeClr val="accent1"/>
                </a:solidFill>
              </a:rPr>
              <a:t>2. Structure de l’Alimentation</a:t>
            </a:r>
            <a:endParaRPr lang="fr-FR" b="1" kern="0" dirty="0">
              <a:solidFill>
                <a:schemeClr val="accent1"/>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dirty="0">
              <a:ln>
                <a:noFill/>
              </a:ln>
              <a:solidFill>
                <a:schemeClr val="accent1"/>
              </a:solidFill>
              <a:effectLst/>
              <a:uLnTx/>
              <a:uFillTx/>
            </a:endParaRPr>
          </a:p>
        </p:txBody>
      </p:sp>
      <p:sp>
        <p:nvSpPr>
          <p:cNvPr id="7" name="ZoneTexte 6">
            <a:extLst>
              <a:ext uri="{FF2B5EF4-FFF2-40B4-BE49-F238E27FC236}">
                <a16:creationId xmlns:a16="http://schemas.microsoft.com/office/drawing/2014/main" id="{8D180117-F92C-2F32-95BC-297CDBCF6861}"/>
              </a:ext>
            </a:extLst>
          </p:cNvPr>
          <p:cNvSpPr txBox="1"/>
          <p:nvPr/>
        </p:nvSpPr>
        <p:spPr>
          <a:xfrm>
            <a:off x="9657603" y="5810909"/>
            <a:ext cx="205140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FF0000"/>
                </a:solidFill>
                <a:effectLst/>
                <a:uLnTx/>
                <a:uFillTx/>
              </a:rPr>
              <a:t>Source: FAO STAT 2020</a:t>
            </a:r>
          </a:p>
        </p:txBody>
      </p:sp>
      <p:graphicFrame>
        <p:nvGraphicFramePr>
          <p:cNvPr id="6" name="Table 4">
            <a:extLst>
              <a:ext uri="{FF2B5EF4-FFF2-40B4-BE49-F238E27FC236}">
                <a16:creationId xmlns:a16="http://schemas.microsoft.com/office/drawing/2014/main" id="{0098808F-5F19-B506-115C-094DF9CA1E9D}"/>
              </a:ext>
            </a:extLst>
          </p:cNvPr>
          <p:cNvGraphicFramePr>
            <a:graphicFrameLocks noGrp="1"/>
          </p:cNvGraphicFramePr>
          <p:nvPr>
            <p:extLst>
              <p:ext uri="{D42A27DB-BD31-4B8C-83A1-F6EECF244321}">
                <p14:modId xmlns:p14="http://schemas.microsoft.com/office/powerpoint/2010/main" val="2254640862"/>
              </p:ext>
            </p:extLst>
          </p:nvPr>
        </p:nvGraphicFramePr>
        <p:xfrm>
          <a:off x="806548" y="1712848"/>
          <a:ext cx="10433537" cy="4415778"/>
        </p:xfrm>
        <a:graphic>
          <a:graphicData uri="http://schemas.openxmlformats.org/drawingml/2006/table">
            <a:tbl>
              <a:tblPr firstRow="1" firstCol="1" bandRow="1"/>
              <a:tblGrid>
                <a:gridCol w="7148754">
                  <a:extLst>
                    <a:ext uri="{9D8B030D-6E8A-4147-A177-3AD203B41FA5}">
                      <a16:colId xmlns:a16="http://schemas.microsoft.com/office/drawing/2014/main" val="20000"/>
                    </a:ext>
                  </a:extLst>
                </a:gridCol>
                <a:gridCol w="1043390">
                  <a:extLst>
                    <a:ext uri="{9D8B030D-6E8A-4147-A177-3AD203B41FA5}">
                      <a16:colId xmlns:a16="http://schemas.microsoft.com/office/drawing/2014/main" val="20001"/>
                    </a:ext>
                  </a:extLst>
                </a:gridCol>
                <a:gridCol w="1233097">
                  <a:extLst>
                    <a:ext uri="{9D8B030D-6E8A-4147-A177-3AD203B41FA5}">
                      <a16:colId xmlns:a16="http://schemas.microsoft.com/office/drawing/2014/main" val="20002"/>
                    </a:ext>
                  </a:extLst>
                </a:gridCol>
                <a:gridCol w="1008296">
                  <a:extLst>
                    <a:ext uri="{9D8B030D-6E8A-4147-A177-3AD203B41FA5}">
                      <a16:colId xmlns:a16="http://schemas.microsoft.com/office/drawing/2014/main" val="20003"/>
                    </a:ext>
                  </a:extLst>
                </a:gridCol>
              </a:tblGrid>
              <a:tr h="374841">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15000"/>
                        </a:lnSpc>
                        <a:spcBef>
                          <a:spcPts val="0"/>
                        </a:spcBef>
                        <a:spcAft>
                          <a:spcPts val="0"/>
                        </a:spcAft>
                      </a:pPr>
                      <a:r>
                        <a:rPr lang="en-GB" sz="1600" dirty="0">
                          <a:solidFill>
                            <a:schemeClr val="bg1"/>
                          </a:solidFill>
                          <a:effectLst/>
                          <a:latin typeface="+mn-lt"/>
                        </a:rPr>
                        <a:t>ALIMENTS</a:t>
                      </a:r>
                      <a:endParaRPr lang="en-US" sz="160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ctr">
                        <a:lnSpc>
                          <a:spcPct val="115000"/>
                        </a:lnSpc>
                        <a:spcBef>
                          <a:spcPts val="0"/>
                        </a:spcBef>
                        <a:spcAft>
                          <a:spcPts val="0"/>
                        </a:spcAft>
                      </a:pPr>
                      <a:r>
                        <a:rPr lang="en-GB" sz="1400" dirty="0">
                          <a:solidFill>
                            <a:schemeClr val="bg1"/>
                          </a:solidFill>
                          <a:effectLst/>
                          <a:latin typeface="+mn-lt"/>
                        </a:rPr>
                        <a:t>1992</a:t>
                      </a:r>
                      <a:endParaRPr lang="en-US" sz="1400" dirty="0">
                        <a:solidFill>
                          <a:schemeClr val="bg1"/>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ctr">
                        <a:lnSpc>
                          <a:spcPct val="115000"/>
                        </a:lnSpc>
                        <a:spcBef>
                          <a:spcPts val="0"/>
                        </a:spcBef>
                        <a:spcAft>
                          <a:spcPts val="0"/>
                        </a:spcAft>
                      </a:pPr>
                      <a:r>
                        <a:rPr lang="en-GB" sz="1400">
                          <a:solidFill>
                            <a:schemeClr val="bg1"/>
                          </a:solidFill>
                          <a:effectLst/>
                          <a:latin typeface="+mn-lt"/>
                        </a:rPr>
                        <a:t>2002</a:t>
                      </a:r>
                      <a:endParaRPr lang="en-US" sz="1400">
                        <a:solidFill>
                          <a:schemeClr val="bg1"/>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ctr">
                        <a:lnSpc>
                          <a:spcPct val="115000"/>
                        </a:lnSpc>
                        <a:spcBef>
                          <a:spcPts val="0"/>
                        </a:spcBef>
                        <a:spcAft>
                          <a:spcPts val="0"/>
                        </a:spcAft>
                      </a:pPr>
                      <a:r>
                        <a:rPr lang="en-GB" sz="1400" dirty="0">
                          <a:solidFill>
                            <a:schemeClr val="bg1"/>
                          </a:solidFill>
                          <a:effectLst/>
                          <a:latin typeface="+mn-lt"/>
                        </a:rPr>
                        <a:t>2014</a:t>
                      </a:r>
                      <a:endParaRPr lang="en-US" sz="1400" dirty="0">
                        <a:solidFill>
                          <a:schemeClr val="bg1"/>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81AE"/>
                    </a:solidFill>
                  </a:tcPr>
                </a:tc>
                <a:extLst>
                  <a:ext uri="{0D108BD9-81ED-4DB2-BD59-A6C34878D82A}">
                    <a16:rowId xmlns:a16="http://schemas.microsoft.com/office/drawing/2014/main" val="10000"/>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Céréales</a:t>
                      </a:r>
                      <a:r>
                        <a:rPr lang="fr-FR" sz="1600" baseline="0" noProof="0" dirty="0">
                          <a:solidFill>
                            <a:schemeClr val="bg1"/>
                          </a:solidFill>
                          <a:effectLst/>
                          <a:latin typeface="+mn-lt"/>
                        </a:rPr>
                        <a:t> </a:t>
                      </a:r>
                      <a:r>
                        <a:rPr lang="fr-FR" sz="1600" noProof="0" dirty="0">
                          <a:solidFill>
                            <a:schemeClr val="bg1"/>
                          </a:solidFill>
                          <a:effectLst/>
                          <a:latin typeface="+mn-lt"/>
                        </a:rPr>
                        <a:t>(%)</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74,2</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66,1</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60,8</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1"/>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Racines et tubercules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2,4</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1,9</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1,6</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extLst>
                  <a:ext uri="{0D108BD9-81ED-4DB2-BD59-A6C34878D82A}">
                    <a16:rowId xmlns:a16="http://schemas.microsoft.com/office/drawing/2014/main" val="10002"/>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Légumineuses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chemeClr val="accent6">
                              <a:lumMod val="50000"/>
                            </a:schemeClr>
                          </a:solidFill>
                          <a:effectLst/>
                          <a:latin typeface="+mn-lt"/>
                        </a:rPr>
                        <a:t>5,6</a:t>
                      </a:r>
                      <a:endParaRPr lang="en-US" sz="1400" b="1" dirty="0">
                        <a:solidFill>
                          <a:schemeClr val="accent6">
                            <a:lumMod val="50000"/>
                          </a:schemeClr>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chemeClr val="accent6">
                              <a:lumMod val="50000"/>
                            </a:schemeClr>
                          </a:solidFill>
                          <a:effectLst/>
                          <a:latin typeface="+mn-lt"/>
                        </a:rPr>
                        <a:t>9,1</a:t>
                      </a:r>
                      <a:endParaRPr lang="en-US" sz="1400" b="1" dirty="0">
                        <a:solidFill>
                          <a:schemeClr val="accent6">
                            <a:lumMod val="50000"/>
                          </a:schemeClr>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chemeClr val="accent6">
                              <a:lumMod val="50000"/>
                            </a:schemeClr>
                          </a:solidFill>
                          <a:effectLst/>
                          <a:latin typeface="+mn-lt"/>
                        </a:rPr>
                        <a:t>11,5</a:t>
                      </a:r>
                      <a:endParaRPr lang="en-US" sz="1400" b="1" dirty="0">
                        <a:solidFill>
                          <a:schemeClr val="accent6">
                            <a:lumMod val="50000"/>
                          </a:schemeClr>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extLst>
                  <a:ext uri="{0D108BD9-81ED-4DB2-BD59-A6C34878D82A}">
                    <a16:rowId xmlns:a16="http://schemas.microsoft.com/office/drawing/2014/main" val="10003"/>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Noix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0,5</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0,1</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extLst>
                  <a:ext uri="{0D108BD9-81ED-4DB2-BD59-A6C34878D82A}">
                    <a16:rowId xmlns:a16="http://schemas.microsoft.com/office/drawing/2014/main" val="10004"/>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Oléagineux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0,8</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2,5</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6,1</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extLst>
                  <a:ext uri="{0D108BD9-81ED-4DB2-BD59-A6C34878D82A}">
                    <a16:rowId xmlns:a16="http://schemas.microsoft.com/office/drawing/2014/main" val="10005"/>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Légumes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1,4</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2,0</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1,6</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extLst>
                  <a:ext uri="{0D108BD9-81ED-4DB2-BD59-A6C34878D82A}">
                    <a16:rowId xmlns:a16="http://schemas.microsoft.com/office/drawing/2014/main" val="10006"/>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Fruits –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0.7</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0,9</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1,9</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extLst>
                  <a:ext uri="{0D108BD9-81ED-4DB2-BD59-A6C34878D82A}">
                    <a16:rowId xmlns:a16="http://schemas.microsoft.com/office/drawing/2014/main" val="10007"/>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Viande et abats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3,9</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4,5</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4,4</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20000"/>
                      </a:srgbClr>
                    </a:solidFill>
                  </a:tcPr>
                </a:tc>
                <a:extLst>
                  <a:ext uri="{0D108BD9-81ED-4DB2-BD59-A6C34878D82A}">
                    <a16:rowId xmlns:a16="http://schemas.microsoft.com/office/drawing/2014/main" val="10008"/>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Huiles végétales et graisses animales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chemeClr val="accent2">
                              <a:lumMod val="50000"/>
                            </a:schemeClr>
                          </a:solidFill>
                          <a:effectLst/>
                          <a:latin typeface="+mn-lt"/>
                        </a:rPr>
                        <a:t>4,2</a:t>
                      </a:r>
                      <a:endParaRPr lang="en-US" sz="1400" b="1" dirty="0">
                        <a:solidFill>
                          <a:schemeClr val="accent2">
                            <a:lumMod val="50000"/>
                          </a:schemeClr>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chemeClr val="accent2">
                              <a:lumMod val="50000"/>
                            </a:schemeClr>
                          </a:solidFill>
                          <a:effectLst/>
                          <a:latin typeface="+mn-lt"/>
                        </a:rPr>
                        <a:t>6,1</a:t>
                      </a:r>
                      <a:endParaRPr lang="en-US" sz="1400" b="1" dirty="0">
                        <a:solidFill>
                          <a:schemeClr val="accent2">
                            <a:lumMod val="50000"/>
                          </a:schemeClr>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solidFill>
                            <a:schemeClr val="accent2">
                              <a:lumMod val="50000"/>
                            </a:schemeClr>
                          </a:solidFill>
                          <a:effectLst/>
                          <a:latin typeface="+mn-lt"/>
                        </a:rPr>
                        <a:t>5,6</a:t>
                      </a:r>
                      <a:endParaRPr lang="en-US" sz="1400" b="1" dirty="0">
                        <a:solidFill>
                          <a:schemeClr val="accent2">
                            <a:lumMod val="50000"/>
                          </a:schemeClr>
                        </a:solidFill>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9"/>
                  </a:ext>
                </a:extLst>
              </a:tr>
              <a:tr h="381806">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Poisson, fruits de mer et produits aquatiques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0,2</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extLst>
                  <a:ext uri="{0D108BD9-81ED-4DB2-BD59-A6C34878D82A}">
                    <a16:rowId xmlns:a16="http://schemas.microsoft.com/office/drawing/2014/main" val="10010"/>
                  </a:ext>
                </a:extLst>
              </a:tr>
              <a:tr h="325939">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Lait – beurre exclu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3,7</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3,7</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3,7</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tint val="40000"/>
                      </a:srgbClr>
                    </a:solidFill>
                  </a:tcPr>
                </a:tc>
                <a:extLst>
                  <a:ext uri="{0D108BD9-81ED-4DB2-BD59-A6C34878D82A}">
                    <a16:rowId xmlns:a16="http://schemas.microsoft.com/office/drawing/2014/main" val="10011"/>
                  </a:ext>
                </a:extLst>
              </a:tr>
              <a:tr h="399741">
                <a:tc>
                  <a:txBody>
                    <a:bodyPr/>
                    <a:lstStyle>
                      <a:lvl1pPr marL="0" algn="l" defTabSz="914400" rtl="0" eaLnBrk="1" latinLnBrk="0" hangingPunct="1">
                        <a:defRPr sz="1800" b="1" kern="1200">
                          <a:solidFill>
                            <a:schemeClr val="tx1"/>
                          </a:solidFill>
                          <a:latin typeface="Georgia"/>
                        </a:defRPr>
                      </a:lvl1pPr>
                      <a:lvl2pPr marL="457200" algn="l" defTabSz="914400" rtl="0" eaLnBrk="1" latinLnBrk="0" hangingPunct="1">
                        <a:defRPr sz="1800" b="1" kern="1200">
                          <a:solidFill>
                            <a:schemeClr val="tx1"/>
                          </a:solidFill>
                          <a:latin typeface="Georgia"/>
                        </a:defRPr>
                      </a:lvl2pPr>
                      <a:lvl3pPr marL="914400" algn="l" defTabSz="914400" rtl="0" eaLnBrk="1" latinLnBrk="0" hangingPunct="1">
                        <a:defRPr sz="1800" b="1" kern="1200">
                          <a:solidFill>
                            <a:schemeClr val="tx1"/>
                          </a:solidFill>
                          <a:latin typeface="Georgia"/>
                        </a:defRPr>
                      </a:lvl3pPr>
                      <a:lvl4pPr marL="1371600" algn="l" defTabSz="914400" rtl="0" eaLnBrk="1" latinLnBrk="0" hangingPunct="1">
                        <a:defRPr sz="1800" b="1" kern="1200">
                          <a:solidFill>
                            <a:schemeClr val="tx1"/>
                          </a:solidFill>
                          <a:latin typeface="Georgia"/>
                        </a:defRPr>
                      </a:lvl4pPr>
                      <a:lvl5pPr marL="1828800" algn="l" defTabSz="914400" rtl="0" eaLnBrk="1" latinLnBrk="0" hangingPunct="1">
                        <a:defRPr sz="1800" b="1" kern="1200">
                          <a:solidFill>
                            <a:schemeClr val="tx1"/>
                          </a:solidFill>
                          <a:latin typeface="Georgia"/>
                        </a:defRPr>
                      </a:lvl5pPr>
                      <a:lvl6pPr marL="2286000" algn="l" defTabSz="914400" rtl="0" eaLnBrk="1" latinLnBrk="0" hangingPunct="1">
                        <a:defRPr sz="1800" b="1" kern="1200">
                          <a:solidFill>
                            <a:schemeClr val="tx1"/>
                          </a:solidFill>
                          <a:latin typeface="Georgia"/>
                        </a:defRPr>
                      </a:lvl6pPr>
                      <a:lvl7pPr marL="2743200" algn="l" defTabSz="914400" rtl="0" eaLnBrk="1" latinLnBrk="0" hangingPunct="1">
                        <a:defRPr sz="1800" b="1" kern="1200">
                          <a:solidFill>
                            <a:schemeClr val="tx1"/>
                          </a:solidFill>
                          <a:latin typeface="Georgia"/>
                        </a:defRPr>
                      </a:lvl7pPr>
                      <a:lvl8pPr marL="3200400" algn="l" defTabSz="914400" rtl="0" eaLnBrk="1" latinLnBrk="0" hangingPunct="1">
                        <a:defRPr sz="1800" b="1" kern="1200">
                          <a:solidFill>
                            <a:schemeClr val="tx1"/>
                          </a:solidFill>
                          <a:latin typeface="Georgia"/>
                        </a:defRPr>
                      </a:lvl8pPr>
                      <a:lvl9pPr marL="3657600" algn="l" defTabSz="914400" rtl="0" eaLnBrk="1" latinLnBrk="0" hangingPunct="1">
                        <a:defRPr sz="1800" b="1" kern="1200">
                          <a:solidFill>
                            <a:schemeClr val="tx1"/>
                          </a:solidFill>
                          <a:latin typeface="Georgia"/>
                        </a:defRPr>
                      </a:lvl9pPr>
                    </a:lstStyle>
                    <a:p>
                      <a:pPr marL="0" marR="0" algn="l">
                        <a:lnSpc>
                          <a:spcPct val="100000"/>
                        </a:lnSpc>
                        <a:spcBef>
                          <a:spcPts val="1200"/>
                        </a:spcBef>
                        <a:spcAft>
                          <a:spcPts val="1200"/>
                        </a:spcAft>
                      </a:pPr>
                      <a:r>
                        <a:rPr lang="fr-FR" sz="1600" noProof="0" dirty="0">
                          <a:solidFill>
                            <a:schemeClr val="bg1"/>
                          </a:solidFill>
                          <a:effectLst/>
                          <a:latin typeface="+mn-lt"/>
                        </a:rPr>
                        <a:t>Œufs (%)</a:t>
                      </a:r>
                      <a:endParaRPr lang="fr-FR" sz="1600" noProof="0" dirty="0">
                        <a:solidFill>
                          <a:schemeClr val="bg1"/>
                        </a:solidFill>
                        <a:effectLst/>
                        <a:latin typeface="+mn-lt"/>
                        <a:ea typeface="SimSun"/>
                        <a:cs typeface="Arial"/>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81AE"/>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0,1</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tc>
                  <a:txBody>
                    <a:bodyPr/>
                    <a:lstStyle>
                      <a:lvl1pPr marL="0" algn="l" defTabSz="914400" rtl="0" eaLnBrk="1" latinLnBrk="0" hangingPunct="1">
                        <a:defRPr sz="1800" kern="1200">
                          <a:solidFill>
                            <a:schemeClr val="tx1"/>
                          </a:solidFill>
                          <a:latin typeface="Georgia"/>
                        </a:defRPr>
                      </a:lvl1pPr>
                      <a:lvl2pPr marL="457200" algn="l" defTabSz="914400" rtl="0" eaLnBrk="1" latinLnBrk="0" hangingPunct="1">
                        <a:defRPr sz="1800" kern="1200">
                          <a:solidFill>
                            <a:schemeClr val="tx1"/>
                          </a:solidFill>
                          <a:latin typeface="Georgia"/>
                        </a:defRPr>
                      </a:lvl2pPr>
                      <a:lvl3pPr marL="914400" algn="l" defTabSz="914400" rtl="0" eaLnBrk="1" latinLnBrk="0" hangingPunct="1">
                        <a:defRPr sz="1800" kern="1200">
                          <a:solidFill>
                            <a:schemeClr val="tx1"/>
                          </a:solidFill>
                          <a:latin typeface="Georgia"/>
                        </a:defRPr>
                      </a:lvl3pPr>
                      <a:lvl4pPr marL="1371600" algn="l" defTabSz="914400" rtl="0" eaLnBrk="1" latinLnBrk="0" hangingPunct="1">
                        <a:defRPr sz="1800" kern="1200">
                          <a:solidFill>
                            <a:schemeClr val="tx1"/>
                          </a:solidFill>
                          <a:latin typeface="Georgia"/>
                        </a:defRPr>
                      </a:lvl4pPr>
                      <a:lvl5pPr marL="1828800" algn="l" defTabSz="914400" rtl="0" eaLnBrk="1" latinLnBrk="0" hangingPunct="1">
                        <a:defRPr sz="1800" kern="1200">
                          <a:solidFill>
                            <a:schemeClr val="tx1"/>
                          </a:solidFill>
                          <a:latin typeface="Georgia"/>
                        </a:defRPr>
                      </a:lvl5pPr>
                      <a:lvl6pPr marL="2286000" algn="l" defTabSz="914400" rtl="0" eaLnBrk="1" latinLnBrk="0" hangingPunct="1">
                        <a:defRPr sz="1800" kern="1200">
                          <a:solidFill>
                            <a:schemeClr val="tx1"/>
                          </a:solidFill>
                          <a:latin typeface="Georgia"/>
                        </a:defRPr>
                      </a:lvl6pPr>
                      <a:lvl7pPr marL="2743200" algn="l" defTabSz="914400" rtl="0" eaLnBrk="1" latinLnBrk="0" hangingPunct="1">
                        <a:defRPr sz="1800" kern="1200">
                          <a:solidFill>
                            <a:schemeClr val="tx1"/>
                          </a:solidFill>
                          <a:latin typeface="Georgia"/>
                        </a:defRPr>
                      </a:lvl7pPr>
                      <a:lvl8pPr marL="3200400" algn="l" defTabSz="914400" rtl="0" eaLnBrk="1" latinLnBrk="0" hangingPunct="1">
                        <a:defRPr sz="1800" kern="1200">
                          <a:solidFill>
                            <a:schemeClr val="tx1"/>
                          </a:solidFill>
                          <a:latin typeface="Georgia"/>
                        </a:defRPr>
                      </a:lvl8pPr>
                      <a:lvl9pPr marL="3657600" algn="l" defTabSz="914400" rtl="0" eaLnBrk="1" latinLnBrk="0" hangingPunct="1">
                        <a:defRPr sz="1800" kern="1200">
                          <a:solidFill>
                            <a:schemeClr val="tx1"/>
                          </a:solidFill>
                          <a:latin typeface="Georgia"/>
                        </a:defRPr>
                      </a:lvl9pPr>
                    </a:lstStyle>
                    <a:p>
                      <a:pPr marL="0" marR="0" algn="ctr">
                        <a:lnSpc>
                          <a:spcPct val="115000"/>
                        </a:lnSpc>
                        <a:spcBef>
                          <a:spcPts val="0"/>
                        </a:spcBef>
                        <a:spcAft>
                          <a:spcPts val="0"/>
                        </a:spcAft>
                      </a:pPr>
                      <a:r>
                        <a:rPr lang="en-GB" sz="1400" b="1" dirty="0">
                          <a:effectLst/>
                          <a:latin typeface="+mn-lt"/>
                        </a:rPr>
                        <a:t>0,0</a:t>
                      </a:r>
                      <a:endParaRPr lang="en-US" sz="1400" b="1" dirty="0">
                        <a:effectLst/>
                        <a:latin typeface="+mn-lt"/>
                        <a:ea typeface="SimSun"/>
                        <a:cs typeface="Arial"/>
                      </a:endParaRPr>
                    </a:p>
                  </a:txBody>
                  <a:tcPr marL="68580" marR="68580" marT="0" marB="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ED965B"/>
                    </a:solidFill>
                  </a:tcPr>
                </a:tc>
                <a:extLst>
                  <a:ext uri="{0D108BD9-81ED-4DB2-BD59-A6C34878D82A}">
                    <a16:rowId xmlns:a16="http://schemas.microsoft.com/office/drawing/2014/main" val="10012"/>
                  </a:ext>
                </a:extLst>
              </a:tr>
            </a:tbl>
          </a:graphicData>
        </a:graphic>
      </p:graphicFrame>
      <p:sp>
        <p:nvSpPr>
          <p:cNvPr id="8" name="TextBox 3">
            <a:extLst>
              <a:ext uri="{FF2B5EF4-FFF2-40B4-BE49-F238E27FC236}">
                <a16:creationId xmlns:a16="http://schemas.microsoft.com/office/drawing/2014/main" id="{265B57BA-9F6C-4530-930F-4ECEC171622D}"/>
              </a:ext>
            </a:extLst>
          </p:cNvPr>
          <p:cNvSpPr txBox="1"/>
          <p:nvPr/>
        </p:nvSpPr>
        <p:spPr>
          <a:xfrm>
            <a:off x="2220906" y="6128622"/>
            <a:ext cx="9019179" cy="307777"/>
          </a:xfrm>
          <a:prstGeom prst="rect">
            <a:avLst/>
          </a:prstGeom>
          <a:noFill/>
        </p:spPr>
        <p:txBody>
          <a:bodyPr wrap="square" rtlCol="0">
            <a:spAutoFit/>
          </a:bodyPr>
          <a:lstStyle/>
          <a:p>
            <a:r>
              <a:rPr lang="en-US" sz="1400" i="1" dirty="0">
                <a:solidFill>
                  <a:srgbClr val="DADC4B">
                    <a:lumMod val="50000"/>
                  </a:srgbClr>
                </a:solidFill>
                <a:latin typeface="Trebuchet MS"/>
              </a:rPr>
              <a:t>Source: FAO, Food and Nutrition in Numbers 2014 (http://www.fao.org/3/a-i4175e.pdf)</a:t>
            </a:r>
          </a:p>
        </p:txBody>
      </p:sp>
      <p:sp>
        <p:nvSpPr>
          <p:cNvPr id="9" name="ZoneTexte 8">
            <a:extLst>
              <a:ext uri="{FF2B5EF4-FFF2-40B4-BE49-F238E27FC236}">
                <a16:creationId xmlns:a16="http://schemas.microsoft.com/office/drawing/2014/main" id="{9CE4F8E0-DF91-8DA8-3AA5-A4B838237F75}"/>
              </a:ext>
            </a:extLst>
          </p:cNvPr>
          <p:cNvSpPr txBox="1"/>
          <p:nvPr/>
        </p:nvSpPr>
        <p:spPr>
          <a:xfrm>
            <a:off x="661182" y="910463"/>
            <a:ext cx="11010311" cy="646331"/>
          </a:xfrm>
          <a:prstGeom prst="rect">
            <a:avLst/>
          </a:prstGeom>
          <a:noFill/>
        </p:spPr>
        <p:txBody>
          <a:bodyPr wrap="square" rtlCol="0">
            <a:spAutoFit/>
          </a:bodyPr>
          <a:lstStyle/>
          <a:p>
            <a:pPr>
              <a:spcBef>
                <a:spcPct val="20000"/>
              </a:spcBef>
            </a:pPr>
            <a:r>
              <a:rPr lang="fr-FR" altLang="en-US" b="1" dirty="0">
                <a:latin typeface="Arial" panose="020B0604020202020204" pitchFamily="34" charset="0"/>
              </a:rPr>
              <a:t>Peu favorable à la nutrition et caractérisée par une faible consommation de poisson, de viande et de produits d’origine animale et  faible consommation de fruits et légumes </a:t>
            </a:r>
            <a:endParaRPr lang="fr-FR" b="1" dirty="0">
              <a:solidFill>
                <a:schemeClr val="accent4">
                  <a:lumMod val="75000"/>
                </a:schemeClr>
              </a:solidFill>
            </a:endParaRPr>
          </a:p>
        </p:txBody>
      </p:sp>
    </p:spTree>
    <p:extLst>
      <p:ext uri="{BB962C8B-B14F-4D97-AF65-F5344CB8AC3E}">
        <p14:creationId xmlns:p14="http://schemas.microsoft.com/office/powerpoint/2010/main" val="103990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6F0224-2BB0-7D0B-BDA3-D0DFF6DCB9DB}"/>
              </a:ext>
            </a:extLst>
          </p:cNvPr>
          <p:cNvSpPr/>
          <p:nvPr/>
        </p:nvSpPr>
        <p:spPr>
          <a:xfrm>
            <a:off x="145367" y="1081449"/>
            <a:ext cx="11554264"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Les taux des indicateurs sur les pratiques d’allaitement (exclusif surtout) et d’alimentation (diversité minimale et alimentation acceptable) sont très faibles</a:t>
            </a:r>
          </a:p>
        </p:txBody>
      </p:sp>
      <p:sp>
        <p:nvSpPr>
          <p:cNvPr id="6" name="Titre 4">
            <a:extLst>
              <a:ext uri="{FF2B5EF4-FFF2-40B4-BE49-F238E27FC236}">
                <a16:creationId xmlns:a16="http://schemas.microsoft.com/office/drawing/2014/main" id="{92494996-9C62-EAE4-64DB-2B91E609DD76}"/>
              </a:ext>
            </a:extLst>
          </p:cNvPr>
          <p:cNvSpPr txBox="1">
            <a:spLocks/>
          </p:cNvSpPr>
          <p:nvPr/>
        </p:nvSpPr>
        <p:spPr>
          <a:xfrm>
            <a:off x="789843" y="78016"/>
            <a:ext cx="10265312" cy="867930"/>
          </a:xfrm>
          <a:prstGeom prst="rect">
            <a:avLst/>
          </a:prstGeom>
          <a:no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fr-FR" altLang="en-US" sz="2800" b="1" kern="0" dirty="0">
                <a:solidFill>
                  <a:schemeClr val="accent1"/>
                </a:solidFill>
                <a:latin typeface="+mn-lt"/>
                <a:ea typeface="+mn-ea"/>
                <a:cs typeface="+mn-cs"/>
              </a:rPr>
              <a:t>3. D</a:t>
            </a:r>
            <a:r>
              <a:rPr lang="fr-FR" sz="2800" b="1" kern="0" dirty="0">
                <a:solidFill>
                  <a:schemeClr val="accent1"/>
                </a:solidFill>
                <a:latin typeface="+mn-lt"/>
                <a:ea typeface="+mn-ea"/>
                <a:cs typeface="+mn-cs"/>
              </a:rPr>
              <a:t>es pratiques d’allaitement et d’alimentation chez le nourrisson et jeune enfant (0-2 ans) sous optimales</a:t>
            </a:r>
            <a:endParaRPr lang="en-GB" sz="2800" b="1" kern="0" dirty="0">
              <a:solidFill>
                <a:schemeClr val="accent1"/>
              </a:solidFill>
              <a:latin typeface="+mn-lt"/>
              <a:ea typeface="+mn-ea"/>
              <a:cs typeface="+mn-cs"/>
            </a:endParaRPr>
          </a:p>
        </p:txBody>
      </p:sp>
      <p:sp>
        <p:nvSpPr>
          <p:cNvPr id="8" name="Titre 1">
            <a:extLst>
              <a:ext uri="{FF2B5EF4-FFF2-40B4-BE49-F238E27FC236}">
                <a16:creationId xmlns:a16="http://schemas.microsoft.com/office/drawing/2014/main" id="{E9D92C7F-D0D6-B693-89F9-86D5C56378E6}"/>
              </a:ext>
            </a:extLst>
          </p:cNvPr>
          <p:cNvSpPr txBox="1">
            <a:spLocks noChangeArrowheads="1"/>
          </p:cNvSpPr>
          <p:nvPr/>
        </p:nvSpPr>
        <p:spPr>
          <a:xfrm>
            <a:off x="0" y="1026607"/>
            <a:ext cx="11844998" cy="4856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0" normalizeH="0" baseline="0" noProof="0" dirty="0">
              <a:ln>
                <a:noFill/>
              </a:ln>
              <a:effectLst/>
              <a:uLnTx/>
              <a:uFillTx/>
              <a:latin typeface="Calibri" panose="020F0502020204030204"/>
              <a:ea typeface="+mj-ea"/>
              <a:cs typeface="+mj-cs"/>
            </a:endParaRPr>
          </a:p>
        </p:txBody>
      </p:sp>
      <p:grpSp>
        <p:nvGrpSpPr>
          <p:cNvPr id="9" name="Groupe 8">
            <a:extLst>
              <a:ext uri="{FF2B5EF4-FFF2-40B4-BE49-F238E27FC236}">
                <a16:creationId xmlns:a16="http://schemas.microsoft.com/office/drawing/2014/main" id="{93C599CF-9967-6DDF-D89C-F521EDE4DC70}"/>
              </a:ext>
            </a:extLst>
          </p:cNvPr>
          <p:cNvGrpSpPr>
            <a:grpSpLocks/>
          </p:cNvGrpSpPr>
          <p:nvPr/>
        </p:nvGrpSpPr>
        <p:grpSpPr bwMode="auto">
          <a:xfrm>
            <a:off x="443134" y="1970945"/>
            <a:ext cx="11556609" cy="4566075"/>
            <a:chOff x="1914526" y="1043260"/>
            <a:chExt cx="7490732" cy="4125589"/>
          </a:xfrm>
        </p:grpSpPr>
        <p:pic>
          <p:nvPicPr>
            <p:cNvPr id="10" name="Image 1">
              <a:extLst>
                <a:ext uri="{FF2B5EF4-FFF2-40B4-BE49-F238E27FC236}">
                  <a16:creationId xmlns:a16="http://schemas.microsoft.com/office/drawing/2014/main" id="{A04F3690-9F32-C9A0-ADDA-D65EE8B9C7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4526" y="1544051"/>
              <a:ext cx="7490732" cy="3624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a:extLst>
                <a:ext uri="{FF2B5EF4-FFF2-40B4-BE49-F238E27FC236}">
                  <a16:creationId xmlns:a16="http://schemas.microsoft.com/office/drawing/2014/main" id="{01152D88-7D05-B8CE-796F-A3CF1C4520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461" t="-278" r="7654" b="87785"/>
            <a:stretch>
              <a:fillRect/>
            </a:stretch>
          </p:blipFill>
          <p:spPr bwMode="auto">
            <a:xfrm>
              <a:off x="1915886" y="1043260"/>
              <a:ext cx="7489372" cy="57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35599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4">
            <a:extLst>
              <a:ext uri="{FF2B5EF4-FFF2-40B4-BE49-F238E27FC236}">
                <a16:creationId xmlns:a16="http://schemas.microsoft.com/office/drawing/2014/main" id="{92494996-9C62-EAE4-64DB-2B91E609DD76}"/>
              </a:ext>
            </a:extLst>
          </p:cNvPr>
          <p:cNvSpPr txBox="1">
            <a:spLocks/>
          </p:cNvSpPr>
          <p:nvPr/>
        </p:nvSpPr>
        <p:spPr>
          <a:xfrm>
            <a:off x="450166" y="164472"/>
            <a:ext cx="10949355" cy="867930"/>
          </a:xfrm>
          <a:prstGeom prst="rect">
            <a:avLst/>
          </a:prstGeom>
          <a:no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fr-FR" sz="2800" b="1" kern="0" dirty="0">
                <a:solidFill>
                  <a:schemeClr val="accent1"/>
                </a:solidFill>
                <a:latin typeface="+mn-lt"/>
                <a:ea typeface="+mn-ea"/>
                <a:cs typeface="+mn-cs"/>
              </a:rPr>
              <a:t>4. Conditions environnementales et problématique nutritionnelle (Accès à l’eau potable, Hygiène et Assainissement-WASH) critiques</a:t>
            </a:r>
          </a:p>
        </p:txBody>
      </p:sp>
      <p:sp>
        <p:nvSpPr>
          <p:cNvPr id="8" name="Titre 1">
            <a:extLst>
              <a:ext uri="{FF2B5EF4-FFF2-40B4-BE49-F238E27FC236}">
                <a16:creationId xmlns:a16="http://schemas.microsoft.com/office/drawing/2014/main" id="{E9D92C7F-D0D6-B693-89F9-86D5C56378E6}"/>
              </a:ext>
            </a:extLst>
          </p:cNvPr>
          <p:cNvSpPr txBox="1">
            <a:spLocks noChangeArrowheads="1"/>
          </p:cNvSpPr>
          <p:nvPr/>
        </p:nvSpPr>
        <p:spPr>
          <a:xfrm>
            <a:off x="154745" y="1087794"/>
            <a:ext cx="11844998" cy="4856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0" normalizeH="0" baseline="0" noProof="0" dirty="0">
              <a:ln>
                <a:noFill/>
              </a:ln>
              <a:effectLst/>
              <a:uLnTx/>
              <a:uFillTx/>
              <a:latin typeface="Calibri" panose="020F0502020204030204"/>
              <a:ea typeface="+mj-ea"/>
              <a:cs typeface="+mj-cs"/>
            </a:endParaRPr>
          </a:p>
        </p:txBody>
      </p:sp>
      <p:graphicFrame>
        <p:nvGraphicFramePr>
          <p:cNvPr id="3" name="Graphique 2">
            <a:extLst>
              <a:ext uri="{FF2B5EF4-FFF2-40B4-BE49-F238E27FC236}">
                <a16:creationId xmlns:a16="http://schemas.microsoft.com/office/drawing/2014/main" id="{E816F1C4-1A7F-5D52-669B-A1ECEB11ABCC}"/>
              </a:ext>
            </a:extLst>
          </p:cNvPr>
          <p:cNvGraphicFramePr/>
          <p:nvPr>
            <p:extLst>
              <p:ext uri="{D42A27DB-BD31-4B8C-83A1-F6EECF244321}">
                <p14:modId xmlns:p14="http://schemas.microsoft.com/office/powerpoint/2010/main" val="1492487664"/>
              </p:ext>
            </p:extLst>
          </p:nvPr>
        </p:nvGraphicFramePr>
        <p:xfrm>
          <a:off x="3967090" y="1278836"/>
          <a:ext cx="8070166" cy="4893646"/>
        </p:xfrm>
        <a:graphic>
          <a:graphicData uri="http://schemas.openxmlformats.org/drawingml/2006/chart">
            <c:chart xmlns:c="http://schemas.openxmlformats.org/drawingml/2006/chart" xmlns:r="http://schemas.openxmlformats.org/officeDocument/2006/relationships" r:id="rId3"/>
          </a:graphicData>
        </a:graphic>
      </p:graphicFrame>
      <p:sp>
        <p:nvSpPr>
          <p:cNvPr id="9" name="ZoneTexte 8">
            <a:extLst>
              <a:ext uri="{FF2B5EF4-FFF2-40B4-BE49-F238E27FC236}">
                <a16:creationId xmlns:a16="http://schemas.microsoft.com/office/drawing/2014/main" id="{9AE13307-691B-E7B9-2AC4-E633B6E3585B}"/>
              </a:ext>
            </a:extLst>
          </p:cNvPr>
          <p:cNvSpPr txBox="1"/>
          <p:nvPr/>
        </p:nvSpPr>
        <p:spPr>
          <a:xfrm>
            <a:off x="10588869" y="6515237"/>
            <a:ext cx="2015198" cy="369332"/>
          </a:xfrm>
          <a:prstGeom prst="rect">
            <a:avLst/>
          </a:prstGeom>
          <a:noFill/>
        </p:spPr>
        <p:txBody>
          <a:bodyPr wrap="square">
            <a:spAutoFit/>
          </a:bodyPr>
          <a:lstStyle/>
          <a:p>
            <a:r>
              <a:rPr lang="fr-FR" dirty="0">
                <a:solidFill>
                  <a:srgbClr val="C00000"/>
                </a:solidFill>
              </a:rPr>
              <a:t>Source MHA, 2019</a:t>
            </a:r>
          </a:p>
        </p:txBody>
      </p:sp>
      <p:sp>
        <p:nvSpPr>
          <p:cNvPr id="11" name="ZoneTexte 10">
            <a:extLst>
              <a:ext uri="{FF2B5EF4-FFF2-40B4-BE49-F238E27FC236}">
                <a16:creationId xmlns:a16="http://schemas.microsoft.com/office/drawing/2014/main" id="{0200759E-D87F-A70E-781C-54862FCDC0F1}"/>
              </a:ext>
            </a:extLst>
          </p:cNvPr>
          <p:cNvSpPr txBox="1"/>
          <p:nvPr/>
        </p:nvSpPr>
        <p:spPr>
          <a:xfrm>
            <a:off x="77375" y="1278835"/>
            <a:ext cx="4227340" cy="4893647"/>
          </a:xfrm>
          <a:prstGeom prst="rect">
            <a:avLst/>
          </a:prstGeom>
          <a:noFill/>
        </p:spPr>
        <p:txBody>
          <a:bodyPr wrap="square">
            <a:spAutoFit/>
          </a:bodyPr>
          <a:lstStyle/>
          <a:p>
            <a:pPr marL="342900" indent="-342900">
              <a:buFont typeface="Wingdings" panose="05000000000000000000" pitchFamily="2" charset="2"/>
              <a:buChar char="§"/>
            </a:pPr>
            <a:r>
              <a:rPr lang="fr-FR" sz="2400" dirty="0"/>
              <a:t>Les taux d’accès, i)  à un service de l’eau basique , ii) un service d’assainissement basique sont acceptables seulement à Niamey.</a:t>
            </a:r>
          </a:p>
          <a:p>
            <a:pPr marL="342900" indent="-342900">
              <a:buFont typeface="Wingdings" panose="05000000000000000000" pitchFamily="2" charset="2"/>
              <a:buChar char="§"/>
            </a:pPr>
            <a:r>
              <a:rPr lang="fr-FR" sz="2400" dirty="0"/>
              <a:t>Le taux de défécation à l’air libre varie entre 82,3% (Dosso) et 4,7% (Niamey)</a:t>
            </a:r>
          </a:p>
          <a:p>
            <a:pPr marL="342900" indent="-342900">
              <a:buFont typeface="Wingdings" panose="05000000000000000000" pitchFamily="2" charset="2"/>
              <a:buChar char="§"/>
            </a:pPr>
            <a:r>
              <a:rPr lang="fr-FR" sz="2400" dirty="0"/>
              <a:t>Le taux d’accès à un dispositif de lavage des mains (élémentaire) ne dépasse guère 30%  en dehors de Niamey. </a:t>
            </a:r>
          </a:p>
        </p:txBody>
      </p:sp>
    </p:spTree>
    <p:extLst>
      <p:ext uri="{BB962C8B-B14F-4D97-AF65-F5344CB8AC3E}">
        <p14:creationId xmlns:p14="http://schemas.microsoft.com/office/powerpoint/2010/main" val="3016713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art 8">
            <a:extLst>
              <a:ext uri="{FF2B5EF4-FFF2-40B4-BE49-F238E27FC236}">
                <a16:creationId xmlns:a16="http://schemas.microsoft.com/office/drawing/2014/main" id="{71F88A44-83F7-A792-EC97-7CA85740615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611" y="1969755"/>
            <a:ext cx="5076706" cy="406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hart 9">
            <a:extLst>
              <a:ext uri="{FF2B5EF4-FFF2-40B4-BE49-F238E27FC236}">
                <a16:creationId xmlns:a16="http://schemas.microsoft.com/office/drawing/2014/main" id="{681E60DF-E6F3-DE11-5AA0-EC644C49092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898882"/>
            <a:ext cx="5613008" cy="40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7EE59B7F-54E2-AF76-8FC1-1A7C8FC2706B}"/>
              </a:ext>
            </a:extLst>
          </p:cNvPr>
          <p:cNvSpPr txBox="1"/>
          <p:nvPr/>
        </p:nvSpPr>
        <p:spPr>
          <a:xfrm>
            <a:off x="9617984" y="6033796"/>
            <a:ext cx="205140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FF0000"/>
                </a:solidFill>
                <a:effectLst/>
                <a:uLnTx/>
                <a:uFillTx/>
              </a:rPr>
              <a:t>Source: FAO STAT 2020</a:t>
            </a:r>
          </a:p>
        </p:txBody>
      </p:sp>
      <p:sp>
        <p:nvSpPr>
          <p:cNvPr id="10" name="Titre 4">
            <a:extLst>
              <a:ext uri="{FF2B5EF4-FFF2-40B4-BE49-F238E27FC236}">
                <a16:creationId xmlns:a16="http://schemas.microsoft.com/office/drawing/2014/main" id="{131E0BCC-352F-7D5E-B369-1A3A14E2EC23}"/>
              </a:ext>
            </a:extLst>
          </p:cNvPr>
          <p:cNvSpPr txBox="1">
            <a:spLocks/>
          </p:cNvSpPr>
          <p:nvPr/>
        </p:nvSpPr>
        <p:spPr>
          <a:xfrm>
            <a:off x="1752936" y="306682"/>
            <a:ext cx="8686127" cy="341632"/>
          </a:xfrm>
          <a:prstGeom prst="rect">
            <a:avLst/>
          </a:prstGeom>
          <a:solidFill>
            <a:schemeClr val="accent6"/>
          </a:solidFill>
        </p:spPr>
        <p:txBody>
          <a:bodyPr wrap="square"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800" b="1" kern="0" dirty="0">
                <a:solidFill>
                  <a:prstClr val="black"/>
                </a:solidFill>
                <a:latin typeface="+mn-lt"/>
                <a:ea typeface="+mn-ea"/>
                <a:cs typeface="+mn-cs"/>
              </a:rPr>
              <a:t>B. CONSEQUENCES</a:t>
            </a:r>
          </a:p>
        </p:txBody>
      </p:sp>
      <p:sp>
        <p:nvSpPr>
          <p:cNvPr id="2" name="ZoneTexte 1">
            <a:extLst>
              <a:ext uri="{FF2B5EF4-FFF2-40B4-BE49-F238E27FC236}">
                <a16:creationId xmlns:a16="http://schemas.microsoft.com/office/drawing/2014/main" id="{358CA252-A4AF-0344-1F74-8B743D4E731F}"/>
              </a:ext>
            </a:extLst>
          </p:cNvPr>
          <p:cNvSpPr txBox="1"/>
          <p:nvPr/>
        </p:nvSpPr>
        <p:spPr>
          <a:xfrm>
            <a:off x="311595" y="1110435"/>
            <a:ext cx="422031" cy="369332"/>
          </a:xfrm>
          <a:prstGeom prst="rect">
            <a:avLst/>
          </a:prstGeom>
          <a:solidFill>
            <a:srgbClr val="7030A0"/>
          </a:solidFill>
        </p:spPr>
        <p:txBody>
          <a:bodyPr wrap="square" rtlCol="0">
            <a:spAutoFit/>
          </a:bodyPr>
          <a:lstStyle>
            <a:defPPr>
              <a:defRPr lang="fr-FR"/>
            </a:defPPr>
          </a:lstStyle>
          <a:p>
            <a:r>
              <a:rPr lang="fr-FR" dirty="0"/>
              <a:t>1</a:t>
            </a:r>
          </a:p>
        </p:txBody>
      </p:sp>
      <p:sp>
        <p:nvSpPr>
          <p:cNvPr id="3" name="ZoneTexte 2">
            <a:extLst>
              <a:ext uri="{FF2B5EF4-FFF2-40B4-BE49-F238E27FC236}">
                <a16:creationId xmlns:a16="http://schemas.microsoft.com/office/drawing/2014/main" id="{3CF2446A-A8BC-9C9E-75EC-11C5425F5897}"/>
              </a:ext>
            </a:extLst>
          </p:cNvPr>
          <p:cNvSpPr txBox="1"/>
          <p:nvPr/>
        </p:nvSpPr>
        <p:spPr>
          <a:xfrm>
            <a:off x="900333" y="818048"/>
            <a:ext cx="11080652" cy="1015663"/>
          </a:xfrm>
          <a:prstGeom prst="rect">
            <a:avLst/>
          </a:prstGeom>
          <a:noFill/>
        </p:spPr>
        <p:txBody>
          <a:bodyPr wrap="square">
            <a:spAutoFit/>
          </a:bodyPr>
          <a:lstStyle/>
          <a:p>
            <a:r>
              <a:rPr lang="fr-FR" sz="2000" b="1" kern="0" dirty="0">
                <a:solidFill>
                  <a:schemeClr val="accent1"/>
                </a:solidFill>
              </a:rPr>
              <a:t>Des prévalences de MAG encore préoccupantes, même si elle a globalement baissé entre 1985 et 2006. En revanche, le nombre d’enfants émaciés reste globalement croissant, en lien avec la croissance démographique, engendrant des besoins en sévices sociaux de base sans cesse croissants</a:t>
            </a:r>
          </a:p>
        </p:txBody>
      </p:sp>
    </p:spTree>
    <p:extLst>
      <p:ext uri="{BB962C8B-B14F-4D97-AF65-F5344CB8AC3E}">
        <p14:creationId xmlns:p14="http://schemas.microsoft.com/office/powerpoint/2010/main" val="3488268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8D180117-F92C-2F32-95BC-297CDBCF6861}"/>
              </a:ext>
            </a:extLst>
          </p:cNvPr>
          <p:cNvSpPr txBox="1"/>
          <p:nvPr/>
        </p:nvSpPr>
        <p:spPr>
          <a:xfrm>
            <a:off x="6590045" y="6202478"/>
            <a:ext cx="526765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FF0000"/>
                </a:solidFill>
                <a:effectLst/>
                <a:uLnTx/>
                <a:uFillTx/>
              </a:rPr>
              <a:t>Source: Plan d’Action de la Politique Nationale de Sécurité Nutritionnelle 2021-2025</a:t>
            </a:r>
          </a:p>
        </p:txBody>
      </p:sp>
      <p:sp>
        <p:nvSpPr>
          <p:cNvPr id="8" name="Titre 1">
            <a:extLst>
              <a:ext uri="{FF2B5EF4-FFF2-40B4-BE49-F238E27FC236}">
                <a16:creationId xmlns:a16="http://schemas.microsoft.com/office/drawing/2014/main" id="{E9D92C7F-D0D6-B693-89F9-86D5C56378E6}"/>
              </a:ext>
            </a:extLst>
          </p:cNvPr>
          <p:cNvSpPr txBox="1">
            <a:spLocks noChangeArrowheads="1"/>
          </p:cNvSpPr>
          <p:nvPr/>
        </p:nvSpPr>
        <p:spPr>
          <a:xfrm>
            <a:off x="1434903" y="655522"/>
            <a:ext cx="10471053" cy="8110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altLang="en-US" sz="2000" b="1" kern="0" dirty="0">
                <a:solidFill>
                  <a:schemeClr val="accent1"/>
                </a:solidFill>
                <a:latin typeface="+mn-lt"/>
                <a:ea typeface="+mn-ea"/>
                <a:cs typeface="+mn-cs"/>
              </a:rPr>
              <a:t>La malnutrition chronique (retard de croissance ) qui  ne connait pas de progrès significatif au niveau national dans l’ensemble entre 1985 et 2020 avec une tendance à l’aggravation depuis 2016. Le nombre d’enfants affecté demeure croissant sur toute la période</a:t>
            </a:r>
          </a:p>
        </p:txBody>
      </p:sp>
      <p:pic>
        <p:nvPicPr>
          <p:cNvPr id="2" name="Picture 8">
            <a:extLst>
              <a:ext uri="{FF2B5EF4-FFF2-40B4-BE49-F238E27FC236}">
                <a16:creationId xmlns:a16="http://schemas.microsoft.com/office/drawing/2014/main" id="{7934BD63-6FCF-DC08-8729-E4FC24743F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91" y="1912355"/>
            <a:ext cx="5899169" cy="416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9">
            <a:extLst>
              <a:ext uri="{FF2B5EF4-FFF2-40B4-BE49-F238E27FC236}">
                <a16:creationId xmlns:a16="http://schemas.microsoft.com/office/drawing/2014/main" id="{7CE2EAA2-F043-0D70-A8E5-69A1360E74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4287" y="1901463"/>
            <a:ext cx="5753590" cy="407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C37C1F0A-3E4D-616E-0D07-728523CA5474}"/>
              </a:ext>
            </a:extLst>
          </p:cNvPr>
          <p:cNvSpPr txBox="1"/>
          <p:nvPr/>
        </p:nvSpPr>
        <p:spPr>
          <a:xfrm>
            <a:off x="815926" y="691734"/>
            <a:ext cx="422031" cy="369332"/>
          </a:xfrm>
          <a:prstGeom prst="rect">
            <a:avLst/>
          </a:prstGeom>
          <a:solidFill>
            <a:srgbClr val="7030A0"/>
          </a:solidFill>
        </p:spPr>
        <p:txBody>
          <a:bodyPr wrap="square" rtlCol="0">
            <a:spAutoFit/>
          </a:bodyPr>
          <a:lstStyle/>
          <a:p>
            <a:r>
              <a:rPr lang="fr-FR" dirty="0"/>
              <a:t>2</a:t>
            </a:r>
          </a:p>
        </p:txBody>
      </p:sp>
    </p:spTree>
    <p:extLst>
      <p:ext uri="{BB962C8B-B14F-4D97-AF65-F5344CB8AC3E}">
        <p14:creationId xmlns:p14="http://schemas.microsoft.com/office/powerpoint/2010/main" val="68792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E9D92C7F-D0D6-B693-89F9-86D5C56378E6}"/>
              </a:ext>
            </a:extLst>
          </p:cNvPr>
          <p:cNvSpPr txBox="1">
            <a:spLocks noChangeArrowheads="1"/>
          </p:cNvSpPr>
          <p:nvPr/>
        </p:nvSpPr>
        <p:spPr>
          <a:xfrm>
            <a:off x="154745" y="1087794"/>
            <a:ext cx="11844998" cy="4856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0" normalizeH="0" baseline="0" noProof="0" dirty="0">
              <a:ln>
                <a:noFill/>
              </a:ln>
              <a:effectLst/>
              <a:uLnTx/>
              <a:uFillTx/>
              <a:latin typeface="Calibri" panose="020F0502020204030204"/>
              <a:ea typeface="+mj-ea"/>
              <a:cs typeface="+mj-cs"/>
            </a:endParaRPr>
          </a:p>
        </p:txBody>
      </p:sp>
      <p:graphicFrame>
        <p:nvGraphicFramePr>
          <p:cNvPr id="2" name="Graphique 1">
            <a:extLst>
              <a:ext uri="{FF2B5EF4-FFF2-40B4-BE49-F238E27FC236}">
                <a16:creationId xmlns:a16="http://schemas.microsoft.com/office/drawing/2014/main" id="{859B9E74-3B97-715D-EFE3-978542B700A1}"/>
              </a:ext>
            </a:extLst>
          </p:cNvPr>
          <p:cNvGraphicFramePr/>
          <p:nvPr>
            <p:extLst>
              <p:ext uri="{D42A27DB-BD31-4B8C-83A1-F6EECF244321}">
                <p14:modId xmlns:p14="http://schemas.microsoft.com/office/powerpoint/2010/main" val="3609559411"/>
              </p:ext>
            </p:extLst>
          </p:nvPr>
        </p:nvGraphicFramePr>
        <p:xfrm>
          <a:off x="279010" y="1330628"/>
          <a:ext cx="11104098" cy="4551379"/>
        </p:xfrm>
        <a:graphic>
          <a:graphicData uri="http://schemas.openxmlformats.org/drawingml/2006/chart">
            <c:chart xmlns:c="http://schemas.openxmlformats.org/drawingml/2006/chart" xmlns:r="http://schemas.openxmlformats.org/officeDocument/2006/relationships" r:id="rId3"/>
          </a:graphicData>
        </a:graphic>
      </p:graphicFrame>
      <p:sp>
        <p:nvSpPr>
          <p:cNvPr id="7" name="ZoneTexte 6">
            <a:extLst>
              <a:ext uri="{FF2B5EF4-FFF2-40B4-BE49-F238E27FC236}">
                <a16:creationId xmlns:a16="http://schemas.microsoft.com/office/drawing/2014/main" id="{B795A217-0F1C-BF4F-20A2-5CDC3E26E629}"/>
              </a:ext>
            </a:extLst>
          </p:cNvPr>
          <p:cNvSpPr txBox="1"/>
          <p:nvPr/>
        </p:nvSpPr>
        <p:spPr>
          <a:xfrm>
            <a:off x="1141827" y="283495"/>
            <a:ext cx="10241281" cy="1015663"/>
          </a:xfrm>
          <a:prstGeom prst="rect">
            <a:avLst/>
          </a:prstGeom>
          <a:noFill/>
        </p:spPr>
        <p:txBody>
          <a:bodyPr wrap="square">
            <a:spAutoFit/>
          </a:bodyPr>
          <a:lstStyle/>
          <a:p>
            <a:r>
              <a:rPr lang="fr-FR" sz="2000" b="1" kern="0" dirty="0">
                <a:solidFill>
                  <a:schemeClr val="accent1"/>
                </a:solidFill>
              </a:rPr>
              <a:t>Des prévalences d’anémie qui, aussi bien  pour les enfants que pour les femmes restent est largement au-dessus du seuil grave de l’OMS qui est de 40% et ce dans toutes les régions du Pays.</a:t>
            </a:r>
          </a:p>
        </p:txBody>
      </p:sp>
      <p:sp>
        <p:nvSpPr>
          <p:cNvPr id="12" name="ZoneTexte 11">
            <a:extLst>
              <a:ext uri="{FF2B5EF4-FFF2-40B4-BE49-F238E27FC236}">
                <a16:creationId xmlns:a16="http://schemas.microsoft.com/office/drawing/2014/main" id="{C02E2E41-2078-8661-4B3D-74A741996755}"/>
              </a:ext>
            </a:extLst>
          </p:cNvPr>
          <p:cNvSpPr txBox="1"/>
          <p:nvPr/>
        </p:nvSpPr>
        <p:spPr>
          <a:xfrm>
            <a:off x="5831059" y="6431918"/>
            <a:ext cx="526765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100" b="0" i="0" u="none" strike="noStrike" kern="0" cap="none" spc="0" normalizeH="0" baseline="0" noProof="0" dirty="0">
                <a:ln>
                  <a:noFill/>
                </a:ln>
                <a:solidFill>
                  <a:srgbClr val="FF0000"/>
                </a:solidFill>
                <a:effectLst/>
                <a:uLnTx/>
                <a:uFillTx/>
              </a:rPr>
              <a:t>Source: Plan d’Action de la Politique Nationale de Sécurité Nutritionnelle 2021-2025</a:t>
            </a:r>
          </a:p>
        </p:txBody>
      </p:sp>
      <p:sp>
        <p:nvSpPr>
          <p:cNvPr id="3" name="ZoneTexte 2">
            <a:extLst>
              <a:ext uri="{FF2B5EF4-FFF2-40B4-BE49-F238E27FC236}">
                <a16:creationId xmlns:a16="http://schemas.microsoft.com/office/drawing/2014/main" id="{983D3CFF-32F1-1998-2E5E-87AC1700BA7E}"/>
              </a:ext>
            </a:extLst>
          </p:cNvPr>
          <p:cNvSpPr txBox="1"/>
          <p:nvPr/>
        </p:nvSpPr>
        <p:spPr>
          <a:xfrm>
            <a:off x="534572" y="521197"/>
            <a:ext cx="422031" cy="369332"/>
          </a:xfrm>
          <a:prstGeom prst="rect">
            <a:avLst/>
          </a:prstGeom>
          <a:solidFill>
            <a:srgbClr val="7030A0"/>
          </a:solidFill>
        </p:spPr>
        <p:txBody>
          <a:bodyPr wrap="square" rtlCol="0">
            <a:spAutoFit/>
          </a:bodyPr>
          <a:lstStyle/>
          <a:p>
            <a:r>
              <a:rPr lang="fr-FR" dirty="0"/>
              <a:t>3</a:t>
            </a:r>
          </a:p>
        </p:txBody>
      </p:sp>
    </p:spTree>
    <p:extLst>
      <p:ext uri="{BB962C8B-B14F-4D97-AF65-F5344CB8AC3E}">
        <p14:creationId xmlns:p14="http://schemas.microsoft.com/office/powerpoint/2010/main" val="4029480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E9D92C7F-D0D6-B693-89F9-86D5C56378E6}"/>
              </a:ext>
            </a:extLst>
          </p:cNvPr>
          <p:cNvSpPr txBox="1">
            <a:spLocks noChangeArrowheads="1"/>
          </p:cNvSpPr>
          <p:nvPr/>
        </p:nvSpPr>
        <p:spPr>
          <a:xfrm>
            <a:off x="154745" y="1087794"/>
            <a:ext cx="11844998" cy="4856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0" normalizeH="0" baseline="0" noProof="0" dirty="0">
              <a:ln>
                <a:noFill/>
              </a:ln>
              <a:effectLst/>
              <a:uLnTx/>
              <a:uFillTx/>
              <a:latin typeface="Calibri" panose="020F0502020204030204"/>
              <a:ea typeface="+mj-ea"/>
              <a:cs typeface="+mj-cs"/>
            </a:endParaRPr>
          </a:p>
        </p:txBody>
      </p:sp>
      <p:sp>
        <p:nvSpPr>
          <p:cNvPr id="7" name="ZoneTexte 6">
            <a:extLst>
              <a:ext uri="{FF2B5EF4-FFF2-40B4-BE49-F238E27FC236}">
                <a16:creationId xmlns:a16="http://schemas.microsoft.com/office/drawing/2014/main" id="{B795A217-0F1C-BF4F-20A2-5CDC3E26E629}"/>
              </a:ext>
            </a:extLst>
          </p:cNvPr>
          <p:cNvSpPr txBox="1"/>
          <p:nvPr/>
        </p:nvSpPr>
        <p:spPr>
          <a:xfrm>
            <a:off x="717452" y="336531"/>
            <a:ext cx="11282291" cy="1292662"/>
          </a:xfrm>
          <a:prstGeom prst="rect">
            <a:avLst/>
          </a:prstGeom>
          <a:noFill/>
        </p:spPr>
        <p:txBody>
          <a:bodyPr wrap="square">
            <a:spAutoFit/>
          </a:bodyPr>
          <a:lstStyle/>
          <a:p>
            <a:r>
              <a:rPr lang="fr-FR" dirty="0"/>
              <a:t> </a:t>
            </a:r>
            <a:r>
              <a:rPr lang="fr-CA" sz="2000" b="1" kern="0" dirty="0">
                <a:solidFill>
                  <a:schemeClr val="accent1"/>
                </a:solidFill>
              </a:rPr>
              <a:t>Des progrès limités vers la réalisation des cibles OMS 2025,  relatives, à la sous nutrition sous toutes ses formes et aussi aux maladies non transmissibles (MNT) liées à l'alimentation  (obésité, observée chez environ 8,7% de femmes adultes âgées de 18 ans et plus et  chez 2,5% d'hommes adultes. </a:t>
            </a:r>
            <a:endParaRPr lang="fr-FR" sz="2000" b="1" kern="0" dirty="0">
              <a:solidFill>
                <a:schemeClr val="accent1"/>
              </a:solidFill>
            </a:endParaRPr>
          </a:p>
          <a:p>
            <a:endParaRPr lang="fr-FR" dirty="0"/>
          </a:p>
        </p:txBody>
      </p:sp>
      <p:sp>
        <p:nvSpPr>
          <p:cNvPr id="12" name="ZoneTexte 11">
            <a:extLst>
              <a:ext uri="{FF2B5EF4-FFF2-40B4-BE49-F238E27FC236}">
                <a16:creationId xmlns:a16="http://schemas.microsoft.com/office/drawing/2014/main" id="{C02E2E41-2078-8661-4B3D-74A741996755}"/>
              </a:ext>
            </a:extLst>
          </p:cNvPr>
          <p:cNvSpPr txBox="1"/>
          <p:nvPr/>
        </p:nvSpPr>
        <p:spPr>
          <a:xfrm>
            <a:off x="6460112" y="6417879"/>
            <a:ext cx="526765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fr-FR" sz="1100" kern="0" dirty="0">
                <a:solidFill>
                  <a:srgbClr val="FF0000"/>
                </a:solidFill>
              </a:rPr>
              <a:t>Tiré du </a:t>
            </a:r>
            <a:r>
              <a:rPr kumimoji="0" lang="fr-FR" sz="1100" b="0" i="0" u="none" strike="noStrike" kern="0" cap="none" spc="0" normalizeH="0" baseline="0" noProof="0" dirty="0">
                <a:ln>
                  <a:noFill/>
                </a:ln>
                <a:solidFill>
                  <a:srgbClr val="FF0000"/>
                </a:solidFill>
                <a:effectLst/>
                <a:uLnTx/>
                <a:uFillTx/>
              </a:rPr>
              <a:t> Plan d’Action de la Politique Nationale de Sécurité Nutritionnelle 2021-2025</a:t>
            </a:r>
          </a:p>
        </p:txBody>
      </p:sp>
      <p:pic>
        <p:nvPicPr>
          <p:cNvPr id="3" name="Image 2">
            <a:extLst>
              <a:ext uri="{FF2B5EF4-FFF2-40B4-BE49-F238E27FC236}">
                <a16:creationId xmlns:a16="http://schemas.microsoft.com/office/drawing/2014/main" id="{7779207F-610D-98E5-6165-1F33510CD4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233" y="1743436"/>
            <a:ext cx="11183815" cy="4766080"/>
          </a:xfrm>
          <a:prstGeom prst="rect">
            <a:avLst/>
          </a:prstGeom>
        </p:spPr>
      </p:pic>
      <p:sp>
        <p:nvSpPr>
          <p:cNvPr id="2" name="ZoneTexte 1">
            <a:extLst>
              <a:ext uri="{FF2B5EF4-FFF2-40B4-BE49-F238E27FC236}">
                <a16:creationId xmlns:a16="http://schemas.microsoft.com/office/drawing/2014/main" id="{8D5D1E31-FC2A-D00F-741F-D60B78E541DE}"/>
              </a:ext>
            </a:extLst>
          </p:cNvPr>
          <p:cNvSpPr txBox="1"/>
          <p:nvPr/>
        </p:nvSpPr>
        <p:spPr>
          <a:xfrm>
            <a:off x="225083" y="548489"/>
            <a:ext cx="422031" cy="369332"/>
          </a:xfrm>
          <a:prstGeom prst="rect">
            <a:avLst/>
          </a:prstGeom>
          <a:solidFill>
            <a:srgbClr val="7030A0"/>
          </a:solidFill>
        </p:spPr>
        <p:txBody>
          <a:bodyPr wrap="square" rtlCol="0">
            <a:spAutoFit/>
          </a:bodyPr>
          <a:lstStyle/>
          <a:p>
            <a:r>
              <a:rPr lang="fr-FR" dirty="0"/>
              <a:t>4</a:t>
            </a:r>
          </a:p>
        </p:txBody>
      </p:sp>
    </p:spTree>
    <p:extLst>
      <p:ext uri="{BB962C8B-B14F-4D97-AF65-F5344CB8AC3E}">
        <p14:creationId xmlns:p14="http://schemas.microsoft.com/office/powerpoint/2010/main" val="1597897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srcRect/>
          <a:stretch>
            <a:fillRect/>
          </a:stretch>
        </p:blipFill>
        <p:spPr bwMode="auto">
          <a:xfrm>
            <a:off x="5447927" y="873347"/>
            <a:ext cx="1371600" cy="1823212"/>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4" cstate="print"/>
          <a:srcRect/>
          <a:stretch>
            <a:fillRect/>
          </a:stretch>
        </p:blipFill>
        <p:spPr bwMode="auto">
          <a:xfrm>
            <a:off x="3939475" y="852136"/>
            <a:ext cx="1372386" cy="1823212"/>
          </a:xfrm>
          <a:prstGeom prst="rect">
            <a:avLst/>
          </a:prstGeom>
          <a:ln>
            <a:noFill/>
          </a:ln>
          <a:effectLst>
            <a:outerShdw blurRad="292100" dist="139700" dir="2700000" algn="tl" rotWithShape="0">
              <a:srgbClr val="333333">
                <a:alpha val="65000"/>
              </a:srgbClr>
            </a:outerShdw>
          </a:effectLst>
        </p:spPr>
      </p:pic>
      <p:pic>
        <p:nvPicPr>
          <p:cNvPr id="1028" name="Picture 4"/>
          <p:cNvPicPr>
            <a:picLocks noChangeAspect="1" noChangeArrowheads="1"/>
          </p:cNvPicPr>
          <p:nvPr/>
        </p:nvPicPr>
        <p:blipFill>
          <a:blip r:embed="rId5" cstate="print"/>
          <a:srcRect/>
          <a:stretch>
            <a:fillRect/>
          </a:stretch>
        </p:blipFill>
        <p:spPr bwMode="auto">
          <a:xfrm>
            <a:off x="7048500" y="852136"/>
            <a:ext cx="1371600" cy="1823212"/>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63000" y="2675349"/>
            <a:ext cx="1447800" cy="1878391"/>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81288" y="4773292"/>
            <a:ext cx="1371599" cy="1886146"/>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10400" y="4668400"/>
            <a:ext cx="1447800" cy="1974836"/>
          </a:xfrm>
          <a:prstGeom prst="rect">
            <a:avLst/>
          </a:prstGeom>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08939" y="852136"/>
            <a:ext cx="1447800" cy="1823212"/>
          </a:xfrm>
          <a:prstGeom prst="rect">
            <a:avLst/>
          </a:prstGeom>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47912" y="2839130"/>
            <a:ext cx="1355512" cy="1858651"/>
          </a:xfrm>
          <a:prstGeom prst="rect">
            <a:avLst/>
          </a:prstGeom>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47929" y="2696560"/>
            <a:ext cx="1371599" cy="1883789"/>
          </a:xfrm>
          <a:prstGeom prst="rect">
            <a:avLst/>
          </a:prstGeom>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10400" y="2679225"/>
            <a:ext cx="1447800" cy="1874514"/>
          </a:xfrm>
          <a:prstGeom prst="rect">
            <a:avLst/>
          </a:prstGeom>
        </p:spPr>
      </p:pic>
      <p:sp>
        <p:nvSpPr>
          <p:cNvPr id="9" name="ZoneTexte 8"/>
          <p:cNvSpPr txBox="1"/>
          <p:nvPr/>
        </p:nvSpPr>
        <p:spPr>
          <a:xfrm>
            <a:off x="1328017" y="913001"/>
            <a:ext cx="1768687" cy="707886"/>
          </a:xfrm>
          <a:prstGeom prst="rect">
            <a:avLst/>
          </a:prstGeom>
          <a:noFill/>
        </p:spPr>
        <p:txBody>
          <a:bodyPr wrap="square" rtlCol="0">
            <a:spAutoFit/>
          </a:bodyPr>
          <a:lstStyle/>
          <a:p>
            <a:r>
              <a:rPr lang="fr-FR" sz="4000" b="1" dirty="0">
                <a:solidFill>
                  <a:schemeClr val="accent6">
                    <a:lumMod val="50000"/>
                  </a:schemeClr>
                </a:solidFill>
              </a:rPr>
              <a:t>NIGER</a:t>
            </a:r>
          </a:p>
        </p:txBody>
      </p:sp>
      <p:pic>
        <p:nvPicPr>
          <p:cNvPr id="10" name="Picture 9"/>
          <p:cNvPicPr>
            <a:picLocks noChangeAspect="1"/>
          </p:cNvPicPr>
          <p:nvPr/>
        </p:nvPicPr>
        <p:blipFill>
          <a:blip r:embed="rId13"/>
          <a:stretch>
            <a:fillRect/>
          </a:stretch>
        </p:blipFill>
        <p:spPr>
          <a:xfrm>
            <a:off x="8766839" y="4684602"/>
            <a:ext cx="1443962" cy="1974836"/>
          </a:xfrm>
          <a:prstGeom prst="rect">
            <a:avLst/>
          </a:prstGeom>
        </p:spPr>
      </p:pic>
      <p:pic>
        <p:nvPicPr>
          <p:cNvPr id="11" name="Picture 10"/>
          <p:cNvPicPr>
            <a:picLocks noChangeAspect="1"/>
          </p:cNvPicPr>
          <p:nvPr/>
        </p:nvPicPr>
        <p:blipFill>
          <a:blip r:embed="rId14"/>
          <a:stretch>
            <a:fillRect/>
          </a:stretch>
        </p:blipFill>
        <p:spPr>
          <a:xfrm>
            <a:off x="5447928" y="4773292"/>
            <a:ext cx="1384864" cy="1869945"/>
          </a:xfrm>
          <a:prstGeom prst="rect">
            <a:avLst/>
          </a:prstGeom>
        </p:spPr>
      </p:pic>
      <p:pic>
        <p:nvPicPr>
          <p:cNvPr id="12" name="Image 11">
            <a:extLst>
              <a:ext uri="{FF2B5EF4-FFF2-40B4-BE49-F238E27FC236}">
                <a16:creationId xmlns:a16="http://schemas.microsoft.com/office/drawing/2014/main" id="{8E94C150-7E70-652D-A611-E943749265B9}"/>
              </a:ext>
            </a:extLst>
          </p:cNvPr>
          <p:cNvPicPr>
            <a:picLocks noChangeAspect="1"/>
          </p:cNvPicPr>
          <p:nvPr/>
        </p:nvPicPr>
        <p:blipFill>
          <a:blip r:embed="rId15"/>
          <a:stretch>
            <a:fillRect/>
          </a:stretch>
        </p:blipFill>
        <p:spPr>
          <a:xfrm>
            <a:off x="713010" y="1107088"/>
            <a:ext cx="2791444" cy="3962280"/>
          </a:xfrm>
          <a:prstGeom prst="rect">
            <a:avLst/>
          </a:prstGeom>
        </p:spPr>
      </p:pic>
      <p:sp>
        <p:nvSpPr>
          <p:cNvPr id="14" name="ZoneTexte 13">
            <a:extLst>
              <a:ext uri="{FF2B5EF4-FFF2-40B4-BE49-F238E27FC236}">
                <a16:creationId xmlns:a16="http://schemas.microsoft.com/office/drawing/2014/main" id="{5FE21519-ED01-9FCF-3B71-466C70E7F61D}"/>
              </a:ext>
            </a:extLst>
          </p:cNvPr>
          <p:cNvSpPr txBox="1"/>
          <p:nvPr/>
        </p:nvSpPr>
        <p:spPr>
          <a:xfrm>
            <a:off x="766767" y="218739"/>
            <a:ext cx="9873097" cy="461665"/>
          </a:xfrm>
          <a:prstGeom prst="rect">
            <a:avLst/>
          </a:prstGeom>
          <a:noFill/>
        </p:spPr>
        <p:txBody>
          <a:bodyPr wrap="square">
            <a:spAutoFit/>
          </a:bodyPr>
          <a:lstStyle/>
          <a:p>
            <a:pPr marR="0" lvl="0" algn="just" defTabSz="914400" rtl="0" eaLnBrk="1" fontAlgn="auto" latinLnBrk="0" hangingPunct="1">
              <a:spcBef>
                <a:spcPts val="0"/>
              </a:spcBef>
              <a:spcAft>
                <a:spcPts val="0"/>
              </a:spcAft>
              <a:buClrTx/>
              <a:buSzTx/>
              <a:tabLst/>
              <a:defRPr/>
            </a:pPr>
            <a:r>
              <a:rPr kumimoji="0" lang="fr-FR" sz="2400" b="1" i="0" u="none" strike="noStrike" kern="1200" cap="none" spc="0" normalizeH="0" baseline="0" noProof="0" dirty="0">
                <a:ln>
                  <a:noFill/>
                </a:ln>
                <a:solidFill>
                  <a:prstClr val="black"/>
                </a:solidFill>
                <a:effectLst/>
                <a:uLnTx/>
                <a:uFillTx/>
                <a:latin typeface="Calibri"/>
                <a:ea typeface="+mn-ea"/>
                <a:cs typeface="+mn-cs"/>
              </a:rPr>
              <a:t>PRINCIPAUX RESULTATS- RECOMLMANDATIONS DE LA COHA AU NIGER</a:t>
            </a:r>
          </a:p>
        </p:txBody>
      </p:sp>
      <p:pic>
        <p:nvPicPr>
          <p:cNvPr id="13" name="Picture 3">
            <a:extLst>
              <a:ext uri="{FF2B5EF4-FFF2-40B4-BE49-F238E27FC236}">
                <a16:creationId xmlns:a16="http://schemas.microsoft.com/office/drawing/2014/main" id="{95CE5883-5D67-91EC-B0E8-1840B791F110}"/>
              </a:ext>
            </a:extLst>
          </p:cNvPr>
          <p:cNvPicPr>
            <a:picLocks noChangeAspect="1"/>
          </p:cNvPicPr>
          <p:nvPr/>
        </p:nvPicPr>
        <p:blipFill rotWithShape="1">
          <a:blip r:embed="rId16"/>
          <a:srcRect r="49794"/>
          <a:stretch/>
        </p:blipFill>
        <p:spPr>
          <a:xfrm>
            <a:off x="363765" y="5790078"/>
            <a:ext cx="1848596" cy="804742"/>
          </a:xfrm>
          <a:prstGeom prst="rect">
            <a:avLst/>
          </a:prstGeom>
        </p:spPr>
      </p:pic>
      <p:pic>
        <p:nvPicPr>
          <p:cNvPr id="15" name="Image 5">
            <a:extLst>
              <a:ext uri="{FF2B5EF4-FFF2-40B4-BE49-F238E27FC236}">
                <a16:creationId xmlns:a16="http://schemas.microsoft.com/office/drawing/2014/main" id="{5AC8B7F0-30EE-B012-8971-40DF8F55C954}"/>
              </a:ext>
            </a:extLst>
          </p:cNvPr>
          <p:cNvPicPr/>
          <p:nvPr/>
        </p:nvPicPr>
        <p:blipFill rotWithShape="1">
          <a:blip r:embed="rId17" cstate="print">
            <a:clrChange>
              <a:clrFrom>
                <a:srgbClr val="FFFFFF"/>
              </a:clrFrom>
              <a:clrTo>
                <a:srgbClr val="FFFFFF">
                  <a:alpha val="0"/>
                </a:srgbClr>
              </a:clrTo>
            </a:clrChange>
          </a:blip>
          <a:srcRect l="14615" t="89381" r="52503"/>
          <a:stretch/>
        </p:blipFill>
        <p:spPr bwMode="auto">
          <a:xfrm>
            <a:off x="713010" y="5099204"/>
            <a:ext cx="2951960" cy="707886"/>
          </a:xfrm>
          <a:prstGeom prst="rect">
            <a:avLst/>
          </a:prstGeom>
          <a:noFill/>
          <a:ln>
            <a:noFill/>
          </a:ln>
          <a:extLst>
            <a:ext uri="{53640926-AAD7-44D8-BBD7-CCE9431645EC}">
              <a14:shadowObscured xmlns:a14="http://schemas.microsoft.com/office/drawing/2010/main"/>
            </a:ext>
          </a:extLst>
        </p:spPr>
      </p:pic>
      <p:pic>
        <p:nvPicPr>
          <p:cNvPr id="16" name="Image 5">
            <a:extLst>
              <a:ext uri="{FF2B5EF4-FFF2-40B4-BE49-F238E27FC236}">
                <a16:creationId xmlns:a16="http://schemas.microsoft.com/office/drawing/2014/main" id="{A3405DDC-B8E5-82F9-A935-96C39FDCD331}"/>
              </a:ext>
            </a:extLst>
          </p:cNvPr>
          <p:cNvPicPr/>
          <p:nvPr/>
        </p:nvPicPr>
        <p:blipFill rotWithShape="1">
          <a:blip r:embed="rId17" cstate="print">
            <a:clrChange>
              <a:clrFrom>
                <a:srgbClr val="FFFFFF"/>
              </a:clrFrom>
              <a:clrTo>
                <a:srgbClr val="FFFFFF">
                  <a:alpha val="0"/>
                </a:srgbClr>
              </a:clrTo>
            </a:clrChange>
          </a:blip>
          <a:srcRect l="74080" t="89771" r="12817" b="-383"/>
          <a:stretch/>
        </p:blipFill>
        <p:spPr bwMode="auto">
          <a:xfrm>
            <a:off x="2521000" y="5807090"/>
            <a:ext cx="992881" cy="90315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05187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A3A532-01C2-7123-A33B-991078264718}"/>
              </a:ext>
            </a:extLst>
          </p:cNvPr>
          <p:cNvSpPr>
            <a:spLocks noGrp="1"/>
          </p:cNvSpPr>
          <p:nvPr>
            <p:ph type="title"/>
          </p:nvPr>
        </p:nvSpPr>
        <p:spPr>
          <a:xfrm>
            <a:off x="479621" y="345288"/>
            <a:ext cx="10515600" cy="923331"/>
          </a:xfrm>
        </p:spPr>
        <p:txBody>
          <a:bodyPr/>
          <a:lstStyle/>
          <a:p>
            <a:r>
              <a:rPr lang="fr-FR" b="1" dirty="0"/>
              <a:t>Le processus de la conduite de l’étude du Coût de la Faim </a:t>
            </a:r>
          </a:p>
        </p:txBody>
      </p:sp>
      <p:graphicFrame>
        <p:nvGraphicFramePr>
          <p:cNvPr id="4" name="Content Placeholder 5">
            <a:extLst>
              <a:ext uri="{FF2B5EF4-FFF2-40B4-BE49-F238E27FC236}">
                <a16:creationId xmlns:a16="http://schemas.microsoft.com/office/drawing/2014/main" id="{42A954C3-CF82-2FA1-3433-F94573EA54DC}"/>
              </a:ext>
            </a:extLst>
          </p:cNvPr>
          <p:cNvGraphicFramePr>
            <a:graphicFrameLocks noGrp="1"/>
          </p:cNvGraphicFramePr>
          <p:nvPr>
            <p:ph idx="1"/>
            <p:extLst>
              <p:ext uri="{D42A27DB-BD31-4B8C-83A1-F6EECF244321}">
                <p14:modId xmlns:p14="http://schemas.microsoft.com/office/powerpoint/2010/main" val="2021053711"/>
              </p:ext>
            </p:extLst>
          </p:nvPr>
        </p:nvGraphicFramePr>
        <p:xfrm>
          <a:off x="344018" y="1526337"/>
          <a:ext cx="8982862" cy="47337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6">
            <a:extLst>
              <a:ext uri="{FF2B5EF4-FFF2-40B4-BE49-F238E27FC236}">
                <a16:creationId xmlns:a16="http://schemas.microsoft.com/office/drawing/2014/main" id="{7883CA8B-97CB-8378-F8E6-56F762C09127}"/>
              </a:ext>
            </a:extLst>
          </p:cNvPr>
          <p:cNvSpPr/>
          <p:nvPr/>
        </p:nvSpPr>
        <p:spPr>
          <a:xfrm>
            <a:off x="9321193" y="2964367"/>
            <a:ext cx="1938358" cy="1728192"/>
          </a:xfrm>
          <a:prstGeom prst="ellipse">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400" dirty="0" err="1">
                <a:latin typeface="Gill Sans MT" pitchFamily="34" charset="0"/>
              </a:rPr>
              <a:t>Coût</a:t>
            </a:r>
            <a:r>
              <a:rPr lang="en-GB" sz="2400" dirty="0">
                <a:latin typeface="Gill Sans MT" pitchFamily="34" charset="0"/>
              </a:rPr>
              <a:t> de la </a:t>
            </a:r>
            <a:r>
              <a:rPr lang="en-GB" sz="2400" dirty="0" err="1">
                <a:latin typeface="Gill Sans MT" pitchFamily="34" charset="0"/>
              </a:rPr>
              <a:t>Faim</a:t>
            </a:r>
            <a:r>
              <a:rPr lang="en-GB" sz="2400" dirty="0">
                <a:latin typeface="Gill Sans MT" pitchFamily="34" charset="0"/>
              </a:rPr>
              <a:t> au NIGER</a:t>
            </a:r>
            <a:endParaRPr lang="en-US" sz="2400" dirty="0">
              <a:latin typeface="Gill Sans MT" pitchFamily="34" charset="0"/>
            </a:endParaRPr>
          </a:p>
        </p:txBody>
      </p:sp>
      <p:sp>
        <p:nvSpPr>
          <p:cNvPr id="6" name="TextBox 4">
            <a:extLst>
              <a:ext uri="{FF2B5EF4-FFF2-40B4-BE49-F238E27FC236}">
                <a16:creationId xmlns:a16="http://schemas.microsoft.com/office/drawing/2014/main" id="{9A2914F9-E732-A068-2240-972712F11150}"/>
              </a:ext>
            </a:extLst>
          </p:cNvPr>
          <p:cNvSpPr txBox="1"/>
          <p:nvPr/>
        </p:nvSpPr>
        <p:spPr>
          <a:xfrm>
            <a:off x="1901628" y="3320542"/>
            <a:ext cx="1395358" cy="553998"/>
          </a:xfrm>
          <a:prstGeom prst="rect">
            <a:avLst/>
          </a:prstGeom>
          <a:noFill/>
        </p:spPr>
        <p:txBody>
          <a:bodyPr wrap="square" rtlCol="0">
            <a:spAutoFit/>
          </a:bodyPr>
          <a:lstStyle/>
          <a:p>
            <a:pPr algn="ctr"/>
            <a:r>
              <a:rPr lang="en-US" sz="1500" dirty="0" err="1">
                <a:latin typeface="Gill Sans MT" panose="020B0502020104020203" pitchFamily="34" charset="0"/>
              </a:rPr>
              <a:t>Collecte</a:t>
            </a:r>
            <a:r>
              <a:rPr lang="en-US" sz="1500" dirty="0">
                <a:latin typeface="Gill Sans MT" panose="020B0502020104020203" pitchFamily="34" charset="0"/>
              </a:rPr>
              <a:t> des </a:t>
            </a:r>
            <a:r>
              <a:rPr lang="en-US" sz="1500" dirty="0" err="1">
                <a:latin typeface="Gill Sans MT" panose="020B0502020104020203" pitchFamily="34" charset="0"/>
              </a:rPr>
              <a:t>données</a:t>
            </a:r>
            <a:endParaRPr lang="en-US" sz="1500" dirty="0">
              <a:latin typeface="Gill Sans MT" panose="020B0502020104020203" pitchFamily="34" charset="0"/>
            </a:endParaRPr>
          </a:p>
        </p:txBody>
      </p:sp>
      <p:sp>
        <p:nvSpPr>
          <p:cNvPr id="7" name="TextBox 8">
            <a:extLst>
              <a:ext uri="{FF2B5EF4-FFF2-40B4-BE49-F238E27FC236}">
                <a16:creationId xmlns:a16="http://schemas.microsoft.com/office/drawing/2014/main" id="{85C3B5AD-20E7-5BF8-61E5-186DB3433A91}"/>
              </a:ext>
            </a:extLst>
          </p:cNvPr>
          <p:cNvSpPr txBox="1"/>
          <p:nvPr/>
        </p:nvSpPr>
        <p:spPr>
          <a:xfrm>
            <a:off x="9382411" y="2012807"/>
            <a:ext cx="1815921" cy="923330"/>
          </a:xfrm>
          <a:prstGeom prst="rect">
            <a:avLst/>
          </a:prstGeom>
          <a:noFill/>
        </p:spPr>
        <p:txBody>
          <a:bodyPr wrap="square" rtlCol="0">
            <a:spAutoFit/>
          </a:bodyPr>
          <a:lstStyle/>
          <a:p>
            <a:pPr algn="ctr"/>
            <a:r>
              <a:rPr lang="fr-FR" b="1" dirty="0" err="1">
                <a:solidFill>
                  <a:srgbClr val="C00000"/>
                </a:solidFill>
                <a:latin typeface="Gill Sans MT" pitchFamily="34" charset="0"/>
                <a:cs typeface="Tw Cen MT"/>
              </a:rPr>
              <a:t>Dec</a:t>
            </a:r>
            <a:r>
              <a:rPr lang="fr-FR" b="1" dirty="0">
                <a:solidFill>
                  <a:srgbClr val="C00000"/>
                </a:solidFill>
                <a:latin typeface="Gill Sans MT" pitchFamily="34" charset="0"/>
                <a:cs typeface="Tw Cen MT"/>
              </a:rPr>
              <a:t> 2018</a:t>
            </a:r>
          </a:p>
          <a:p>
            <a:pPr algn="ctr"/>
            <a:r>
              <a:rPr lang="fr-BE" dirty="0">
                <a:latin typeface="Gill Sans MT" pitchFamily="34" charset="0"/>
              </a:rPr>
              <a:t>Lancement du rapport final</a:t>
            </a:r>
          </a:p>
        </p:txBody>
      </p:sp>
      <p:sp>
        <p:nvSpPr>
          <p:cNvPr id="8" name="TextBox 10">
            <a:extLst>
              <a:ext uri="{FF2B5EF4-FFF2-40B4-BE49-F238E27FC236}">
                <a16:creationId xmlns:a16="http://schemas.microsoft.com/office/drawing/2014/main" id="{1BBE84D9-B841-3CD2-F076-0857200FB2D4}"/>
              </a:ext>
            </a:extLst>
          </p:cNvPr>
          <p:cNvSpPr txBox="1"/>
          <p:nvPr/>
        </p:nvSpPr>
        <p:spPr>
          <a:xfrm>
            <a:off x="5737421" y="3500815"/>
            <a:ext cx="2009110" cy="784830"/>
          </a:xfrm>
          <a:prstGeom prst="rect">
            <a:avLst/>
          </a:prstGeom>
          <a:noFill/>
        </p:spPr>
        <p:txBody>
          <a:bodyPr wrap="square" rtlCol="0">
            <a:spAutoFit/>
          </a:bodyPr>
          <a:lstStyle/>
          <a:p>
            <a:r>
              <a:rPr lang="fr-BE" sz="1500" dirty="0">
                <a:latin typeface="Gill Sans MT" panose="020B0502020104020203" pitchFamily="34" charset="0"/>
              </a:rPr>
              <a:t>Finalisation du rapport avec scenarios et recommandations</a:t>
            </a:r>
          </a:p>
        </p:txBody>
      </p:sp>
    </p:spTree>
    <p:extLst>
      <p:ext uri="{BB962C8B-B14F-4D97-AF65-F5344CB8AC3E}">
        <p14:creationId xmlns:p14="http://schemas.microsoft.com/office/powerpoint/2010/main" val="1013727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DA48B2-C718-4324-6D64-B4B85EA2DF57}"/>
              </a:ext>
            </a:extLst>
          </p:cNvPr>
          <p:cNvSpPr>
            <a:spLocks noGrp="1"/>
          </p:cNvSpPr>
          <p:nvPr>
            <p:ph type="title"/>
          </p:nvPr>
        </p:nvSpPr>
        <p:spPr>
          <a:xfrm>
            <a:off x="295421" y="267287"/>
            <a:ext cx="10902462" cy="499403"/>
          </a:xfrm>
        </p:spPr>
        <p:txBody>
          <a:bodyPr>
            <a:normAutofit fontScale="90000"/>
          </a:bodyPr>
          <a:lstStyle/>
          <a:p>
            <a:pPr>
              <a:spcBef>
                <a:spcPts val="0"/>
              </a:spcBef>
            </a:pPr>
            <a:br>
              <a:rPr lang="fr-FR" sz="3600" b="1" cap="small" dirty="0">
                <a:solidFill>
                  <a:schemeClr val="accent5">
                    <a:lumMod val="75000"/>
                  </a:schemeClr>
                </a:solidFill>
              </a:rPr>
            </a:br>
            <a:r>
              <a:rPr lang="fr-FR" sz="3600" b="1" cap="small" dirty="0">
                <a:solidFill>
                  <a:schemeClr val="accent5">
                    <a:lumMod val="75000"/>
                  </a:schemeClr>
                </a:solidFill>
              </a:rPr>
              <a:t> Résultats de l’étude sur le coût de la faim</a:t>
            </a:r>
            <a:br>
              <a:rPr lang="fr-FR" sz="3600" cap="small" dirty="0">
                <a:solidFill>
                  <a:schemeClr val="accent5">
                    <a:lumMod val="75000"/>
                  </a:schemeClr>
                </a:solidFill>
              </a:rPr>
            </a:br>
            <a:endParaRPr lang="fr-FR" dirty="0">
              <a:solidFill>
                <a:schemeClr val="accent5">
                  <a:lumMod val="75000"/>
                </a:schemeClr>
              </a:solidFill>
            </a:endParaRPr>
          </a:p>
        </p:txBody>
      </p:sp>
      <p:graphicFrame>
        <p:nvGraphicFramePr>
          <p:cNvPr id="4" name="Tableau 11">
            <a:extLst>
              <a:ext uri="{FF2B5EF4-FFF2-40B4-BE49-F238E27FC236}">
                <a16:creationId xmlns:a16="http://schemas.microsoft.com/office/drawing/2014/main" id="{522209A9-7D07-B9F1-6E1B-41C2A69B7669}"/>
              </a:ext>
            </a:extLst>
          </p:cNvPr>
          <p:cNvGraphicFramePr>
            <a:graphicFrameLocks noGrp="1"/>
          </p:cNvGraphicFramePr>
          <p:nvPr>
            <p:ph idx="1"/>
            <p:extLst>
              <p:ext uri="{D42A27DB-BD31-4B8C-83A1-F6EECF244321}">
                <p14:modId xmlns:p14="http://schemas.microsoft.com/office/powerpoint/2010/main" val="1619180425"/>
              </p:ext>
            </p:extLst>
          </p:nvPr>
        </p:nvGraphicFramePr>
        <p:xfrm>
          <a:off x="282776" y="1111326"/>
          <a:ext cx="11646627" cy="5064391"/>
        </p:xfrm>
        <a:graphic>
          <a:graphicData uri="http://schemas.openxmlformats.org/drawingml/2006/table">
            <a:tbl>
              <a:tblPr firstRow="1" bandRow="1">
                <a:tableStyleId>{5C22544A-7EE6-4342-B048-85BDC9FD1C3A}</a:tableStyleId>
              </a:tblPr>
              <a:tblGrid>
                <a:gridCol w="3676060">
                  <a:extLst>
                    <a:ext uri="{9D8B030D-6E8A-4147-A177-3AD203B41FA5}">
                      <a16:colId xmlns:a16="http://schemas.microsoft.com/office/drawing/2014/main" val="647995715"/>
                    </a:ext>
                  </a:extLst>
                </a:gridCol>
                <a:gridCol w="7970567">
                  <a:extLst>
                    <a:ext uri="{9D8B030D-6E8A-4147-A177-3AD203B41FA5}">
                      <a16:colId xmlns:a16="http://schemas.microsoft.com/office/drawing/2014/main" val="871751162"/>
                    </a:ext>
                  </a:extLst>
                </a:gridCol>
              </a:tblGrid>
              <a:tr h="1164809">
                <a:tc>
                  <a:txBody>
                    <a:bodyPr/>
                    <a:lstStyle/>
                    <a:p>
                      <a:pPr>
                        <a:lnSpc>
                          <a:spcPct val="100000"/>
                        </a:lnSpc>
                        <a:spcBef>
                          <a:spcPts val="0"/>
                        </a:spcBef>
                        <a:spcAft>
                          <a:spcPts val="0"/>
                        </a:spcAft>
                      </a:pPr>
                      <a:r>
                        <a:rPr lang="fr-FR" sz="1800" b="1" dirty="0">
                          <a:solidFill>
                            <a:schemeClr val="bg1"/>
                          </a:solidFill>
                          <a:latin typeface="+mn-lt"/>
                          <a:ea typeface="Calibri" panose="020F0502020204030204" pitchFamily="34" charset="0"/>
                          <a:cs typeface="Calibri" panose="020F0502020204030204" pitchFamily="34" charset="0"/>
                        </a:rPr>
                        <a:t>INCIDENCE SUR LA SANTÉ</a:t>
                      </a:r>
                    </a:p>
                    <a:p>
                      <a:pPr>
                        <a:lnSpc>
                          <a:spcPct val="100000"/>
                        </a:lnSpc>
                        <a:spcBef>
                          <a:spcPts val="0"/>
                        </a:spcBef>
                        <a:spcAft>
                          <a:spcPts val="0"/>
                        </a:spcAft>
                      </a:pPr>
                      <a:r>
                        <a:rPr lang="fr-FR" sz="1800" b="1" dirty="0">
                          <a:solidFill>
                            <a:schemeClr val="bg1"/>
                          </a:solidFill>
                          <a:latin typeface="+mn-lt"/>
                          <a:ea typeface="Calibri" panose="020F0502020204030204" pitchFamily="34" charset="0"/>
                          <a:cs typeface="Calibri" panose="020F0502020204030204" pitchFamily="34" charset="0"/>
                        </a:rPr>
                        <a:t>ET LES VIES PERDUES</a:t>
                      </a:r>
                      <a:endParaRPr lang="fr-FR" dirty="0">
                        <a:latin typeface="+mn-lt"/>
                      </a:endParaRPr>
                    </a:p>
                  </a:txBody>
                  <a:tcPr anchor="ctr"/>
                </a:tc>
                <a:tc>
                  <a:txBody>
                    <a:bodyPr/>
                    <a:lstStyle/>
                    <a:p>
                      <a:pPr>
                        <a:lnSpc>
                          <a:spcPct val="100000"/>
                        </a:lnSpc>
                        <a:spcBef>
                          <a:spcPts val="0"/>
                        </a:spcBef>
                        <a:spcAft>
                          <a:spcPts val="0"/>
                        </a:spcAft>
                      </a:pPr>
                      <a:r>
                        <a:rPr lang="fr-FR" sz="1800" dirty="0">
                          <a:solidFill>
                            <a:schemeClr val="bg1"/>
                          </a:solidFill>
                          <a:latin typeface="+mn-lt"/>
                          <a:ea typeface="Calibri" panose="020F0502020204030204" pitchFamily="34" charset="0"/>
                          <a:cs typeface="Calibri" panose="020F0502020204030204" pitchFamily="34" charset="0"/>
                        </a:rPr>
                        <a:t>- 43% de la mortalité́  des enfants</a:t>
                      </a:r>
                    </a:p>
                    <a:p>
                      <a:pPr>
                        <a:lnSpc>
                          <a:spcPct val="100000"/>
                        </a:lnSpc>
                        <a:spcBef>
                          <a:spcPts val="0"/>
                        </a:spcBef>
                        <a:spcAft>
                          <a:spcPts val="0"/>
                        </a:spcAft>
                      </a:pPr>
                      <a:r>
                        <a:rPr lang="fr-FR" sz="1800" dirty="0">
                          <a:solidFill>
                            <a:schemeClr val="bg1"/>
                          </a:solidFill>
                          <a:latin typeface="+mn-lt"/>
                          <a:ea typeface="Calibri" panose="020F0502020204030204" pitchFamily="34" charset="0"/>
                          <a:cs typeface="Calibri" panose="020F0502020204030204" pitchFamily="34" charset="0"/>
                        </a:rPr>
                        <a:t>- 6 enfants sur 10 atteints de sous-nutrition n’ont reçu aucune attention médicale </a:t>
                      </a:r>
                      <a:endParaRPr lang="fr-FR" dirty="0">
                        <a:latin typeface="+mn-lt"/>
                      </a:endParaRPr>
                    </a:p>
                  </a:txBody>
                  <a:tcPr anchor="ctr"/>
                </a:tc>
                <a:extLst>
                  <a:ext uri="{0D108BD9-81ED-4DB2-BD59-A6C34878D82A}">
                    <a16:rowId xmlns:a16="http://schemas.microsoft.com/office/drawing/2014/main" val="1506028136"/>
                  </a:ext>
                </a:extLst>
              </a:tr>
              <a:tr h="20652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accent5">
                              <a:lumMod val="50000"/>
                            </a:schemeClr>
                          </a:solidFill>
                          <a:latin typeface="+mn-lt"/>
                          <a:ea typeface="Calibri" panose="020F0502020204030204" pitchFamily="34" charset="0"/>
                          <a:cs typeface="Calibri" panose="020F0502020204030204" pitchFamily="34" charset="0"/>
                        </a:rPr>
                        <a:t>PERTES EN POTENTIEL INTELLECTUEL ET EN CAPITAL HUMAIN</a:t>
                      </a:r>
                      <a:endParaRPr lang="fr-FR" dirty="0">
                        <a:solidFill>
                          <a:schemeClr val="accent5">
                            <a:lumMod val="50000"/>
                          </a:schemeClr>
                        </a:solidFill>
                        <a:latin typeface="+mn-lt"/>
                      </a:endParaRPr>
                    </a:p>
                  </a:txBody>
                  <a:tcPr anchor="ct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fr-FR" sz="1800" b="1" dirty="0">
                          <a:solidFill>
                            <a:schemeClr val="accent5">
                              <a:lumMod val="50000"/>
                            </a:schemeClr>
                          </a:solidFill>
                          <a:latin typeface="+mn-lt"/>
                          <a:ea typeface="Calibri" panose="020F0502020204030204" pitchFamily="34" charset="0"/>
                          <a:cs typeface="Calibri" panose="020F0502020204030204" pitchFamily="34" charset="0"/>
                        </a:rPr>
                        <a:t>-</a:t>
                      </a:r>
                      <a:r>
                        <a:rPr lang="fr-FR" sz="1800" b="0" dirty="0">
                          <a:solidFill>
                            <a:schemeClr val="dk1"/>
                          </a:solidFill>
                          <a:latin typeface="+mn-lt"/>
                          <a:ea typeface="+mn-ea"/>
                          <a:cs typeface="+mn-cs"/>
                        </a:rPr>
                        <a:t> </a:t>
                      </a:r>
                      <a:r>
                        <a:rPr lang="fr-FR" sz="1800" b="1" dirty="0">
                          <a:solidFill>
                            <a:schemeClr val="accent5">
                              <a:lumMod val="50000"/>
                            </a:schemeClr>
                          </a:solidFill>
                          <a:latin typeface="+mn-lt"/>
                          <a:ea typeface="Calibri" panose="020F0502020204030204" pitchFamily="34" charset="0"/>
                          <a:cs typeface="Calibri" panose="020F0502020204030204" pitchFamily="34" charset="0"/>
                        </a:rPr>
                        <a:t>20% de redoublement chez les enfants ayant souffert de malnutrition chronique conte 8% chez les autres</a:t>
                      </a:r>
                      <a:endParaRPr lang="x-none" sz="1800" b="1" dirty="0">
                        <a:solidFill>
                          <a:schemeClr val="accent5">
                            <a:lumMod val="50000"/>
                          </a:schemeClr>
                        </a:solidFill>
                        <a:latin typeface="+mn-lt"/>
                        <a:ea typeface="Calibri" panose="020F0502020204030204" pitchFamily="34" charset="0"/>
                        <a:cs typeface="Calibri" panose="020F0502020204030204" pitchFamily="34" charset="0"/>
                      </a:endParaRPr>
                    </a:p>
                    <a:p>
                      <a:pPr marL="285750" indent="-285750" algn="just">
                        <a:lnSpc>
                          <a:spcPct val="100000"/>
                        </a:lnSpc>
                        <a:spcBef>
                          <a:spcPts val="0"/>
                        </a:spcBef>
                        <a:spcAft>
                          <a:spcPts val="0"/>
                        </a:spcAft>
                        <a:buFontTx/>
                        <a:buChar char="-"/>
                      </a:pPr>
                      <a:r>
                        <a:rPr lang="fr-FR" sz="1800" b="1" kern="1200" dirty="0">
                          <a:solidFill>
                            <a:schemeClr val="accent5">
                              <a:lumMod val="50000"/>
                            </a:schemeClr>
                          </a:solidFill>
                          <a:latin typeface="+mn-lt"/>
                          <a:ea typeface="Calibri" panose="020F0502020204030204" pitchFamily="34" charset="0"/>
                          <a:cs typeface="Calibri" panose="020F0502020204030204" pitchFamily="34" charset="0"/>
                        </a:rPr>
                        <a:t>Les enfants malnutris ont une année de moins d’achèvement de leur scolarité</a:t>
                      </a:r>
                    </a:p>
                    <a:p>
                      <a:pPr marL="285750" marR="0" lvl="0" indent="-285750" algn="just" defTabSz="685800" rtl="0" eaLnBrk="1" fontAlgn="auto" latinLnBrk="0" hangingPunct="1">
                        <a:lnSpc>
                          <a:spcPct val="100000"/>
                        </a:lnSpc>
                        <a:spcBef>
                          <a:spcPts val="0"/>
                        </a:spcBef>
                        <a:spcAft>
                          <a:spcPts val="0"/>
                        </a:spcAft>
                        <a:buClrTx/>
                        <a:buSzTx/>
                        <a:buFontTx/>
                        <a:buChar char="-"/>
                        <a:tabLst/>
                        <a:defRPr/>
                      </a:pPr>
                      <a:r>
                        <a:rPr lang="fr-FR" sz="1800" b="1" kern="1200" dirty="0">
                          <a:solidFill>
                            <a:schemeClr val="accent5">
                              <a:lumMod val="50000"/>
                            </a:schemeClr>
                          </a:solidFill>
                          <a:latin typeface="+mn-lt"/>
                          <a:cs typeface="Calibri" panose="020F0502020204030204" pitchFamily="34" charset="0"/>
                        </a:rPr>
                        <a:t>La mortalité infantile associée à la sous-nutrition a réduit de 6,7% la population active du Niger </a:t>
                      </a:r>
                    </a:p>
                    <a:p>
                      <a:pPr marL="285750" marR="0" lvl="0" indent="-285750" algn="just" defTabSz="685800" rtl="0" eaLnBrk="1" fontAlgn="auto" latinLnBrk="0" hangingPunct="1">
                        <a:lnSpc>
                          <a:spcPct val="100000"/>
                        </a:lnSpc>
                        <a:spcBef>
                          <a:spcPts val="0"/>
                        </a:spcBef>
                        <a:spcAft>
                          <a:spcPts val="0"/>
                        </a:spcAft>
                        <a:buClrTx/>
                        <a:buSzTx/>
                        <a:buFontTx/>
                        <a:buChar char="-"/>
                        <a:tabLst/>
                        <a:defRPr/>
                      </a:pPr>
                      <a:r>
                        <a:rPr lang="fr-FR" sz="1800" b="1" kern="1200" dirty="0">
                          <a:solidFill>
                            <a:schemeClr val="accent5">
                              <a:lumMod val="50000"/>
                            </a:schemeClr>
                          </a:solidFill>
                          <a:latin typeface="+mn-lt"/>
                          <a:cs typeface="Calibri" panose="020F0502020204030204" pitchFamily="34" charset="0"/>
                        </a:rPr>
                        <a:t>42,7% des mortalités infantiles au Niger sont associées à la sous-nutrition</a:t>
                      </a:r>
                    </a:p>
                    <a:p>
                      <a:pPr marL="285750" indent="-285750" algn="just">
                        <a:lnSpc>
                          <a:spcPct val="100000"/>
                        </a:lnSpc>
                        <a:spcBef>
                          <a:spcPts val="0"/>
                        </a:spcBef>
                        <a:spcAft>
                          <a:spcPts val="0"/>
                        </a:spcAft>
                        <a:buFontTx/>
                        <a:buChar char="-"/>
                      </a:pPr>
                      <a:endParaRPr lang="fr-FR" dirty="0">
                        <a:solidFill>
                          <a:schemeClr val="accent5">
                            <a:lumMod val="50000"/>
                          </a:schemeClr>
                        </a:solidFill>
                        <a:latin typeface="+mn-lt"/>
                      </a:endParaRPr>
                    </a:p>
                  </a:txBody>
                  <a:tcPr anchor="ctr"/>
                </a:tc>
                <a:extLst>
                  <a:ext uri="{0D108BD9-81ED-4DB2-BD59-A6C34878D82A}">
                    <a16:rowId xmlns:a16="http://schemas.microsoft.com/office/drawing/2014/main" val="3602290399"/>
                  </a:ext>
                </a:extLst>
              </a:tr>
              <a:tr h="917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rgbClr val="C00000"/>
                          </a:solidFill>
                          <a:latin typeface="+mn-lt"/>
                          <a:ea typeface="Calibri" panose="020F0502020204030204" pitchFamily="34" charset="0"/>
                          <a:cs typeface="Calibri" panose="020F0502020204030204" pitchFamily="34" charset="0"/>
                        </a:rPr>
                        <a:t>PERTES ÉCONOMIQUES (PRODUCTIVITÉ ET COÛT)</a:t>
                      </a:r>
                      <a:endParaRPr lang="fr-FR" b="1" dirty="0">
                        <a:latin typeface="+mn-lt"/>
                      </a:endParaRPr>
                    </a:p>
                  </a:txBody>
                  <a:tcPr anchor="ctr"/>
                </a:tc>
                <a:tc>
                  <a:txBody>
                    <a:bodyPr/>
                    <a:lstStyle/>
                    <a:p>
                      <a:pPr>
                        <a:lnSpc>
                          <a:spcPct val="100000"/>
                        </a:lnSpc>
                        <a:spcBef>
                          <a:spcPts val="0"/>
                        </a:spcBef>
                        <a:spcAft>
                          <a:spcPts val="0"/>
                        </a:spcAft>
                      </a:pPr>
                      <a:r>
                        <a:rPr lang="fr-FR" sz="1800" b="1" dirty="0">
                          <a:solidFill>
                            <a:srgbClr val="C00000"/>
                          </a:solidFill>
                          <a:latin typeface="+mn-lt"/>
                          <a:ea typeface="Calibri" panose="020F0502020204030204" pitchFamily="34" charset="0"/>
                          <a:cs typeface="Calibri" panose="020F0502020204030204" pitchFamily="34" charset="0"/>
                        </a:rPr>
                        <a:t>7,1% de perte du PIB annuel soit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rgbClr val="C00000"/>
                          </a:solidFill>
                          <a:latin typeface="+mn-lt"/>
                          <a:ea typeface="+mn-ea"/>
                          <a:cs typeface="+mn-cs"/>
                        </a:rPr>
                        <a:t>289,7 milliards de FCFA par an</a:t>
                      </a:r>
                      <a:endParaRPr lang="fr-FR" b="1" dirty="0">
                        <a:latin typeface="+mn-lt"/>
                      </a:endParaRPr>
                    </a:p>
                  </a:txBody>
                  <a:tcPr anchor="ctr"/>
                </a:tc>
                <a:extLst>
                  <a:ext uri="{0D108BD9-81ED-4DB2-BD59-A6C34878D82A}">
                    <a16:rowId xmlns:a16="http://schemas.microsoft.com/office/drawing/2014/main" val="921018669"/>
                  </a:ext>
                </a:extLst>
              </a:tr>
              <a:tr h="917173">
                <a:tc>
                  <a:txBody>
                    <a:bodyPr/>
                    <a:lstStyle/>
                    <a:p>
                      <a:pPr>
                        <a:lnSpc>
                          <a:spcPct val="100000"/>
                        </a:lnSpc>
                        <a:spcBef>
                          <a:spcPts val="0"/>
                        </a:spcBef>
                        <a:spcAft>
                          <a:spcPts val="0"/>
                        </a:spcAft>
                      </a:pPr>
                      <a:r>
                        <a:rPr lang="fr-FR" b="1" dirty="0">
                          <a:solidFill>
                            <a:schemeClr val="accent4">
                              <a:lumMod val="50000"/>
                            </a:schemeClr>
                          </a:solidFill>
                          <a:latin typeface="+mn-lt"/>
                        </a:rPr>
                        <a:t>GAINS ECONOMIQUES ANNUELS APRES INVESTISSEMENTS ADEQUATS (2013-2025)</a:t>
                      </a:r>
                    </a:p>
                  </a:txBody>
                  <a:tcPr anchor="ctr"/>
                </a:tc>
                <a:tc>
                  <a:txBody>
                    <a:bodyPr/>
                    <a:lstStyle/>
                    <a:p>
                      <a:pPr>
                        <a:lnSpc>
                          <a:spcPct val="100000"/>
                        </a:lnSpc>
                        <a:spcBef>
                          <a:spcPts val="0"/>
                        </a:spcBef>
                        <a:spcAft>
                          <a:spcPts val="0"/>
                        </a:spcAft>
                      </a:pPr>
                      <a:r>
                        <a:rPr lang="fr-FR" b="1" dirty="0">
                          <a:solidFill>
                            <a:schemeClr val="accent4">
                              <a:lumMod val="50000"/>
                            </a:schemeClr>
                          </a:solidFill>
                          <a:latin typeface="+mn-lt"/>
                        </a:rPr>
                        <a:t>Entre 351,1 et 474,6 milliards de FCFA selon le niveau d’investissement et le scénario retenu de réduction du retard de croissance</a:t>
                      </a:r>
                    </a:p>
                  </a:txBody>
                  <a:tcPr anchor="ctr"/>
                </a:tc>
                <a:extLst>
                  <a:ext uri="{0D108BD9-81ED-4DB2-BD59-A6C34878D82A}">
                    <a16:rowId xmlns:a16="http://schemas.microsoft.com/office/drawing/2014/main" val="98932795"/>
                  </a:ext>
                </a:extLst>
              </a:tr>
            </a:tbl>
          </a:graphicData>
        </a:graphic>
      </p:graphicFrame>
    </p:spTree>
    <p:extLst>
      <p:ext uri="{BB962C8B-B14F-4D97-AF65-F5344CB8AC3E}">
        <p14:creationId xmlns:p14="http://schemas.microsoft.com/office/powerpoint/2010/main" val="15811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DA48B2-C718-4324-6D64-B4B85EA2DF57}"/>
              </a:ext>
            </a:extLst>
          </p:cNvPr>
          <p:cNvSpPr>
            <a:spLocks noGrp="1"/>
          </p:cNvSpPr>
          <p:nvPr>
            <p:ph type="title"/>
          </p:nvPr>
        </p:nvSpPr>
        <p:spPr>
          <a:xfrm>
            <a:off x="295421" y="267287"/>
            <a:ext cx="10902462" cy="499403"/>
          </a:xfrm>
        </p:spPr>
        <p:txBody>
          <a:bodyPr>
            <a:normAutofit fontScale="90000"/>
          </a:bodyPr>
          <a:lstStyle/>
          <a:p>
            <a:pPr>
              <a:spcBef>
                <a:spcPts val="0"/>
              </a:spcBef>
            </a:pPr>
            <a:br>
              <a:rPr lang="fr-FR" sz="3600" b="1" cap="small" dirty="0">
                <a:solidFill>
                  <a:schemeClr val="accent5">
                    <a:lumMod val="75000"/>
                  </a:schemeClr>
                </a:solidFill>
              </a:rPr>
            </a:br>
            <a:r>
              <a:rPr lang="fr-FR" sz="3600" b="1" cap="small" dirty="0">
                <a:solidFill>
                  <a:schemeClr val="accent5">
                    <a:lumMod val="75000"/>
                  </a:schemeClr>
                </a:solidFill>
              </a:rPr>
              <a:t> Coûts de la sous-nutrition selon l’étude sur le coût de la faim</a:t>
            </a:r>
            <a:br>
              <a:rPr lang="fr-FR" sz="3600" cap="small" dirty="0">
                <a:solidFill>
                  <a:schemeClr val="accent5">
                    <a:lumMod val="75000"/>
                  </a:schemeClr>
                </a:solidFill>
              </a:rPr>
            </a:br>
            <a:endParaRPr lang="fr-FR" dirty="0">
              <a:solidFill>
                <a:schemeClr val="accent5">
                  <a:lumMod val="75000"/>
                </a:schemeClr>
              </a:solidFill>
            </a:endParaRPr>
          </a:p>
        </p:txBody>
      </p:sp>
      <p:pic>
        <p:nvPicPr>
          <p:cNvPr id="14" name="Picture 11" descr="human-rights.jpg">
            <a:extLst>
              <a:ext uri="{FF2B5EF4-FFF2-40B4-BE49-F238E27FC236}">
                <a16:creationId xmlns:a16="http://schemas.microsoft.com/office/drawing/2014/main" id="{2A58636A-1F4A-8A8C-6AFF-E02106E3CF75}"/>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26100" y="1089109"/>
            <a:ext cx="2794639" cy="2041581"/>
          </a:xfrm>
          <a:prstGeom prst="rect">
            <a:avLst/>
          </a:prstGeom>
          <a:ln>
            <a:solidFill>
              <a:sysClr val="window" lastClr="FFFFFF">
                <a:lumMod val="50000"/>
              </a:sysClr>
            </a:solidFill>
          </a:ln>
        </p:spPr>
      </p:pic>
      <p:sp>
        <p:nvSpPr>
          <p:cNvPr id="15" name="TextBox 12">
            <a:extLst>
              <a:ext uri="{FF2B5EF4-FFF2-40B4-BE49-F238E27FC236}">
                <a16:creationId xmlns:a16="http://schemas.microsoft.com/office/drawing/2014/main" id="{B727C6DC-5D44-9414-9B4E-5C1EB0936268}"/>
              </a:ext>
            </a:extLst>
          </p:cNvPr>
          <p:cNvSpPr txBox="1"/>
          <p:nvPr/>
        </p:nvSpPr>
        <p:spPr>
          <a:xfrm>
            <a:off x="1190284" y="766690"/>
            <a:ext cx="1669365" cy="307777"/>
          </a:xfrm>
          <a:prstGeom prst="rect">
            <a:avLst/>
          </a:prstGeom>
          <a:noFill/>
        </p:spPr>
        <p:txBody>
          <a:bodyPr wrap="square" rtlCol="0">
            <a:spAutoFit/>
          </a:bodyPr>
          <a:lstStyle/>
          <a:p>
            <a:pPr algn="ctr" defTabSz="457200"/>
            <a:r>
              <a:rPr lang="fr-FR" sz="1400" b="1" dirty="0">
                <a:solidFill>
                  <a:srgbClr val="DADC4B">
                    <a:lumMod val="50000"/>
                  </a:srgbClr>
                </a:solidFill>
                <a:latin typeface="Calibri Light"/>
                <a:cs typeface="Calibri Light"/>
              </a:rPr>
              <a:t>Droits humains</a:t>
            </a:r>
          </a:p>
        </p:txBody>
      </p:sp>
      <p:pic>
        <p:nvPicPr>
          <p:cNvPr id="16" name="Picture 14" descr="alive and thriving.png">
            <a:extLst>
              <a:ext uri="{FF2B5EF4-FFF2-40B4-BE49-F238E27FC236}">
                <a16:creationId xmlns:a16="http://schemas.microsoft.com/office/drawing/2014/main" id="{04E32F44-E2AE-69DB-8B5B-E2D666589173}"/>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459568" y="1136022"/>
            <a:ext cx="2999287" cy="2090660"/>
          </a:xfrm>
          <a:prstGeom prst="rect">
            <a:avLst/>
          </a:prstGeom>
        </p:spPr>
      </p:pic>
      <p:sp>
        <p:nvSpPr>
          <p:cNvPr id="17" name="TextBox 4">
            <a:extLst>
              <a:ext uri="{FF2B5EF4-FFF2-40B4-BE49-F238E27FC236}">
                <a16:creationId xmlns:a16="http://schemas.microsoft.com/office/drawing/2014/main" id="{4839DDCD-1F50-88A2-FD15-CE63FDC4F1FB}"/>
              </a:ext>
            </a:extLst>
          </p:cNvPr>
          <p:cNvSpPr txBox="1"/>
          <p:nvPr/>
        </p:nvSpPr>
        <p:spPr>
          <a:xfrm>
            <a:off x="4117348" y="766690"/>
            <a:ext cx="2639254" cy="369332"/>
          </a:xfrm>
          <a:prstGeom prst="rect">
            <a:avLst/>
          </a:prstGeom>
          <a:noFill/>
        </p:spPr>
        <p:txBody>
          <a:bodyPr wrap="square" rtlCol="0">
            <a:spAutoFit/>
          </a:bodyPr>
          <a:lstStyle/>
          <a:p>
            <a:pPr algn="ctr" defTabSz="457200"/>
            <a:r>
              <a:rPr lang="fr-FR" b="1" dirty="0">
                <a:solidFill>
                  <a:srgbClr val="0081AE"/>
                </a:solidFill>
                <a:latin typeface="Calibri Light"/>
                <a:cs typeface="Calibri Light"/>
              </a:rPr>
              <a:t>Vivant et prospère</a:t>
            </a:r>
          </a:p>
        </p:txBody>
      </p:sp>
      <p:pic>
        <p:nvPicPr>
          <p:cNvPr id="18" name="Picture 3" descr="intergenrational justice.tiff">
            <a:extLst>
              <a:ext uri="{FF2B5EF4-FFF2-40B4-BE49-F238E27FC236}">
                <a16:creationId xmlns:a16="http://schemas.microsoft.com/office/drawing/2014/main" id="{0070DC1A-6EDB-4906-81EE-64928D23B7AA}"/>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b="14505"/>
          <a:stretch/>
        </p:blipFill>
        <p:spPr>
          <a:xfrm>
            <a:off x="603804" y="3713241"/>
            <a:ext cx="2855764" cy="2145323"/>
          </a:xfrm>
          <a:prstGeom prst="rect">
            <a:avLst/>
          </a:prstGeom>
        </p:spPr>
      </p:pic>
      <p:sp>
        <p:nvSpPr>
          <p:cNvPr id="19" name="TextBox 10">
            <a:extLst>
              <a:ext uri="{FF2B5EF4-FFF2-40B4-BE49-F238E27FC236}">
                <a16:creationId xmlns:a16="http://schemas.microsoft.com/office/drawing/2014/main" id="{958E7C60-3271-FB0D-5AFA-BBC856A170BF}"/>
              </a:ext>
            </a:extLst>
          </p:cNvPr>
          <p:cNvSpPr txBox="1"/>
          <p:nvPr/>
        </p:nvSpPr>
        <p:spPr>
          <a:xfrm>
            <a:off x="915867" y="3130690"/>
            <a:ext cx="2215104" cy="541046"/>
          </a:xfrm>
          <a:prstGeom prst="rect">
            <a:avLst/>
          </a:prstGeom>
          <a:noFill/>
        </p:spPr>
        <p:txBody>
          <a:bodyPr wrap="square" rtlCol="0">
            <a:spAutoFit/>
          </a:bodyPr>
          <a:lstStyle/>
          <a:p>
            <a:pPr algn="ctr" defTabSz="457200">
              <a:lnSpc>
                <a:spcPct val="80000"/>
              </a:lnSpc>
            </a:pPr>
            <a:r>
              <a:rPr lang="fr-FR" b="1" dirty="0">
                <a:solidFill>
                  <a:schemeClr val="accent6">
                    <a:lumMod val="50000"/>
                  </a:schemeClr>
                </a:solidFill>
                <a:latin typeface="Calibri Light"/>
                <a:cs typeface="Calibri Light"/>
              </a:rPr>
              <a:t>Égalité entre les</a:t>
            </a:r>
          </a:p>
          <a:p>
            <a:pPr algn="ctr" defTabSz="457200">
              <a:lnSpc>
                <a:spcPct val="80000"/>
              </a:lnSpc>
            </a:pPr>
            <a:r>
              <a:rPr lang="fr-FR" b="1" dirty="0">
                <a:solidFill>
                  <a:schemeClr val="accent6">
                    <a:lumMod val="50000"/>
                  </a:schemeClr>
                </a:solidFill>
                <a:latin typeface="Calibri Light"/>
                <a:cs typeface="Calibri Light"/>
              </a:rPr>
              <a:t>générations</a:t>
            </a:r>
          </a:p>
        </p:txBody>
      </p:sp>
      <p:pic>
        <p:nvPicPr>
          <p:cNvPr id="20" name="Picture 15" descr="currencies_2037560b.jpg">
            <a:extLst>
              <a:ext uri="{FF2B5EF4-FFF2-40B4-BE49-F238E27FC236}">
                <a16:creationId xmlns:a16="http://schemas.microsoft.com/office/drawing/2014/main" id="{55AE7E71-529C-0938-462B-893F5E31529E}"/>
              </a:ext>
            </a:extLst>
          </p:cNvPr>
          <p:cNvPicPr>
            <a:picLocks noChangeAspect="1"/>
          </p:cNvPicPr>
          <p:nvPr/>
        </p:nvPicPr>
        <p:blipFill rotWithShape="1">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r="21503"/>
          <a:stretch/>
        </p:blipFill>
        <p:spPr>
          <a:xfrm>
            <a:off x="3725864" y="3713240"/>
            <a:ext cx="2690957" cy="2145323"/>
          </a:xfrm>
          <a:prstGeom prst="rect">
            <a:avLst/>
          </a:prstGeom>
        </p:spPr>
      </p:pic>
      <p:sp>
        <p:nvSpPr>
          <p:cNvPr id="21" name="TextBox 18">
            <a:extLst>
              <a:ext uri="{FF2B5EF4-FFF2-40B4-BE49-F238E27FC236}">
                <a16:creationId xmlns:a16="http://schemas.microsoft.com/office/drawing/2014/main" id="{FB5FC17E-EB36-A5D6-FFED-9ED0C7630F18}"/>
              </a:ext>
            </a:extLst>
          </p:cNvPr>
          <p:cNvSpPr txBox="1"/>
          <p:nvPr/>
        </p:nvSpPr>
        <p:spPr>
          <a:xfrm>
            <a:off x="4009458" y="3086689"/>
            <a:ext cx="2407197" cy="830997"/>
          </a:xfrm>
          <a:prstGeom prst="rect">
            <a:avLst/>
          </a:prstGeom>
          <a:solidFill>
            <a:sysClr val="window" lastClr="FFFFFF">
              <a:lumMod val="65000"/>
              <a:alpha val="79000"/>
            </a:sysClr>
          </a:solidFill>
          <a:effectLst>
            <a:softEdge rad="190500"/>
          </a:effectLst>
        </p:spPr>
        <p:txBody>
          <a:bodyPr wrap="square" rtlCol="0">
            <a:spAutoFit/>
          </a:bodyPr>
          <a:lstStyle/>
          <a:p>
            <a:pPr defTabSz="457200">
              <a:defRPr/>
            </a:pPr>
            <a:r>
              <a:rPr lang="fr-FR" sz="2400" b="1" kern="0" dirty="0">
                <a:solidFill>
                  <a:schemeClr val="accent5">
                    <a:lumMod val="75000"/>
                  </a:schemeClr>
                </a:solidFill>
                <a:latin typeface="Calibri Light"/>
                <a:cs typeface="Calibri Light"/>
              </a:rPr>
              <a:t>Avantages</a:t>
            </a:r>
          </a:p>
          <a:p>
            <a:pPr defTabSz="457200">
              <a:defRPr/>
            </a:pPr>
            <a:r>
              <a:rPr lang="fr-FR" sz="2400" b="1" kern="0" dirty="0">
                <a:solidFill>
                  <a:schemeClr val="accent5">
                    <a:lumMod val="75000"/>
                  </a:schemeClr>
                </a:solidFill>
                <a:latin typeface="Calibri Light"/>
                <a:cs typeface="Calibri Light"/>
              </a:rPr>
              <a:t>économiques</a:t>
            </a:r>
          </a:p>
        </p:txBody>
      </p:sp>
      <p:sp>
        <p:nvSpPr>
          <p:cNvPr id="4" name="ZoneTexte 3">
            <a:extLst>
              <a:ext uri="{FF2B5EF4-FFF2-40B4-BE49-F238E27FC236}">
                <a16:creationId xmlns:a16="http://schemas.microsoft.com/office/drawing/2014/main" id="{C1DB01BD-0DA0-2A7E-4536-70251885587B}"/>
              </a:ext>
            </a:extLst>
          </p:cNvPr>
          <p:cNvSpPr txBox="1"/>
          <p:nvPr/>
        </p:nvSpPr>
        <p:spPr>
          <a:xfrm>
            <a:off x="6980804" y="1924462"/>
            <a:ext cx="4607392" cy="2554545"/>
          </a:xfrm>
          <a:prstGeom prst="rect">
            <a:avLst/>
          </a:prstGeom>
          <a:noFill/>
        </p:spPr>
        <p:txBody>
          <a:bodyPr wrap="square">
            <a:spAutoFit/>
          </a:bodyPr>
          <a:lstStyle/>
          <a:p>
            <a:r>
              <a:rPr lang="fr-FR" sz="3200" dirty="0"/>
              <a:t>Éliminer le retard de croissance au Niger est une étape nécessaire pour le développement inclusif du pays</a:t>
            </a:r>
          </a:p>
        </p:txBody>
      </p:sp>
    </p:spTree>
    <p:extLst>
      <p:ext uri="{BB962C8B-B14F-4D97-AF65-F5344CB8AC3E}">
        <p14:creationId xmlns:p14="http://schemas.microsoft.com/office/powerpoint/2010/main" val="374844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arn(inVertical)">
                                      <p:cBhvr>
                                        <p:cTn id="19" dur="500"/>
                                        <p:tgtEl>
                                          <p:spTgt spid="1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dissolve">
                                      <p:cBhvr>
                                        <p:cTn id="23" dur="500"/>
                                        <p:tgtEl>
                                          <p:spTgt spid="18"/>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9" grpId="0"/>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DA48B2-C718-4324-6D64-B4B85EA2DF57}"/>
              </a:ext>
            </a:extLst>
          </p:cNvPr>
          <p:cNvSpPr>
            <a:spLocks noGrp="1"/>
          </p:cNvSpPr>
          <p:nvPr>
            <p:ph type="title"/>
          </p:nvPr>
        </p:nvSpPr>
        <p:spPr>
          <a:xfrm>
            <a:off x="182880" y="267287"/>
            <a:ext cx="11015003" cy="759655"/>
          </a:xfrm>
        </p:spPr>
        <p:txBody>
          <a:bodyPr>
            <a:normAutofit fontScale="90000"/>
          </a:bodyPr>
          <a:lstStyle/>
          <a:p>
            <a:pPr>
              <a:spcBef>
                <a:spcPts val="0"/>
              </a:spcBef>
            </a:pPr>
            <a:br>
              <a:rPr lang="fr-FR" sz="3600" b="1" cap="small" dirty="0">
                <a:solidFill>
                  <a:schemeClr val="accent5">
                    <a:lumMod val="75000"/>
                  </a:schemeClr>
                </a:solidFill>
              </a:rPr>
            </a:br>
            <a:r>
              <a:rPr lang="fr-FR" sz="3600" b="1" cap="small" dirty="0">
                <a:solidFill>
                  <a:schemeClr val="accent5">
                    <a:lumMod val="75000"/>
                  </a:schemeClr>
                </a:solidFill>
              </a:rPr>
              <a:t> </a:t>
            </a:r>
            <a:r>
              <a:rPr lang="fr-FR" sz="2700" b="1" dirty="0">
                <a:solidFill>
                  <a:srgbClr val="0081AE">
                    <a:lumMod val="75000"/>
                  </a:srgbClr>
                </a:solidFill>
                <a:latin typeface="+mn-lt"/>
                <a:ea typeface="+mn-ea"/>
                <a:cs typeface="Calibri Light"/>
              </a:rPr>
              <a:t>Éliminer le retard de croissance et emprunter le chemin du développement implique:</a:t>
            </a:r>
            <a:br>
              <a:rPr lang="fr-FR" sz="3600" cap="small" dirty="0">
                <a:solidFill>
                  <a:schemeClr val="accent5">
                    <a:lumMod val="75000"/>
                  </a:schemeClr>
                </a:solidFill>
              </a:rPr>
            </a:br>
            <a:endParaRPr lang="fr-FR" dirty="0">
              <a:solidFill>
                <a:schemeClr val="accent5">
                  <a:lumMod val="75000"/>
                </a:schemeClr>
              </a:solidFill>
            </a:endParaRPr>
          </a:p>
        </p:txBody>
      </p:sp>
      <p:sp>
        <p:nvSpPr>
          <p:cNvPr id="6" name="Rectangle 5">
            <a:extLst>
              <a:ext uri="{FF2B5EF4-FFF2-40B4-BE49-F238E27FC236}">
                <a16:creationId xmlns:a16="http://schemas.microsoft.com/office/drawing/2014/main" id="{17662BE4-329A-3945-4239-D6376B6ABF1C}"/>
              </a:ext>
            </a:extLst>
          </p:cNvPr>
          <p:cNvSpPr/>
          <p:nvPr/>
        </p:nvSpPr>
        <p:spPr>
          <a:xfrm>
            <a:off x="478300" y="1269115"/>
            <a:ext cx="10733649" cy="4647426"/>
          </a:xfrm>
          <a:prstGeom prst="rect">
            <a:avLst/>
          </a:prstGeom>
        </p:spPr>
        <p:txBody>
          <a:bodyPr wrap="square">
            <a:spAutoFit/>
          </a:bodyPr>
          <a:lstStyle/>
          <a:p>
            <a:pPr marL="342900" indent="-342900" algn="just">
              <a:spcBef>
                <a:spcPts val="1200"/>
              </a:spcBef>
              <a:spcAft>
                <a:spcPts val="600"/>
              </a:spcAft>
              <a:buFontTx/>
              <a:buBlip>
                <a:blip r:embed="rId3"/>
              </a:buBlip>
            </a:pPr>
            <a:r>
              <a:rPr lang="fr-FR" sz="2400" b="1" dirty="0">
                <a:solidFill>
                  <a:srgbClr val="0081AE">
                    <a:lumMod val="50000"/>
                  </a:srgbClr>
                </a:solidFill>
                <a:cs typeface="Calibri Light"/>
              </a:rPr>
              <a:t>Une Mobilisation progressive et dans la durée </a:t>
            </a:r>
            <a:r>
              <a:rPr lang="fr-FR" sz="2400" b="1" dirty="0">
                <a:solidFill>
                  <a:srgbClr val="C00000"/>
                </a:solidFill>
                <a:cs typeface="Calibri Light"/>
              </a:rPr>
              <a:t>de nouveaux </a:t>
            </a:r>
            <a:r>
              <a:rPr lang="fr-FR" sz="2400" b="1" u="sng" dirty="0">
                <a:solidFill>
                  <a:srgbClr val="C00000"/>
                </a:solidFill>
                <a:cs typeface="Calibri Light"/>
              </a:rPr>
              <a:t>moyens et financements </a:t>
            </a:r>
            <a:r>
              <a:rPr lang="fr-FR" sz="2400" b="1" dirty="0">
                <a:solidFill>
                  <a:srgbClr val="C00000"/>
                </a:solidFill>
                <a:cs typeface="Calibri Light"/>
              </a:rPr>
              <a:t>sur le budget de l’Etat, </a:t>
            </a:r>
            <a:r>
              <a:rPr lang="fr-FR" sz="2400" b="1" dirty="0">
                <a:solidFill>
                  <a:srgbClr val="0081AE">
                    <a:lumMod val="50000"/>
                  </a:srgbClr>
                </a:solidFill>
                <a:cs typeface="Calibri Light"/>
              </a:rPr>
              <a:t>à la fois pour : (1) </a:t>
            </a:r>
            <a:r>
              <a:rPr lang="fr-FR" sz="2400" b="1" dirty="0">
                <a:solidFill>
                  <a:srgbClr val="FF0000"/>
                </a:solidFill>
                <a:cs typeface="Calibri Light"/>
              </a:rPr>
              <a:t>la prise en charge médical</a:t>
            </a:r>
            <a:r>
              <a:rPr lang="fr-FR" sz="2400" b="1" dirty="0">
                <a:solidFill>
                  <a:srgbClr val="0081AE">
                    <a:lumMod val="50000"/>
                  </a:srgbClr>
                </a:solidFill>
                <a:cs typeface="Calibri Light"/>
              </a:rPr>
              <a:t>e de la malnutrition aiguë  et (2) la prévention </a:t>
            </a:r>
            <a:r>
              <a:rPr lang="fr-FR" sz="2400" b="1" dirty="0">
                <a:solidFill>
                  <a:srgbClr val="FF0000"/>
                </a:solidFill>
                <a:cs typeface="Calibri Light"/>
              </a:rPr>
              <a:t>et la réduction de la prévalence</a:t>
            </a:r>
            <a:r>
              <a:rPr lang="fr-FR" sz="2400" b="1" dirty="0">
                <a:solidFill>
                  <a:srgbClr val="0081AE">
                    <a:lumMod val="50000"/>
                  </a:srgbClr>
                </a:solidFill>
                <a:cs typeface="Calibri Light"/>
              </a:rPr>
              <a:t> de toutes les formes de la malnutrition;</a:t>
            </a:r>
          </a:p>
          <a:p>
            <a:pPr marL="342900" lvl="1" indent="-342900" algn="just">
              <a:spcBef>
                <a:spcPts val="1200"/>
              </a:spcBef>
              <a:spcAft>
                <a:spcPts val="600"/>
              </a:spcAft>
              <a:buFontTx/>
              <a:buBlip>
                <a:blip r:embed="rId3"/>
              </a:buBlip>
            </a:pPr>
            <a:r>
              <a:rPr lang="fr-FR" sz="2400" b="1" dirty="0">
                <a:solidFill>
                  <a:srgbClr val="DADC4B">
                    <a:lumMod val="50000"/>
                  </a:srgbClr>
                </a:solidFill>
                <a:cs typeface="Calibri Light"/>
              </a:rPr>
              <a:t>Un Suivi rigoureux des arbitrages budgétaires </a:t>
            </a:r>
            <a:r>
              <a:rPr lang="fr-FR" sz="2400" b="1" dirty="0">
                <a:solidFill>
                  <a:srgbClr val="FF0000"/>
                </a:solidFill>
                <a:cs typeface="Calibri Light"/>
              </a:rPr>
              <a:t>en faveur </a:t>
            </a:r>
            <a:r>
              <a:rPr lang="fr-FR" sz="2400" b="1" dirty="0">
                <a:solidFill>
                  <a:srgbClr val="DADC4B">
                    <a:lumMod val="50000"/>
                  </a:srgbClr>
                </a:solidFill>
                <a:cs typeface="Calibri Light"/>
              </a:rPr>
              <a:t>des secteurs contributeurs de la nutrition;</a:t>
            </a:r>
          </a:p>
          <a:p>
            <a:pPr marL="342900" indent="-342900" algn="just">
              <a:spcBef>
                <a:spcPts val="1200"/>
              </a:spcBef>
              <a:spcAft>
                <a:spcPts val="600"/>
              </a:spcAft>
              <a:buFontTx/>
              <a:buBlip>
                <a:blip r:embed="rId3"/>
              </a:buBlip>
            </a:pPr>
            <a:r>
              <a:rPr lang="fr-FR" sz="2400" b="1" dirty="0">
                <a:solidFill>
                  <a:srgbClr val="FF0000"/>
                </a:solidFill>
                <a:cs typeface="Calibri Light"/>
              </a:rPr>
              <a:t>Un plaidoyer et une optimisation de </a:t>
            </a:r>
            <a:r>
              <a:rPr lang="fr-FR" sz="2400" b="1" dirty="0">
                <a:solidFill>
                  <a:srgbClr val="0081AE">
                    <a:lumMod val="75000"/>
                  </a:srgbClr>
                </a:solidFill>
                <a:cs typeface="Calibri Light"/>
              </a:rPr>
              <a:t>la mobilisation des ressources </a:t>
            </a:r>
            <a:r>
              <a:rPr lang="fr-FR" sz="2400" b="1" dirty="0" err="1">
                <a:solidFill>
                  <a:srgbClr val="0081AE">
                    <a:lumMod val="75000"/>
                  </a:srgbClr>
                </a:solidFill>
                <a:cs typeface="Calibri Light"/>
              </a:rPr>
              <a:t>exterieures</a:t>
            </a:r>
            <a:endParaRPr lang="fr-FR" sz="2400" b="1" dirty="0">
              <a:solidFill>
                <a:srgbClr val="0081AE">
                  <a:lumMod val="75000"/>
                </a:srgbClr>
              </a:solidFill>
              <a:cs typeface="Calibri Light"/>
            </a:endParaRPr>
          </a:p>
          <a:p>
            <a:pPr marL="342900" indent="-342900" algn="just">
              <a:spcBef>
                <a:spcPts val="1200"/>
              </a:spcBef>
              <a:spcAft>
                <a:spcPts val="600"/>
              </a:spcAft>
              <a:buFontTx/>
              <a:buBlip>
                <a:blip r:embed="rId3"/>
              </a:buBlip>
            </a:pPr>
            <a:r>
              <a:rPr lang="fr-FR" sz="2400" b="1" dirty="0">
                <a:solidFill>
                  <a:srgbClr val="FF0000"/>
                </a:solidFill>
                <a:cs typeface="Calibri Light"/>
              </a:rPr>
              <a:t>La mise à grande échelle des interventions sectorielles contribuant à l’amélioration de la sécurité nutritionnelle</a:t>
            </a:r>
            <a:r>
              <a:rPr lang="fr-FR" sz="2400" b="1" dirty="0">
                <a:solidFill>
                  <a:srgbClr val="DADC4B">
                    <a:lumMod val="50000"/>
                  </a:srgbClr>
                </a:solidFill>
                <a:cs typeface="Calibri Light"/>
              </a:rPr>
              <a:t> .</a:t>
            </a:r>
          </a:p>
          <a:p>
            <a:pPr algn="just">
              <a:spcBef>
                <a:spcPts val="1200"/>
              </a:spcBef>
              <a:spcAft>
                <a:spcPts val="600"/>
              </a:spcAft>
            </a:pPr>
            <a:endParaRPr lang="fr-FR" sz="2000" i="1" strike="sngStrike" dirty="0">
              <a:solidFill>
                <a:srgbClr val="0081AE">
                  <a:lumMod val="75000"/>
                </a:srgbClr>
              </a:solidFill>
            </a:endParaRPr>
          </a:p>
        </p:txBody>
      </p:sp>
    </p:spTree>
    <p:extLst>
      <p:ext uri="{BB962C8B-B14F-4D97-AF65-F5344CB8AC3E}">
        <p14:creationId xmlns:p14="http://schemas.microsoft.com/office/powerpoint/2010/main" val="247429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1" dur="500"/>
                                        <p:tgtEl>
                                          <p:spTgt spid="6">
                                            <p:txEl>
                                              <p:pRg st="1" end="1"/>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5" dur="500"/>
                                        <p:tgtEl>
                                          <p:spTgt spid="6">
                                            <p:txEl>
                                              <p:pRg st="2" end="2"/>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randombar(horizontal)">
                                      <p:cBhvr>
                                        <p:cTn id="1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DA48B2-C718-4324-6D64-B4B85EA2DF57}"/>
              </a:ext>
            </a:extLst>
          </p:cNvPr>
          <p:cNvSpPr>
            <a:spLocks noGrp="1"/>
          </p:cNvSpPr>
          <p:nvPr>
            <p:ph type="title"/>
          </p:nvPr>
        </p:nvSpPr>
        <p:spPr>
          <a:xfrm>
            <a:off x="295421" y="267287"/>
            <a:ext cx="10902462" cy="499403"/>
          </a:xfrm>
        </p:spPr>
        <p:txBody>
          <a:bodyPr>
            <a:normAutofit fontScale="90000"/>
          </a:bodyPr>
          <a:lstStyle/>
          <a:p>
            <a:pPr>
              <a:spcBef>
                <a:spcPts val="0"/>
              </a:spcBef>
            </a:pPr>
            <a:br>
              <a:rPr lang="fr-FR" sz="3600" b="1" cap="small" dirty="0">
                <a:solidFill>
                  <a:schemeClr val="accent5">
                    <a:lumMod val="75000"/>
                  </a:schemeClr>
                </a:solidFill>
              </a:rPr>
            </a:br>
            <a:r>
              <a:rPr lang="fr-FR" sz="3600" b="1" cap="small" dirty="0">
                <a:solidFill>
                  <a:schemeClr val="accent5">
                    <a:lumMod val="75000"/>
                  </a:schemeClr>
                </a:solidFill>
              </a:rPr>
              <a:t> </a:t>
            </a:r>
            <a:r>
              <a:rPr lang="fr-FR" sz="2700" b="1" dirty="0">
                <a:solidFill>
                  <a:srgbClr val="0081AE">
                    <a:lumMod val="75000"/>
                  </a:srgbClr>
                </a:solidFill>
                <a:latin typeface="+mn-lt"/>
                <a:ea typeface="+mn-ea"/>
                <a:cs typeface="Calibri Light"/>
              </a:rPr>
              <a:t>Utilisation des résultats dans le plaidoyer</a:t>
            </a:r>
            <a:br>
              <a:rPr lang="fr-FR" sz="3600" cap="small" dirty="0">
                <a:solidFill>
                  <a:schemeClr val="accent5">
                    <a:lumMod val="75000"/>
                  </a:schemeClr>
                </a:solidFill>
              </a:rPr>
            </a:br>
            <a:endParaRPr lang="fr-FR" dirty="0">
              <a:solidFill>
                <a:schemeClr val="accent5">
                  <a:lumMod val="75000"/>
                </a:schemeClr>
              </a:solidFill>
            </a:endParaRPr>
          </a:p>
        </p:txBody>
      </p:sp>
      <p:sp>
        <p:nvSpPr>
          <p:cNvPr id="3" name="Espace réservé du contenu 2">
            <a:extLst>
              <a:ext uri="{FF2B5EF4-FFF2-40B4-BE49-F238E27FC236}">
                <a16:creationId xmlns:a16="http://schemas.microsoft.com/office/drawing/2014/main" id="{626E2958-8A10-23DF-FDF4-FCCD0D229759}"/>
              </a:ext>
            </a:extLst>
          </p:cNvPr>
          <p:cNvSpPr txBox="1">
            <a:spLocks/>
          </p:cNvSpPr>
          <p:nvPr/>
        </p:nvSpPr>
        <p:spPr>
          <a:xfrm>
            <a:off x="330178" y="867831"/>
            <a:ext cx="11039828" cy="44145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None/>
              <a:tabLst/>
              <a:defRPr/>
            </a:pPr>
            <a:r>
              <a:rPr kumimoji="0" lang="fr-FR" sz="1600" b="1" i="0" u="none" strike="noStrike" kern="1200" cap="none" spc="0" normalizeH="0" baseline="0" noProof="0" dirty="0">
                <a:ln>
                  <a:noFill/>
                </a:ln>
                <a:solidFill>
                  <a:srgbClr val="DADC4B">
                    <a:lumMod val="50000"/>
                  </a:srgbClr>
                </a:solidFill>
                <a:effectLst/>
                <a:uLnTx/>
                <a:uFillTx/>
                <a:latin typeface="Trebuchet MS"/>
                <a:ea typeface="+mn-ea"/>
                <a:cs typeface="+mn-cs"/>
              </a:rPr>
              <a:t>Les résultats de l’analyse ont servi à: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rgbClr val="DADC4B">
                    <a:lumMod val="50000"/>
                  </a:srgbClr>
                </a:solidFill>
                <a:effectLst/>
                <a:uLnTx/>
                <a:uFillTx/>
                <a:latin typeface="Trebuchet MS"/>
                <a:ea typeface="+mn-ea"/>
                <a:cs typeface="+mn-cs"/>
              </a:rPr>
              <a:t>Influencer l’accès au grand public à l’information juste et utile sur la nutrition:</a:t>
            </a:r>
            <a:r>
              <a:rPr kumimoji="0" lang="fr-FR" sz="1600" b="1" i="0" u="none" strike="noStrike" kern="1200" cap="none" spc="0" normalizeH="0" noProof="0" dirty="0">
                <a:ln>
                  <a:noFill/>
                </a:ln>
                <a:solidFill>
                  <a:srgbClr val="DADC4B">
                    <a:lumMod val="50000"/>
                  </a:srgbClr>
                </a:solidFill>
                <a:effectLst/>
                <a:uLnTx/>
                <a:uFillTx/>
                <a:latin typeface="Trebuchet MS"/>
                <a:ea typeface="+mn-ea"/>
                <a:cs typeface="+mn-cs"/>
              </a:rPr>
              <a:t> </a:t>
            </a:r>
            <a:r>
              <a:rPr kumimoji="0" lang="fr-FR" sz="1600" i="1" u="none" strike="noStrike" kern="1200" cap="none" spc="0" normalizeH="0" noProof="0" dirty="0">
                <a:ln>
                  <a:noFill/>
                </a:ln>
                <a:solidFill>
                  <a:schemeClr val="accent2">
                    <a:lumMod val="75000"/>
                  </a:schemeClr>
                </a:solidFill>
                <a:effectLst/>
                <a:uLnTx/>
                <a:uFillTx/>
                <a:latin typeface="Trebuchet MS"/>
                <a:ea typeface="+mn-ea"/>
                <a:cs typeface="+mn-cs"/>
              </a:rPr>
              <a:t>Mise à contribution du réseau des journaliste pour la nutrition</a:t>
            </a:r>
            <a:endParaRPr kumimoji="0" lang="fr-FR" sz="1600" i="1" u="none" strike="noStrike" kern="1200" cap="none" spc="0" normalizeH="0" baseline="0" noProof="0" dirty="0">
              <a:ln>
                <a:noFill/>
              </a:ln>
              <a:solidFill>
                <a:schemeClr val="accent2">
                  <a:lumMod val="75000"/>
                </a:schemeClr>
              </a:solidFill>
              <a:effectLst/>
              <a:uLnTx/>
              <a:uFillTx/>
              <a:latin typeface="Trebuchet MS"/>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rgbClr val="0081AE"/>
                </a:solidFill>
                <a:effectLst/>
                <a:uLnTx/>
                <a:uFillTx/>
                <a:latin typeface="Trebuchet MS"/>
                <a:ea typeface="+mn-ea"/>
                <a:cs typeface="+mn-cs"/>
              </a:rPr>
              <a:t>Jouer le rôle de veille citoyenne en : </a:t>
            </a:r>
          </a:p>
          <a:p>
            <a:pPr marL="542925" marR="0" lvl="1" indent="-271463"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DADC4B">
                    <a:lumMod val="50000"/>
                  </a:srgbClr>
                </a:solidFill>
                <a:effectLst/>
                <a:uLnTx/>
                <a:uFillTx/>
                <a:latin typeface="Trebuchet MS"/>
                <a:ea typeface="+mn-ea"/>
                <a:cs typeface="+mn-cs"/>
              </a:rPr>
              <a:t>disséminant les informations sur les changements dans l’alimentation et la situation nutritionnelle et </a:t>
            </a:r>
            <a:r>
              <a:rPr lang="fr-FR" sz="1600" i="1" dirty="0">
                <a:solidFill>
                  <a:schemeClr val="accent2">
                    <a:lumMod val="75000"/>
                  </a:schemeClr>
                </a:solidFill>
                <a:latin typeface="Trebuchet MS"/>
              </a:rPr>
              <a:t>insistant sur l’importance de la nutrition à la fois dans ses dimensions de prévention et de prise en charge et le cout de l’inaction: Séminaires Parlementaires</a:t>
            </a:r>
          </a:p>
          <a:p>
            <a:pPr marL="542925" marR="0" lvl="1" indent="-271463"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DADC4B">
                    <a:lumMod val="75000"/>
                  </a:srgbClr>
                </a:solidFill>
                <a:effectLst/>
                <a:uLnTx/>
                <a:uFillTx/>
                <a:latin typeface="Trebuchet MS"/>
                <a:ea typeface="+mn-ea"/>
                <a:cs typeface="+mn-cs"/>
              </a:rPr>
              <a:t>Menant un plaidoyer essentiel visant à faire de la nutrition une priorité politique: Utilisation des résultats pour guider les orientations nationales: </a:t>
            </a:r>
          </a:p>
          <a:p>
            <a:pPr marL="728662" lvl="1" indent="-457200">
              <a:spcBef>
                <a:spcPts val="600"/>
              </a:spcBef>
              <a:spcAft>
                <a:spcPts val="600"/>
              </a:spcAft>
              <a:buFont typeface="Wingdings" panose="05000000000000000000" pitchFamily="2" charset="2"/>
              <a:buChar char="Ø"/>
              <a:defRPr/>
            </a:pPr>
            <a:r>
              <a:rPr lang="fr-FR" sz="1600" i="1" dirty="0">
                <a:solidFill>
                  <a:schemeClr val="accent2">
                    <a:lumMod val="75000"/>
                  </a:schemeClr>
                </a:solidFill>
                <a:latin typeface="Trebuchet MS"/>
              </a:rPr>
              <a:t>Programme politique, Politiques sectorielles (i3N, PNSN, Protection sociale), Stratégies et Plans nationaux (Plan de développement économique et social),</a:t>
            </a:r>
          </a:p>
          <a:p>
            <a:pPr marL="728662" lvl="1" indent="-457200">
              <a:spcBef>
                <a:spcPts val="600"/>
              </a:spcBef>
              <a:spcAft>
                <a:spcPts val="600"/>
              </a:spcAft>
              <a:buFont typeface="Wingdings" panose="05000000000000000000" pitchFamily="2" charset="2"/>
              <a:buChar char="Ø"/>
              <a:defRPr/>
            </a:pPr>
            <a:r>
              <a:rPr lang="fr-FR" sz="1600" i="1" dirty="0">
                <a:solidFill>
                  <a:schemeClr val="accent2">
                    <a:lumMod val="75000"/>
                  </a:schemeClr>
                </a:solidFill>
                <a:latin typeface="Trebuchet MS"/>
              </a:rPr>
              <a:t>Engagement du Pays aux initiatives sous régionales et internationales (Transformation des Systèmes Alimentaires, Nutrition pour la croissance, </a:t>
            </a:r>
          </a:p>
          <a:p>
            <a:pPr marL="542925" marR="0" lvl="1" indent="-271463"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0070C0"/>
                </a:solidFill>
                <a:effectLst/>
                <a:uLnTx/>
                <a:uFillTx/>
                <a:latin typeface="Trebuchet MS"/>
                <a:ea typeface="+mn-ea"/>
                <a:cs typeface="+mn-cs"/>
              </a:rPr>
              <a:t>Soutenir le doublement des allocations actuelles et les dépenses de nutrition </a:t>
            </a:r>
          </a:p>
          <a:p>
            <a:pPr marL="728662" marR="0" lvl="1" indent="-457200" fontAlgn="auto">
              <a:spcBef>
                <a:spcPts val="600"/>
              </a:spcBef>
              <a:spcAft>
                <a:spcPts val="600"/>
              </a:spcAft>
              <a:buClrTx/>
              <a:buSzTx/>
              <a:buFont typeface="Wingdings" panose="05000000000000000000" pitchFamily="2" charset="2"/>
              <a:buChar char="Ø"/>
              <a:tabLst/>
              <a:defRPr/>
            </a:pPr>
            <a:r>
              <a:rPr lang="fr-FR" sz="1600" i="1" dirty="0">
                <a:solidFill>
                  <a:schemeClr val="accent2">
                    <a:lumMod val="75000"/>
                  </a:schemeClr>
                </a:solidFill>
                <a:latin typeface="Trebuchet MS"/>
              </a:rPr>
              <a:t>Conduite des analyses complémentaires telles que Fill the </a:t>
            </a:r>
            <a:r>
              <a:rPr lang="fr-FR" sz="1600" i="1" dirty="0" err="1">
                <a:solidFill>
                  <a:schemeClr val="accent2">
                    <a:lumMod val="75000"/>
                  </a:schemeClr>
                </a:solidFill>
                <a:latin typeface="Trebuchet MS"/>
              </a:rPr>
              <a:t>Nutrient</a:t>
            </a:r>
            <a:r>
              <a:rPr lang="fr-FR" sz="1600" i="1" dirty="0">
                <a:solidFill>
                  <a:schemeClr val="accent2">
                    <a:lumMod val="75000"/>
                  </a:schemeClr>
                </a:solidFill>
                <a:latin typeface="Trebuchet MS"/>
              </a:rPr>
              <a:t> Gap (FNG), Fortification Rapid </a:t>
            </a:r>
            <a:r>
              <a:rPr lang="fr-FR" sz="1600" i="1" dirty="0" err="1">
                <a:solidFill>
                  <a:schemeClr val="accent2">
                    <a:lumMod val="75000"/>
                  </a:schemeClr>
                </a:solidFill>
                <a:latin typeface="Trebuchet MS"/>
              </a:rPr>
              <a:t>Assesment</a:t>
            </a:r>
            <a:r>
              <a:rPr lang="fr-FR" sz="1600" i="1" dirty="0">
                <a:solidFill>
                  <a:schemeClr val="accent2">
                    <a:lumMod val="75000"/>
                  </a:schemeClr>
                </a:solidFill>
                <a:latin typeface="Trebuchet MS"/>
              </a:rPr>
              <a:t> Tool (FRAT), Analyse des allocations et dépenses  budgétaires dédiées  à la nutrition</a:t>
            </a:r>
          </a:p>
          <a:p>
            <a:pPr marL="542925" marR="0" lvl="1" indent="-271463"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400" b="1" i="0" u="none" strike="noStrike" kern="1200" cap="none" spc="0" normalizeH="0" baseline="0" noProof="0" dirty="0">
                <a:ln>
                  <a:noFill/>
                </a:ln>
                <a:solidFill>
                  <a:srgbClr val="575757"/>
                </a:solidFill>
                <a:effectLst/>
                <a:uLnTx/>
                <a:uFillTx/>
                <a:latin typeface="Trebuchet MS"/>
                <a:ea typeface="+mn-ea"/>
                <a:cs typeface="+mn-cs"/>
              </a:rPr>
              <a:t>Soutenir</a:t>
            </a:r>
            <a:r>
              <a:rPr kumimoji="0" lang="fr-FR" sz="1400" b="1" i="0" u="none" strike="noStrike" kern="1200" cap="none" spc="0" normalizeH="0" noProof="0" dirty="0">
                <a:ln>
                  <a:noFill/>
                </a:ln>
                <a:solidFill>
                  <a:srgbClr val="575757"/>
                </a:solidFill>
                <a:effectLst/>
                <a:uLnTx/>
                <a:uFillTx/>
                <a:latin typeface="Trebuchet MS"/>
                <a:ea typeface="+mn-ea"/>
                <a:cs typeface="+mn-cs"/>
              </a:rPr>
              <a:t> </a:t>
            </a:r>
            <a:r>
              <a:rPr kumimoji="0" lang="fr-FR" sz="1400" b="1" i="0" u="none" strike="noStrike" kern="1200" cap="none" spc="0" normalizeH="0" baseline="0" noProof="0" dirty="0">
                <a:ln>
                  <a:noFill/>
                </a:ln>
                <a:solidFill>
                  <a:srgbClr val="575757"/>
                </a:solidFill>
                <a:effectLst/>
                <a:uLnTx/>
                <a:uFillTx/>
                <a:latin typeface="Trebuchet MS"/>
                <a:ea typeface="+mn-ea"/>
                <a:cs typeface="+mn-cs"/>
              </a:rPr>
              <a:t> l’adoption des textes législatifs et réglementaires contribuant à la lutte contre la malnutrition (comme par exemple la loi sur le code des substituts du lait maternel et la législation sur la fortification)</a:t>
            </a:r>
          </a:p>
          <a:p>
            <a:pPr marL="542925" marR="0" lvl="1" indent="-271463"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fr-FR" sz="1400" b="1" dirty="0">
                <a:solidFill>
                  <a:srgbClr val="575757"/>
                </a:solidFill>
                <a:latin typeface="Trebuchet MS"/>
              </a:rPr>
              <a:t>SOUTENIR LES DIALOGUES MULTIACTEURS SUR LES SYSTEMES ALIMENTAIRES SENSIBLES A LA NUTRITION et RESPECTIEUX DE L’ENVIRONNEMENT (Voir Discours de SEM MOHAMED BAZOUM, PRN)</a:t>
            </a:r>
            <a:endParaRPr kumimoji="0" lang="fr-FR" sz="1400" b="0" i="0" u="none" strike="noStrike" kern="1200" cap="none" spc="0" normalizeH="0" baseline="0" noProof="0" dirty="0">
              <a:ln>
                <a:noFill/>
              </a:ln>
              <a:solidFill>
                <a:srgbClr val="575757"/>
              </a:solidFill>
              <a:effectLst/>
              <a:uLnTx/>
              <a:uFillTx/>
              <a:latin typeface="Trebuchet MS"/>
              <a:ea typeface="+mn-ea"/>
              <a:cs typeface="+mn-cs"/>
            </a:endParaRPr>
          </a:p>
        </p:txBody>
      </p:sp>
    </p:spTree>
    <p:extLst>
      <p:ext uri="{BB962C8B-B14F-4D97-AF65-F5344CB8AC3E}">
        <p14:creationId xmlns:p14="http://schemas.microsoft.com/office/powerpoint/2010/main" val="186292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9" dur="500"/>
                                        <p:tgtEl>
                                          <p:spTgt spid="3">
                                            <p:txEl>
                                              <p:pRg st="3" end="3"/>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7" dur="500"/>
                                        <p:tgtEl>
                                          <p:spTgt spid="3">
                                            <p:txEl>
                                              <p:pRg st="5" end="5"/>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1" dur="500"/>
                                        <p:tgtEl>
                                          <p:spTgt spid="3">
                                            <p:txEl>
                                              <p:pRg st="6" end="6"/>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5" dur="500"/>
                                        <p:tgtEl>
                                          <p:spTgt spid="3">
                                            <p:txEl>
                                              <p:pRg st="7" end="7"/>
                                            </p:txEl>
                                          </p:spTgt>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9" dur="500"/>
                                        <p:tgtEl>
                                          <p:spTgt spid="3">
                                            <p:txEl>
                                              <p:pRg st="8" end="8"/>
                                            </p:txEl>
                                          </p:spTgt>
                                        </p:tgtEl>
                                      </p:cBhvr>
                                    </p:animEffect>
                                  </p:childTnLst>
                                </p:cTn>
                              </p:par>
                            </p:childTnLst>
                          </p:cTn>
                        </p:par>
                        <p:par>
                          <p:cTn id="40" fill="hold">
                            <p:stCondLst>
                              <p:cond delay="4500"/>
                            </p:stCondLst>
                            <p:childTnLst>
                              <p:par>
                                <p:cTn id="41" presetID="14" presetClass="entr" presetSubtype="10" fill="hold"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randombar(horizontal)">
                                      <p:cBhvr>
                                        <p:cTn id="43" dur="500"/>
                                        <p:tgtEl>
                                          <p:spTgt spid="3">
                                            <p:txEl>
                                              <p:pRg st="9" end="9"/>
                                            </p:txEl>
                                          </p:spTgt>
                                        </p:tgtEl>
                                      </p:cBhvr>
                                    </p:animEffect>
                                  </p:childTnLst>
                                </p:cTn>
                              </p:par>
                            </p:childTnLst>
                          </p:cTn>
                        </p:par>
                        <p:par>
                          <p:cTn id="44" fill="hold">
                            <p:stCondLst>
                              <p:cond delay="5000"/>
                            </p:stCondLst>
                            <p:childTnLst>
                              <p:par>
                                <p:cTn id="45" presetID="14" presetClass="entr" presetSubtype="10" fill="hold" nodeType="after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533"/>
            <a:ext cx="11985674" cy="7996877"/>
          </a:xfrm>
          <a:prstGeom prst="rect">
            <a:avLst/>
          </a:prstGeom>
        </p:spPr>
      </p:pic>
      <p:sp>
        <p:nvSpPr>
          <p:cNvPr id="12" name="Rectangle 11"/>
          <p:cNvSpPr/>
          <p:nvPr/>
        </p:nvSpPr>
        <p:spPr>
          <a:xfrm>
            <a:off x="1628503" y="5700575"/>
            <a:ext cx="8648700" cy="830997"/>
          </a:xfrm>
          <a:prstGeom prst="rect">
            <a:avLst/>
          </a:prstGeom>
          <a:noFill/>
        </p:spPr>
        <p:txBody>
          <a:bodyPr wrap="square">
            <a:spAutoFit/>
          </a:bodyPr>
          <a:lstStyle/>
          <a:p>
            <a:pPr algn="ctr">
              <a:spcBef>
                <a:spcPct val="0"/>
              </a:spcBef>
              <a:defRPr/>
            </a:pPr>
            <a:r>
              <a:rPr lang="en-US" sz="4800" b="1" dirty="0">
                <a:solidFill>
                  <a:srgbClr val="9BBB59">
                    <a:lumMod val="60000"/>
                    <a:lumOff val="40000"/>
                  </a:srgbClr>
                </a:solidFill>
                <a:latin typeface="Calibri"/>
              </a:rPr>
              <a:t>Merci de </a:t>
            </a:r>
            <a:r>
              <a:rPr lang="en-US" sz="4800" b="1" dirty="0" err="1">
                <a:solidFill>
                  <a:srgbClr val="9BBB59">
                    <a:lumMod val="60000"/>
                    <a:lumOff val="40000"/>
                  </a:srgbClr>
                </a:solidFill>
                <a:latin typeface="Calibri"/>
              </a:rPr>
              <a:t>votre</a:t>
            </a:r>
            <a:r>
              <a:rPr lang="en-US" sz="4800" b="1" dirty="0">
                <a:solidFill>
                  <a:srgbClr val="9BBB59">
                    <a:lumMod val="60000"/>
                    <a:lumOff val="40000"/>
                  </a:srgbClr>
                </a:solidFill>
                <a:latin typeface="Calibri"/>
              </a:rPr>
              <a:t> attention</a:t>
            </a:r>
            <a:endParaRPr lang="fr-FR" sz="4800" b="1" dirty="0">
              <a:solidFill>
                <a:srgbClr val="9BBB59">
                  <a:lumMod val="60000"/>
                  <a:lumOff val="40000"/>
                </a:srgbClr>
              </a:solidFill>
              <a:latin typeface="Tw Cen MT"/>
            </a:endParaRPr>
          </a:p>
        </p:txBody>
      </p:sp>
      <p:sp>
        <p:nvSpPr>
          <p:cNvPr id="2" name="Rectangle 1"/>
          <p:cNvSpPr/>
          <p:nvPr/>
        </p:nvSpPr>
        <p:spPr>
          <a:xfrm>
            <a:off x="1524000" y="3804486"/>
            <a:ext cx="9144000" cy="1754326"/>
          </a:xfrm>
          <a:prstGeom prst="rect">
            <a:avLst/>
          </a:prstGeom>
        </p:spPr>
        <p:txBody>
          <a:bodyPr wrap="square">
            <a:spAutoFit/>
          </a:bodyPr>
          <a:lstStyle/>
          <a:p>
            <a:pPr algn="ctr" defTabSz="457200"/>
            <a:r>
              <a:rPr lang="fr-FR" sz="3600" b="1" dirty="0">
                <a:solidFill>
                  <a:srgbClr val="9BBB59">
                    <a:lumMod val="60000"/>
                    <a:lumOff val="40000"/>
                  </a:srgbClr>
                </a:solidFill>
                <a:effectLst>
                  <a:outerShdw blurRad="38100" dist="38100" dir="2700000" algn="tl">
                    <a:srgbClr val="000000">
                      <a:alpha val="43137"/>
                    </a:srgbClr>
                  </a:outerShdw>
                </a:effectLst>
                <a:latin typeface="Gill Sans MT" pitchFamily="34" charset="0"/>
              </a:rPr>
              <a:t>L'élimination du retard de croissance au Niger est une étape nécessaire pour </a:t>
            </a:r>
          </a:p>
          <a:p>
            <a:pPr algn="ctr" defTabSz="457200"/>
            <a:r>
              <a:rPr lang="fr-FR" sz="3600" b="1" dirty="0">
                <a:solidFill>
                  <a:srgbClr val="9BBB59">
                    <a:lumMod val="60000"/>
                    <a:lumOff val="40000"/>
                  </a:srgbClr>
                </a:solidFill>
                <a:effectLst>
                  <a:outerShdw blurRad="38100" dist="38100" dir="2700000" algn="tl">
                    <a:srgbClr val="000000">
                      <a:alpha val="43137"/>
                    </a:srgbClr>
                  </a:outerShdw>
                </a:effectLst>
                <a:latin typeface="Gill Sans MT" pitchFamily="34" charset="0"/>
              </a:rPr>
              <a:t>le développement durable du pays</a:t>
            </a:r>
            <a:endParaRPr lang="en-US" sz="3600" b="1" dirty="0">
              <a:solidFill>
                <a:srgbClr val="9BBB59">
                  <a:lumMod val="60000"/>
                  <a:lumOff val="40000"/>
                </a:srgbClr>
              </a:solidFill>
              <a:effectLst>
                <a:outerShdw blurRad="38100" dist="38100" dir="2700000" algn="tl">
                  <a:srgbClr val="000000">
                    <a:alpha val="43137"/>
                  </a:srgbClr>
                </a:outerShdw>
              </a:effectLst>
              <a:latin typeface="Gill Sans MT" pitchFamily="34" charset="0"/>
            </a:endParaRPr>
          </a:p>
        </p:txBody>
      </p:sp>
    </p:spTree>
    <p:extLst>
      <p:ext uri="{BB962C8B-B14F-4D97-AF65-F5344CB8AC3E}">
        <p14:creationId xmlns:p14="http://schemas.microsoft.com/office/powerpoint/2010/main" val="1941405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18107</TotalTime>
  <Words>2611</Words>
  <Application>Microsoft Office PowerPoint</Application>
  <PresentationFormat>Grand écran</PresentationFormat>
  <Paragraphs>196</Paragraphs>
  <Slides>18</Slides>
  <Notes>15</Notes>
  <HiddenSlides>0</HiddenSlides>
  <MMClips>0</MMClips>
  <ScaleCrop>false</ScaleCrop>
  <HeadingPairs>
    <vt:vector size="8" baseType="variant">
      <vt:variant>
        <vt:lpstr>Polices utilisées</vt:lpstr>
      </vt:variant>
      <vt:variant>
        <vt:i4>8</vt:i4>
      </vt:variant>
      <vt:variant>
        <vt:lpstr>Thème</vt:lpstr>
      </vt:variant>
      <vt:variant>
        <vt:i4>2</vt:i4>
      </vt:variant>
      <vt:variant>
        <vt:lpstr>Serveurs OLE incorporés</vt:lpstr>
      </vt:variant>
      <vt:variant>
        <vt:i4>1</vt:i4>
      </vt:variant>
      <vt:variant>
        <vt:lpstr>Titres des diapositives</vt:lpstr>
      </vt:variant>
      <vt:variant>
        <vt:i4>18</vt:i4>
      </vt:variant>
    </vt:vector>
  </HeadingPairs>
  <TitlesOfParts>
    <vt:vector size="29" baseType="lpstr">
      <vt:lpstr>Arial</vt:lpstr>
      <vt:lpstr>Calibri</vt:lpstr>
      <vt:lpstr>Calibri Light</vt:lpstr>
      <vt:lpstr>Gill Sans MT</vt:lpstr>
      <vt:lpstr>Times New Roman</vt:lpstr>
      <vt:lpstr>Trebuchet MS</vt:lpstr>
      <vt:lpstr>Tw Cen MT</vt:lpstr>
      <vt:lpstr>Wingdings</vt:lpstr>
      <vt:lpstr>1_Thème Office</vt:lpstr>
      <vt:lpstr>Office Theme</vt:lpstr>
      <vt:lpstr>think-cell Slide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processus de la conduite de l’étude du Coût de la Faim </vt:lpstr>
      <vt:lpstr>  Résultats de l’étude sur le coût de la faim </vt:lpstr>
      <vt:lpstr>  Coûts de la sous-nutrition selon l’étude sur le coût de la faim </vt:lpstr>
      <vt:lpstr>  Éliminer le retard de croissance et emprunter le chemin du développement implique: </vt:lpstr>
      <vt:lpstr>  Utilisation des résultats dans le plaidoyer </vt:lpstr>
      <vt:lpstr>Présentation PowerPoint</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NtandouBouzitou, Gervais (FAONE)</dc:creator>
  <cp:lastModifiedBy>ABOUBACAR MAHAMADOU</cp:lastModifiedBy>
  <cp:revision>369</cp:revision>
  <cp:lastPrinted>2022-01-29T07:11:42Z</cp:lastPrinted>
  <dcterms:created xsi:type="dcterms:W3CDTF">2022-01-13T13:08:26Z</dcterms:created>
  <dcterms:modified xsi:type="dcterms:W3CDTF">2022-11-09T09:10:38Z</dcterms:modified>
</cp:coreProperties>
</file>