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79" r:id="rId2"/>
  </p:sldMasterIdLst>
  <p:notesMasterIdLst>
    <p:notesMasterId r:id="rId14"/>
  </p:notesMasterIdLst>
  <p:sldIdLst>
    <p:sldId id="262" r:id="rId3"/>
    <p:sldId id="752" r:id="rId4"/>
    <p:sldId id="772" r:id="rId5"/>
    <p:sldId id="773" r:id="rId6"/>
    <p:sldId id="774" r:id="rId7"/>
    <p:sldId id="775" r:id="rId8"/>
    <p:sldId id="776" r:id="rId9"/>
    <p:sldId id="777" r:id="rId10"/>
    <p:sldId id="779" r:id="rId11"/>
    <p:sldId id="780" r:id="rId12"/>
    <p:sldId id="771" r:id="rId13"/>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055193-9122-46F7-A1A3-7F105632DF07}" v="8" dt="2022-12-13T11:18:13.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8" autoAdjust="0"/>
    <p:restoredTop sz="87627" autoAdjust="0"/>
  </p:normalViewPr>
  <p:slideViewPr>
    <p:cSldViewPr snapToGrid="0" snapToObjects="1">
      <p:cViewPr varScale="1">
        <p:scale>
          <a:sx n="57" d="100"/>
          <a:sy n="57" d="100"/>
        </p:scale>
        <p:origin x="1612" y="4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ebrand, Raphael GIZ NE" userId="f997a099-260b-4a14-9690-b81e9d47612b" providerId="ADAL" clId="{AF055193-9122-46F7-A1A3-7F105632DF07}"/>
    <pc:docChg chg="undo custSel modSld">
      <pc:chgData name="Hillebrand, Raphael GIZ NE" userId="f997a099-260b-4a14-9690-b81e9d47612b" providerId="ADAL" clId="{AF055193-9122-46F7-A1A3-7F105632DF07}" dt="2022-12-13T11:18:13.298" v="38" actId="20577"/>
      <pc:docMkLst>
        <pc:docMk/>
      </pc:docMkLst>
      <pc:sldChg chg="modSp">
        <pc:chgData name="Hillebrand, Raphael GIZ NE" userId="f997a099-260b-4a14-9690-b81e9d47612b" providerId="ADAL" clId="{AF055193-9122-46F7-A1A3-7F105632DF07}" dt="2022-12-13T11:18:13.298" v="38" actId="20577"/>
        <pc:sldMkLst>
          <pc:docMk/>
          <pc:sldMk cId="2327293776" sldId="262"/>
        </pc:sldMkLst>
        <pc:spChg chg="mod">
          <ac:chgData name="Hillebrand, Raphael GIZ NE" userId="f997a099-260b-4a14-9690-b81e9d47612b" providerId="ADAL" clId="{AF055193-9122-46F7-A1A3-7F105632DF07}" dt="2022-12-13T11:18:13.298" v="38" actId="20577"/>
          <ac:spMkLst>
            <pc:docMk/>
            <pc:sldMk cId="2327293776" sldId="262"/>
            <ac:spMk id="3" creationId="{00000000-0000-0000-0000-000000000000}"/>
          </ac:spMkLst>
        </pc:spChg>
      </pc:sldChg>
      <pc:sldChg chg="modSp mod">
        <pc:chgData name="Hillebrand, Raphael GIZ NE" userId="f997a099-260b-4a14-9690-b81e9d47612b" providerId="ADAL" clId="{AF055193-9122-46F7-A1A3-7F105632DF07}" dt="2022-12-13T11:05:51.557" v="0" actId="20577"/>
        <pc:sldMkLst>
          <pc:docMk/>
          <pc:sldMk cId="1515633531" sldId="752"/>
        </pc:sldMkLst>
        <pc:spChg chg="mod">
          <ac:chgData name="Hillebrand, Raphael GIZ NE" userId="f997a099-260b-4a14-9690-b81e9d47612b" providerId="ADAL" clId="{AF055193-9122-46F7-A1A3-7F105632DF07}" dt="2022-12-13T11:05:51.557" v="0" actId="20577"/>
          <ac:spMkLst>
            <pc:docMk/>
            <pc:sldMk cId="1515633531" sldId="752"/>
            <ac:spMk id="11" creationId="{00000000-0000-0000-0000-000000000000}"/>
          </ac:spMkLst>
        </pc:spChg>
      </pc:sldChg>
      <pc:sldChg chg="modSp mod">
        <pc:chgData name="Hillebrand, Raphael GIZ NE" userId="f997a099-260b-4a14-9690-b81e9d47612b" providerId="ADAL" clId="{AF055193-9122-46F7-A1A3-7F105632DF07}" dt="2022-12-13T11:08:13.239" v="2" actId="20577"/>
        <pc:sldMkLst>
          <pc:docMk/>
          <pc:sldMk cId="2721161830" sldId="772"/>
        </pc:sldMkLst>
        <pc:spChg chg="mod">
          <ac:chgData name="Hillebrand, Raphael GIZ NE" userId="f997a099-260b-4a14-9690-b81e9d47612b" providerId="ADAL" clId="{AF055193-9122-46F7-A1A3-7F105632DF07}" dt="2022-12-13T11:08:13.239" v="2" actId="20577"/>
          <ac:spMkLst>
            <pc:docMk/>
            <pc:sldMk cId="2721161830" sldId="772"/>
            <ac:spMk id="11" creationId="{00000000-0000-0000-0000-000000000000}"/>
          </ac:spMkLst>
        </pc:spChg>
      </pc:sldChg>
      <pc:sldChg chg="modSp mod">
        <pc:chgData name="Hillebrand, Raphael GIZ NE" userId="f997a099-260b-4a14-9690-b81e9d47612b" providerId="ADAL" clId="{AF055193-9122-46F7-A1A3-7F105632DF07}" dt="2022-12-13T11:12:08.621" v="18" actId="20577"/>
        <pc:sldMkLst>
          <pc:docMk/>
          <pc:sldMk cId="2360932710" sldId="773"/>
        </pc:sldMkLst>
        <pc:spChg chg="mod">
          <ac:chgData name="Hillebrand, Raphael GIZ NE" userId="f997a099-260b-4a14-9690-b81e9d47612b" providerId="ADAL" clId="{AF055193-9122-46F7-A1A3-7F105632DF07}" dt="2022-12-13T11:09:59.256" v="5" actId="20577"/>
          <ac:spMkLst>
            <pc:docMk/>
            <pc:sldMk cId="2360932710" sldId="773"/>
            <ac:spMk id="11" creationId="{00000000-0000-0000-0000-000000000000}"/>
          </ac:spMkLst>
        </pc:spChg>
        <pc:spChg chg="mod">
          <ac:chgData name="Hillebrand, Raphael GIZ NE" userId="f997a099-260b-4a14-9690-b81e9d47612b" providerId="ADAL" clId="{AF055193-9122-46F7-A1A3-7F105632DF07}" dt="2022-12-13T11:12:08.621" v="18" actId="20577"/>
          <ac:spMkLst>
            <pc:docMk/>
            <pc:sldMk cId="2360932710" sldId="773"/>
            <ac:spMk id="13" creationId="{00000000-0000-0000-0000-000000000000}"/>
          </ac:spMkLst>
        </pc:spChg>
      </pc:sldChg>
      <pc:sldChg chg="modSp mod modNotesTx">
        <pc:chgData name="Hillebrand, Raphael GIZ NE" userId="f997a099-260b-4a14-9690-b81e9d47612b" providerId="ADAL" clId="{AF055193-9122-46F7-A1A3-7F105632DF07}" dt="2022-12-13T11:11:41.269" v="17" actId="20577"/>
        <pc:sldMkLst>
          <pc:docMk/>
          <pc:sldMk cId="1299326439" sldId="774"/>
        </pc:sldMkLst>
        <pc:spChg chg="mod">
          <ac:chgData name="Hillebrand, Raphael GIZ NE" userId="f997a099-260b-4a14-9690-b81e9d47612b" providerId="ADAL" clId="{AF055193-9122-46F7-A1A3-7F105632DF07}" dt="2022-12-13T11:10:58.520" v="9" actId="20577"/>
          <ac:spMkLst>
            <pc:docMk/>
            <pc:sldMk cId="1299326439" sldId="774"/>
            <ac:spMk id="11" creationId="{00000000-0000-0000-0000-000000000000}"/>
          </ac:spMkLst>
        </pc:spChg>
        <pc:spChg chg="mod">
          <ac:chgData name="Hillebrand, Raphael GIZ NE" userId="f997a099-260b-4a14-9690-b81e9d47612b" providerId="ADAL" clId="{AF055193-9122-46F7-A1A3-7F105632DF07}" dt="2022-12-13T11:10:32.058" v="6" actId="20577"/>
          <ac:spMkLst>
            <pc:docMk/>
            <pc:sldMk cId="1299326439" sldId="774"/>
            <ac:spMk id="13" creationId="{00000000-0000-0000-0000-000000000000}"/>
          </ac:spMkLst>
        </pc:spChg>
        <pc:spChg chg="mod">
          <ac:chgData name="Hillebrand, Raphael GIZ NE" userId="f997a099-260b-4a14-9690-b81e9d47612b" providerId="ADAL" clId="{AF055193-9122-46F7-A1A3-7F105632DF07}" dt="2022-12-13T11:11:23.640" v="13" actId="20577"/>
          <ac:spMkLst>
            <pc:docMk/>
            <pc:sldMk cId="1299326439" sldId="774"/>
            <ac:spMk id="18" creationId="{00000000-0000-0000-0000-000000000000}"/>
          </ac:spMkLst>
        </pc:spChg>
      </pc:sldChg>
      <pc:sldChg chg="addSp delSp modSp mod">
        <pc:chgData name="Hillebrand, Raphael GIZ NE" userId="f997a099-260b-4a14-9690-b81e9d47612b" providerId="ADAL" clId="{AF055193-9122-46F7-A1A3-7F105632DF07}" dt="2022-12-13T11:13:34.485" v="26"/>
        <pc:sldMkLst>
          <pc:docMk/>
          <pc:sldMk cId="2924005596" sldId="775"/>
        </pc:sldMkLst>
        <pc:spChg chg="mod">
          <ac:chgData name="Hillebrand, Raphael GIZ NE" userId="f997a099-260b-4a14-9690-b81e9d47612b" providerId="ADAL" clId="{AF055193-9122-46F7-A1A3-7F105632DF07}" dt="2022-12-13T11:12:37.943" v="21" actId="20577"/>
          <ac:spMkLst>
            <pc:docMk/>
            <pc:sldMk cId="2924005596" sldId="775"/>
            <ac:spMk id="11" creationId="{00000000-0000-0000-0000-000000000000}"/>
          </ac:spMkLst>
        </pc:spChg>
        <pc:graphicFrameChg chg="mod">
          <ac:chgData name="Hillebrand, Raphael GIZ NE" userId="f997a099-260b-4a14-9690-b81e9d47612b" providerId="ADAL" clId="{AF055193-9122-46F7-A1A3-7F105632DF07}" dt="2022-12-13T11:13:34.485" v="26"/>
          <ac:graphicFrameMkLst>
            <pc:docMk/>
            <pc:sldMk cId="2924005596" sldId="775"/>
            <ac:graphicFrameMk id="6" creationId="{653F1A53-EF4B-F1CA-05E9-3FB6EA3FFCCB}"/>
          </ac:graphicFrameMkLst>
        </pc:graphicFrameChg>
        <pc:picChg chg="add del mod">
          <ac:chgData name="Hillebrand, Raphael GIZ NE" userId="f997a099-260b-4a14-9690-b81e9d47612b" providerId="ADAL" clId="{AF055193-9122-46F7-A1A3-7F105632DF07}" dt="2022-12-13T11:13:07.507" v="25"/>
          <ac:picMkLst>
            <pc:docMk/>
            <pc:sldMk cId="2924005596" sldId="775"/>
            <ac:picMk id="2" creationId="{5406846A-02FB-4D19-8766-FA0E7D55014F}"/>
          </ac:picMkLst>
        </pc:picChg>
      </pc:sldChg>
      <pc:sldChg chg="modSp mod">
        <pc:chgData name="Hillebrand, Raphael GIZ NE" userId="f997a099-260b-4a14-9690-b81e9d47612b" providerId="ADAL" clId="{AF055193-9122-46F7-A1A3-7F105632DF07}" dt="2022-12-13T11:14:02.340" v="27" actId="20577"/>
        <pc:sldMkLst>
          <pc:docMk/>
          <pc:sldMk cId="31121051" sldId="776"/>
        </pc:sldMkLst>
        <pc:spChg chg="mod">
          <ac:chgData name="Hillebrand, Raphael GIZ NE" userId="f997a099-260b-4a14-9690-b81e9d47612b" providerId="ADAL" clId="{AF055193-9122-46F7-A1A3-7F105632DF07}" dt="2022-12-13T11:14:02.340" v="27" actId="20577"/>
          <ac:spMkLst>
            <pc:docMk/>
            <pc:sldMk cId="31121051" sldId="776"/>
            <ac:spMk id="11" creationId="{00000000-0000-0000-0000-000000000000}"/>
          </ac:spMkLst>
        </pc:spChg>
      </pc:sldChg>
      <pc:sldChg chg="modSp mod">
        <pc:chgData name="Hillebrand, Raphael GIZ NE" userId="f997a099-260b-4a14-9690-b81e9d47612b" providerId="ADAL" clId="{AF055193-9122-46F7-A1A3-7F105632DF07}" dt="2022-12-13T11:15:15.950" v="29" actId="14100"/>
        <pc:sldMkLst>
          <pc:docMk/>
          <pc:sldMk cId="2619945176" sldId="777"/>
        </pc:sldMkLst>
        <pc:spChg chg="mod">
          <ac:chgData name="Hillebrand, Raphael GIZ NE" userId="f997a099-260b-4a14-9690-b81e9d47612b" providerId="ADAL" clId="{AF055193-9122-46F7-A1A3-7F105632DF07}" dt="2022-12-13T11:15:15.950" v="29" actId="14100"/>
          <ac:spMkLst>
            <pc:docMk/>
            <pc:sldMk cId="2619945176" sldId="777"/>
            <ac:spMk id="11" creationId="{00000000-0000-0000-0000-000000000000}"/>
          </ac:spMkLst>
        </pc:spChg>
      </pc:sldChg>
      <pc:sldChg chg="modSp mod">
        <pc:chgData name="Hillebrand, Raphael GIZ NE" userId="f997a099-260b-4a14-9690-b81e9d47612b" providerId="ADAL" clId="{AF055193-9122-46F7-A1A3-7F105632DF07}" dt="2022-12-13T11:16:32.628" v="32" actId="20577"/>
        <pc:sldMkLst>
          <pc:docMk/>
          <pc:sldMk cId="2513698121" sldId="779"/>
        </pc:sldMkLst>
        <pc:spChg chg="mod">
          <ac:chgData name="Hillebrand, Raphael GIZ NE" userId="f997a099-260b-4a14-9690-b81e9d47612b" providerId="ADAL" clId="{AF055193-9122-46F7-A1A3-7F105632DF07}" dt="2022-12-13T11:16:02.617" v="31" actId="14100"/>
          <ac:spMkLst>
            <pc:docMk/>
            <pc:sldMk cId="2513698121" sldId="779"/>
            <ac:spMk id="11" creationId="{00000000-0000-0000-0000-000000000000}"/>
          </ac:spMkLst>
        </pc:spChg>
        <pc:graphicFrameChg chg="modGraphic">
          <ac:chgData name="Hillebrand, Raphael GIZ NE" userId="f997a099-260b-4a14-9690-b81e9d47612b" providerId="ADAL" clId="{AF055193-9122-46F7-A1A3-7F105632DF07}" dt="2022-12-13T11:16:32.628" v="32" actId="20577"/>
          <ac:graphicFrameMkLst>
            <pc:docMk/>
            <pc:sldMk cId="2513698121" sldId="779"/>
            <ac:graphicFrameMk id="2" creationId="{BFA1AA84-6B66-E92E-57CE-60A3D82581E8}"/>
          </ac:graphicFrameMkLst>
        </pc:graphicFrameChg>
      </pc:sldChg>
      <pc:sldChg chg="modSp mod">
        <pc:chgData name="Hillebrand, Raphael GIZ NE" userId="f997a099-260b-4a14-9690-b81e9d47612b" providerId="ADAL" clId="{AF055193-9122-46F7-A1A3-7F105632DF07}" dt="2022-12-13T11:17:27.928" v="37" actId="20577"/>
        <pc:sldMkLst>
          <pc:docMk/>
          <pc:sldMk cId="1689992664" sldId="780"/>
        </pc:sldMkLst>
        <pc:spChg chg="mod">
          <ac:chgData name="Hillebrand, Raphael GIZ NE" userId="f997a099-260b-4a14-9690-b81e9d47612b" providerId="ADAL" clId="{AF055193-9122-46F7-A1A3-7F105632DF07}" dt="2022-12-13T11:17:27.928" v="37" actId="20577"/>
          <ac:spMkLst>
            <pc:docMk/>
            <pc:sldMk cId="1689992664" sldId="780"/>
            <ac:spMk id="3" creationId="{620B4BE0-E238-2661-1482-5A9F464CEDF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EB1C76C-E7F6-144F-83F7-4BBA30215E2C}" type="datetimeFigureOut">
              <a:rPr lang="fr-FR" smtClean="0"/>
              <a:t>13/12/2022</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89CCC-5FC6-F141-82E1-CC45A867ECCD}" type="slidenum">
              <a:rPr lang="fr-FR" smtClean="0"/>
              <a:t>‹N°›</a:t>
            </a:fld>
            <a:endParaRPr lang="fr-FR"/>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630238"/>
            <a:ext cx="41148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004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14009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a:effectLst/>
                <a:latin typeface="Arial" panose="020B0604020202020204" pitchFamily="34" charset="0"/>
                <a:ea typeface="Calibri" panose="020F0502020204030204" pitchFamily="34" charset="0"/>
                <a:cs typeface="Times New Roman" panose="02020603050405020304" pitchFamily="18" charset="0"/>
              </a:rPr>
              <a:t>La phase 2 tout comme la première phase est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811142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Délais raisonnable, moins de six mois par question</a:t>
            </a: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3607388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Pertinence politique : </a:t>
            </a:r>
            <a:r>
              <a:rPr lang="fr-FR" sz="1800" dirty="0">
                <a:effectLst/>
                <a:latin typeface="Arial" panose="020B0604020202020204" pitchFamily="34" charset="0"/>
                <a:ea typeface="Calibri" panose="020F0502020204030204" pitchFamily="34" charset="0"/>
                <a:cs typeface="Times New Roman" panose="02020603050405020304" pitchFamily="18" charset="0"/>
              </a:rPr>
              <a:t>soutien aux processus de prise de décisions et de conceptions des politiques et programmes de nutrition à court terme</a:t>
            </a:r>
            <a:r>
              <a:rPr lang="fr-FR" sz="1800" b="1" dirty="0">
                <a:effectLst/>
                <a:latin typeface="Arial" panose="020B0604020202020204" pitchFamily="34" charset="0"/>
                <a:ea typeface="Calibri" panose="020F0502020204030204" pitchFamily="34"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800" b="1"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Arial" panose="020B0604020202020204" pitchFamily="34" charset="0"/>
                <a:ea typeface="Calibri" panose="020F0502020204030204" pitchFamily="34" charset="0"/>
                <a:cs typeface="Times New Roman" panose="02020603050405020304" pitchFamily="18" charset="0"/>
              </a:rPr>
              <a:t>Pertinence Multisectorielle : </a:t>
            </a:r>
            <a:r>
              <a:rPr lang="fr-F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peut servir à la mise en œuvre des politiques et programmes multisectoriels et utilisables par plusieurs parties prenantes et secteurs contributifs de la PNSN 2017-2025 et de son Second Plan d’Action 2021-2025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Arial" panose="020B0604020202020204" pitchFamily="34" charset="0"/>
                <a:ea typeface="Calibri" panose="020F0502020204030204" pitchFamily="34" charset="0"/>
                <a:cs typeface="Times New Roman" panose="02020603050405020304" pitchFamily="18" charset="0"/>
              </a:rPr>
              <a:t>Amplitude du problème traité : </a:t>
            </a:r>
            <a:r>
              <a:rPr lang="fr-FR" sz="1800" dirty="0">
                <a:effectLst/>
                <a:latin typeface="Arial" panose="020B0604020202020204" pitchFamily="34" charset="0"/>
                <a:ea typeface="Calibri" panose="020F0502020204030204" pitchFamily="34" charset="0"/>
                <a:cs typeface="Times New Roman" panose="02020603050405020304" pitchFamily="18" charset="0"/>
              </a:rPr>
              <a:t>en termes de prévalence ou d’incidence avec plus d’un secteur concerné et une couverture géographique et un poids social et économique importants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Arial" panose="020B0604020202020204" pitchFamily="34" charset="0"/>
                <a:ea typeface="Calibri" panose="020F0502020204030204" pitchFamily="34" charset="0"/>
                <a:cs typeface="Times New Roman" panose="02020603050405020304" pitchFamily="18" charset="0"/>
              </a:rPr>
              <a:t>Faisabilité technique : </a:t>
            </a:r>
            <a:r>
              <a:rPr lang="fr-FR"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 termes de méthodes d’analyses, de disponibilité, et d’accès aux données sur une période relativement courte.</a:t>
            </a:r>
            <a:endParaRPr lang="fr-FR"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2611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2242982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3373602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60203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057168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81143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13780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13/12/2022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46409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13/12/2022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865678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13/12/2022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43231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13/12/2022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51534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13/12/2022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14125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13/12/2022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4414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13/12/2022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338965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168505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64600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6002174"/>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222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862615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772078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842353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13/12/2022</a:t>
            </a:fld>
            <a:endParaRPr lang="fr-FR">
              <a:solidFill>
                <a:srgbClr val="FFFFFF"/>
              </a:solidFill>
            </a:endParaRPr>
          </a:p>
        </p:txBody>
      </p:sp>
      <p:sp>
        <p:nvSpPr>
          <p:cNvPr id="5" name="Espace réservé du pied de page 4"/>
          <p:cNvSpPr>
            <a:spLocks noGrp="1"/>
          </p:cNvSpPr>
          <p:nvPr>
            <p:ph type="ftr" sz="quarter" idx="11"/>
          </p:nvPr>
        </p:nvSpPr>
        <p:spPr/>
        <p:txBody>
          <a:bodyPr/>
          <a:lstStyle/>
          <a:p>
            <a:endParaRPr lang="fr-FR">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26047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13/12/2022</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a:p>
        </p:txBody>
      </p:sp>
    </p:spTree>
    <p:extLst>
      <p:ext uri="{BB962C8B-B14F-4D97-AF65-F5344CB8AC3E}">
        <p14:creationId xmlns:p14="http://schemas.microsoft.com/office/powerpoint/2010/main" val="191461872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474090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hyperlink" Target="https://ourworldindata.org/crop-yields" TargetMode="External"/><Relationship Id="rId3" Type="http://schemas.openxmlformats.org/officeDocument/2006/relationships/notesSlide" Target="../notesSlides/notesSlide8.xml"/><Relationship Id="rId7" Type="http://schemas.openxmlformats.org/officeDocument/2006/relationships/hyperlink" Target="https://climateknowledgeportal.worldbank.org/country/niger" TargetMode="External"/><Relationship Id="rId2" Type="http://schemas.openxmlformats.org/officeDocument/2006/relationships/slideLayout" Target="../slideLayouts/slideLayout20.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hyperlink" Target="https://data.nal.usda.gov/dataset/international-food-security-0" TargetMode="External"/><Relationship Id="rId4" Type="http://schemas.openxmlformats.org/officeDocument/2006/relationships/image" Target="../media/image2.jpeg"/><Relationship Id="rId9" Type="http://schemas.openxmlformats.org/officeDocument/2006/relationships/hyperlink" Target="https://ourworldindata.org/food-suppl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0469" y="2413000"/>
            <a:ext cx="4603531" cy="2311400"/>
          </a:xfrm>
        </p:spPr>
        <p:txBody>
          <a:bodyPr>
            <a:noAutofit/>
          </a:bodyPr>
          <a:lstStyle/>
          <a:p>
            <a:pPr algn="ctr"/>
            <a:r>
              <a:rPr lang="fr-FR" sz="2800" b="1" dirty="0">
                <a:solidFill>
                  <a:schemeClr val="bg1"/>
                </a:solidFill>
              </a:rPr>
              <a:t>Introduction au Processus de formulation  </a:t>
            </a:r>
            <a:r>
              <a:rPr lang="fr-FR" sz="2800" b="1" dirty="0">
                <a:solidFill>
                  <a:srgbClr val="FF0000"/>
                </a:solidFill>
              </a:rPr>
              <a:t>des questions d’analyse</a:t>
            </a:r>
            <a:r>
              <a:rPr lang="fr-FR" sz="2800" b="1" dirty="0">
                <a:solidFill>
                  <a:schemeClr val="bg1"/>
                </a:solidFill>
              </a:rPr>
              <a:t> et du Plan Cadre d’Analyse 2023-2024 de la PNIN</a:t>
            </a:r>
          </a:p>
        </p:txBody>
      </p:sp>
      <p:sp>
        <p:nvSpPr>
          <p:cNvPr id="3" name="Titre 1"/>
          <p:cNvSpPr txBox="1">
            <a:spLocks/>
          </p:cNvSpPr>
          <p:nvPr/>
        </p:nvSpPr>
        <p:spPr>
          <a:xfrm>
            <a:off x="4635062" y="5116214"/>
            <a:ext cx="4291692" cy="1242138"/>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r>
              <a:rPr lang="pt-BR" sz="1600" dirty="0">
                <a:solidFill>
                  <a:schemeClr val="tx1"/>
                </a:solidFill>
              </a:rPr>
              <a:t>M. Ibrahim SAMAILA ISSA</a:t>
            </a:r>
          </a:p>
          <a:p>
            <a:pPr algn="ctr"/>
            <a:r>
              <a:rPr lang="fr-FR" sz="1600" dirty="0">
                <a:solidFill>
                  <a:schemeClr val="tx1"/>
                </a:solidFill>
              </a:rPr>
              <a:t>Coordonnateur PNIN</a:t>
            </a:r>
            <a:endParaRPr lang="fr-FR" sz="1400" i="1" dirty="0">
              <a:solidFill>
                <a:schemeClr val="tx1"/>
              </a:solidFill>
            </a:endParaRPr>
          </a:p>
        </p:txBody>
      </p:sp>
    </p:spTree>
    <p:extLst>
      <p:ext uri="{BB962C8B-B14F-4D97-AF65-F5344CB8AC3E}">
        <p14:creationId xmlns:p14="http://schemas.microsoft.com/office/powerpoint/2010/main" val="23272937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a:t>
            </a:r>
          </a:p>
        </p:txBody>
      </p:sp>
      <p:sp>
        <p:nvSpPr>
          <p:cNvPr id="11" name="Titre 1"/>
          <p:cNvSpPr txBox="1">
            <a:spLocks/>
          </p:cNvSpPr>
          <p:nvPr/>
        </p:nvSpPr>
        <p:spPr bwMode="auto">
          <a:xfrm>
            <a:off x="154379" y="1040970"/>
            <a:ext cx="8807729" cy="11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defTabSz="914400" rtl="0" eaLnBrk="1" fontAlgn="base" latinLnBrk="0" hangingPunct="1">
              <a:lnSpc>
                <a:spcPct val="95000"/>
              </a:lnSpc>
              <a:spcBef>
                <a:spcPts val="600"/>
              </a:spcBef>
              <a:spcAft>
                <a:spcPts val="600"/>
              </a:spcAft>
              <a:buClrTx/>
              <a:buSzTx/>
              <a:buFontTx/>
              <a:buNone/>
              <a:tabLst/>
              <a:defRPr/>
            </a:pPr>
            <a: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r>
            <a:b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lang="fr-FR" sz="2000" b="1" dirty="0">
                <a:solidFill>
                  <a:schemeClr val="accent1">
                    <a:lumMod val="50000"/>
                  </a:schemeClr>
                </a:solidFill>
                <a:latin typeface="+mn-lt"/>
                <a:ea typeface="+mn-ea"/>
                <a:cs typeface="+mn-cs"/>
              </a:rPr>
              <a:t>La Plateforme Nationale d’Information pour la Nutrition élabore chaque deux ans un Plan Cadre d’Analyse (PCA)</a:t>
            </a:r>
            <a: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t/>
            </a:r>
            <a:b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b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8" name="Espace réservé du contenu 2"/>
          <p:cNvSpPr txBox="1">
            <a:spLocks/>
          </p:cNvSpPr>
          <p:nvPr/>
        </p:nvSpPr>
        <p:spPr bwMode="auto">
          <a:xfrm>
            <a:off x="154379" y="2232076"/>
            <a:ext cx="8807729" cy="3989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b="1" i="0" u="sng" strike="noStrike" kern="1200" cap="none" spc="0" normalizeH="0" baseline="0" noProof="0" dirty="0">
                <a:ln>
                  <a:noFill/>
                </a:ln>
                <a:solidFill>
                  <a:schemeClr val="accent5">
                    <a:lumMod val="75000"/>
                  </a:schemeClr>
                </a:solidFill>
                <a:effectLst/>
                <a:uLnTx/>
                <a:uFillTx/>
                <a:latin typeface="+mj-lt"/>
                <a:ea typeface="+mn-ea"/>
                <a:cs typeface="+mn-cs"/>
              </a:rPr>
              <a:t>Le premier PCA 2019-2020 </a:t>
            </a:r>
            <a:r>
              <a:rPr kumimoji="0" lang="fr-FR" altLang="fr-FR" sz="2000" b="0" i="0" strike="noStrike" kern="1200" cap="none" spc="0" normalizeH="0" baseline="0" noProof="0" dirty="0">
                <a:ln>
                  <a:noFill/>
                </a:ln>
                <a:solidFill>
                  <a:schemeClr val="accent5">
                    <a:lumMod val="75000"/>
                  </a:schemeClr>
                </a:solidFill>
                <a:effectLst/>
                <a:uLnTx/>
                <a:uFillTx/>
                <a:latin typeface="+mj-lt"/>
                <a:ea typeface="+mn-ea"/>
                <a:cs typeface="+mn-cs"/>
              </a:rPr>
              <a:t>a porté sur cinq questions dont 11 rapports ont été produits et diffusé</a:t>
            </a:r>
            <a:r>
              <a:rPr lang="fr-FR" altLang="fr-FR" sz="2000" dirty="0">
                <a:solidFill>
                  <a:schemeClr val="accent5">
                    <a:lumMod val="75000"/>
                  </a:schemeClr>
                </a:solidFill>
                <a:latin typeface="+mj-lt"/>
              </a:rPr>
              <a:t>s (certains sous forme de synopsis).</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lang="fr-FR" altLang="fr-FR" sz="2000" dirty="0">
                <a:solidFill>
                  <a:schemeClr val="accent5">
                    <a:lumMod val="75000"/>
                  </a:schemeClr>
                </a:solidFill>
                <a:latin typeface="+mj-lt"/>
              </a:rPr>
              <a:t>Son élaboration a pris 13 mois, car il s’agissait d’un processus nouveau pour toutes les parties prenantes.</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b="1" i="0" u="sng" strike="noStrike" kern="1200" cap="none" spc="0" normalizeH="0" baseline="0" noProof="0" dirty="0">
                <a:ln>
                  <a:noFill/>
                </a:ln>
                <a:solidFill>
                  <a:schemeClr val="accent5">
                    <a:lumMod val="75000"/>
                  </a:schemeClr>
                </a:solidFill>
                <a:effectLst/>
                <a:uLnTx/>
                <a:uFillTx/>
                <a:latin typeface="+mj-lt"/>
                <a:ea typeface="+mn-ea"/>
                <a:cs typeface="+mn-cs"/>
              </a:rPr>
              <a:t>Le second PCA 2021-2022</a:t>
            </a: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 a tiré les leçons de l’élaboration premier. Il a pris environ 3 mois et le processus était plus politique que le premier. Il a porté sur deux question en plus de la mise à jour de certaines questions du premier PCA. 3 rapports ont été produits, dont un est en cours de finalisation.</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lang="fr-FR" altLang="fr-FR" sz="2000" dirty="0">
                <a:solidFill>
                  <a:schemeClr val="accent5">
                    <a:lumMod val="75000"/>
                  </a:schemeClr>
                </a:solidFill>
                <a:latin typeface="+mj-lt"/>
              </a:rPr>
              <a:t>Le troisième PCA 2023-2024, tirera également les leçons de l’élaboration des deux précédents PCA.</a:t>
            </a:r>
            <a:endPar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endParaRP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lang="fr-FR" altLang="fr-FR" sz="2000" dirty="0">
                <a:solidFill>
                  <a:schemeClr val="accent5">
                    <a:lumMod val="75000"/>
                  </a:schemeClr>
                </a:solidFill>
                <a:latin typeface="+mj-lt"/>
              </a:rPr>
              <a:t>Le processus est piloté par la cellule nutrition du HC3N</a:t>
            </a:r>
            <a:endPar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endParaRPr>
          </a:p>
          <a:p>
            <a:pPr marL="0" marR="0" lvl="0" indent="0" algn="l" defTabSz="914400" rtl="0" eaLnBrk="1" fontAlgn="base" latinLnBrk="0" hangingPunct="1">
              <a:lnSpc>
                <a:spcPct val="90000"/>
              </a:lnSpc>
              <a:spcBef>
                <a:spcPts val="1000"/>
              </a:spcBef>
              <a:spcAft>
                <a:spcPct val="0"/>
              </a:spcAft>
              <a:buClrTx/>
              <a:buSzTx/>
              <a:buNone/>
              <a:tabLst/>
              <a:defRPr/>
            </a:pPr>
            <a:endParaRPr kumimoji="0" lang="fr-FR" altLang="fr-FR" sz="2800" b="0" i="0" u="none" strike="noStrike" kern="1200" cap="none" spc="0" normalizeH="0" baseline="0" noProof="0" dirty="0">
              <a:ln>
                <a:noFill/>
              </a:ln>
              <a:solidFill>
                <a:sysClr val="windowText" lastClr="000000"/>
              </a:solidFill>
              <a:effectLst/>
              <a:uLnTx/>
              <a:uFillTx/>
              <a:latin typeface="Calibri Light" panose="020F0302020204030204"/>
              <a:ea typeface="+mn-ea"/>
              <a:cs typeface="+mn-cs"/>
            </a:endParaRPr>
          </a:p>
          <a:p>
            <a:pPr marL="0" marR="0" lvl="0" indent="0" algn="l" defTabSz="914400" rtl="0" eaLnBrk="1" fontAlgn="base" latinLnBrk="0" hangingPunct="1">
              <a:lnSpc>
                <a:spcPct val="90000"/>
              </a:lnSpc>
              <a:spcBef>
                <a:spcPts val="1000"/>
              </a:spcBef>
              <a:spcAft>
                <a:spcPct val="0"/>
              </a:spcAft>
              <a:buClrTx/>
              <a:buSzTx/>
              <a:buNone/>
              <a:tabLst/>
              <a:defRPr/>
            </a:pPr>
            <a:endParaRPr kumimoji="0" lang="fr-FR" altLang="fr-FR"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563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a:t>
            </a:r>
          </a:p>
        </p:txBody>
      </p:sp>
      <p:sp>
        <p:nvSpPr>
          <p:cNvPr id="11" name="Titre 1"/>
          <p:cNvSpPr txBox="1">
            <a:spLocks/>
          </p:cNvSpPr>
          <p:nvPr/>
        </p:nvSpPr>
        <p:spPr bwMode="auto">
          <a:xfrm>
            <a:off x="154379" y="1241474"/>
            <a:ext cx="8855477" cy="3085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defTabSz="914400" rtl="0" eaLnBrk="1" fontAlgn="base" latinLnBrk="0" hangingPunct="1">
              <a:lnSpc>
                <a:spcPct val="95000"/>
              </a:lnSpc>
              <a:spcBef>
                <a:spcPts val="600"/>
              </a:spcBef>
              <a:spcAft>
                <a:spcPts val="600"/>
              </a:spcAft>
              <a:buClrTx/>
              <a:buSzTx/>
              <a:buFontTx/>
              <a:buNone/>
              <a:tabLst/>
              <a:defRPr/>
            </a:pPr>
            <a: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r>
            <a:b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lang="fr-FR" sz="2000" b="1" dirty="0">
                <a:solidFill>
                  <a:schemeClr val="accent1">
                    <a:lumMod val="50000"/>
                  </a:schemeClr>
                </a:solidFill>
                <a:latin typeface="+mn-lt"/>
                <a:ea typeface="+mn-ea"/>
                <a:cs typeface="+mn-cs"/>
              </a:rPr>
              <a:t>La phase II de la PNIN est mise en œuvre par l’Institut National de la Statistique (INS) qui coordonne l’ensemble des activités avec les différentes parties prenantes et le Haut-Commissariat à l’Initiative 3N (HC3N) qui en est le leader stratégique.</a:t>
            </a:r>
          </a:p>
          <a:p>
            <a:pPr marL="0" marR="0" lvl="0" indent="0" defTabSz="914400" rtl="0" eaLnBrk="1" fontAlgn="base" latinLnBrk="0" hangingPunct="1">
              <a:lnSpc>
                <a:spcPct val="95000"/>
              </a:lnSpc>
              <a:spcBef>
                <a:spcPts val="600"/>
              </a:spcBef>
              <a:spcAft>
                <a:spcPts val="600"/>
              </a:spcAft>
              <a:buClrTx/>
              <a:buSzTx/>
              <a:buFontTx/>
              <a:buNone/>
              <a:tabLst/>
              <a:defRPr/>
            </a:pPr>
            <a:r>
              <a:rPr lang="fr-FR" sz="2000" b="1" dirty="0">
                <a:solidFill>
                  <a:schemeClr val="accent1">
                    <a:lumMod val="50000"/>
                  </a:schemeClr>
                </a:solidFill>
                <a:latin typeface="+mn-lt"/>
                <a:ea typeface="+mn-ea"/>
                <a:cs typeface="+mn-cs"/>
              </a:rPr>
              <a:t>Deux nouveaux secteurs s’ajoutent aux six premiers secteurs :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Le Ministère de l’Action Humanitaire et la Gestion des Catastrophes</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Et celui de la Promotion de la Femme et de la Protection de l’Enfant.</a:t>
            </a:r>
          </a:p>
          <a:p>
            <a:pPr marL="0" marR="0" lvl="0" indent="0" defTabSz="914400" rtl="0" eaLnBrk="1" fontAlgn="base" latinLnBrk="0" hangingPunct="1">
              <a:lnSpc>
                <a:spcPct val="95000"/>
              </a:lnSpc>
              <a:spcBef>
                <a:spcPts val="600"/>
              </a:spcBef>
              <a:spcAft>
                <a:spcPts val="600"/>
              </a:spcAft>
              <a:buClrTx/>
              <a:buSzTx/>
              <a:buFontTx/>
              <a:buNone/>
              <a:tabLst/>
              <a:defRPr/>
            </a:pPr>
            <a:r>
              <a:rPr lang="fr-FR" sz="2000" b="1" dirty="0">
                <a:solidFill>
                  <a:schemeClr val="accent1">
                    <a:lumMod val="50000"/>
                  </a:schemeClr>
                </a:solidFill>
                <a:latin typeface="+mn-lt"/>
                <a:ea typeface="+mn-ea"/>
                <a:cs typeface="+mn-cs"/>
              </a:rPr>
              <a:t> </a:t>
            </a:r>
            <a:endParaRPr lang="fr-FR" altLang="fr-FR" sz="2000" b="1" dirty="0">
              <a:solidFill>
                <a:schemeClr val="accent1">
                  <a:lumMod val="50000"/>
                </a:schemeClr>
              </a:solidFill>
              <a:latin typeface="+mn-lt"/>
              <a:ea typeface="+mn-ea"/>
              <a:cs typeface="+mn-cs"/>
            </a:endParaRPr>
          </a:p>
        </p:txBody>
      </p:sp>
      <p:sp>
        <p:nvSpPr>
          <p:cNvPr id="18" name="Espace réservé du contenu 2"/>
          <p:cNvSpPr txBox="1">
            <a:spLocks/>
          </p:cNvSpPr>
          <p:nvPr/>
        </p:nvSpPr>
        <p:spPr bwMode="auto">
          <a:xfrm>
            <a:off x="34057" y="4327368"/>
            <a:ext cx="8665083" cy="179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fr-FR" sz="2000" b="1" dirty="0">
                <a:solidFill>
                  <a:schemeClr val="accent5">
                    <a:lumMod val="75000"/>
                  </a:schemeClr>
                </a:solidFill>
                <a:latin typeface="+mj-lt"/>
              </a:rPr>
              <a:t>Les résultats des analyses faites dans le cadre du troisième PCA 2023-2024 alimenteront la réflexion sur les priorités de révision/ajustement de la seconde Politique Nationale de Sécurité Nutritionnelle 2026-2035.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endPar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endParaRPr>
          </a:p>
        </p:txBody>
      </p:sp>
    </p:spTree>
    <p:extLst>
      <p:ext uri="{BB962C8B-B14F-4D97-AF65-F5344CB8AC3E}">
        <p14:creationId xmlns:p14="http://schemas.microsoft.com/office/powerpoint/2010/main" val="272116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4</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 2023-2024 </a:t>
            </a:r>
          </a:p>
        </p:txBody>
      </p:sp>
      <p:sp>
        <p:nvSpPr>
          <p:cNvPr id="11" name="Titre 1"/>
          <p:cNvSpPr txBox="1">
            <a:spLocks/>
          </p:cNvSpPr>
          <p:nvPr/>
        </p:nvSpPr>
        <p:spPr bwMode="auto">
          <a:xfrm>
            <a:off x="90211" y="1907660"/>
            <a:ext cx="8989621" cy="157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defTabSz="914400" rtl="0" eaLnBrk="1" fontAlgn="base" latinLnBrk="0" hangingPunct="1">
              <a:lnSpc>
                <a:spcPct val="95000"/>
              </a:lnSpc>
              <a:spcBef>
                <a:spcPts val="600"/>
              </a:spcBef>
              <a:spcAft>
                <a:spcPts val="600"/>
              </a:spcAft>
              <a:buClrTx/>
              <a:buSzTx/>
              <a:buFontTx/>
              <a:buNone/>
              <a:tabLst/>
              <a:defRPr/>
            </a:pPr>
            <a: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r>
            <a:b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r>
              <a:rPr lang="fr-FR" sz="2000" b="1" dirty="0">
                <a:solidFill>
                  <a:schemeClr val="accent1">
                    <a:lumMod val="50000"/>
                  </a:schemeClr>
                </a:solidFill>
                <a:latin typeface="+mn-lt"/>
                <a:ea typeface="+mn-ea"/>
                <a:cs typeface="+mn-cs"/>
              </a:rPr>
              <a:t>L’élaboration du PCA 2023-2024 se fera sur la base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des leçons tirées du second PCA 2021-2022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des besoins récurrents d’informations directement ou indirectement exprimés par les décideurs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de la disponibilité des données de qualité et accessibles à valoriser dans un délais raisonnable. </a:t>
            </a:r>
          </a:p>
          <a:p>
            <a:pPr marL="0" marR="0" lvl="0" indent="0" defTabSz="914400" rtl="0" eaLnBrk="1" fontAlgn="base" latinLnBrk="0" hangingPunct="1">
              <a:lnSpc>
                <a:spcPct val="95000"/>
              </a:lnSpc>
              <a:spcBef>
                <a:spcPts val="600"/>
              </a:spcBef>
              <a:spcAft>
                <a:spcPts val="600"/>
              </a:spcAft>
              <a:buClrTx/>
              <a:buSzTx/>
              <a:buFontTx/>
              <a:buNone/>
              <a:tabLst/>
              <a:defRPr/>
            </a:pPr>
            <a: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t/>
            </a:r>
            <a:b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b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8" name="Espace réservé du contenu 2"/>
          <p:cNvSpPr txBox="1">
            <a:spLocks/>
          </p:cNvSpPr>
          <p:nvPr/>
        </p:nvSpPr>
        <p:spPr bwMode="auto">
          <a:xfrm>
            <a:off x="154379" y="3962402"/>
            <a:ext cx="8684821" cy="208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b="1" i="0" u="sng" strike="noStrike" kern="1200" cap="none" spc="0" normalizeH="0" baseline="0" noProof="0" dirty="0">
                <a:ln>
                  <a:noFill/>
                </a:ln>
                <a:solidFill>
                  <a:schemeClr val="accent5">
                    <a:lumMod val="75000"/>
                  </a:schemeClr>
                </a:solidFill>
                <a:effectLst/>
                <a:uLnTx/>
                <a:uFillTx/>
                <a:latin typeface="+mj-lt"/>
                <a:ea typeface="+mn-ea"/>
                <a:cs typeface="+mn-cs"/>
              </a:rPr>
              <a:t>Tout au long de la mise en œuvre du second PCA 2021-2022</a:t>
            </a: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 l’équipe PNIN a progressivement identifier les besoins d’information</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lang="fr-FR" sz="2000" dirty="0">
                <a:solidFill>
                  <a:schemeClr val="accent5">
                    <a:lumMod val="75000"/>
                  </a:schemeClr>
                </a:solidFill>
                <a:latin typeface="+mj-lt"/>
              </a:rPr>
              <a:t>Il s’agit notamment des besoins émergeants lors des réunions du CT-PNSN et des forums de vulgarisation des résultats des analyses et de séries d’échanges face-à-face avec les décideurs et les responsables des programmes de nutrition</a:t>
            </a:r>
            <a:r>
              <a:rPr lang="fr-FR" sz="1800" dirty="0">
                <a:effectLst/>
                <a:latin typeface="Arial" panose="020B0604020202020204" pitchFamily="34" charset="0"/>
                <a:ea typeface="Calibri" panose="020F0502020204030204" pitchFamily="34" charset="0"/>
                <a:cs typeface="Times New Roman" panose="02020603050405020304" pitchFamily="18" charset="0"/>
              </a:rPr>
              <a:t>. </a:t>
            </a:r>
            <a:endParaRPr kumimoji="0" lang="fr-FR" altLang="fr-FR"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93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5</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 2023-2024 </a:t>
            </a:r>
          </a:p>
        </p:txBody>
      </p:sp>
      <p:sp>
        <p:nvSpPr>
          <p:cNvPr id="11" name="Titre 1"/>
          <p:cNvSpPr txBox="1">
            <a:spLocks/>
          </p:cNvSpPr>
          <p:nvPr/>
        </p:nvSpPr>
        <p:spPr bwMode="auto">
          <a:xfrm>
            <a:off x="244826" y="1188798"/>
            <a:ext cx="8401870" cy="208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R="0" lvl="0" defTabSz="914400" rtl="0" eaLnBrk="1" fontAlgn="base" latinLnBrk="0" hangingPunct="1">
              <a:lnSpc>
                <a:spcPct val="95000"/>
              </a:lnSpc>
              <a:spcBef>
                <a:spcPts val="600"/>
              </a:spcBef>
              <a:spcAft>
                <a:spcPts val="600"/>
              </a:spcAft>
              <a:buClrTx/>
              <a:buSzTx/>
              <a:tabLst/>
              <a:defRPr/>
            </a:pP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Une liste potentielle de questions du PCA 2023-2024 est ainsi soumise au CT/PNSN par l’équipe PNIN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Elle sera complétée et validée par les membre du CT/PNSN et du groupe restreint consultatif mis en place pour la circonstance ;</a:t>
            </a:r>
          </a:p>
          <a:p>
            <a:pPr marL="342900" marR="0" lvl="0" indent="-342900" defTabSz="914400" rtl="0" eaLnBrk="1" fontAlgn="base" latinLnBrk="0" hangingPunct="1">
              <a:lnSpc>
                <a:spcPct val="95000"/>
              </a:lnSpc>
              <a:spcBef>
                <a:spcPts val="600"/>
              </a:spcBef>
              <a:spcAft>
                <a:spcPts val="600"/>
              </a:spcAft>
              <a:buClrTx/>
              <a:buSzTx/>
              <a:buFont typeface="Wingdings" panose="05000000000000000000" pitchFamily="2" charset="2"/>
              <a:buChar char="ü"/>
              <a:tabLst/>
              <a:defRPr/>
            </a:pPr>
            <a:r>
              <a:rPr lang="fr-FR" sz="2000" b="1" dirty="0">
                <a:solidFill>
                  <a:schemeClr val="accent1">
                    <a:lumMod val="50000"/>
                  </a:schemeClr>
                </a:solidFill>
                <a:latin typeface="+mn-lt"/>
                <a:ea typeface="+mn-ea"/>
                <a:cs typeface="+mn-cs"/>
              </a:rPr>
              <a:t>Trois questions seront retenues en appliquant les critères de sélection.</a:t>
            </a:r>
            <a: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t/>
            </a:r>
            <a:b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b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8" name="Espace réservé du contenu 2"/>
          <p:cNvSpPr txBox="1">
            <a:spLocks/>
          </p:cNvSpPr>
          <p:nvPr/>
        </p:nvSpPr>
        <p:spPr bwMode="auto">
          <a:xfrm>
            <a:off x="154379" y="3593435"/>
            <a:ext cx="8684821" cy="271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base" latinLnBrk="0" hangingPunct="1">
              <a:lnSpc>
                <a:spcPct val="90000"/>
              </a:lnSpc>
              <a:spcBef>
                <a:spcPts val="1000"/>
              </a:spcBef>
              <a:spcAft>
                <a:spcPct val="0"/>
              </a:spcAft>
              <a:buClrTx/>
              <a:buSzTx/>
              <a:buNone/>
              <a:tabLst/>
              <a:defRPr/>
            </a:pPr>
            <a:r>
              <a:rPr kumimoji="0" lang="fr-FR" altLang="fr-FR" sz="2000" b="1" i="0" u="sng" strike="noStrike" kern="1200" cap="none" spc="0" normalizeH="0" baseline="0" noProof="0" dirty="0">
                <a:ln>
                  <a:noFill/>
                </a:ln>
                <a:solidFill>
                  <a:schemeClr val="accent5">
                    <a:lumMod val="75000"/>
                  </a:schemeClr>
                </a:solidFill>
                <a:effectLst/>
                <a:uLnTx/>
                <a:uFillTx/>
                <a:latin typeface="+mj-lt"/>
                <a:ea typeface="+mn-ea"/>
                <a:cs typeface="+mn-cs"/>
              </a:rPr>
              <a:t>Les critères de sélection sont: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La pertinence politique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La pertinence multisectorielle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lang="fr-FR" altLang="fr-FR" sz="2000" dirty="0">
                <a:solidFill>
                  <a:schemeClr val="accent5">
                    <a:lumMod val="75000"/>
                  </a:schemeClr>
                </a:solidFill>
                <a:latin typeface="+mj-lt"/>
              </a:rPr>
              <a:t>L’amplitude du problème traité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La possibilité d’améliorer la situation</a:t>
            </a:r>
            <a:r>
              <a:rPr lang="fr-FR" altLang="fr-FR" sz="2000" dirty="0">
                <a:solidFill>
                  <a:schemeClr val="accent5">
                    <a:lumMod val="75000"/>
                  </a:schemeClr>
                </a:solidFill>
                <a:latin typeface="+mj-lt"/>
              </a:rPr>
              <a:t> grâce aux apport d’analyse des données et </a:t>
            </a:r>
          </a:p>
          <a:p>
            <a:pPr marL="228600" marR="0" lvl="0" indent="-228600"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i="0" strike="noStrike" kern="1200" cap="none" spc="0" normalizeH="0" baseline="0" noProof="0" dirty="0">
                <a:ln>
                  <a:noFill/>
                </a:ln>
                <a:solidFill>
                  <a:schemeClr val="accent5">
                    <a:lumMod val="75000"/>
                  </a:schemeClr>
                </a:solidFill>
                <a:effectLst/>
                <a:uLnTx/>
                <a:uFillTx/>
                <a:latin typeface="+mj-lt"/>
                <a:ea typeface="+mn-ea"/>
                <a:cs typeface="+mn-cs"/>
              </a:rPr>
              <a:t>La faisabilité technique.</a:t>
            </a:r>
            <a:endParaRPr kumimoji="0" lang="fr-FR" altLang="fr-FR"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32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6</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6</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PCA2023-2024 </a:t>
            </a:r>
          </a:p>
        </p:txBody>
      </p:sp>
      <p:sp>
        <p:nvSpPr>
          <p:cNvPr id="11" name="Titre 1"/>
          <p:cNvSpPr txBox="1">
            <a:spLocks/>
          </p:cNvSpPr>
          <p:nvPr/>
        </p:nvSpPr>
        <p:spPr bwMode="auto">
          <a:xfrm>
            <a:off x="-1" y="1127037"/>
            <a:ext cx="917389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R="0" lvl="0" defTabSz="914400" rtl="0" eaLnBrk="1" fontAlgn="base" latinLnBrk="0" hangingPunct="1">
              <a:lnSpc>
                <a:spcPct val="95000"/>
              </a:lnSpc>
              <a:spcBef>
                <a:spcPts val="600"/>
              </a:spcBef>
              <a:spcAft>
                <a:spcPts val="600"/>
              </a:spcAft>
              <a:buClrTx/>
              <a:buSzTx/>
              <a:tabLst/>
              <a:defRPr/>
            </a:pP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R="0" lvl="0" defTabSz="914400" rtl="0" eaLnBrk="1" fontAlgn="base" latinLnBrk="0" hangingPunct="1">
              <a:lnSpc>
                <a:spcPct val="95000"/>
              </a:lnSpc>
              <a:spcBef>
                <a:spcPts val="600"/>
              </a:spcBef>
              <a:spcAft>
                <a:spcPts val="600"/>
              </a:spcAft>
              <a:buClrTx/>
              <a:buSzTx/>
              <a:tabLst/>
              <a:defRPr/>
            </a:pPr>
            <a:r>
              <a:rPr kumimoji="0" lang="fr-FR" altLang="fr-FR" sz="2800" b="1" i="0" u="none" strike="noStrike" kern="1200" cap="none" spc="0" normalizeH="0" baseline="0" noProof="0" dirty="0">
                <a:ln>
                  <a:noFill/>
                </a:ln>
                <a:solidFill>
                  <a:srgbClr val="FF0000"/>
                </a:solidFill>
                <a:effectLst/>
                <a:uLnTx/>
                <a:uFillTx/>
                <a:latin typeface="+mn-lt"/>
                <a:ea typeface="+mn-ea"/>
                <a:cs typeface="+mn-cs"/>
              </a:rPr>
              <a:t>  </a:t>
            </a:r>
          </a:p>
          <a:p>
            <a:pPr marR="0" lvl="0" defTabSz="914400" rtl="0" eaLnBrk="1" fontAlgn="base" latinLnBrk="0" hangingPunct="1">
              <a:lnSpc>
                <a:spcPct val="95000"/>
              </a:lnSpc>
              <a:spcBef>
                <a:spcPts val="600"/>
              </a:spcBef>
              <a:spcAft>
                <a:spcPts val="600"/>
              </a:spcAft>
              <a:buClrTx/>
              <a:buSzTx/>
              <a:tabLst/>
              <a:defRPr/>
            </a:pPr>
            <a:endParaRPr lang="fr-FR" altLang="fr-FR" sz="2800" b="1" dirty="0">
              <a:solidFill>
                <a:srgbClr val="FF0000"/>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r>
              <a:rPr kumimoji="0" lang="fr-FR" altLang="fr-FR" sz="2400" b="1" i="0" u="none" strike="noStrike" kern="1200" cap="none" spc="0" normalizeH="0" baseline="0" noProof="0" dirty="0">
                <a:ln>
                  <a:noFill/>
                </a:ln>
                <a:solidFill>
                  <a:srgbClr val="FF0000"/>
                </a:solidFill>
                <a:effectLst/>
                <a:uLnTx/>
                <a:uFillTx/>
                <a:latin typeface="+mn-lt"/>
                <a:ea typeface="+mn-ea"/>
                <a:cs typeface="+mn-cs"/>
              </a:rPr>
              <a:t>Liste des questions potentielles du PCA 2023-2024 proposées :</a:t>
            </a: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chemeClr val="accent1">
                  <a:lumMod val="50000"/>
                </a:schemeClr>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graphicFrame>
        <p:nvGraphicFramePr>
          <p:cNvPr id="6" name="Tableau 5">
            <a:extLst>
              <a:ext uri="{FF2B5EF4-FFF2-40B4-BE49-F238E27FC236}">
                <a16:creationId xmlns:a16="http://schemas.microsoft.com/office/drawing/2014/main" id="{653F1A53-EF4B-F1CA-05E9-3FB6EA3FFCCB}"/>
              </a:ext>
            </a:extLst>
          </p:cNvPr>
          <p:cNvGraphicFramePr>
            <a:graphicFrameLocks noGrp="1"/>
          </p:cNvGraphicFramePr>
          <p:nvPr>
            <p:extLst>
              <p:ext uri="{D42A27DB-BD31-4B8C-83A1-F6EECF244321}">
                <p14:modId xmlns:p14="http://schemas.microsoft.com/office/powerpoint/2010/main" val="644340805"/>
              </p:ext>
            </p:extLst>
          </p:nvPr>
        </p:nvGraphicFramePr>
        <p:xfrm>
          <a:off x="137160" y="1647700"/>
          <a:ext cx="8872696" cy="4661660"/>
        </p:xfrm>
        <a:graphic>
          <a:graphicData uri="http://schemas.openxmlformats.org/drawingml/2006/table">
            <a:tbl>
              <a:tblPr/>
              <a:tblGrid>
                <a:gridCol w="3601907">
                  <a:extLst>
                    <a:ext uri="{9D8B030D-6E8A-4147-A177-3AD203B41FA5}">
                      <a16:colId xmlns:a16="http://schemas.microsoft.com/office/drawing/2014/main" val="1174976257"/>
                    </a:ext>
                  </a:extLst>
                </a:gridCol>
                <a:gridCol w="5270789">
                  <a:extLst>
                    <a:ext uri="{9D8B030D-6E8A-4147-A177-3AD203B41FA5}">
                      <a16:colId xmlns:a16="http://schemas.microsoft.com/office/drawing/2014/main" val="1869024096"/>
                    </a:ext>
                  </a:extLst>
                </a:gridCol>
              </a:tblGrid>
              <a:tr h="518609">
                <a:tc>
                  <a:txBody>
                    <a:bodyPr/>
                    <a:lstStyle/>
                    <a:p>
                      <a:pPr algn="ctr" fontAlgn="ctr"/>
                      <a:r>
                        <a:rPr lang="fr-FR" sz="2000" b="1" kern="1200" dirty="0">
                          <a:solidFill>
                            <a:schemeClr val="accent1">
                              <a:lumMod val="50000"/>
                            </a:schemeClr>
                          </a:solidFill>
                          <a:latin typeface="+mn-lt"/>
                          <a:ea typeface="+mn-ea"/>
                          <a:cs typeface="+mn-cs"/>
                        </a:rPr>
                        <a:t>Questions potentielles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2000" b="1" i="0" u="none" strike="noStrike" dirty="0">
                          <a:solidFill>
                            <a:schemeClr val="accent2">
                              <a:lumMod val="75000"/>
                            </a:schemeClr>
                          </a:solidFill>
                          <a:effectLst/>
                          <a:latin typeface="+mn-lt"/>
                          <a:cs typeface="Arial" panose="020B0604020202020204" pitchFamily="34" charset="0"/>
                        </a:rPr>
                        <a:t>Disponibilité des données pour y répondre</a:t>
                      </a:r>
                      <a:endParaRPr lang="fr-FR" sz="2000" b="1" i="0"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4061502980"/>
                  </a:ext>
                </a:extLst>
              </a:tr>
              <a:tr h="414887">
                <a:tc rowSpan="4">
                  <a:txBody>
                    <a:bodyPr/>
                    <a:lstStyle/>
                    <a:p>
                      <a:pPr marL="182563" indent="0" algn="l" fontAlgn="ctr"/>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Comment les chaines de valeur des fruits et des légumes contribuent-elles à une alimentation saine dans ses dimensions de disponibilité, d’accessibilité et d’utilisation au Niger ? Existe-il des disparités régionales et quels sont leurs éventuels facteurs explicatifs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Données administratives Ministère Agriculture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26717667"/>
                  </a:ext>
                </a:extLst>
              </a:tr>
              <a:tr h="414887">
                <a:tc vMerge="1">
                  <a:txBody>
                    <a:bodyPr/>
                    <a:lstStyle/>
                    <a:p>
                      <a:endParaRPr lang="fr-FR"/>
                    </a:p>
                  </a:txBody>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FAOSTAT, Données INS import/Export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46628380"/>
                  </a:ext>
                </a:extLst>
              </a:tr>
              <a:tr h="525431">
                <a:tc vMerge="1">
                  <a:txBody>
                    <a:bodyPr/>
                    <a:lstStyle/>
                    <a:p>
                      <a:endParaRPr lang="fr-FR"/>
                    </a:p>
                  </a:txBody>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a:ln>
                            <a:noFill/>
                          </a:ln>
                          <a:solidFill>
                            <a:schemeClr val="accent2">
                              <a:lumMod val="75000"/>
                            </a:schemeClr>
                          </a:solidFill>
                          <a:effectLst/>
                          <a:uLnTx/>
                          <a:uFillTx/>
                          <a:latin typeface="+mj-lt"/>
                          <a:ea typeface="+mn-ea"/>
                          <a:cs typeface="+mn-cs"/>
                        </a:rPr>
                        <a:t>Données INS et SIM sur l’évolution des prix des produits alimentaires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36350801"/>
                  </a:ext>
                </a:extLst>
              </a:tr>
              <a:tr h="716320">
                <a:tc vMerge="1">
                  <a:txBody>
                    <a:bodyPr/>
                    <a:lstStyle/>
                    <a:p>
                      <a:endParaRPr lang="fr-FR"/>
                    </a:p>
                  </a:txBody>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Données enquête FRAT/Rappel 24h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5142082"/>
                  </a:ext>
                </a:extLst>
              </a:tr>
              <a:tr h="892007">
                <a:tc rowSpan="2">
                  <a:txBody>
                    <a:bodyPr/>
                    <a:lstStyle/>
                    <a:p>
                      <a:pPr marL="182563" indent="0" algn="l" defTabSz="914400" rtl="0" eaLnBrk="1" fontAlgn="ctr" latinLnBrk="0" hangingPunct="1"/>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Quels sont les niveaux et les déterminants de la diversité alimentaire et des apports nutritionnels chez les femmes en âge de procréer et les adolescentes au Niger ? Existe-il des disparités régionales et quels sont leurs éventuels facteurs explicatifs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Données Enquête FRAT/rappel des 24h,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24430529"/>
                  </a:ext>
                </a:extLst>
              </a:tr>
              <a:tr h="1179519">
                <a:tc vMerge="1">
                  <a:txBody>
                    <a:bodyPr/>
                    <a:lstStyle/>
                    <a:p>
                      <a:endParaRPr lang="fr-FR"/>
                    </a:p>
                  </a:txBody>
                  <a:tcPr/>
                </a:tc>
                <a:tc>
                  <a:txBody>
                    <a:bodyPr/>
                    <a:lstStyle/>
                    <a:p>
                      <a:pPr marL="182563" indent="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SMART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8724994"/>
                  </a:ext>
                </a:extLst>
              </a:tr>
            </a:tbl>
          </a:graphicData>
        </a:graphic>
      </p:graphicFrame>
    </p:spTree>
    <p:extLst>
      <p:ext uri="{BB962C8B-B14F-4D97-AF65-F5344CB8AC3E}">
        <p14:creationId xmlns:p14="http://schemas.microsoft.com/office/powerpoint/2010/main" val="292400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7</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7</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PCA2023-2024 </a:t>
            </a:r>
          </a:p>
        </p:txBody>
      </p:sp>
      <p:sp>
        <p:nvSpPr>
          <p:cNvPr id="11" name="Titre 1"/>
          <p:cNvSpPr txBox="1">
            <a:spLocks/>
          </p:cNvSpPr>
          <p:nvPr/>
        </p:nvSpPr>
        <p:spPr bwMode="auto">
          <a:xfrm>
            <a:off x="0" y="1111797"/>
            <a:ext cx="931164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R="0" lvl="0" defTabSz="914400" rtl="0" eaLnBrk="1" fontAlgn="base" latinLnBrk="0" hangingPunct="1">
              <a:lnSpc>
                <a:spcPct val="95000"/>
              </a:lnSpc>
              <a:spcBef>
                <a:spcPts val="600"/>
              </a:spcBef>
              <a:spcAft>
                <a:spcPts val="600"/>
              </a:spcAft>
              <a:buClrTx/>
              <a:buSzTx/>
              <a:tabLst/>
              <a:defRPr/>
            </a:pP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800" b="1" i="0" u="none" strike="noStrike" kern="1200" cap="none" spc="0" normalizeH="0" baseline="0" noProof="0" dirty="0">
              <a:ln>
                <a:noFill/>
              </a:ln>
              <a:solidFill>
                <a:srgbClr val="FF0000"/>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800" b="1" dirty="0">
              <a:solidFill>
                <a:srgbClr val="FF0000"/>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r>
              <a:rPr kumimoji="0" lang="fr-FR" altLang="fr-FR" sz="2400" b="1" i="0" u="none" strike="noStrike" kern="1200" cap="none" spc="0" normalizeH="0" baseline="0" noProof="0" dirty="0">
                <a:ln>
                  <a:noFill/>
                </a:ln>
                <a:solidFill>
                  <a:srgbClr val="FF0000"/>
                </a:solidFill>
                <a:effectLst/>
                <a:uLnTx/>
                <a:uFillTx/>
                <a:latin typeface="+mn-lt"/>
                <a:ea typeface="+mn-ea"/>
                <a:cs typeface="+mn-cs"/>
              </a:rPr>
              <a:t>Liste des questions potentielles du PCA 2023-2024 proposées :</a:t>
            </a: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chemeClr val="accent1">
                  <a:lumMod val="50000"/>
                </a:schemeClr>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graphicFrame>
        <p:nvGraphicFramePr>
          <p:cNvPr id="2" name="Tableau 1">
            <a:extLst>
              <a:ext uri="{FF2B5EF4-FFF2-40B4-BE49-F238E27FC236}">
                <a16:creationId xmlns:a16="http://schemas.microsoft.com/office/drawing/2014/main" id="{A944CF08-83BA-026C-7167-9CEC64F42531}"/>
              </a:ext>
            </a:extLst>
          </p:cNvPr>
          <p:cNvGraphicFramePr>
            <a:graphicFrameLocks noGrp="1"/>
          </p:cNvGraphicFramePr>
          <p:nvPr>
            <p:extLst>
              <p:ext uri="{D42A27DB-BD31-4B8C-83A1-F6EECF244321}">
                <p14:modId xmlns:p14="http://schemas.microsoft.com/office/powerpoint/2010/main" val="1840430969"/>
              </p:ext>
            </p:extLst>
          </p:nvPr>
        </p:nvGraphicFramePr>
        <p:xfrm>
          <a:off x="182880" y="1776554"/>
          <a:ext cx="8656320" cy="4382482"/>
        </p:xfrm>
        <a:graphic>
          <a:graphicData uri="http://schemas.openxmlformats.org/drawingml/2006/table">
            <a:tbl>
              <a:tblPr/>
              <a:tblGrid>
                <a:gridCol w="4572000">
                  <a:extLst>
                    <a:ext uri="{9D8B030D-6E8A-4147-A177-3AD203B41FA5}">
                      <a16:colId xmlns:a16="http://schemas.microsoft.com/office/drawing/2014/main" val="1263674762"/>
                    </a:ext>
                  </a:extLst>
                </a:gridCol>
                <a:gridCol w="4084320">
                  <a:extLst>
                    <a:ext uri="{9D8B030D-6E8A-4147-A177-3AD203B41FA5}">
                      <a16:colId xmlns:a16="http://schemas.microsoft.com/office/drawing/2014/main" val="373650243"/>
                    </a:ext>
                  </a:extLst>
                </a:gridCol>
              </a:tblGrid>
              <a:tr h="525609">
                <a:tc>
                  <a:txBody>
                    <a:bodyPr/>
                    <a:lstStyle/>
                    <a:p>
                      <a:pPr algn="ctr" fontAlgn="ctr"/>
                      <a:r>
                        <a:rPr lang="fr-FR" sz="2000" b="1" kern="1200" dirty="0">
                          <a:solidFill>
                            <a:schemeClr val="accent1">
                              <a:lumMod val="50000"/>
                            </a:schemeClr>
                          </a:solidFill>
                          <a:latin typeface="+mn-lt"/>
                          <a:ea typeface="+mn-ea"/>
                          <a:cs typeface="+mn-cs"/>
                        </a:rPr>
                        <a:t>Questions potentielles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2000" b="1" i="0" u="none" strike="noStrike" kern="1200" dirty="0">
                          <a:solidFill>
                            <a:schemeClr val="accent2">
                              <a:lumMod val="75000"/>
                            </a:schemeClr>
                          </a:solidFill>
                          <a:effectLst/>
                          <a:latin typeface="+mn-lt"/>
                          <a:ea typeface="+mn-ea"/>
                          <a:cs typeface="Arial" panose="020B0604020202020204" pitchFamily="34" charset="0"/>
                        </a:rPr>
                        <a:t>Disponibilité des données pour y répondre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756157941"/>
                  </a:ext>
                </a:extLst>
              </a:tr>
              <a:tr h="1345558">
                <a:tc rowSpan="2">
                  <a:txBody>
                    <a:bodyPr/>
                    <a:lstStyle/>
                    <a:p>
                      <a:pPr marL="274638" indent="0" algn="l" fontAlgn="ctr">
                        <a:tabLst>
                          <a:tab pos="274638" algn="l"/>
                        </a:tabLst>
                      </a:pPr>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Quel est l'avantage de réaliser les enquêtes nutrition et survie de l'enfant au niveau décentralisé chaque année dans au moins une région administrative ? Ces données départementales apportent-elles un éclairage additionnel et favorisent-t-elles la prise de décision à différents niveaux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Enquêtes SMART dans les régions avec représentativité départementale,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03320797"/>
                  </a:ext>
                </a:extLst>
              </a:tr>
              <a:tr h="925071">
                <a:tc vMerge="1">
                  <a:txBody>
                    <a:bodyPr/>
                    <a:lstStyle/>
                    <a:p>
                      <a:endParaRPr lang="fr-FR"/>
                    </a:p>
                  </a:txBody>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Voir possibilité de collecter d’autres données de source administratives au Niger National et en région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6568141"/>
                  </a:ext>
                </a:extLst>
              </a:tr>
              <a:tr h="1492728">
                <a:tc>
                  <a:txBody>
                    <a:bodyPr/>
                    <a:lstStyle/>
                    <a:p>
                      <a:pPr marL="274638" indent="0" algn="l" defTabSz="914400" rtl="0" eaLnBrk="1" fontAlgn="ctr" latinLnBrk="0" hangingPunct="1">
                        <a:tabLst>
                          <a:tab pos="274638" algn="l"/>
                        </a:tabLst>
                      </a:pPr>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Quels sont les tendances et les déterminants de la diversité alimentaire et de la vulnérabilité à l’insécurité alimentaire des ménages au Niger ? Existe-t-il des disparités régionales et comment peuvent-elles être expliquées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gn="l" defTabSz="914400" rtl="0" eaLnBrk="1" fontAlgn="ctr" latinLnBrk="0" hangingPunct="1">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Séries des données EVIAM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207736"/>
                  </a:ext>
                </a:extLst>
              </a:tr>
            </a:tbl>
          </a:graphicData>
        </a:graphic>
      </p:graphicFrame>
    </p:spTree>
    <p:extLst>
      <p:ext uri="{BB962C8B-B14F-4D97-AF65-F5344CB8AC3E}">
        <p14:creationId xmlns:p14="http://schemas.microsoft.com/office/powerpoint/2010/main" val="3112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8</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8</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PCA2023-2024 </a:t>
            </a:r>
          </a:p>
        </p:txBody>
      </p:sp>
      <p:sp>
        <p:nvSpPr>
          <p:cNvPr id="11" name="Titre 1"/>
          <p:cNvSpPr txBox="1">
            <a:spLocks/>
          </p:cNvSpPr>
          <p:nvPr/>
        </p:nvSpPr>
        <p:spPr bwMode="auto">
          <a:xfrm>
            <a:off x="-1" y="1050837"/>
            <a:ext cx="9173895" cy="467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R="0" lvl="0" defTabSz="914400" rtl="0" eaLnBrk="1" fontAlgn="base" latinLnBrk="0" hangingPunct="1">
              <a:lnSpc>
                <a:spcPct val="95000"/>
              </a:lnSpc>
              <a:spcBef>
                <a:spcPts val="600"/>
              </a:spcBef>
              <a:spcAft>
                <a:spcPts val="600"/>
              </a:spcAft>
              <a:buClrTx/>
              <a:buSzTx/>
              <a:tabLst/>
              <a:defRPr/>
            </a:pP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800" b="1" i="0" u="none" strike="noStrike" kern="1200" cap="none" spc="0" normalizeH="0" baseline="0" noProof="0" dirty="0">
              <a:ln>
                <a:noFill/>
              </a:ln>
              <a:solidFill>
                <a:srgbClr val="FF0000"/>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800" b="1" dirty="0">
              <a:solidFill>
                <a:srgbClr val="FF0000"/>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r>
              <a:rPr kumimoji="0" lang="fr-FR" altLang="fr-FR" sz="2400" b="1" i="0" u="none" strike="noStrike" kern="1200" cap="none" spc="0" normalizeH="0" baseline="0" noProof="0" dirty="0">
                <a:ln>
                  <a:noFill/>
                </a:ln>
                <a:solidFill>
                  <a:srgbClr val="FF0000"/>
                </a:solidFill>
                <a:effectLst/>
                <a:uLnTx/>
                <a:uFillTx/>
                <a:latin typeface="+mn-lt"/>
                <a:ea typeface="+mn-ea"/>
                <a:cs typeface="+mn-cs"/>
              </a:rPr>
              <a:t>Liste des questions potentielles du PCA 2023-2024 proposées :</a:t>
            </a: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chemeClr val="accent1">
                  <a:lumMod val="50000"/>
                </a:schemeClr>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graphicFrame>
        <p:nvGraphicFramePr>
          <p:cNvPr id="2" name="Tableau 1">
            <a:extLst>
              <a:ext uri="{FF2B5EF4-FFF2-40B4-BE49-F238E27FC236}">
                <a16:creationId xmlns:a16="http://schemas.microsoft.com/office/drawing/2014/main" id="{B40A5650-9CB7-28A3-6856-9A507921AFB2}"/>
              </a:ext>
            </a:extLst>
          </p:cNvPr>
          <p:cNvGraphicFramePr>
            <a:graphicFrameLocks noGrp="1"/>
          </p:cNvGraphicFramePr>
          <p:nvPr>
            <p:extLst>
              <p:ext uri="{D42A27DB-BD31-4B8C-83A1-F6EECF244321}">
                <p14:modId xmlns:p14="http://schemas.microsoft.com/office/powerpoint/2010/main" val="3542627742"/>
              </p:ext>
            </p:extLst>
          </p:nvPr>
        </p:nvGraphicFramePr>
        <p:xfrm>
          <a:off x="66906" y="1484601"/>
          <a:ext cx="9009856" cy="4905231"/>
        </p:xfrm>
        <a:graphic>
          <a:graphicData uri="http://schemas.openxmlformats.org/drawingml/2006/table">
            <a:tbl>
              <a:tblPr/>
              <a:tblGrid>
                <a:gridCol w="3835304">
                  <a:extLst>
                    <a:ext uri="{9D8B030D-6E8A-4147-A177-3AD203B41FA5}">
                      <a16:colId xmlns:a16="http://schemas.microsoft.com/office/drawing/2014/main" val="3157436363"/>
                    </a:ext>
                  </a:extLst>
                </a:gridCol>
                <a:gridCol w="5174552">
                  <a:extLst>
                    <a:ext uri="{9D8B030D-6E8A-4147-A177-3AD203B41FA5}">
                      <a16:colId xmlns:a16="http://schemas.microsoft.com/office/drawing/2014/main" val="3381320796"/>
                    </a:ext>
                  </a:extLst>
                </a:gridCol>
              </a:tblGrid>
              <a:tr h="422260">
                <a:tc>
                  <a:txBody>
                    <a:bodyPr/>
                    <a:lstStyle/>
                    <a:p>
                      <a:pPr algn="ctr" fontAlgn="ctr"/>
                      <a:r>
                        <a:rPr lang="fr-FR" sz="1800" b="1" i="0" u="none" strike="noStrike" dirty="0">
                          <a:solidFill>
                            <a:srgbClr val="000000"/>
                          </a:solidFill>
                          <a:effectLst/>
                          <a:latin typeface="+mn-lt"/>
                          <a:cs typeface="Arial" panose="020B0604020202020204" pitchFamily="34" charset="0"/>
                        </a:rPr>
                        <a:t>Questions potentielles</a:t>
                      </a:r>
                      <a:endParaRPr lang="fr-FR" sz="1800" b="1" i="0" u="none" strike="noStrike" dirty="0">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1800" b="1" i="0" u="none" strike="noStrike" dirty="0">
                          <a:solidFill>
                            <a:srgbClr val="000000"/>
                          </a:solidFill>
                          <a:effectLst/>
                          <a:latin typeface="+mn-lt"/>
                          <a:cs typeface="Arial" panose="020B0604020202020204" pitchFamily="34" charset="0"/>
                        </a:rPr>
                        <a:t>Disponibilité des données pour y répondre</a:t>
                      </a:r>
                      <a:endParaRPr lang="fr-FR" sz="1800" b="1" i="0" u="none" strike="noStrike" dirty="0">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89621522"/>
                  </a:ext>
                </a:extLst>
              </a:tr>
              <a:tr h="532738">
                <a:tc rowSpan="13">
                  <a:txBody>
                    <a:bodyPr/>
                    <a:lstStyle/>
                    <a:p>
                      <a:pPr marL="92075" indent="0" algn="l" fontAlgn="ctr"/>
                      <a:r>
                        <a:rPr lang="fr-FR" sz="1200" b="1" i="0" u="none" strike="noStrike" dirty="0">
                          <a:solidFill>
                            <a:schemeClr val="accent1">
                              <a:lumMod val="75000"/>
                            </a:schemeClr>
                          </a:solidFill>
                          <a:effectLst/>
                          <a:latin typeface="+mn-lt"/>
                        </a:rPr>
                        <a:t>Comment bâtir un système de nutrition durable dans un contexte de changement climatique et de forte croissance démographique ?  </a:t>
                      </a:r>
                      <a:r>
                        <a:rPr lang="fr-FR" sz="1200" b="0" i="0" u="none" strike="noStrike" dirty="0">
                          <a:solidFill>
                            <a:schemeClr val="accent1">
                              <a:lumMod val="75000"/>
                            </a:schemeClr>
                          </a:solidFill>
                          <a:effectLst/>
                          <a:latin typeface="+mn-lt"/>
                        </a:rP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1. Comment le changement climatique affecte t-il la sécurité nutritionnelle dans ses dimensions disponibilité (production), accessibilité (les prix) et utilisation (état de santé et logistique permettant la consommation) ?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2. Quels sont les impacts du changement climatique et des extrêmes climatiques sur la production alimentaire issue des écosystèmes forestiers et des ressources halieutiques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3. Comment transformer la lutte contre le changement climatique au Niger en termes d’adaptation comme un levier d’amélioration de la nutrition au Niger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
                      </a:r>
                      <a:br>
                        <a:rPr lang="fr-FR" sz="1200" b="0" i="0" u="none" strike="noStrike" dirty="0">
                          <a:solidFill>
                            <a:schemeClr val="accent1">
                              <a:lumMod val="75000"/>
                            </a:schemeClr>
                          </a:solidFill>
                          <a:effectLst/>
                          <a:latin typeface="+mn-lt"/>
                        </a:rPr>
                      </a:br>
                      <a:r>
                        <a:rPr lang="fr-FR" sz="1200" b="0" i="0" u="none" strike="noStrike" dirty="0">
                          <a:solidFill>
                            <a:schemeClr val="accent1">
                              <a:lumMod val="75000"/>
                            </a:schemeClr>
                          </a:solidFill>
                          <a:effectLst/>
                          <a:latin typeface="+mn-lt"/>
                        </a:rPr>
                        <a:t>4. Comment la relation changement climatique-nutrition et les extrêmes climatiques (sécheresse, inondations) affectent t-ils les femmes en âge de procréer (dimension genre) et l’enfance (6-23 mois)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algn="l" fontAlgn="ctr">
                        <a:buFont typeface="Wingdings" panose="05000000000000000000" pitchFamily="2" charset="2"/>
                        <a:buChar char="ü"/>
                      </a:pPr>
                      <a:r>
                        <a:rPr lang="fr-FR" sz="1100" b="0" i="1" u="none" strike="noStrike" dirty="0">
                          <a:solidFill>
                            <a:schemeClr val="accent2">
                              <a:lumMod val="75000"/>
                            </a:schemeClr>
                          </a:solidFill>
                          <a:effectLst/>
                          <a:latin typeface="+mn-lt"/>
                          <a:cs typeface="Arial" panose="020B0604020202020204" pitchFamily="34" charset="0"/>
                        </a:rPr>
                        <a:t>Séries des Données météorologiques (Température, pluviométries…)</a:t>
                      </a:r>
                      <a:endParaRPr lang="fr-FR" sz="1100" b="0" i="1"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83762258"/>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0" u="none" strike="noStrike" dirty="0">
                          <a:solidFill>
                            <a:schemeClr val="accent2">
                              <a:lumMod val="75000"/>
                            </a:schemeClr>
                          </a:solidFill>
                          <a:effectLst/>
                          <a:latin typeface="+mn-lt"/>
                        </a:rPr>
                        <a:t>DMN (météo-Niger)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99833407"/>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0" u="none" strike="noStrike" dirty="0">
                          <a:solidFill>
                            <a:schemeClr val="accent2">
                              <a:lumMod val="75000"/>
                            </a:schemeClr>
                          </a:solidFill>
                          <a:effectLst/>
                          <a:latin typeface="+mn-lt"/>
                        </a:rPr>
                        <a:t>·Statistiques agricoles Niger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35265536"/>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en-CA" sz="1100" b="0" i="0" u="sng" strike="noStrike" dirty="0">
                          <a:solidFill>
                            <a:schemeClr val="accent2">
                              <a:lumMod val="75000"/>
                            </a:schemeClr>
                          </a:solidFill>
                          <a:effectLst/>
                          <a:latin typeface="+mn-lt"/>
                          <a:hlinkClick r:id="rId7"/>
                        </a:rPr>
                        <a:t>Niger - Summary | Climate Change Knowledge Portal (worldbank.org)</a:t>
                      </a:r>
                      <a:endParaRPr lang="fr-FR" sz="1100" b="0" i="0" u="sng"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54387151"/>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en-CA" sz="1100" b="0" i="0" u="sng" strike="noStrike" dirty="0">
                          <a:solidFill>
                            <a:schemeClr val="accent2">
                              <a:lumMod val="75000"/>
                            </a:schemeClr>
                          </a:solidFill>
                          <a:effectLst/>
                          <a:latin typeface="+mn-lt"/>
                          <a:hlinkClick r:id="rId8"/>
                        </a:rPr>
                        <a:t>Crop Yields - Our World in Data</a:t>
                      </a:r>
                      <a:endParaRPr lang="fr-FR" sz="1100" b="0" i="0" u="sng"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28308294"/>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en-CA" sz="1100" b="0" i="0" u="sng" strike="noStrike" dirty="0">
                          <a:solidFill>
                            <a:schemeClr val="accent2">
                              <a:lumMod val="75000"/>
                            </a:schemeClr>
                          </a:solidFill>
                          <a:effectLst/>
                          <a:latin typeface="+mn-lt"/>
                          <a:hlinkClick r:id="rId9"/>
                        </a:rPr>
                        <a:t>Food Supply - Our World in Data</a:t>
                      </a:r>
                      <a:endParaRPr lang="fr-FR" sz="1100" b="0" i="0" u="sng"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93066429"/>
                  </a:ext>
                </a:extLst>
              </a:tr>
              <a:tr h="236772">
                <a:tc vMerge="1">
                  <a:txBody>
                    <a:bodyPr/>
                    <a:lstStyle/>
                    <a:p>
                      <a:endParaRPr lang="fr-FR"/>
                    </a:p>
                  </a:txBody>
                  <a:tcPr/>
                </a:tc>
                <a:tc>
                  <a:txBody>
                    <a:bodyPr/>
                    <a:lstStyle/>
                    <a:p>
                      <a:pPr marL="171450" indent="-171450" algn="l" fontAlgn="ctr">
                        <a:buFont typeface="Wingdings" panose="05000000000000000000" pitchFamily="2" charset="2"/>
                        <a:buChar char="ü"/>
                      </a:pPr>
                      <a:r>
                        <a:rPr lang="en-CA" sz="1100" b="0" i="0" u="sng" strike="noStrike" dirty="0">
                          <a:solidFill>
                            <a:schemeClr val="accent2">
                              <a:lumMod val="75000"/>
                            </a:schemeClr>
                          </a:solidFill>
                          <a:effectLst/>
                          <a:latin typeface="+mn-lt"/>
                          <a:hlinkClick r:id="rId10"/>
                        </a:rPr>
                        <a:t>International Food Security | Ag Data Commons (usda.gov)</a:t>
                      </a:r>
                      <a:endParaRPr lang="fr-FR" sz="1100" b="0" i="0" u="sng"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29845603"/>
                  </a:ext>
                </a:extLst>
              </a:tr>
              <a:tr h="355158">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1" u="none" strike="noStrike" dirty="0">
                          <a:solidFill>
                            <a:schemeClr val="accent2">
                              <a:lumMod val="75000"/>
                            </a:schemeClr>
                          </a:solidFill>
                          <a:effectLst/>
                          <a:latin typeface="+mn-lt"/>
                          <a:cs typeface="Arial" panose="020B0604020202020204" pitchFamily="34" charset="0"/>
                        </a:rPr>
                        <a:t>Séries chronologiques de données de productions agricoles et d’Indicateurs de nutrition</a:t>
                      </a:r>
                      <a:endParaRPr lang="fr-FR" sz="1100" b="0" i="1"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88086314"/>
                  </a:ext>
                </a:extLst>
              </a:tr>
              <a:tr h="355158">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1" u="none" strike="noStrike" dirty="0">
                          <a:solidFill>
                            <a:schemeClr val="accent2">
                              <a:lumMod val="75000"/>
                            </a:schemeClr>
                          </a:solidFill>
                          <a:effectLst/>
                          <a:latin typeface="+mn-lt"/>
                          <a:cs typeface="Arial" panose="020B0604020202020204" pitchFamily="34" charset="0"/>
                        </a:rPr>
                        <a:t>Données administratives et d’enquêtes sur la couverture des interventions spécifiques</a:t>
                      </a:r>
                      <a:endParaRPr lang="fr-FR" sz="1100" b="0" i="1"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9442799"/>
                  </a:ext>
                </a:extLst>
              </a:tr>
              <a:tr h="326775">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1" u="none" strike="noStrike" dirty="0">
                          <a:solidFill>
                            <a:schemeClr val="accent2">
                              <a:lumMod val="75000"/>
                            </a:schemeClr>
                          </a:solidFill>
                          <a:effectLst/>
                          <a:latin typeface="+mn-lt"/>
                          <a:cs typeface="Arial" panose="020B0604020202020204" pitchFamily="34" charset="0"/>
                        </a:rPr>
                        <a:t>Données administratives du système national d’information sanitaire (SNIS</a:t>
                      </a:r>
                      <a:r>
                        <a:rPr lang="fr-FR" sz="1100" b="0" i="0" u="none" strike="noStrike" dirty="0">
                          <a:solidFill>
                            <a:schemeClr val="accent2">
                              <a:lumMod val="75000"/>
                            </a:schemeClr>
                          </a:solidFill>
                          <a:effectLst/>
                          <a:latin typeface="+mn-lt"/>
                          <a:cs typeface="Arial" panose="020B0604020202020204" pitchFamily="34" charset="0"/>
                        </a:rPr>
                        <a:t>) ;</a:t>
                      </a:r>
                      <a:endParaRPr lang="fr-FR" sz="1100" b="0" i="1"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331534"/>
                  </a:ext>
                </a:extLst>
              </a:tr>
              <a:tr h="644524">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0" u="none" strike="noStrike" dirty="0">
                          <a:solidFill>
                            <a:schemeClr val="accent2">
                              <a:lumMod val="75000"/>
                            </a:schemeClr>
                          </a:solidFill>
                          <a:effectLst/>
                          <a:latin typeface="+mn-lt"/>
                          <a:cs typeface="Arial" panose="020B0604020202020204" pitchFamily="34" charset="0"/>
                        </a:rPr>
                        <a:t>Données sur les conséquences des changements climatiques avec le Ministère de l’Action Humanitaire et de la Gestion des Catastrophes (Nombre de personnes touchées, Nombre de morts, les dégâts, les besoins, les réponses et les GAP)</a:t>
                      </a:r>
                      <a:endParaRPr lang="fr-FR" sz="1100" b="0" i="0"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81698163"/>
                  </a:ext>
                </a:extLst>
              </a:tr>
              <a:tr h="485650">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0" u="none" strike="noStrike" dirty="0">
                          <a:solidFill>
                            <a:schemeClr val="accent2">
                              <a:lumMod val="75000"/>
                            </a:schemeClr>
                          </a:solidFill>
                          <a:effectLst/>
                          <a:latin typeface="+mn-lt"/>
                          <a:cs typeface="Arial" panose="020B0604020202020204" pitchFamily="34" charset="0"/>
                        </a:rPr>
                        <a:t>Données au niveau du Ministère en charge de l’Environnement (production halieutique, produits forestiers non ligneux, données enquête cadre UEMOA)</a:t>
                      </a:r>
                      <a:endParaRPr lang="fr-FR" sz="1100" b="0" i="0"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79079499"/>
                  </a:ext>
                </a:extLst>
              </a:tr>
              <a:tr h="326775">
                <a:tc vMerge="1">
                  <a:txBody>
                    <a:bodyPr/>
                    <a:lstStyle/>
                    <a:p>
                      <a:endParaRPr lang="fr-FR"/>
                    </a:p>
                  </a:txBody>
                  <a:tcPr/>
                </a:tc>
                <a:tc>
                  <a:txBody>
                    <a:bodyPr/>
                    <a:lstStyle/>
                    <a:p>
                      <a:pPr marL="171450" indent="-171450" algn="l" fontAlgn="ctr">
                        <a:buFont typeface="Wingdings" panose="05000000000000000000" pitchFamily="2" charset="2"/>
                        <a:buChar char="ü"/>
                      </a:pPr>
                      <a:r>
                        <a:rPr lang="fr-FR" sz="1100" b="0" i="0" u="none" strike="noStrike" dirty="0">
                          <a:solidFill>
                            <a:schemeClr val="accent2">
                              <a:lumMod val="75000"/>
                            </a:schemeClr>
                          </a:solidFill>
                          <a:effectLst/>
                          <a:latin typeface="+mn-lt"/>
                          <a:cs typeface="Arial" panose="020B0604020202020204" pitchFamily="34" charset="0"/>
                        </a:rPr>
                        <a:t>Voir également la disponibilité des données sur la restauration des terres</a:t>
                      </a:r>
                      <a:endParaRPr lang="fr-FR" sz="1100" b="0" i="0" u="none" strike="noStrike" dirty="0">
                        <a:solidFill>
                          <a:schemeClr val="accent2">
                            <a:lumMod val="75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53032"/>
                  </a:ext>
                </a:extLst>
              </a:tr>
            </a:tbl>
          </a:graphicData>
        </a:graphic>
      </p:graphicFrame>
    </p:spTree>
    <p:extLst>
      <p:ext uri="{BB962C8B-B14F-4D97-AF65-F5344CB8AC3E}">
        <p14:creationId xmlns:p14="http://schemas.microsoft.com/office/powerpoint/2010/main" val="26199451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9</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9</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25147"/>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Processus d’élaboration du PCA2023-2024 </a:t>
            </a:r>
          </a:p>
        </p:txBody>
      </p:sp>
      <p:sp>
        <p:nvSpPr>
          <p:cNvPr id="11" name="Titre 1"/>
          <p:cNvSpPr txBox="1">
            <a:spLocks/>
          </p:cNvSpPr>
          <p:nvPr/>
        </p:nvSpPr>
        <p:spPr bwMode="auto">
          <a:xfrm>
            <a:off x="-1" y="1050837"/>
            <a:ext cx="9173895" cy="53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R="0" lvl="0" defTabSz="914400" rtl="0" eaLnBrk="1" fontAlgn="base" latinLnBrk="0" hangingPunct="1">
              <a:lnSpc>
                <a:spcPct val="95000"/>
              </a:lnSpc>
              <a:spcBef>
                <a:spcPts val="600"/>
              </a:spcBef>
              <a:spcAft>
                <a:spcPts val="600"/>
              </a:spcAft>
              <a:buClrTx/>
              <a:buSzTx/>
              <a:tabLst/>
              <a:defRPr/>
            </a:pP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endPar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800" b="1" i="0" u="none" strike="noStrike" kern="1200" cap="none" spc="0" normalizeH="0" baseline="0" noProof="0" dirty="0">
              <a:ln>
                <a:noFill/>
              </a:ln>
              <a:solidFill>
                <a:srgbClr val="FF0000"/>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800" b="1" dirty="0">
              <a:solidFill>
                <a:srgbClr val="FF0000"/>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r>
              <a:rPr kumimoji="0" lang="fr-FR" altLang="fr-FR" sz="2400" b="1" i="0" u="none" strike="noStrike" kern="1200" cap="none" spc="0" normalizeH="0" baseline="0" noProof="0" dirty="0">
                <a:ln>
                  <a:noFill/>
                </a:ln>
                <a:solidFill>
                  <a:srgbClr val="FF0000"/>
                </a:solidFill>
                <a:effectLst/>
                <a:uLnTx/>
                <a:uFillTx/>
                <a:latin typeface="+mn-lt"/>
                <a:ea typeface="+mn-ea"/>
                <a:cs typeface="+mn-cs"/>
              </a:rPr>
              <a:t>Liste des questions potentielles du PCA 2023-2024 proposées :</a:t>
            </a: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chemeClr val="accent1">
                  <a:lumMod val="50000"/>
                </a:schemeClr>
              </a:solidFill>
              <a:effectLst/>
              <a:uLnTx/>
              <a:uFillTx/>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lang="fr-FR" altLang="fr-FR" sz="2000" b="1" dirty="0">
              <a:solidFill>
                <a:schemeClr val="accent1">
                  <a:lumMod val="50000"/>
                </a:schemeClr>
              </a:solidFill>
              <a:latin typeface="+mn-lt"/>
              <a:ea typeface="+mn-ea"/>
              <a:cs typeface="+mn-cs"/>
            </a:endParaRPr>
          </a:p>
          <a:p>
            <a:pPr marR="0" lvl="0" defTabSz="914400" rtl="0" eaLnBrk="1" fontAlgn="base" latinLnBrk="0" hangingPunct="1">
              <a:lnSpc>
                <a:spcPct val="95000"/>
              </a:lnSpc>
              <a:spcBef>
                <a:spcPts val="600"/>
              </a:spcBef>
              <a:spcAft>
                <a:spcPts val="600"/>
              </a:spcAft>
              <a:buClrTx/>
              <a:buSzTx/>
              <a:tabLst/>
              <a:defRPr/>
            </a:pP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graphicFrame>
        <p:nvGraphicFramePr>
          <p:cNvPr id="2" name="Tableau 1">
            <a:extLst>
              <a:ext uri="{FF2B5EF4-FFF2-40B4-BE49-F238E27FC236}">
                <a16:creationId xmlns:a16="http://schemas.microsoft.com/office/drawing/2014/main" id="{BFA1AA84-6B66-E92E-57CE-60A3D82581E8}"/>
              </a:ext>
            </a:extLst>
          </p:cNvPr>
          <p:cNvGraphicFramePr>
            <a:graphicFrameLocks noGrp="1"/>
          </p:cNvGraphicFramePr>
          <p:nvPr>
            <p:extLst>
              <p:ext uri="{D42A27DB-BD31-4B8C-83A1-F6EECF244321}">
                <p14:modId xmlns:p14="http://schemas.microsoft.com/office/powerpoint/2010/main" val="1824274952"/>
              </p:ext>
            </p:extLst>
          </p:nvPr>
        </p:nvGraphicFramePr>
        <p:xfrm>
          <a:off x="213360" y="1445541"/>
          <a:ext cx="8785674" cy="4931874"/>
        </p:xfrm>
        <a:graphic>
          <a:graphicData uri="http://schemas.openxmlformats.org/drawingml/2006/table">
            <a:tbl>
              <a:tblPr/>
              <a:tblGrid>
                <a:gridCol w="4280581">
                  <a:extLst>
                    <a:ext uri="{9D8B030D-6E8A-4147-A177-3AD203B41FA5}">
                      <a16:colId xmlns:a16="http://schemas.microsoft.com/office/drawing/2014/main" val="3759983330"/>
                    </a:ext>
                  </a:extLst>
                </a:gridCol>
                <a:gridCol w="4505093">
                  <a:extLst>
                    <a:ext uri="{9D8B030D-6E8A-4147-A177-3AD203B41FA5}">
                      <a16:colId xmlns:a16="http://schemas.microsoft.com/office/drawing/2014/main" val="2985501554"/>
                    </a:ext>
                  </a:extLst>
                </a:gridCol>
              </a:tblGrid>
              <a:tr h="499966">
                <a:tc>
                  <a:txBody>
                    <a:bodyPr/>
                    <a:lstStyle/>
                    <a:p>
                      <a:pPr algn="ctr" fontAlgn="ctr"/>
                      <a:r>
                        <a:rPr lang="fr-FR" sz="2000" b="1" i="0" u="none" strike="noStrike" dirty="0">
                          <a:solidFill>
                            <a:schemeClr val="accent1">
                              <a:lumMod val="50000"/>
                            </a:schemeClr>
                          </a:solidFill>
                          <a:effectLst/>
                          <a:latin typeface="+mn-lt"/>
                          <a:cs typeface="Arial" panose="020B0604020202020204" pitchFamily="34" charset="0"/>
                        </a:rPr>
                        <a:t>Questions potentielles</a:t>
                      </a:r>
                      <a:endParaRPr lang="fr-FR" sz="2000" b="1" i="0" u="none" strike="noStrike" dirty="0">
                        <a:solidFill>
                          <a:schemeClr val="accent1">
                            <a:lumMod val="50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fontAlgn="ctr"/>
                      <a:r>
                        <a:rPr lang="fr-FR" sz="2000" b="1" i="0" u="none" strike="noStrike" dirty="0">
                          <a:solidFill>
                            <a:schemeClr val="accent2">
                              <a:lumMod val="50000"/>
                            </a:schemeClr>
                          </a:solidFill>
                          <a:effectLst/>
                          <a:latin typeface="+mn-lt"/>
                          <a:cs typeface="Arial" panose="020B0604020202020204" pitchFamily="34" charset="0"/>
                        </a:rPr>
                        <a:t>Disponibilité des données pour y répondre</a:t>
                      </a:r>
                      <a:endParaRPr lang="fr-FR" sz="2000" b="1" i="0" u="none" strike="noStrike" dirty="0">
                        <a:solidFill>
                          <a:schemeClr val="accent2">
                            <a:lumMod val="50000"/>
                          </a:schemeClr>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441219380"/>
                  </a:ext>
                </a:extLst>
              </a:tr>
              <a:tr h="879939">
                <a:tc rowSpan="2">
                  <a:txBody>
                    <a:bodyPr/>
                    <a:lstStyle/>
                    <a:p>
                      <a:pPr marL="182563" indent="0" algn="l" fontAlgn="ctr"/>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Quels sont les effets de l’égalité des genres et de l’autonomisation des femmes en âge de procréer sur leur consommation des suppléments en micronutriments et l’alimentation du nourrisson et du jeune enfant au Niger ? Existe-il des disparités régionales et quels en sont les facteurs explicatifs ?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Base des données ENAFEME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3029255"/>
                  </a:ext>
                </a:extLst>
              </a:tr>
              <a:tr h="1077484">
                <a:tc vMerge="1">
                  <a:txBody>
                    <a:bodyPr/>
                    <a:lstStyle/>
                    <a:p>
                      <a:endParaRPr lang="fr-FR"/>
                    </a:p>
                  </a:txBody>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Indicateur composite d’autonomisation des femmes sera créé et analyser en lien avec les indicateurs de consommation alimentaires des groupes cibles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5904092"/>
                  </a:ext>
                </a:extLst>
              </a:tr>
              <a:tr h="879939">
                <a:tc rowSpan="2">
                  <a:txBody>
                    <a:bodyPr/>
                    <a:lstStyle/>
                    <a:p>
                      <a:pPr marL="182563" indent="0" algn="l" fontAlgn="ctr"/>
                      <a:r>
                        <a:rPr kumimoji="0" lang="fr-FR" sz="1600" i="0" strike="noStrike" kern="1200" cap="none" spc="0" normalizeH="0" baseline="0" dirty="0">
                          <a:ln>
                            <a:noFill/>
                          </a:ln>
                          <a:solidFill>
                            <a:schemeClr val="accent5">
                              <a:lumMod val="75000"/>
                            </a:schemeClr>
                          </a:solidFill>
                          <a:effectLst/>
                          <a:uLnTx/>
                          <a:uFillTx/>
                          <a:latin typeface="+mj-lt"/>
                          <a:ea typeface="+mn-ea"/>
                          <a:cs typeface="+mn-cs"/>
                        </a:rPr>
                        <a:t>Les lois et les règlements sont-ils efficaces pour améliorer la sécurité sanitaire et la qualité des aliments en milieu urbain scolaire au Niger ? Quelles sont les lacunes dans la règlementation et les capacités de contrôle en matière de sécurité sanitaire des aliments en milieu urbain scolaire au Niger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Cette question doit être révisée pour mieux correspondre aux besoins d’information dans le cadre des projets existants.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5134026"/>
                  </a:ext>
                </a:extLst>
              </a:tr>
              <a:tr h="1399905">
                <a:tc vMerge="1">
                  <a:txBody>
                    <a:bodyPr/>
                    <a:lstStyle/>
                    <a:p>
                      <a:endParaRPr lang="fr-FR"/>
                    </a:p>
                  </a:txBody>
                  <a:tcPr/>
                </a:tc>
                <a:tc>
                  <a:txBody>
                    <a:bodyPr/>
                    <a:lstStyle/>
                    <a:p>
                      <a:pPr marL="285750" indent="-285750" algn="l" fontAlgn="ctr">
                        <a:buFont typeface="Wingdings" panose="05000000000000000000" pitchFamily="2" charset="2"/>
                        <a:buChar char="ü"/>
                      </a:pPr>
                      <a:r>
                        <a:rPr kumimoji="0" lang="fr-FR" sz="1600" i="0" strike="noStrike" kern="1200" cap="none" spc="0" normalizeH="0" baseline="0" dirty="0">
                          <a:ln>
                            <a:noFill/>
                          </a:ln>
                          <a:solidFill>
                            <a:schemeClr val="accent2">
                              <a:lumMod val="75000"/>
                            </a:schemeClr>
                          </a:solidFill>
                          <a:effectLst/>
                          <a:uLnTx/>
                          <a:uFillTx/>
                          <a:latin typeface="+mj-lt"/>
                          <a:ea typeface="+mn-ea"/>
                          <a:cs typeface="+mn-cs"/>
                        </a:rPr>
                        <a:t>Inventaires des textes législatifs et règlements disponibles, des politiques de sécurité sanitaire des aliments et revue documentaires sur le contrôle de qualité des aliments des services en charge des inspections et du contrôle de qualité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3403222"/>
                  </a:ext>
                </a:extLst>
              </a:tr>
            </a:tbl>
          </a:graphicData>
        </a:graphic>
      </p:graphicFrame>
    </p:spTree>
    <p:extLst>
      <p:ext uri="{BB962C8B-B14F-4D97-AF65-F5344CB8AC3E}">
        <p14:creationId xmlns:p14="http://schemas.microsoft.com/office/powerpoint/2010/main" val="251369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00B7E-6BC4-1E38-1252-93B7D08D370C}"/>
              </a:ext>
            </a:extLst>
          </p:cNvPr>
          <p:cNvSpPr>
            <a:spLocks noGrp="1"/>
          </p:cNvSpPr>
          <p:nvPr>
            <p:ph type="title"/>
          </p:nvPr>
        </p:nvSpPr>
        <p:spPr>
          <a:xfrm>
            <a:off x="490228" y="919634"/>
            <a:ext cx="8208912" cy="909166"/>
          </a:xfrm>
        </p:spPr>
        <p:txBody>
          <a:bodyPr>
            <a:normAutofit fontScale="90000"/>
          </a:bodyPr>
          <a:lstStyle/>
          <a:p>
            <a:pPr algn="l"/>
            <a:r>
              <a:rPr lang="fr-FR" sz="2000" dirty="0"/>
              <a:t>Grandes étapes du processus de formulation  des question et du PCA</a:t>
            </a:r>
            <a:r>
              <a:rPr lang="fr-FR" dirty="0"/>
              <a:t/>
            </a:r>
            <a:br>
              <a:rPr lang="fr-FR" dirty="0"/>
            </a:br>
            <a:endParaRPr lang="fr-FR" dirty="0"/>
          </a:p>
        </p:txBody>
      </p:sp>
      <p:sp>
        <p:nvSpPr>
          <p:cNvPr id="3" name="Espace réservé du contenu 2">
            <a:extLst>
              <a:ext uri="{FF2B5EF4-FFF2-40B4-BE49-F238E27FC236}">
                <a16:creationId xmlns:a16="http://schemas.microsoft.com/office/drawing/2014/main" id="{620B4BE0-E238-2661-1482-5A9F464CEDFD}"/>
              </a:ext>
            </a:extLst>
          </p:cNvPr>
          <p:cNvSpPr>
            <a:spLocks noGrp="1"/>
          </p:cNvSpPr>
          <p:nvPr>
            <p:ph idx="1"/>
          </p:nvPr>
        </p:nvSpPr>
        <p:spPr>
          <a:xfrm>
            <a:off x="142876" y="1440954"/>
            <a:ext cx="8866980" cy="4859483"/>
          </a:xfrm>
        </p:spPr>
        <p:txBody>
          <a:bodyPr>
            <a:noAutofit/>
          </a:bodyPr>
          <a:lstStyle/>
          <a:p>
            <a:pPr algn="just"/>
            <a:r>
              <a:rPr lang="fr-FR" sz="1650" dirty="0">
                <a:solidFill>
                  <a:schemeClr val="accent6">
                    <a:lumMod val="50000"/>
                  </a:schemeClr>
                </a:solidFill>
              </a:rPr>
              <a:t>Préparation d’une note méthodologique sur le processus ou rapport de démarrage  (10 Décembre 2022)</a:t>
            </a:r>
          </a:p>
          <a:p>
            <a:pPr algn="just"/>
            <a:r>
              <a:rPr lang="fr-FR" sz="1650" dirty="0">
                <a:solidFill>
                  <a:schemeClr val="accent3">
                    <a:lumMod val="50000"/>
                  </a:schemeClr>
                </a:solidFill>
              </a:rPr>
              <a:t>Soumission de la Note incluant les questions potentielles d’analyse (16 décembre 2022) </a:t>
            </a:r>
          </a:p>
          <a:p>
            <a:pPr algn="just"/>
            <a:r>
              <a:rPr lang="fr-FR" sz="1650" dirty="0">
                <a:solidFill>
                  <a:srgbClr val="FF0000"/>
                </a:solidFill>
              </a:rPr>
              <a:t>Priorisation et sélection des questions prioritaire (31 décembre 2022)</a:t>
            </a:r>
          </a:p>
          <a:p>
            <a:pPr algn="just"/>
            <a:r>
              <a:rPr lang="fr-FR" sz="1650" dirty="0"/>
              <a:t>Préparation d’une fiche thématique pour chacune des questions retenues (20 Janvier 2023)</a:t>
            </a:r>
          </a:p>
          <a:p>
            <a:pPr algn="just"/>
            <a:r>
              <a:rPr lang="fr-FR" sz="1650" dirty="0">
                <a:solidFill>
                  <a:schemeClr val="accent2"/>
                </a:solidFill>
              </a:rPr>
              <a:t>Formulation de la version provisoire du PCA et sa soumission au groupe restreint consultatif </a:t>
            </a:r>
            <a:r>
              <a:rPr lang="fr-FR" sz="1650" dirty="0" smtClean="0">
                <a:solidFill>
                  <a:schemeClr val="accent2"/>
                </a:solidFill>
              </a:rPr>
              <a:t>(</a:t>
            </a:r>
            <a:r>
              <a:rPr lang="fr-FR" sz="1650" dirty="0">
                <a:solidFill>
                  <a:schemeClr val="accent2"/>
                </a:solidFill>
              </a:rPr>
              <a:t>20 février 2023)</a:t>
            </a:r>
          </a:p>
          <a:p>
            <a:pPr algn="just"/>
            <a:r>
              <a:rPr lang="fr-FR" sz="1650" dirty="0">
                <a:solidFill>
                  <a:schemeClr val="accent1">
                    <a:lumMod val="75000"/>
                  </a:schemeClr>
                </a:solidFill>
              </a:rPr>
              <a:t>Affinement de la version provisoire avec les observations des membres du groupe restreint (28 février 2023)</a:t>
            </a:r>
          </a:p>
          <a:p>
            <a:pPr algn="just"/>
            <a:r>
              <a:rPr lang="fr-FR" sz="1650" dirty="0">
                <a:solidFill>
                  <a:schemeClr val="accent1"/>
                </a:solidFill>
              </a:rPr>
              <a:t>Affinement et finalisation de la version finalisée du PCA par l’équipe PNIN (15 mars 2023</a:t>
            </a:r>
            <a:r>
              <a:rPr lang="fr-FR" sz="1650" dirty="0"/>
              <a:t>)</a:t>
            </a:r>
          </a:p>
          <a:p>
            <a:pPr algn="just"/>
            <a:r>
              <a:rPr lang="fr-FR" sz="1650" dirty="0">
                <a:solidFill>
                  <a:srgbClr val="00B050"/>
                </a:solidFill>
              </a:rPr>
              <a:t>Soumission au CT-PNSN pour validation de la version finale et éditée du PCA (23 mars 2023)</a:t>
            </a:r>
          </a:p>
          <a:p>
            <a:pPr algn="just"/>
            <a:r>
              <a:rPr lang="fr-FR" sz="1650" dirty="0">
                <a:solidFill>
                  <a:srgbClr val="7030A0"/>
                </a:solidFill>
              </a:rPr>
              <a:t>Prise en compte des observations des membres du CT-PNSN, édition finale et dissémination du document PCA 2023-2024 (30 mars)</a:t>
            </a:r>
          </a:p>
          <a:p>
            <a:pPr algn="just"/>
            <a:r>
              <a:rPr lang="fr-FR" sz="1650" dirty="0"/>
              <a:t>Mise en œuvre à partir de Avril 2023</a:t>
            </a:r>
          </a:p>
        </p:txBody>
      </p:sp>
      <p:sp>
        <p:nvSpPr>
          <p:cNvPr id="4" name="Espace réservé du numéro de diapositive 3">
            <a:extLst>
              <a:ext uri="{FF2B5EF4-FFF2-40B4-BE49-F238E27FC236}">
                <a16:creationId xmlns:a16="http://schemas.microsoft.com/office/drawing/2014/main" id="{DB650113-0207-DF05-15A1-B396A9386225}"/>
              </a:ext>
            </a:extLst>
          </p:cNvPr>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a:solidFill>
                <a:srgbClr val="FFFFFF"/>
              </a:solidFill>
            </a:endParaRPr>
          </a:p>
        </p:txBody>
      </p:sp>
      <p:sp>
        <p:nvSpPr>
          <p:cNvPr id="5" name="Espace réservé du contenu 4">
            <a:extLst>
              <a:ext uri="{FF2B5EF4-FFF2-40B4-BE49-F238E27FC236}">
                <a16:creationId xmlns:a16="http://schemas.microsoft.com/office/drawing/2014/main" id="{CE9D25CE-C0BA-2A55-5566-DE2156C318C7}"/>
              </a:ext>
            </a:extLst>
          </p:cNvPr>
          <p:cNvSpPr>
            <a:spLocks noGrp="1"/>
          </p:cNvSpPr>
          <p:nvPr>
            <p:ph sz="quarter" idx="13"/>
          </p:nvPr>
        </p:nvSpPr>
        <p:spPr/>
        <p:txBody>
          <a:bodyPr/>
          <a:lstStyle/>
          <a:p>
            <a:r>
              <a:rPr lang="fr-FR" sz="2800" dirty="0"/>
              <a:t>Chronogramme</a:t>
            </a:r>
          </a:p>
        </p:txBody>
      </p:sp>
      <p:sp>
        <p:nvSpPr>
          <p:cNvPr id="6" name="Espace réservé du contenu 5">
            <a:extLst>
              <a:ext uri="{FF2B5EF4-FFF2-40B4-BE49-F238E27FC236}">
                <a16:creationId xmlns:a16="http://schemas.microsoft.com/office/drawing/2014/main" id="{AE6D776F-67A7-3EDF-4EFD-1EA249CAD8A4}"/>
              </a:ext>
            </a:extLst>
          </p:cNvPr>
          <p:cNvSpPr>
            <a:spLocks noGrp="1"/>
          </p:cNvSpPr>
          <p:nvPr>
            <p:ph sz="quarter" idx="17"/>
          </p:nvPr>
        </p:nvSpPr>
        <p:spPr/>
        <p:txBody>
          <a:bodyPr/>
          <a:lstStyle/>
          <a:p>
            <a:endParaRPr lang="fr-FR" dirty="0"/>
          </a:p>
        </p:txBody>
      </p:sp>
      <p:sp>
        <p:nvSpPr>
          <p:cNvPr id="7" name="Espace réservé du contenu 6">
            <a:extLst>
              <a:ext uri="{FF2B5EF4-FFF2-40B4-BE49-F238E27FC236}">
                <a16:creationId xmlns:a16="http://schemas.microsoft.com/office/drawing/2014/main" id="{7C5C973D-8A9D-9785-749A-38A400394725}"/>
              </a:ext>
            </a:extLst>
          </p:cNvPr>
          <p:cNvSpPr>
            <a:spLocks noGrp="1"/>
          </p:cNvSpPr>
          <p:nvPr>
            <p:ph sz="quarter" idx="18"/>
          </p:nvPr>
        </p:nvSpPr>
        <p:spPr/>
        <p:txBody>
          <a:bodyPr/>
          <a:lstStyle/>
          <a:p>
            <a:endParaRPr lang="fr-FR"/>
          </a:p>
        </p:txBody>
      </p:sp>
    </p:spTree>
    <p:extLst>
      <p:ext uri="{BB962C8B-B14F-4D97-AF65-F5344CB8AC3E}">
        <p14:creationId xmlns:p14="http://schemas.microsoft.com/office/powerpoint/2010/main" val="1689992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889462"/>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94" y="3779769"/>
            <a:ext cx="8433160" cy="2298431"/>
          </a:xfrm>
          <a:prstGeom prst="rect">
            <a:avLst/>
          </a:prstGeom>
        </p:spPr>
      </p:pic>
      <p:sp>
        <p:nvSpPr>
          <p:cNvPr id="4" name="ZoneTexte 3">
            <a:extLst>
              <a:ext uri="{FF2B5EF4-FFF2-40B4-BE49-F238E27FC236}">
                <a16:creationId xmlns:a16="http://schemas.microsoft.com/office/drawing/2014/main" id="{4977FD55-DCAC-539A-BEA3-B72359FF0B7D}"/>
              </a:ext>
            </a:extLst>
          </p:cNvPr>
          <p:cNvSpPr txBox="1"/>
          <p:nvPr/>
        </p:nvSpPr>
        <p:spPr>
          <a:xfrm>
            <a:off x="828675" y="1571625"/>
            <a:ext cx="8058879" cy="1938992"/>
          </a:xfrm>
          <a:prstGeom prst="rect">
            <a:avLst/>
          </a:prstGeom>
          <a:noFill/>
        </p:spPr>
        <p:txBody>
          <a:bodyPr wrap="square">
            <a:spAutoFit/>
          </a:bodyPr>
          <a:lstStyle/>
          <a:p>
            <a:r>
              <a:rPr lang="fr-FR" sz="2400" b="1" i="0" u="none" strike="noStrike" baseline="0" dirty="0">
                <a:solidFill>
                  <a:srgbClr val="0079A0"/>
                </a:solidFill>
                <a:latin typeface="Calibri" panose="020F0502020204030204" pitchFamily="34" charset="0"/>
              </a:rPr>
              <a:t>Que fait le Niger pour lutter contre la malnutrition ? </a:t>
            </a:r>
            <a:endParaRPr lang="fr-FR" sz="2400" b="0" i="0" u="none" strike="noStrike" baseline="0" dirty="0">
              <a:solidFill>
                <a:srgbClr val="0079A0"/>
              </a:solidFill>
              <a:latin typeface="Calibri" panose="020F0502020204030204" pitchFamily="34" charset="0"/>
            </a:endParaRPr>
          </a:p>
          <a:p>
            <a:r>
              <a:rPr lang="fr-FR" sz="2400" b="1" i="0" u="none" strike="noStrike" baseline="0" dirty="0">
                <a:solidFill>
                  <a:srgbClr val="278785"/>
                </a:solidFill>
                <a:latin typeface="Calibri" panose="020F0502020204030204" pitchFamily="34" charset="0"/>
              </a:rPr>
              <a:t>Cliquez sur le portail web la PNIN pour avoir des données actualisées et fiables, des analyses claires et pertinentes. </a:t>
            </a:r>
            <a:endParaRPr lang="fr-FR" sz="2400" b="0" i="0" u="none" strike="noStrike" baseline="0" dirty="0">
              <a:solidFill>
                <a:srgbClr val="000000"/>
              </a:solidFill>
              <a:latin typeface="Calibri" panose="020F0502020204030204" pitchFamily="34" charset="0"/>
            </a:endParaRPr>
          </a:p>
          <a:p>
            <a:r>
              <a:rPr lang="fr-FR" sz="2400" b="1" i="0" u="none" strike="noStrike" baseline="0" dirty="0">
                <a:solidFill>
                  <a:srgbClr val="8B8813"/>
                </a:solidFill>
                <a:latin typeface="Calibri" panose="020F0502020204030204" pitchFamily="34" charset="0"/>
              </a:rPr>
              <a:t>https://pnin-niger.org </a:t>
            </a:r>
            <a:endParaRPr lang="fr-FR" sz="2400" b="0" i="0" u="none" strike="noStrike" baseline="0" dirty="0">
              <a:solidFill>
                <a:srgbClr val="8B8813"/>
              </a:solidFill>
              <a:latin typeface="Calibri" panose="020F0502020204030204" pitchFamily="34" charset="0"/>
            </a:endParaRPr>
          </a:p>
          <a:p>
            <a:r>
              <a:rPr lang="fr-FR" sz="2400" b="1" i="0" u="none" strike="noStrike" baseline="0" dirty="0">
                <a:solidFill>
                  <a:srgbClr val="414141"/>
                </a:solidFill>
                <a:latin typeface="Calibri" panose="020F0502020204030204" pitchFamily="34" charset="0"/>
              </a:rPr>
              <a:t>La PNIN est votre service 24h/24. Consultez-la. </a:t>
            </a:r>
            <a:r>
              <a:rPr lang="fr-FR" sz="1800" b="0" i="0" u="none" strike="noStrike" baseline="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12</TotalTime>
  <Words>1149</Words>
  <Application>Microsoft Office PowerPoint</Application>
  <PresentationFormat>Affichage à l'écran (4:3)</PresentationFormat>
  <Paragraphs>159</Paragraphs>
  <Slides>11</Slides>
  <Notes>10</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11</vt:i4>
      </vt:variant>
    </vt:vector>
  </HeadingPairs>
  <TitlesOfParts>
    <vt:vector size="21" baseType="lpstr">
      <vt:lpstr>Arial</vt:lpstr>
      <vt:lpstr>Calibri</vt:lpstr>
      <vt:lpstr>Calibri Light</vt:lpstr>
      <vt:lpstr>Cambria</vt:lpstr>
      <vt:lpstr>Times New Roman</vt:lpstr>
      <vt:lpstr>Trebuchet MS</vt:lpstr>
      <vt:lpstr>Wingdings</vt:lpstr>
      <vt:lpstr>Wingdings 2</vt:lpstr>
      <vt:lpstr>Office Theme</vt:lpstr>
      <vt:lpstr>Thème Office</vt:lpstr>
      <vt:lpstr>Introduction au Processus de formulation  des questions d’analyse et du Plan Cadre d’Analyse 2023-2024 de la PNIN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Grandes étapes du processus de formulation  des question et du PCA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Issiak Balarabe MAHAMANE</dc:creator>
  <cp:lastModifiedBy>Balarabe</cp:lastModifiedBy>
  <cp:revision>187</cp:revision>
  <cp:lastPrinted>2020-05-27T08:23:16Z</cp:lastPrinted>
  <dcterms:created xsi:type="dcterms:W3CDTF">2020-04-04T09:56:18Z</dcterms:created>
  <dcterms:modified xsi:type="dcterms:W3CDTF">2022-12-13T15:44:11Z</dcterms:modified>
</cp:coreProperties>
</file>