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4" r:id="rId2"/>
    <p:sldMasterId id="2147483686" r:id="rId3"/>
    <p:sldMasterId id="2147483697" r:id="rId4"/>
    <p:sldMasterId id="2147483709" r:id="rId5"/>
    <p:sldMasterId id="2147483714" r:id="rId6"/>
  </p:sldMasterIdLst>
  <p:notesMasterIdLst>
    <p:notesMasterId r:id="rId23"/>
  </p:notesMasterIdLst>
  <p:sldIdLst>
    <p:sldId id="285" r:id="rId7"/>
    <p:sldId id="291" r:id="rId8"/>
    <p:sldId id="413" r:id="rId9"/>
    <p:sldId id="405" r:id="rId10"/>
    <p:sldId id="382" r:id="rId11"/>
    <p:sldId id="399" r:id="rId12"/>
    <p:sldId id="412" r:id="rId13"/>
    <p:sldId id="376" r:id="rId14"/>
    <p:sldId id="287" r:id="rId15"/>
    <p:sldId id="408" r:id="rId16"/>
    <p:sldId id="409" r:id="rId17"/>
    <p:sldId id="410" r:id="rId18"/>
    <p:sldId id="411" r:id="rId19"/>
    <p:sldId id="292" r:id="rId20"/>
    <p:sldId id="283" r:id="rId21"/>
    <p:sldId id="77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ed Ag Bendech" initials="MAB" lastIdx="2" clrIdx="0">
    <p:extLst>
      <p:ext uri="{19B8F6BF-5375-455C-9EA6-DF929625EA0E}">
        <p15:presenceInfo xmlns:p15="http://schemas.microsoft.com/office/powerpoint/2012/main" userId="f4963605f58228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4" autoAdjust="0"/>
    <p:restoredTop sz="94291" autoAdjust="0"/>
  </p:normalViewPr>
  <p:slideViewPr>
    <p:cSldViewPr snapToGrid="0" snapToObjects="1">
      <p:cViewPr varScale="1">
        <p:scale>
          <a:sx n="67" d="100"/>
          <a:sy n="67" d="100"/>
        </p:scale>
        <p:origin x="1336" y="7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7FF1E-54B8-9941-BE30-7F36A785D88D}" type="datetimeFigureOut">
              <a:rPr lang="en-US" smtClean="0"/>
              <a:t>12/15/2022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B3D7D-1505-C742-A048-C6BCEE7E0C5F}" type="slidenum">
              <a:rPr lang="en-US" smtClean="0"/>
              <a:t>‹N°›</a:t>
            </a:fld>
            <a:endParaRPr lang="en-US"/>
          </a:p>
        </p:txBody>
      </p:sp>
    </p:spTree>
    <p:extLst>
      <p:ext uri="{BB962C8B-B14F-4D97-AF65-F5344CB8AC3E}">
        <p14:creationId xmlns:p14="http://schemas.microsoft.com/office/powerpoint/2010/main" val="357218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9BF62-CEDF-4C5E-8693-984D6C3EA341}" type="slidenum">
              <a:rPr lang="en-GB" smtClean="0"/>
              <a:t>1</a:t>
            </a:fld>
            <a:endParaRPr lang="en-GB"/>
          </a:p>
        </p:txBody>
      </p:sp>
    </p:spTree>
    <p:extLst>
      <p:ext uri="{BB962C8B-B14F-4D97-AF65-F5344CB8AC3E}">
        <p14:creationId xmlns:p14="http://schemas.microsoft.com/office/powerpoint/2010/main" val="327175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solidFill>
                  <a:schemeClr val="accent1">
                    <a:lumMod val="75000"/>
                  </a:schemeClr>
                </a:solidFill>
              </a:rPr>
              <a:t>Plan Cadre d’Analyse (PCA) : </a:t>
            </a:r>
            <a:r>
              <a:rPr lang="fr-FR" sz="1800" dirty="0">
                <a:effectLst/>
                <a:latin typeface="Calibri" panose="020F0502020204030204" pitchFamily="34" charset="0"/>
                <a:ea typeface="Calibri" panose="020F0502020204030204" pitchFamily="34" charset="0"/>
                <a:cs typeface="Arial" panose="020B0604020202020204" pitchFamily="34" charset="0"/>
              </a:rPr>
              <a:t>C’est l’un des principaux piliers de l’action de la PNIN. Les cycles des PCA s’inscrivent dans la durée jusqu’à l’élimination des principales formes de malnutrition.</a:t>
            </a:r>
          </a:p>
          <a:p>
            <a:endParaRPr lang="fr-FR" sz="1800" dirty="0">
              <a:effectLst/>
              <a:latin typeface="Calibri" panose="020F0502020204030204" pitchFamily="34" charset="0"/>
              <a:cs typeface="Arial" panose="020B0604020202020204" pitchFamily="34" charset="0"/>
            </a:endParaRPr>
          </a:p>
          <a:p>
            <a:r>
              <a:rPr lang="fr-FR" sz="1200" dirty="0">
                <a:solidFill>
                  <a:schemeClr val="accent1">
                    <a:lumMod val="75000"/>
                  </a:schemeClr>
                </a:solidFill>
              </a:rPr>
              <a:t>(liens nutrition systèmes alimentaires par exemple).</a:t>
            </a:r>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2212104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Diapo</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3290066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3090287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774206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58988" y="211138"/>
            <a:ext cx="2536825" cy="1903412"/>
          </a:xfrm>
        </p:spPr>
      </p:sp>
      <p:sp>
        <p:nvSpPr>
          <p:cNvPr id="3" name="Espace réservé des notes 2"/>
          <p:cNvSpPr>
            <a:spLocks noGrp="1"/>
          </p:cNvSpPr>
          <p:nvPr>
            <p:ph type="body" idx="1"/>
          </p:nvPr>
        </p:nvSpPr>
        <p:spPr>
          <a:xfrm>
            <a:off x="230485" y="2227808"/>
            <a:ext cx="6336704" cy="75608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tx1"/>
                </a:solidFill>
                <a:effectLst/>
                <a:latin typeface="+mn-lt"/>
                <a:ea typeface="+mn-ea"/>
                <a:cs typeface="+mn-cs"/>
              </a:rPr>
              <a:t>Assistance technique de SOFRECO et de la GIZ pour la phase 2</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433943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1066731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a:p>
        </p:txBody>
      </p:sp>
    </p:spTree>
    <p:extLst>
      <p:ext uri="{BB962C8B-B14F-4D97-AF65-F5344CB8AC3E}">
        <p14:creationId xmlns:p14="http://schemas.microsoft.com/office/powerpoint/2010/main" val="196451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4208918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3.1 : Poursuivre la formation du personnel INS, des secteurs et des régions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Développer un nouveau module de formation continue sur la programmation/budgétisation sensible nutrition à destination des cadres de la cellule nutrition du HC3N et des DEP des ministères sectoriels.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la collaboration avec l’Université de Niamey pour offrir formation Nutral-Pro (Nutrition et alimentation pour les professionnels) à une nouvelle cohorte de cadres </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Organiser la formation à l’outil ONEHEALH (modélisation des politiques de santé) au profit du HC3N.</a:t>
            </a:r>
          </a:p>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3.2 Internalisation institutionnelle et financière</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Actualiser l’’étude de pérennisation</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l’internalisation des activités de la PNIN dans les programmations annuelles faite au niveau de l’INS et du HC3N.</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3908075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3.1 : Poursuivre la formation du personnel INS, des secteurs et des régions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Développer un nouveau module de formation continue sur la programmation/budgétisation sensible nutrition à destination des cadres de la cellule nutrition du HC3N et des DEP des ministères sectoriels.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la collaboration avec l’Université de Niamey pour offrir formation Nutral-Pro (Nutrition et alimentation pour les professionnels) à une nouvelle cohorte de cadres </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Organiser la formation à l’outil ONEHEALH (modélisation des politiques de santé) au profit du HC3N.</a:t>
            </a:r>
          </a:p>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3.2 Internalisation institutionnelle et financière</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Actualiser l’’étude de pérennisation</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l’internalisation des activités de la PNIN dans les programmations annuelles faite au niveau de l’INS et du HC3N.</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a:p>
        </p:txBody>
      </p:sp>
    </p:spTree>
    <p:extLst>
      <p:ext uri="{BB962C8B-B14F-4D97-AF65-F5344CB8AC3E}">
        <p14:creationId xmlns:p14="http://schemas.microsoft.com/office/powerpoint/2010/main" val="2670955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683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15</a:t>
            </a:fld>
            <a:endParaRPr lang="en-US"/>
          </a:p>
        </p:txBody>
      </p:sp>
    </p:spTree>
    <p:extLst>
      <p:ext uri="{BB962C8B-B14F-4D97-AF65-F5344CB8AC3E}">
        <p14:creationId xmlns:p14="http://schemas.microsoft.com/office/powerpoint/2010/main" val="3974387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a:p>
        </p:txBody>
      </p:sp>
    </p:spTree>
    <p:extLst>
      <p:ext uri="{BB962C8B-B14F-4D97-AF65-F5344CB8AC3E}">
        <p14:creationId xmlns:p14="http://schemas.microsoft.com/office/powerpoint/2010/main" val="2500742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785787" y="3701152"/>
            <a:ext cx="5165239" cy="827881"/>
          </a:xfrm>
          <a:prstGeom prst="rect">
            <a:avLst/>
          </a:prstGeo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4529033"/>
            <a:ext cx="1874855" cy="365125"/>
          </a:xfrm>
          <a:prstGeom prst="rect">
            <a:avLst/>
          </a:prstGeom>
        </p:spPr>
        <p:txBody>
          <a:bodyPr/>
          <a:lstStyle>
            <a:lvl1pPr>
              <a:defRPr i="1">
                <a:solidFill>
                  <a:schemeClr val="accent3"/>
                </a:solidFill>
              </a:defRPr>
            </a:lvl1pPr>
          </a:lstStyle>
          <a:p>
            <a:fld id="{42144A68-54D6-304E-8125-97B353868DB4}" type="datetime3">
              <a:rPr lang="en-US" smtClean="0"/>
              <a:pPr/>
              <a:t>15 December 2022</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201521"/>
            <a:ext cx="5165239" cy="2499632"/>
          </a:xfrm>
          <a:prstGeom prst="rect">
            <a:avLst/>
          </a:prstGeom>
        </p:spPr>
        <p:txBody>
          <a:bodyPr anchor="b">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135390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762919"/>
            <a:ext cx="1874855" cy="365125"/>
          </a:xfrm>
          <a:prstGeom prst="rect">
            <a:avLst/>
          </a:prstGeom>
        </p:spPr>
        <p:txBody>
          <a:bodyPr/>
          <a:lstStyle>
            <a:lvl1pPr>
              <a:defRPr i="1">
                <a:solidFill>
                  <a:schemeClr val="accent3"/>
                </a:solidFill>
              </a:defRPr>
            </a:lvl1pPr>
          </a:lstStyle>
          <a:p>
            <a:fld id="{42144A68-54D6-304E-8125-97B353868DB4}" type="datetime3">
              <a:rPr lang="en-US" smtClean="0"/>
              <a:pPr/>
              <a:t>15 December 2022</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128044"/>
            <a:ext cx="5165239" cy="4155393"/>
          </a:xfrm>
          <a:prstGeom prst="rect">
            <a:avLst/>
          </a:prstGeom>
        </p:spPr>
        <p:txBody>
          <a:bodyPr anchor="ctr">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336158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345326C8-0CD7-7640-8C42-DDD2DE83244B}"/>
              </a:ext>
            </a:extLst>
          </p:cNvPr>
          <p:cNvSpPr>
            <a:spLocks noGrp="1"/>
          </p:cNvSpPr>
          <p:nvPr>
            <p:ph type="ctrTitle"/>
          </p:nvPr>
        </p:nvSpPr>
        <p:spPr>
          <a:xfrm>
            <a:off x="2702859" y="3469340"/>
            <a:ext cx="6180432" cy="806825"/>
          </a:xfrm>
          <a:prstGeom prst="rect">
            <a:avLst/>
          </a:prstGeom>
        </p:spPr>
        <p:txBody>
          <a:bodyPr anchor="t">
            <a:normAutofit/>
          </a:bodyPr>
          <a:lstStyle>
            <a:lvl1pPr algn="ctr">
              <a:defRPr/>
            </a:lvl1pPr>
          </a:lstStyle>
          <a:p>
            <a:r>
              <a:rPr lang="en-US" sz="4400"/>
              <a:t>Click to edit Master title style</a:t>
            </a:r>
            <a:endParaRPr lang="en-US" sz="4400" dirty="0"/>
          </a:p>
        </p:txBody>
      </p:sp>
      <p:sp>
        <p:nvSpPr>
          <p:cNvPr id="4" name="Subtitle 5">
            <a:extLst>
              <a:ext uri="{FF2B5EF4-FFF2-40B4-BE49-F238E27FC236}">
                <a16:creationId xmlns:a16="http://schemas.microsoft.com/office/drawing/2014/main" id="{4BCA4744-7ACB-8D48-8FAB-167C8781675C}"/>
              </a:ext>
            </a:extLst>
          </p:cNvPr>
          <p:cNvSpPr>
            <a:spLocks noGrp="1"/>
          </p:cNvSpPr>
          <p:nvPr>
            <p:ph type="subTitle" idx="4294967295"/>
          </p:nvPr>
        </p:nvSpPr>
        <p:spPr>
          <a:xfrm>
            <a:off x="2702860" y="4276165"/>
            <a:ext cx="6180430" cy="2211720"/>
          </a:xfrm>
          <a:prstGeom prst="rect">
            <a:avLst/>
          </a:prstGeom>
        </p:spPr>
        <p:txBody>
          <a:bodyPr/>
          <a:lstStyle/>
          <a:p>
            <a:pPr marL="0" indent="0" algn="ctr">
              <a:buNone/>
            </a:pPr>
            <a:r>
              <a:rPr lang="en-US"/>
              <a:t>Click to edit Master subtitle style</a:t>
            </a:r>
            <a:endParaRPr lang="en-US" dirty="0">
              <a:solidFill>
                <a:schemeClr val="accent1"/>
              </a:solidFill>
            </a:endParaRPr>
          </a:p>
        </p:txBody>
      </p:sp>
    </p:spTree>
    <p:extLst>
      <p:ext uri="{BB962C8B-B14F-4D97-AF65-F5344CB8AC3E}">
        <p14:creationId xmlns:p14="http://schemas.microsoft.com/office/powerpoint/2010/main" val="42633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3059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2689200" y="1122363"/>
            <a:ext cx="6261825"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2689201" y="3602038"/>
            <a:ext cx="6261826"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90B19827-F61E-1E48-B85B-2ABDC6B1E1A6}"/>
              </a:ext>
            </a:extLst>
          </p:cNvPr>
          <p:cNvSpPr>
            <a:spLocks noGrp="1"/>
          </p:cNvSpPr>
          <p:nvPr>
            <p:ph type="dt" sz="half" idx="2"/>
          </p:nvPr>
        </p:nvSpPr>
        <p:spPr>
          <a:xfrm>
            <a:off x="2689200" y="6356353"/>
            <a:ext cx="2044557"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99093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2689199" y="247828"/>
            <a:ext cx="6261825"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0E178DFE-C4CF-8649-823D-2F4BC560F8E0}"/>
              </a:ext>
            </a:extLst>
          </p:cNvPr>
          <p:cNvSpPr>
            <a:spLocks noGrp="1"/>
          </p:cNvSpPr>
          <p:nvPr>
            <p:ph type="dt" sz="half" idx="2"/>
          </p:nvPr>
        </p:nvSpPr>
        <p:spPr>
          <a:xfrm>
            <a:off x="2689199"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3922025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2689199" y="1908313"/>
            <a:ext cx="301983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5963479" y="1908313"/>
            <a:ext cx="2987546"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39E576FE-387B-1A41-9981-6879E9003D84}"/>
              </a:ext>
            </a:extLst>
          </p:cNvPr>
          <p:cNvSpPr>
            <a:spLocks noGrp="1"/>
          </p:cNvSpPr>
          <p:nvPr>
            <p:ph type="dt" sz="half" idx="11"/>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12" name="Slide Number Placeholder 6">
            <a:extLst>
              <a:ext uri="{FF2B5EF4-FFF2-40B4-BE49-F238E27FC236}">
                <a16:creationId xmlns:a16="http://schemas.microsoft.com/office/drawing/2014/main" id="{606C4578-CC2F-864A-BC0D-1A4DF940FB52}"/>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112577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44DDDC86-B845-E341-A017-77415CC01F54}"/>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12468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19398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2687545" y="2449002"/>
            <a:ext cx="6263479"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8" name="Date Placeholder 3">
            <a:extLst>
              <a:ext uri="{FF2B5EF4-FFF2-40B4-BE49-F238E27FC236}">
                <a16:creationId xmlns:a16="http://schemas.microsoft.com/office/drawing/2014/main" id="{BB9D3DA3-A77A-3641-8938-9EA252F02DB4}"/>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2689200" y="365128"/>
            <a:ext cx="6263483"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283398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110BCBC6-294C-0143-A450-8E5CA340BBAE}"/>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2689200" y="365128"/>
            <a:ext cx="6263483"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2687545" y="2449002"/>
            <a:ext cx="6263479"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Tree>
    <p:extLst>
      <p:ext uri="{BB962C8B-B14F-4D97-AF65-F5344CB8AC3E}">
        <p14:creationId xmlns:p14="http://schemas.microsoft.com/office/powerpoint/2010/main" val="3832586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EC35E15-4711-A54D-A449-AA8C07DE0F2C}"/>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December 2022</a:t>
            </a:fld>
            <a:endParaRPr lang="en-US" dirty="0"/>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450173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381052" y="1122363"/>
            <a:ext cx="856997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81052" y="3602038"/>
            <a:ext cx="8569975"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Date Placeholder 3">
            <a:extLst>
              <a:ext uri="{FF2B5EF4-FFF2-40B4-BE49-F238E27FC236}">
                <a16:creationId xmlns:a16="http://schemas.microsoft.com/office/drawing/2014/main" id="{A5446C3C-E87B-8046-8B5F-8F8CC96F93D5}"/>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2419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381053" y="247828"/>
            <a:ext cx="8569972"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6" name="Date Placeholder 3">
            <a:extLst>
              <a:ext uri="{FF2B5EF4-FFF2-40B4-BE49-F238E27FC236}">
                <a16:creationId xmlns:a16="http://schemas.microsoft.com/office/drawing/2014/main" id="{E592F399-D0AD-6A4C-B3C7-480EEFDEE109}"/>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4175764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9" name="Slide Number Placeholder 6">
            <a:extLst>
              <a:ext uri="{FF2B5EF4-FFF2-40B4-BE49-F238E27FC236}">
                <a16:creationId xmlns:a16="http://schemas.microsoft.com/office/drawing/2014/main" id="{E3FAC565-2DA1-1F40-999E-7A3EC2D50E85}"/>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381053" y="1908313"/>
            <a:ext cx="4087580"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4675367" y="1908313"/>
            <a:ext cx="427565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F3F98426-ECA4-8E4B-8922-30792AA74DC3}"/>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30279737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5" name="Date Placeholder 3">
            <a:extLst>
              <a:ext uri="{FF2B5EF4-FFF2-40B4-BE49-F238E27FC236}">
                <a16:creationId xmlns:a16="http://schemas.microsoft.com/office/drawing/2014/main" id="{C592B630-A3D6-9840-BB36-41B1323D06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2125163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4" name="Date Placeholder 3">
            <a:extLst>
              <a:ext uri="{FF2B5EF4-FFF2-40B4-BE49-F238E27FC236}">
                <a16:creationId xmlns:a16="http://schemas.microsoft.com/office/drawing/2014/main" id="{8B921169-E4CC-984A-AD28-A1AAB37B11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1158143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381053" y="2449002"/>
            <a:ext cx="8569972"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382706" y="365128"/>
            <a:ext cx="8569977"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1" name="Date Placeholder 3">
            <a:extLst>
              <a:ext uri="{FF2B5EF4-FFF2-40B4-BE49-F238E27FC236}">
                <a16:creationId xmlns:a16="http://schemas.microsoft.com/office/drawing/2014/main" id="{974B96DA-1176-3E4A-9C30-97DAAB29A6B8}"/>
              </a:ext>
            </a:extLst>
          </p:cNvPr>
          <p:cNvSpPr>
            <a:spLocks noGrp="1"/>
          </p:cNvSpPr>
          <p:nvPr>
            <p:ph type="dt" sz="half" idx="1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1964472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382706" y="365128"/>
            <a:ext cx="8569977"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381053" y="2449002"/>
            <a:ext cx="8569972"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7" name="Date Placeholder 3">
            <a:extLst>
              <a:ext uri="{FF2B5EF4-FFF2-40B4-BE49-F238E27FC236}">
                <a16:creationId xmlns:a16="http://schemas.microsoft.com/office/drawing/2014/main" id="{033A04E9-32A3-5A4A-9079-6BA8A9837A46}"/>
              </a:ext>
            </a:extLst>
          </p:cNvPr>
          <p:cNvSpPr>
            <a:spLocks noGrp="1"/>
          </p:cNvSpPr>
          <p:nvPr>
            <p:ph type="dt" sz="half" idx="13"/>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46121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6" name="Date Placeholder 3">
            <a:extLst>
              <a:ext uri="{FF2B5EF4-FFF2-40B4-BE49-F238E27FC236}">
                <a16:creationId xmlns:a16="http://schemas.microsoft.com/office/drawing/2014/main" id="{BA9061A5-4E65-F645-A21C-7C987908399C}"/>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Tree>
    <p:extLst>
      <p:ext uri="{BB962C8B-B14F-4D97-AF65-F5344CB8AC3E}">
        <p14:creationId xmlns:p14="http://schemas.microsoft.com/office/powerpoint/2010/main" val="2260385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412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1" name="Espace réservé du pied de page 10"/>
          <p:cNvSpPr>
            <a:spLocks noGrp="1"/>
          </p:cNvSpPr>
          <p:nvPr>
            <p:ph type="ftr" sz="quarter" idx="16"/>
          </p:nvPr>
        </p:nvSpPr>
        <p:spPr/>
        <p:txBody>
          <a:bodyPr/>
          <a:lstStyle/>
          <a:p>
            <a:r>
              <a:rPr lang="fr-FR">
                <a:solidFill>
                  <a:srgbClr val="FFFFFF"/>
                </a:solidFill>
              </a:rPr>
              <a:t>Place</a:t>
            </a:r>
          </a:p>
        </p:txBody>
      </p:sp>
    </p:spTree>
    <p:extLst>
      <p:ext uri="{BB962C8B-B14F-4D97-AF65-F5344CB8AC3E}">
        <p14:creationId xmlns:p14="http://schemas.microsoft.com/office/powerpoint/2010/main" val="3130015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3713083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1376403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31505"/>
      </p:ext>
    </p:extLst>
  </p:cSld>
  <p:clrMapOvr>
    <a:masterClrMapping/>
  </p:clrMapOvr>
  <p:transition>
    <p:strips dir="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08"/>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1761655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12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3937"/>
      </p:ext>
    </p:extLst>
  </p:cSld>
  <p:clrMapOvr>
    <a:masterClrMapping/>
  </p:clrMapOvr>
  <p:transition>
    <p:strips dir="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1019876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79401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675">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3" y="6444808"/>
            <a:ext cx="4391173" cy="360000"/>
          </a:xfrm>
        </p:spPr>
        <p:txBody>
          <a:bodyPr anchor="ctr" anchorCtr="0">
            <a:noAutofit/>
          </a:bodyPr>
          <a:lstStyle>
            <a:lvl1pPr algn="ctr">
              <a:buNone/>
              <a:defRPr sz="675" baseline="0">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Event, place</a:t>
            </a:r>
          </a:p>
        </p:txBody>
      </p:sp>
    </p:spTree>
    <p:extLst>
      <p:ext uri="{BB962C8B-B14F-4D97-AF65-F5344CB8AC3E}">
        <p14:creationId xmlns:p14="http://schemas.microsoft.com/office/powerpoint/2010/main" val="243292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750784"/>
      </p:ext>
    </p:extLst>
  </p:cSld>
  <p:clrMapOvr>
    <a:masterClrMapping/>
  </p:clrMapOvr>
  <p:transition>
    <p:strips dir="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664825218"/>
      </p:ext>
    </p:extLst>
  </p:cSld>
  <p:clrMapOvr>
    <a:masterClrMapping/>
  </p:clrMapOvr>
  <p:transition>
    <p:strips dir="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611579042"/>
      </p:ext>
    </p:extLst>
  </p:cSld>
  <p:clrMapOvr>
    <a:masterClrMapping/>
  </p:clrMapOvr>
  <p:transition>
    <p:strips dir="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273339880"/>
      </p:ext>
    </p:extLst>
  </p:cSld>
  <p:clrMapOvr>
    <a:masterClrMapping/>
  </p:clrMapOvr>
  <p:transition>
    <p:strips dir="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442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1575"/>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1" name="Espace réservé du pied de page 10"/>
          <p:cNvSpPr>
            <a:spLocks noGrp="1"/>
          </p:cNvSpPr>
          <p:nvPr>
            <p:ph type="ftr" sz="quarter" idx="16"/>
          </p:nvPr>
        </p:nvSpPr>
        <p:spPr/>
        <p:txBody>
          <a:bodyPr/>
          <a:lstStyle/>
          <a:p>
            <a:r>
              <a:rPr lang="fr-FR">
                <a:solidFill>
                  <a:srgbClr val="FFFFFF"/>
                </a:solidFill>
              </a:rPr>
              <a:t>Place</a:t>
            </a:r>
          </a:p>
        </p:txBody>
      </p:sp>
    </p:spTree>
    <p:extLst>
      <p:ext uri="{BB962C8B-B14F-4D97-AF65-F5344CB8AC3E}">
        <p14:creationId xmlns:p14="http://schemas.microsoft.com/office/powerpoint/2010/main" val="3444044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4114575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1755316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90975"/>
      </p:ext>
    </p:extLst>
  </p:cSld>
  <p:clrMapOvr>
    <a:masterClrMapping/>
  </p:clrMapOvr>
  <p:transition>
    <p:strips dir="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10"/>
            <a:ext cx="4320480" cy="503237"/>
          </a:xfrm>
        </p:spPr>
        <p:txBody>
          <a:bodyPr anchor="ctr" anchorCtr="0">
            <a:normAutofit/>
          </a:bodyPr>
          <a:lstStyle>
            <a:lvl1pPr>
              <a:defRPr sz="1013" b="1">
                <a:solidFill>
                  <a:schemeClr val="tx1"/>
                </a:solidFill>
              </a:defRPr>
            </a:lvl1pPr>
          </a:lstStyle>
          <a:p>
            <a:pPr lvl="0"/>
            <a:r>
              <a:rPr lang="fr-FR"/>
              <a:t>Date, Place</a:t>
            </a:r>
          </a:p>
        </p:txBody>
      </p:sp>
    </p:spTree>
    <p:extLst>
      <p:ext uri="{BB962C8B-B14F-4D97-AF65-F5344CB8AC3E}">
        <p14:creationId xmlns:p14="http://schemas.microsoft.com/office/powerpoint/2010/main" val="33258968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8807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384995"/>
      </p:ext>
    </p:extLst>
  </p:cSld>
  <p:clrMapOvr>
    <a:masterClrMapping/>
  </p:clrMapOvr>
  <p:transition>
    <p:strips dir="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2795030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22865237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35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591"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506">
                <a:solidFill>
                  <a:schemeClr val="bg1"/>
                </a:solidFill>
              </a:defRPr>
            </a:lvl1pPr>
            <a:lvl2pPr>
              <a:buNone/>
              <a:defRPr sz="591">
                <a:solidFill>
                  <a:schemeClr val="bg1"/>
                </a:solidFill>
              </a:defRPr>
            </a:lvl2pPr>
            <a:lvl3pPr>
              <a:buNone/>
              <a:defRPr sz="591">
                <a:solidFill>
                  <a:schemeClr val="bg1"/>
                </a:solidFill>
              </a:defRPr>
            </a:lvl3pPr>
            <a:lvl4pPr>
              <a:buNone/>
              <a:defRPr sz="591">
                <a:solidFill>
                  <a:schemeClr val="bg1"/>
                </a:solidFill>
              </a:defRPr>
            </a:lvl4pPr>
            <a:lvl5pPr>
              <a:buNone/>
              <a:defRPr sz="591">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4" y="6444808"/>
            <a:ext cx="4391173" cy="360000"/>
          </a:xfrm>
        </p:spPr>
        <p:txBody>
          <a:bodyPr anchor="ctr" anchorCtr="0">
            <a:noAutofit/>
          </a:bodyPr>
          <a:lstStyle>
            <a:lvl1pPr algn="ctr">
              <a:buNone/>
              <a:defRPr sz="506" baseline="0">
                <a:solidFill>
                  <a:schemeClr val="bg1"/>
                </a:solidFill>
              </a:defRPr>
            </a:lvl1pPr>
            <a:lvl2pPr>
              <a:buNone/>
              <a:defRPr sz="591">
                <a:solidFill>
                  <a:schemeClr val="bg1"/>
                </a:solidFill>
              </a:defRPr>
            </a:lvl2pPr>
            <a:lvl3pPr>
              <a:buNone/>
              <a:defRPr sz="591">
                <a:solidFill>
                  <a:schemeClr val="bg1"/>
                </a:solidFill>
              </a:defRPr>
            </a:lvl3pPr>
            <a:lvl4pPr>
              <a:buNone/>
              <a:defRPr sz="591">
                <a:solidFill>
                  <a:schemeClr val="bg1"/>
                </a:solidFill>
              </a:defRPr>
            </a:lvl4pPr>
            <a:lvl5pPr>
              <a:buNone/>
              <a:defRPr sz="591">
                <a:solidFill>
                  <a:schemeClr val="bg1"/>
                </a:solidFill>
              </a:defRPr>
            </a:lvl5pPr>
          </a:lstStyle>
          <a:p>
            <a:pPr lvl="0"/>
            <a:r>
              <a:rPr lang="fr-FR"/>
              <a:t>Event, place</a:t>
            </a:r>
          </a:p>
        </p:txBody>
      </p:sp>
    </p:spTree>
    <p:extLst>
      <p:ext uri="{BB962C8B-B14F-4D97-AF65-F5344CB8AC3E}">
        <p14:creationId xmlns:p14="http://schemas.microsoft.com/office/powerpoint/2010/main" val="33053470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7.jpeg"/><Relationship Id="rId5" Type="http://schemas.openxmlformats.org/officeDocument/2006/relationships/theme" Target="../theme/theme5.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5.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707573" y="365128"/>
            <a:ext cx="624345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707573" y="1825628"/>
            <a:ext cx="6243452" cy="38982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4083378"/>
      </p:ext>
    </p:extLst>
  </p:cSld>
  <p:clrMap bg1="lt1" tx1="dk1" bg2="lt2" tx2="dk2" accent1="accent1" accent2="accent2" accent3="accent3" accent4="accent4" accent5="accent5" accent6="accent6" hlink="hlink" folHlink="folHlink"/>
  <p:sldLayoutIdLst>
    <p:sldLayoutId id="2147483663" r:id="rId1"/>
    <p:sldLayoutId id="2147483685" r:id="rId2"/>
    <p:sldLayoutId id="2147483666" r:id="rId3"/>
    <p:sldLayoutId id="2147483696" r:id="rId4"/>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689200" y="365128"/>
            <a:ext cx="62634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689200" y="1825628"/>
            <a:ext cx="6261825"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A75703E2-FF4C-6044-A6E7-D53CF2361DE3}"/>
              </a:ext>
            </a:extLst>
          </p:cNvPr>
          <p:cNvSpPr>
            <a:spLocks noGrp="1"/>
          </p:cNvSpPr>
          <p:nvPr>
            <p:ph type="dt" sz="half" idx="2"/>
          </p:nvPr>
        </p:nvSpPr>
        <p:spPr>
          <a:xfrm>
            <a:off x="2689200" y="6356353"/>
            <a:ext cx="2057400"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
        <p:nvSpPr>
          <p:cNvPr id="8" name="Slide Number Placeholder 6">
            <a:extLst>
              <a:ext uri="{FF2B5EF4-FFF2-40B4-BE49-F238E27FC236}">
                <a16:creationId xmlns:a16="http://schemas.microsoft.com/office/drawing/2014/main" id="{1F91719A-3787-D744-A512-03A4E2AB6996}"/>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3307078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82" r:id="rId6"/>
    <p:sldLayoutId id="2147483683" r:id="rId7"/>
    <p:sldLayoutId id="214748368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381052" y="365128"/>
            <a:ext cx="857163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381664" y="1825628"/>
            <a:ext cx="8569362"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C95D445D-CE39-6B40-BB2D-D13AD66650EA}"/>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December 2022</a:t>
            </a:fld>
            <a:endParaRPr lang="en-US" dirty="0"/>
          </a:p>
        </p:txBody>
      </p:sp>
      <p:sp>
        <p:nvSpPr>
          <p:cNvPr id="6" name="Slide Number Placeholder 6">
            <a:extLst>
              <a:ext uri="{FF2B5EF4-FFF2-40B4-BE49-F238E27FC236}">
                <a16:creationId xmlns:a16="http://schemas.microsoft.com/office/drawing/2014/main" id="{7FD841E0-712E-024A-B17E-243BAC0F7754}"/>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4585474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a:solidFill>
                  <a:srgbClr val="FFFFFF"/>
                </a:solidFill>
              </a:rPr>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a:solidFill>
                  <a:srgbClr val="FFFFFF"/>
                </a:solidFill>
              </a:rPr>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Tree>
    <p:extLst>
      <p:ext uri="{BB962C8B-B14F-4D97-AF65-F5344CB8AC3E}">
        <p14:creationId xmlns:p14="http://schemas.microsoft.com/office/powerpoint/2010/main" val="13883726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34911475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675">
                <a:solidFill>
                  <a:schemeClr val="bg1"/>
                </a:solidFill>
              </a:defRPr>
            </a:lvl1pPr>
          </a:lstStyle>
          <a:p>
            <a:pPr defTabSz="514350"/>
            <a:r>
              <a:rPr lang="fr-FR">
                <a:solidFill>
                  <a:srgbClr val="FFFFFF"/>
                </a:solidFill>
              </a:rPr>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675">
                <a:solidFill>
                  <a:schemeClr val="bg1"/>
                </a:solidFill>
              </a:defRPr>
            </a:lvl1pPr>
          </a:lstStyle>
          <a:p>
            <a:pPr defTabSz="514350"/>
            <a:r>
              <a:rPr lang="fr-FR">
                <a:solidFill>
                  <a:srgbClr val="FFFFFF"/>
                </a:solidFill>
              </a:rPr>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675">
                <a:solidFill>
                  <a:schemeClr val="bg1"/>
                </a:solidFill>
              </a:defRPr>
            </a:lvl1pPr>
          </a:lstStyle>
          <a:p>
            <a:pPr defTabSz="514350"/>
            <a:fld id="{02C702AE-1502-43AE-8DBA-2BCAD3408EF2}" type="slidenum">
              <a:rPr lang="fr-FR" smtClean="0">
                <a:solidFill>
                  <a:srgbClr val="FFFFFF"/>
                </a:solidFill>
              </a:rPr>
              <a:pPr defTabSz="514350"/>
              <a:t>‹N°›</a:t>
            </a:fld>
            <a:endParaRPr lang="fr-FR">
              <a:solidFill>
                <a:srgbClr val="FFFFFF"/>
              </a:solidFill>
            </a:endParaRPr>
          </a:p>
        </p:txBody>
      </p:sp>
    </p:spTree>
    <p:extLst>
      <p:ext uri="{BB962C8B-B14F-4D97-AF65-F5344CB8AC3E}">
        <p14:creationId xmlns:p14="http://schemas.microsoft.com/office/powerpoint/2010/main" val="39561310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p:txStyles>
    <p:titleStyle>
      <a:lvl1pPr algn="ctr" defTabSz="514350" rtl="0" eaLnBrk="1" latinLnBrk="0" hangingPunct="1">
        <a:spcBef>
          <a:spcPct val="0"/>
        </a:spcBef>
        <a:buNone/>
        <a:defRPr sz="1800" b="1" kern="1200" cap="none" baseline="0">
          <a:solidFill>
            <a:schemeClr val="accent4"/>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6.jpeg"/><Relationship Id="rId18" Type="http://schemas.openxmlformats.org/officeDocument/2006/relationships/image" Target="../media/image21.jpeg"/><Relationship Id="rId3" Type="http://schemas.openxmlformats.org/officeDocument/2006/relationships/image" Target="../media/image10.png"/><Relationship Id="rId21" Type="http://schemas.openxmlformats.org/officeDocument/2006/relationships/image" Target="../media/image24.png"/><Relationship Id="rId7" Type="http://schemas.openxmlformats.org/officeDocument/2006/relationships/package" Target="../embeddings/Microsoft_Word_Document.docx"/><Relationship Id="rId12" Type="http://schemas.openxmlformats.org/officeDocument/2006/relationships/image" Target="../media/image15.jpeg"/><Relationship Id="rId17" Type="http://schemas.openxmlformats.org/officeDocument/2006/relationships/image" Target="../media/image20.jpeg"/><Relationship Id="rId2" Type="http://schemas.openxmlformats.org/officeDocument/2006/relationships/notesSlide" Target="../notesSlides/notesSlide4.xml"/><Relationship Id="rId16" Type="http://schemas.openxmlformats.org/officeDocument/2006/relationships/image" Target="../media/image19.jpeg"/><Relationship Id="rId20" Type="http://schemas.openxmlformats.org/officeDocument/2006/relationships/image" Target="../media/image23.png"/><Relationship Id="rId1" Type="http://schemas.openxmlformats.org/officeDocument/2006/relationships/slideLayout" Target="../slideLayouts/slideLayout3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jpeg"/><Relationship Id="rId23" Type="http://schemas.openxmlformats.org/officeDocument/2006/relationships/image" Target="../media/image26.png"/><Relationship Id="rId10" Type="http://schemas.openxmlformats.org/officeDocument/2006/relationships/image" Target="../media/image13.emf"/><Relationship Id="rId19" Type="http://schemas.openxmlformats.org/officeDocument/2006/relationships/image" Target="../media/image22.png"/><Relationship Id="rId4" Type="http://schemas.openxmlformats.org/officeDocument/2006/relationships/image" Target="../media/image11.svg"/><Relationship Id="rId9" Type="http://schemas.openxmlformats.org/officeDocument/2006/relationships/package" Target="../embeddings/Microsoft_Word_Document1.docx"/><Relationship Id="rId14" Type="http://schemas.openxmlformats.org/officeDocument/2006/relationships/image" Target="../media/image17.jpeg"/><Relationship Id="rId22"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4.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46.xml"/><Relationship Id="rId5" Type="http://schemas.openxmlformats.org/officeDocument/2006/relationships/image" Target="../media/image9.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1.xml"/><Relationship Id="rId5" Type="http://schemas.openxmlformats.org/officeDocument/2006/relationships/image" Target="../media/image9.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1.xml"/><Relationship Id="rId6" Type="http://schemas.openxmlformats.org/officeDocument/2006/relationships/hyperlink" Target="https://pnin-niger.org/" TargetMode="External"/><Relationship Id="rId5" Type="http://schemas.openxmlformats.org/officeDocument/2006/relationships/image" Target="../media/image32.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142137"/>
            <a:ext cx="4514231" cy="1878409"/>
          </a:xfrm>
        </p:spPr>
        <p:txBody>
          <a:bodyPr>
            <a:normAutofit/>
          </a:bodyPr>
          <a:lstStyle/>
          <a:p>
            <a:pPr algn="ctr"/>
            <a:r>
              <a:rPr lang="en-GB" dirty="0" err="1">
                <a:solidFill>
                  <a:schemeClr val="bg1"/>
                </a:solidFill>
              </a:rPr>
              <a:t>Présentation</a:t>
            </a:r>
            <a:r>
              <a:rPr lang="en-GB" dirty="0">
                <a:solidFill>
                  <a:schemeClr val="bg1"/>
                </a:solidFill>
              </a:rPr>
              <a:t> de la </a:t>
            </a:r>
            <a:r>
              <a:rPr lang="en-GB" dirty="0" err="1">
                <a:solidFill>
                  <a:schemeClr val="bg1"/>
                </a:solidFill>
              </a:rPr>
              <a:t>Plateforme</a:t>
            </a:r>
            <a:r>
              <a:rPr lang="en-GB" dirty="0">
                <a:solidFill>
                  <a:schemeClr val="bg1"/>
                </a:solidFill>
              </a:rPr>
              <a:t> </a:t>
            </a:r>
            <a:r>
              <a:rPr lang="en-GB" dirty="0" err="1">
                <a:solidFill>
                  <a:schemeClr val="bg1"/>
                </a:solidFill>
              </a:rPr>
              <a:t>Nationale</a:t>
            </a:r>
            <a:r>
              <a:rPr lang="en-GB" dirty="0">
                <a:solidFill>
                  <a:schemeClr val="bg1"/>
                </a:solidFill>
              </a:rPr>
              <a:t> </a:t>
            </a:r>
            <a:r>
              <a:rPr lang="en-GB" dirty="0" err="1">
                <a:solidFill>
                  <a:schemeClr val="bg1"/>
                </a:solidFill>
              </a:rPr>
              <a:t>d’Information</a:t>
            </a:r>
            <a:r>
              <a:rPr lang="en-GB" dirty="0">
                <a:solidFill>
                  <a:schemeClr val="bg1"/>
                </a:solidFill>
              </a:rPr>
              <a:t> pour la Nutrition ( PNIN) du Niger</a:t>
            </a:r>
          </a:p>
        </p:txBody>
      </p:sp>
      <p:sp>
        <p:nvSpPr>
          <p:cNvPr id="4" name="Espace réservé du contenu 3"/>
          <p:cNvSpPr>
            <a:spLocks noGrp="1"/>
          </p:cNvSpPr>
          <p:nvPr>
            <p:ph sz="quarter" idx="10"/>
          </p:nvPr>
        </p:nvSpPr>
        <p:spPr>
          <a:xfrm>
            <a:off x="4757351" y="5286821"/>
            <a:ext cx="3818237" cy="1108286"/>
          </a:xfrm>
        </p:spPr>
        <p:txBody>
          <a:bodyPr>
            <a:noAutofit/>
          </a:bodyPr>
          <a:lstStyle/>
          <a:p>
            <a:pPr marL="0" indent="0">
              <a:buNone/>
            </a:pPr>
            <a:r>
              <a:rPr lang="fr-FR" sz="1600" dirty="0">
                <a:solidFill>
                  <a:schemeClr val="accent4">
                    <a:lumMod val="75000"/>
                  </a:schemeClr>
                </a:solidFill>
              </a:rPr>
              <a:t>Réunion du Comité des Directeurs INS</a:t>
            </a:r>
          </a:p>
          <a:p>
            <a:pPr marL="0" indent="0">
              <a:buNone/>
            </a:pPr>
            <a:r>
              <a:rPr lang="fr-FR" sz="1600" dirty="0">
                <a:solidFill>
                  <a:schemeClr val="accent4">
                    <a:lumMod val="75000"/>
                  </a:schemeClr>
                </a:solidFill>
              </a:rPr>
              <a:t>6-8 Décembre 2022</a:t>
            </a:r>
          </a:p>
        </p:txBody>
      </p:sp>
      <p:sp>
        <p:nvSpPr>
          <p:cNvPr id="8" name="ZoneTexte 7"/>
          <p:cNvSpPr txBox="1"/>
          <p:nvPr/>
        </p:nvSpPr>
        <p:spPr>
          <a:xfrm>
            <a:off x="4757351" y="4428813"/>
            <a:ext cx="3818237" cy="646331"/>
          </a:xfrm>
          <a:prstGeom prst="rect">
            <a:avLst/>
          </a:prstGeom>
          <a:noFill/>
        </p:spPr>
        <p:txBody>
          <a:bodyPr wrap="square" rtlCol="0">
            <a:spAutoFit/>
          </a:bodyPr>
          <a:lstStyle/>
          <a:p>
            <a:pPr algn="ctr"/>
            <a:r>
              <a:rPr lang="fr-FR" dirty="0"/>
              <a:t>Sani Oumarou </a:t>
            </a:r>
          </a:p>
          <a:p>
            <a:pPr algn="ctr"/>
            <a:r>
              <a:rPr lang="fr-FR" dirty="0"/>
              <a:t>SG INS Niger</a:t>
            </a:r>
          </a:p>
        </p:txBody>
      </p:sp>
    </p:spTree>
    <p:extLst>
      <p:ext uri="{BB962C8B-B14F-4D97-AF65-F5344CB8AC3E}">
        <p14:creationId xmlns:p14="http://schemas.microsoft.com/office/powerpoint/2010/main" val="292964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81474B-E6BC-0B69-E1CF-583FF3724B60}"/>
              </a:ext>
            </a:extLst>
          </p:cNvPr>
          <p:cNvSpPr>
            <a:spLocks noGrp="1"/>
          </p:cNvSpPr>
          <p:nvPr>
            <p:ph idx="1"/>
          </p:nvPr>
        </p:nvSpPr>
        <p:spPr>
          <a:xfrm>
            <a:off x="592038" y="1498429"/>
            <a:ext cx="7261782" cy="3442063"/>
          </a:xfrm>
        </p:spPr>
        <p:txBody>
          <a:bodyPr>
            <a:normAutofit fontScale="92500" lnSpcReduction="10000"/>
          </a:bodyPr>
          <a:lstStyle/>
          <a:p>
            <a:pPr marL="495300" indent="-428625" defTabSz="272654">
              <a:lnSpc>
                <a:spcPct val="160000"/>
              </a:lnSpc>
              <a:buAutoNum type="romanUcPeriod"/>
            </a:pPr>
            <a:endParaRPr lang="fr-FR" sz="1900" b="1" dirty="0">
              <a:solidFill>
                <a:schemeClr val="accent4">
                  <a:lumMod val="75000"/>
                </a:schemeClr>
              </a:solidFill>
              <a:latin typeface="+mj-lt"/>
              <a:cs typeface="Times New Roman"/>
            </a:endParaRPr>
          </a:p>
          <a:p>
            <a:pPr marL="495300" indent="-428625" defTabSz="272654">
              <a:lnSpc>
                <a:spcPct val="160000"/>
              </a:lnSpc>
              <a:buFont typeface="Arial" panose="020B0604020202020204" pitchFamily="34" charset="0"/>
              <a:buAutoNum type="romanUcPeriod"/>
            </a:pPr>
            <a:r>
              <a:rPr lang="fr-FR" sz="1900" b="1" dirty="0">
                <a:solidFill>
                  <a:schemeClr val="accent4">
                    <a:lumMod val="75000"/>
                  </a:schemeClr>
                </a:solidFill>
                <a:latin typeface="+mj-lt"/>
                <a:cs typeface="Times New Roman"/>
              </a:rPr>
              <a:t>OBJECTIF ET </a:t>
            </a:r>
            <a:r>
              <a:rPr lang="fr-FR" sz="1900" b="1">
                <a:solidFill>
                  <a:schemeClr val="accent4">
                    <a:lumMod val="75000"/>
                  </a:schemeClr>
                </a:solidFill>
                <a:latin typeface="+mj-lt"/>
                <a:cs typeface="Times New Roman"/>
              </a:rPr>
              <a:t>CADRE INSTITUTIONNEL DE LA PNIN</a:t>
            </a:r>
            <a:endParaRPr lang="fr-FR" sz="1900" b="1" dirty="0">
              <a:solidFill>
                <a:schemeClr val="accent4">
                  <a:lumMod val="75000"/>
                </a:schemeClr>
              </a:solidFill>
              <a:latin typeface="+mj-lt"/>
              <a:cs typeface="Times New Roman"/>
            </a:endParaRPr>
          </a:p>
          <a:p>
            <a:pPr marL="495300" indent="-428625" defTabSz="272654">
              <a:lnSpc>
                <a:spcPct val="160000"/>
              </a:lnSpc>
              <a:buAutoNum type="romanUcPeriod"/>
            </a:pPr>
            <a:r>
              <a:rPr lang="fr-FR" sz="1900" b="1" dirty="0">
                <a:solidFill>
                  <a:schemeClr val="accent4">
                    <a:lumMod val="75000"/>
                  </a:schemeClr>
                </a:solidFill>
                <a:latin typeface="+mj-lt"/>
                <a:cs typeface="Times New Roman"/>
              </a:rPr>
              <a:t>PRINCIPAUX RESULTATS DE LA PHASE 1</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INSTANCES de GOUVERNANCE DE LA PHASE 2</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RESULTATS ATTENDUS DE LA PHASE 2</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PERSPECTIVES DE LA PHASE 2</a:t>
            </a:r>
          </a:p>
          <a:p>
            <a:pPr marL="495300" indent="-428625" defTabSz="272654">
              <a:lnSpc>
                <a:spcPct val="160000"/>
              </a:lnSpc>
              <a:buFont typeface="Arial" panose="020B0604020202020204" pitchFamily="34" charset="0"/>
              <a:buAutoNum type="romanUcPeriod"/>
            </a:pPr>
            <a:r>
              <a:rPr lang="fr-FR" sz="1900" b="1" dirty="0">
                <a:solidFill>
                  <a:schemeClr val="accent4">
                    <a:lumMod val="75000"/>
                  </a:schemeClr>
                </a:solidFill>
                <a:latin typeface="+mj-lt"/>
                <a:cs typeface="Times New Roman"/>
              </a:rPr>
              <a:t>CONCLUSION</a:t>
            </a:r>
          </a:p>
          <a:p>
            <a:pPr marL="0" indent="0">
              <a:buNone/>
            </a:pPr>
            <a:endParaRPr lang="fr-FR" sz="2400" dirty="0"/>
          </a:p>
          <a:p>
            <a:pPr marL="514350" indent="-514350">
              <a:buFont typeface="Arial" panose="020B0604020202020204" pitchFamily="34" charset="0"/>
              <a:buAutoNum type="romanUcPeriod"/>
            </a:pPr>
            <a:endParaRPr lang="fr-FR" sz="2400" b="1" dirty="0"/>
          </a:p>
          <a:p>
            <a:pPr marL="514350" indent="-514350">
              <a:buFont typeface="Arial" panose="020B0604020202020204" pitchFamily="34" charset="0"/>
              <a:buAutoNum type="romanUcPeriod"/>
            </a:pPr>
            <a:endParaRPr lang="fr-FR" sz="2400" dirty="0"/>
          </a:p>
          <a:p>
            <a:pPr marL="514350" indent="-514350">
              <a:buAutoNum type="romanUcPeriod"/>
            </a:pPr>
            <a:endParaRPr lang="fr-FR" sz="2400" dirty="0"/>
          </a:p>
        </p:txBody>
      </p:sp>
      <p:sp>
        <p:nvSpPr>
          <p:cNvPr id="4" name="Espace réservé du numéro de diapositive 3">
            <a:extLst>
              <a:ext uri="{FF2B5EF4-FFF2-40B4-BE49-F238E27FC236}">
                <a16:creationId xmlns:a16="http://schemas.microsoft.com/office/drawing/2014/main" id="{317063F7-4D1A-956C-6BD3-5F1366C6889A}"/>
              </a:ext>
            </a:extLst>
          </p:cNvPr>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a:solidFill>
                <a:srgbClr val="FFFFFF"/>
              </a:solidFill>
            </a:endParaRPr>
          </a:p>
        </p:txBody>
      </p:sp>
      <p:sp>
        <p:nvSpPr>
          <p:cNvPr id="5" name="Espace réservé du contenu 4">
            <a:extLst>
              <a:ext uri="{FF2B5EF4-FFF2-40B4-BE49-F238E27FC236}">
                <a16:creationId xmlns:a16="http://schemas.microsoft.com/office/drawing/2014/main" id="{73E41E58-05C1-C68E-15D6-656314E17A92}"/>
              </a:ext>
            </a:extLst>
          </p:cNvPr>
          <p:cNvSpPr>
            <a:spLocks noGrp="1"/>
          </p:cNvSpPr>
          <p:nvPr>
            <p:ph sz="quarter" idx="13"/>
          </p:nvPr>
        </p:nvSpPr>
        <p:spPr>
          <a:xfrm>
            <a:off x="1939677" y="113051"/>
            <a:ext cx="6191250" cy="431800"/>
          </a:xfrm>
        </p:spPr>
        <p:txBody>
          <a:bodyPr/>
          <a:lstStyle/>
          <a:p>
            <a:pPr algn="ctr"/>
            <a:r>
              <a:rPr lang="fr-FR" sz="2000" dirty="0"/>
              <a:t>PLAN DE PRESENTATION</a:t>
            </a:r>
          </a:p>
        </p:txBody>
      </p:sp>
      <p:grpSp>
        <p:nvGrpSpPr>
          <p:cNvPr id="2" name="Groupe 1">
            <a:extLst>
              <a:ext uri="{FF2B5EF4-FFF2-40B4-BE49-F238E27FC236}">
                <a16:creationId xmlns:a16="http://schemas.microsoft.com/office/drawing/2014/main" id="{20F59E8A-5DE3-44A0-F119-A36F918772A8}"/>
              </a:ext>
            </a:extLst>
          </p:cNvPr>
          <p:cNvGrpSpPr/>
          <p:nvPr/>
        </p:nvGrpSpPr>
        <p:grpSpPr>
          <a:xfrm>
            <a:off x="7343128" y="66883"/>
            <a:ext cx="1642862" cy="540544"/>
            <a:chOff x="6983413" y="0"/>
            <a:chExt cx="2190482" cy="720725"/>
          </a:xfrm>
        </p:grpSpPr>
        <p:grpSp>
          <p:nvGrpSpPr>
            <p:cNvPr id="6" name="Group 4">
              <a:extLst>
                <a:ext uri="{FF2B5EF4-FFF2-40B4-BE49-F238E27FC236}">
                  <a16:creationId xmlns:a16="http://schemas.microsoft.com/office/drawing/2014/main" id="{279DE366-5805-6186-73D5-65B2D77301EF}"/>
                </a:ext>
              </a:extLst>
            </p:cNvPr>
            <p:cNvGrpSpPr>
              <a:grpSpLocks noChangeAspect="1"/>
            </p:cNvGrpSpPr>
            <p:nvPr/>
          </p:nvGrpSpPr>
          <p:grpSpPr bwMode="auto">
            <a:xfrm>
              <a:off x="6983413" y="0"/>
              <a:ext cx="2160587" cy="720725"/>
              <a:chOff x="4399" y="0"/>
              <a:chExt cx="1361" cy="454"/>
            </a:xfrm>
          </p:grpSpPr>
          <p:sp>
            <p:nvSpPr>
              <p:cNvPr id="8" name="AutoShape 3">
                <a:extLst>
                  <a:ext uri="{FF2B5EF4-FFF2-40B4-BE49-F238E27FC236}">
                    <a16:creationId xmlns:a16="http://schemas.microsoft.com/office/drawing/2014/main" id="{A3F056AA-CE75-A959-D2A1-5ABE390AED3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a:endParaRPr lang="fr-FR" sz="1350">
                  <a:solidFill>
                    <a:srgbClr val="575757"/>
                  </a:solidFill>
                  <a:latin typeface="Trebuchet MS"/>
                </a:endParaRPr>
              </a:p>
            </p:txBody>
          </p:sp>
          <p:pic>
            <p:nvPicPr>
              <p:cNvPr id="9" name="Picture 6">
                <a:extLst>
                  <a:ext uri="{FF2B5EF4-FFF2-40B4-BE49-F238E27FC236}">
                    <a16:creationId xmlns:a16="http://schemas.microsoft.com/office/drawing/2014/main" id="{896489C8-C219-0A88-9FC9-51C445EF39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Image 6">
              <a:extLst>
                <a:ext uri="{FF2B5EF4-FFF2-40B4-BE49-F238E27FC236}">
                  <a16:creationId xmlns:a16="http://schemas.microsoft.com/office/drawing/2014/main" id="{BC1BAF74-BC77-A76F-3E5A-79B1D6165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0739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C4883-EB96-6F9D-CD7E-6D49C283FB59}"/>
              </a:ext>
            </a:extLst>
          </p:cNvPr>
          <p:cNvSpPr>
            <a:spLocks noGrp="1"/>
          </p:cNvSpPr>
          <p:nvPr>
            <p:ph type="title"/>
          </p:nvPr>
        </p:nvSpPr>
        <p:spPr>
          <a:xfrm>
            <a:off x="467544" y="1196752"/>
            <a:ext cx="8542312" cy="1008112"/>
          </a:xfrm>
        </p:spPr>
        <p:txBody>
          <a:bodyPr>
            <a:noAutofit/>
          </a:bodyPr>
          <a:lstStyle/>
          <a:p>
            <a:pPr algn="l"/>
            <a:r>
              <a:rPr lang="fr-FR" dirty="0">
                <a:effectLst/>
                <a:latin typeface="Arial" panose="020B0604020202020204" pitchFamily="34" charset="0"/>
                <a:ea typeface="Calibri" panose="020F0502020204030204" pitchFamily="34" charset="0"/>
                <a:cs typeface="Calibri" panose="020F0502020204030204" pitchFamily="34" charset="0"/>
              </a:rPr>
              <a:t>L’objectif</a:t>
            </a:r>
            <a:r>
              <a:rPr lang="fr-FR" sz="1800" dirty="0">
                <a:effectLst/>
                <a:latin typeface="Arial" panose="020B0604020202020204" pitchFamily="34" charset="0"/>
                <a:ea typeface="Calibri" panose="020F0502020204030204" pitchFamily="34" charset="0"/>
                <a:cs typeface="Calibri" panose="020F0502020204030204" pitchFamily="34" charset="0"/>
              </a:rPr>
              <a:t> général de la PNIN au Niger est de</a:t>
            </a:r>
            <a:r>
              <a:rPr lang="fr-FR" sz="1800" i="1" dirty="0">
                <a:effectLst/>
                <a:latin typeface="Arial" panose="020B0604020202020204" pitchFamily="34" charset="0"/>
                <a:ea typeface="Calibri" panose="020F0502020204030204" pitchFamily="34" charset="0"/>
                <a:cs typeface="Calibri" panose="020F0502020204030204" pitchFamily="34" charset="0"/>
              </a:rPr>
              <a:t> </a:t>
            </a:r>
            <a:r>
              <a:rPr lang="fr-FR" sz="1800" dirty="0">
                <a:effectLst/>
                <a:latin typeface="Arial" panose="020B0604020202020204" pitchFamily="34" charset="0"/>
                <a:ea typeface="Calibri" panose="020F0502020204030204" pitchFamily="34" charset="0"/>
                <a:cs typeface="Calibri" panose="020F0502020204030204" pitchFamily="34" charset="0"/>
              </a:rPr>
              <a:t>fournir de meilleures connaissances et données pour la conception, la gestion, le suivi et l’évaluation des politiques et des programmes de nutrition</a:t>
            </a:r>
            <a:endParaRPr lang="fr-FR" sz="1800" dirty="0"/>
          </a:p>
        </p:txBody>
      </p:sp>
      <p:sp>
        <p:nvSpPr>
          <p:cNvPr id="3" name="Espace réservé du contenu 2">
            <a:extLst>
              <a:ext uri="{FF2B5EF4-FFF2-40B4-BE49-F238E27FC236}">
                <a16:creationId xmlns:a16="http://schemas.microsoft.com/office/drawing/2014/main" id="{DEE2DD3C-73D7-13E3-0B87-F6C807A72616}"/>
              </a:ext>
            </a:extLst>
          </p:cNvPr>
          <p:cNvSpPr>
            <a:spLocks noGrp="1"/>
          </p:cNvSpPr>
          <p:nvPr>
            <p:ph idx="1"/>
          </p:nvPr>
        </p:nvSpPr>
        <p:spPr/>
        <p:txBody>
          <a:bodyPr/>
          <a:lstStyle/>
          <a:p>
            <a:r>
              <a:rPr lang="fr-FR" sz="1800" dirty="0">
                <a:solidFill>
                  <a:schemeClr val="accent6">
                    <a:lumMod val="50000"/>
                  </a:schemeClr>
                </a:solidFill>
                <a:latin typeface="Arial" panose="020B0604020202020204" pitchFamily="34" charset="0"/>
                <a:ea typeface="Calibri" panose="020F0502020204030204" pitchFamily="34" charset="0"/>
                <a:cs typeface="Times New Roman" panose="02020603050405020304" pitchFamily="18" charset="0"/>
              </a:rPr>
              <a:t>L</a:t>
            </a:r>
            <a:r>
              <a:rPr lang="fr-FR" sz="18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a plateforme PNIN est </a:t>
            </a:r>
            <a:r>
              <a:rPr lang="fr-FR" sz="1800" b="1"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mise en œuvre </a:t>
            </a:r>
            <a:r>
              <a:rPr lang="fr-FR" sz="18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par l’Institut National Statistique (INS) qui coordonne l’ensemble des activités avec les différentes parties prenantes</a:t>
            </a:r>
          </a:p>
          <a:p>
            <a:r>
              <a:rPr lang="fr-FR" sz="1800" b="1"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rPr>
              <a:t>Le leader Stratégique </a:t>
            </a:r>
            <a:r>
              <a:rPr lang="fr-FR" sz="1800"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rPr>
              <a:t>de la Plateforme est le Haut-Commissariat à l’Initiative 3N (HC3N) </a:t>
            </a:r>
          </a:p>
          <a:p>
            <a:endParaRPr lang="fr-FR" sz="1800"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r>
              <a:rPr lang="fr-FR" sz="1800" b="1" dirty="0">
                <a:solidFill>
                  <a:schemeClr val="accent1">
                    <a:lumMod val="75000"/>
                  </a:schemeClr>
                </a:solidFill>
                <a:latin typeface="Arial" panose="020B0604020202020204" pitchFamily="34" charset="0"/>
                <a:ea typeface="Calibri" panose="020F0502020204030204" pitchFamily="34" charset="0"/>
                <a:cs typeface="Times New Roman" panose="02020603050405020304" pitchFamily="18" charset="0"/>
              </a:rPr>
              <a:t>Financement:</a:t>
            </a:r>
            <a:r>
              <a:rPr lang="fr-FR" sz="1800" dirty="0">
                <a:solidFill>
                  <a:schemeClr val="accent1">
                    <a:lumMod val="75000"/>
                  </a:schemeClr>
                </a:solidFill>
                <a:latin typeface="Arial" panose="020B0604020202020204" pitchFamily="34" charset="0"/>
                <a:ea typeface="Calibri" panose="020F0502020204030204" pitchFamily="34" charset="0"/>
                <a:cs typeface="Times New Roman" panose="02020603050405020304" pitchFamily="18" charset="0"/>
              </a:rPr>
              <a:t> Union Européenne et Coopération Allemande (BMZ)</a:t>
            </a:r>
          </a:p>
          <a:p>
            <a:pPr marL="0" indent="0">
              <a:buNone/>
            </a:pPr>
            <a:endParaRPr lang="fr-FR" sz="1800"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r>
              <a:rPr lang="fr-FR" sz="1800" b="1" dirty="0">
                <a:solidFill>
                  <a:srgbClr val="00B0F0"/>
                </a:solidFill>
                <a:latin typeface="Arial" panose="020B0604020202020204" pitchFamily="34" charset="0"/>
                <a:cs typeface="Times New Roman" panose="02020603050405020304" pitchFamily="18" charset="0"/>
              </a:rPr>
              <a:t>Mise en œuvre en deux phases</a:t>
            </a:r>
            <a:r>
              <a:rPr lang="fr-FR" sz="1800" dirty="0">
                <a:solidFill>
                  <a:srgbClr val="00B0F0"/>
                </a:solidFill>
                <a:latin typeface="Arial" panose="020B0604020202020204" pitchFamily="34" charset="0"/>
                <a:cs typeface="Times New Roman" panose="02020603050405020304" pitchFamily="18" charset="0"/>
              </a:rPr>
              <a:t>:</a:t>
            </a:r>
          </a:p>
          <a:p>
            <a:pPr lvl="1"/>
            <a:r>
              <a:rPr lang="fr-FR" b="1" u="sng" dirty="0">
                <a:solidFill>
                  <a:srgbClr val="00B0F0"/>
                </a:solidFill>
                <a:latin typeface="Arial" panose="020B0604020202020204" pitchFamily="34" charset="0"/>
                <a:cs typeface="Times New Roman" panose="02020603050405020304" pitchFamily="18" charset="0"/>
              </a:rPr>
              <a:t>Phase 1</a:t>
            </a:r>
            <a:r>
              <a:rPr lang="fr-FR" b="1" dirty="0">
                <a:solidFill>
                  <a:srgbClr val="00B0F0"/>
                </a:solidFill>
                <a:latin typeface="Arial" panose="020B0604020202020204" pitchFamily="34" charset="0"/>
                <a:cs typeface="Times New Roman" panose="02020603050405020304" pitchFamily="18" charset="0"/>
              </a:rPr>
              <a:t> </a:t>
            </a:r>
            <a:r>
              <a:rPr lang="fr-FR" dirty="0">
                <a:solidFill>
                  <a:srgbClr val="00B0F0"/>
                </a:solidFill>
                <a:latin typeface="Arial" panose="020B0604020202020204" pitchFamily="34" charset="0"/>
                <a:cs typeface="Times New Roman" panose="02020603050405020304" pitchFamily="18" charset="0"/>
              </a:rPr>
              <a:t>:  2017- 2022 avec le suivi de proximité de la Délégation de l’Union européenne</a:t>
            </a:r>
          </a:p>
          <a:p>
            <a:pPr lvl="1"/>
            <a:r>
              <a:rPr lang="fr-FR" b="1" u="sng" dirty="0">
                <a:solidFill>
                  <a:srgbClr val="00B0F0"/>
                </a:solidFill>
                <a:latin typeface="Arial" panose="020B0604020202020204" pitchFamily="34" charset="0"/>
                <a:cs typeface="Times New Roman" panose="02020603050405020304" pitchFamily="18" charset="0"/>
              </a:rPr>
              <a:t>Phase 2</a:t>
            </a:r>
            <a:r>
              <a:rPr lang="fr-FR" dirty="0">
                <a:solidFill>
                  <a:srgbClr val="00B0F0"/>
                </a:solidFill>
                <a:latin typeface="Arial" panose="020B0604020202020204" pitchFamily="34" charset="0"/>
                <a:cs typeface="Times New Roman" panose="02020603050405020304" pitchFamily="18" charset="0"/>
              </a:rPr>
              <a:t>: 2022- 2024 avec le suivi de proximité de la GIZ</a:t>
            </a:r>
            <a:endParaRPr lang="fr-FR" dirty="0">
              <a:solidFill>
                <a:srgbClr val="00B0F0"/>
              </a:solidFill>
            </a:endParaRPr>
          </a:p>
        </p:txBody>
      </p:sp>
      <p:sp>
        <p:nvSpPr>
          <p:cNvPr id="4" name="Espace réservé du numéro de diapositive 3">
            <a:extLst>
              <a:ext uri="{FF2B5EF4-FFF2-40B4-BE49-F238E27FC236}">
                <a16:creationId xmlns:a16="http://schemas.microsoft.com/office/drawing/2014/main" id="{224AFA3F-D73A-C6E2-161E-BB6F89D5AC45}"/>
              </a:ext>
            </a:extLst>
          </p:cNvPr>
          <p:cNvSpPr>
            <a:spLocks noGrp="1"/>
          </p:cNvSpPr>
          <p:nvPr>
            <p:ph type="sldNum" sz="quarter" idx="12"/>
          </p:nvPr>
        </p:nvSpPr>
        <p:spPr/>
        <p:txBody>
          <a:bodyPr/>
          <a:lstStyle/>
          <a:p>
            <a:fld id="{02C702AE-1502-43AE-8DBA-2BCAD3408EF2}" type="slidenum">
              <a:rPr lang="fr-FR" smtClean="0"/>
              <a:pPr/>
              <a:t>3</a:t>
            </a:fld>
            <a:endParaRPr lang="fr-FR"/>
          </a:p>
        </p:txBody>
      </p:sp>
      <p:sp>
        <p:nvSpPr>
          <p:cNvPr id="5" name="Espace réservé du contenu 4">
            <a:extLst>
              <a:ext uri="{FF2B5EF4-FFF2-40B4-BE49-F238E27FC236}">
                <a16:creationId xmlns:a16="http://schemas.microsoft.com/office/drawing/2014/main" id="{2EFD5390-7036-3DC3-363B-577C3C7CA0A0}"/>
              </a:ext>
            </a:extLst>
          </p:cNvPr>
          <p:cNvSpPr>
            <a:spLocks noGrp="1"/>
          </p:cNvSpPr>
          <p:nvPr>
            <p:ph sz="quarter" idx="13"/>
          </p:nvPr>
        </p:nvSpPr>
        <p:spPr>
          <a:xfrm>
            <a:off x="2036543" y="175011"/>
            <a:ext cx="6432549" cy="535780"/>
          </a:xfrm>
        </p:spPr>
        <p:txBody>
          <a:bodyPr/>
          <a:lstStyle/>
          <a:p>
            <a:r>
              <a:rPr lang="fr-FR" dirty="0"/>
              <a:t> </a:t>
            </a:r>
            <a:r>
              <a:rPr lang="fr-FR" sz="1800" dirty="0"/>
              <a:t>Objectif et Cadre Institutionnel de la Plateforme Nationale D’Information pour la Nutrition : PNIN</a:t>
            </a:r>
          </a:p>
          <a:p>
            <a:r>
              <a:rPr lang="fr-FR" sz="1800" dirty="0" err="1"/>
              <a:t>duer</a:t>
            </a:r>
            <a:endParaRPr lang="fr-FR" sz="1800" dirty="0"/>
          </a:p>
        </p:txBody>
      </p:sp>
      <p:sp>
        <p:nvSpPr>
          <p:cNvPr id="6" name="Espace réservé du contenu 5">
            <a:extLst>
              <a:ext uri="{FF2B5EF4-FFF2-40B4-BE49-F238E27FC236}">
                <a16:creationId xmlns:a16="http://schemas.microsoft.com/office/drawing/2014/main" id="{F3A073E5-503C-FF2D-0D79-1CAA95A91BFF}"/>
              </a:ext>
            </a:extLst>
          </p:cNvPr>
          <p:cNvSpPr>
            <a:spLocks noGrp="1"/>
          </p:cNvSpPr>
          <p:nvPr>
            <p:ph sz="quarter" idx="17"/>
          </p:nvPr>
        </p:nvSpPr>
        <p:spPr/>
        <p:txBody>
          <a:bodyPr/>
          <a:lstStyle/>
          <a:p>
            <a:endParaRPr lang="fr-FR"/>
          </a:p>
        </p:txBody>
      </p:sp>
      <p:sp>
        <p:nvSpPr>
          <p:cNvPr id="7" name="Espace réservé du contenu 6">
            <a:extLst>
              <a:ext uri="{FF2B5EF4-FFF2-40B4-BE49-F238E27FC236}">
                <a16:creationId xmlns:a16="http://schemas.microsoft.com/office/drawing/2014/main" id="{D4D5C230-D499-17C1-53E5-1D46E030D8F1}"/>
              </a:ext>
            </a:extLst>
          </p:cNvPr>
          <p:cNvSpPr>
            <a:spLocks noGrp="1"/>
          </p:cNvSpPr>
          <p:nvPr>
            <p:ph sz="quarter" idx="18"/>
          </p:nvPr>
        </p:nvSpPr>
        <p:spPr/>
        <p:txBody>
          <a:bodyPr/>
          <a:lstStyle/>
          <a:p>
            <a:endParaRPr lang="fr-FR"/>
          </a:p>
        </p:txBody>
      </p:sp>
      <p:grpSp>
        <p:nvGrpSpPr>
          <p:cNvPr id="8" name="Groupe 7">
            <a:extLst>
              <a:ext uri="{FF2B5EF4-FFF2-40B4-BE49-F238E27FC236}">
                <a16:creationId xmlns:a16="http://schemas.microsoft.com/office/drawing/2014/main" id="{9A727C18-8C31-042A-8025-69D5CA500EBE}"/>
              </a:ext>
            </a:extLst>
          </p:cNvPr>
          <p:cNvGrpSpPr/>
          <p:nvPr/>
        </p:nvGrpSpPr>
        <p:grpSpPr>
          <a:xfrm>
            <a:off x="7566993" y="99408"/>
            <a:ext cx="1642862" cy="540544"/>
            <a:chOff x="6983413" y="0"/>
            <a:chExt cx="2190482" cy="720725"/>
          </a:xfrm>
        </p:grpSpPr>
        <p:grpSp>
          <p:nvGrpSpPr>
            <p:cNvPr id="9" name="Group 4">
              <a:extLst>
                <a:ext uri="{FF2B5EF4-FFF2-40B4-BE49-F238E27FC236}">
                  <a16:creationId xmlns:a16="http://schemas.microsoft.com/office/drawing/2014/main" id="{DF00B722-7A94-8DD4-5928-7FC420DC08E4}"/>
                </a:ext>
              </a:extLst>
            </p:cNvPr>
            <p:cNvGrpSpPr>
              <a:grpSpLocks noChangeAspect="1"/>
            </p:cNvGrpSpPr>
            <p:nvPr/>
          </p:nvGrpSpPr>
          <p:grpSpPr bwMode="auto">
            <a:xfrm>
              <a:off x="6983413" y="0"/>
              <a:ext cx="2160587" cy="720725"/>
              <a:chOff x="4399" y="0"/>
              <a:chExt cx="1361" cy="454"/>
            </a:xfrm>
          </p:grpSpPr>
          <p:sp>
            <p:nvSpPr>
              <p:cNvPr id="11" name="AutoShape 3">
                <a:extLst>
                  <a:ext uri="{FF2B5EF4-FFF2-40B4-BE49-F238E27FC236}">
                    <a16:creationId xmlns:a16="http://schemas.microsoft.com/office/drawing/2014/main" id="{7E18F21C-27DE-4DE8-45F0-737A295F5346}"/>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fr-FR" sz="1350"/>
              </a:p>
            </p:txBody>
          </p:sp>
          <p:pic>
            <p:nvPicPr>
              <p:cNvPr id="12" name="Picture 6">
                <a:extLst>
                  <a:ext uri="{FF2B5EF4-FFF2-40B4-BE49-F238E27FC236}">
                    <a16:creationId xmlns:a16="http://schemas.microsoft.com/office/drawing/2014/main" id="{CD090D64-01EC-2A46-B21F-F7BD32F4FB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a:extLst>
                <a:ext uri="{FF2B5EF4-FFF2-40B4-BE49-F238E27FC236}">
                  <a16:creationId xmlns:a16="http://schemas.microsoft.com/office/drawing/2014/main" id="{28D772FE-EC4A-C9A8-A257-82C83201B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15150652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879A1EC-DA1B-495E-8040-B7E94C65BFB0}"/>
              </a:ext>
            </a:extLst>
          </p:cNvPr>
          <p:cNvSpPr>
            <a:spLocks noGrp="1"/>
          </p:cNvSpPr>
          <p:nvPr>
            <p:ph type="sldNum" sz="quarter" idx="12"/>
          </p:nvPr>
        </p:nvSpPr>
        <p:spPr/>
        <p:txBody>
          <a:bodyPr/>
          <a:lstStyle/>
          <a:p>
            <a:fld id="{02C702AE-1502-43AE-8DBA-2BCAD3408EF2}" type="slidenum">
              <a:rPr lang="fr-FR" smtClean="0"/>
              <a:pPr/>
              <a:t>4</a:t>
            </a:fld>
            <a:endParaRPr lang="fr-FR"/>
          </a:p>
        </p:txBody>
      </p:sp>
      <p:sp>
        <p:nvSpPr>
          <p:cNvPr id="8" name="Espace réservé du numéro de diapositive 3">
            <a:extLst>
              <a:ext uri="{FF2B5EF4-FFF2-40B4-BE49-F238E27FC236}">
                <a16:creationId xmlns:a16="http://schemas.microsoft.com/office/drawing/2014/main" id="{6F917DF6-DB2E-420A-A0CF-580CBE2B3C07}"/>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z="900">
                <a:latin typeface="+mj-lt"/>
              </a:rPr>
              <a:pPr/>
              <a:t>4</a:t>
            </a:fld>
            <a:endParaRPr lang="fr-FR" sz="900">
              <a:latin typeface="+mj-lt"/>
            </a:endParaRPr>
          </a:p>
        </p:txBody>
      </p:sp>
      <p:sp>
        <p:nvSpPr>
          <p:cNvPr id="12" name="Espace réservé du numéro de diapositive 3">
            <a:extLst>
              <a:ext uri="{FF2B5EF4-FFF2-40B4-BE49-F238E27FC236}">
                <a16:creationId xmlns:a16="http://schemas.microsoft.com/office/drawing/2014/main" id="{B3A52839-ABD7-4CAE-BD38-C24983DCAC44}"/>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z="900">
                <a:latin typeface="+mj-lt"/>
              </a:rPr>
              <a:pPr/>
              <a:t>4</a:t>
            </a:fld>
            <a:endParaRPr lang="fr-FR" sz="900">
              <a:latin typeface="+mj-lt"/>
            </a:endParaRPr>
          </a:p>
        </p:txBody>
      </p:sp>
      <p:pic>
        <p:nvPicPr>
          <p:cNvPr id="15" name="Graphique 14" descr="Cible">
            <a:extLst>
              <a:ext uri="{FF2B5EF4-FFF2-40B4-BE49-F238E27FC236}">
                <a16:creationId xmlns:a16="http://schemas.microsoft.com/office/drawing/2014/main" id="{E6160EF1-956B-49F2-BD3B-E6841B3F30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3325" y="5523981"/>
            <a:ext cx="479822" cy="479822"/>
          </a:xfrm>
          <a:prstGeom prst="rect">
            <a:avLst/>
          </a:prstGeom>
        </p:spPr>
      </p:pic>
      <p:sp>
        <p:nvSpPr>
          <p:cNvPr id="2" name="Rectangle 1"/>
          <p:cNvSpPr/>
          <p:nvPr/>
        </p:nvSpPr>
        <p:spPr>
          <a:xfrm>
            <a:off x="226543" y="2527600"/>
            <a:ext cx="8913546" cy="3436838"/>
          </a:xfrm>
          <a:prstGeom prst="rect">
            <a:avLst/>
          </a:prstGeom>
        </p:spPr>
        <p:txBody>
          <a:bodyPr wrap="square">
            <a:spAutoFit/>
          </a:bodyPr>
          <a:lstStyle/>
          <a:p>
            <a:pPr marL="257175" indent="-257175" algn="just">
              <a:spcBef>
                <a:spcPts val="150"/>
              </a:spcBef>
              <a:spcAft>
                <a:spcPts val="225"/>
              </a:spcAft>
              <a:buFont typeface="Wingdings" panose="05000000000000000000" pitchFamily="2" charset="2"/>
              <a:buChar char="§"/>
              <a:tabLst>
                <a:tab pos="441484" algn="l"/>
              </a:tabLst>
            </a:pPr>
            <a:r>
              <a:rPr lang="fr-FR" sz="2400" dirty="0">
                <a:solidFill>
                  <a:schemeClr val="accent1">
                    <a:lumMod val="75000"/>
                  </a:schemeClr>
                </a:solidFill>
              </a:rPr>
              <a:t>Inscription du cycle de la PNIN dans les instances de gouvernance de la PNSN:</a:t>
            </a:r>
          </a:p>
          <a:p>
            <a:pPr marL="714375" lvl="1" indent="-257175" algn="just">
              <a:spcBef>
                <a:spcPts val="150"/>
              </a:spcBef>
              <a:spcAft>
                <a:spcPts val="225"/>
              </a:spcAft>
              <a:buFont typeface="Wingdings" panose="05000000000000000000" pitchFamily="2" charset="2"/>
              <a:buChar char="§"/>
              <a:tabLst>
                <a:tab pos="441484" algn="l"/>
              </a:tabLst>
            </a:pPr>
            <a:r>
              <a:rPr lang="fr-FR" sz="2000" dirty="0">
                <a:solidFill>
                  <a:schemeClr val="accent1">
                    <a:lumMod val="75000"/>
                  </a:schemeClr>
                </a:solidFill>
              </a:rPr>
              <a:t>Comité technique Politique Nationale de Sécurité Nutritionnelle (PNSN)</a:t>
            </a:r>
          </a:p>
          <a:p>
            <a:pPr marL="714375" lvl="1" indent="-257175" algn="just">
              <a:spcBef>
                <a:spcPts val="150"/>
              </a:spcBef>
              <a:spcAft>
                <a:spcPts val="225"/>
              </a:spcAft>
              <a:buFont typeface="Wingdings" panose="05000000000000000000" pitchFamily="2" charset="2"/>
              <a:buChar char="§"/>
              <a:tabLst>
                <a:tab pos="441484" algn="l"/>
              </a:tabLst>
            </a:pPr>
            <a:r>
              <a:rPr lang="fr-FR" sz="2000" dirty="0">
                <a:solidFill>
                  <a:schemeClr val="accent1">
                    <a:lumMod val="75000"/>
                  </a:schemeClr>
                </a:solidFill>
              </a:rPr>
              <a:t>les groupes techniques de travail  dudit comité</a:t>
            </a:r>
          </a:p>
          <a:p>
            <a:pPr marL="257175" indent="-257175" algn="just">
              <a:spcBef>
                <a:spcPts val="150"/>
              </a:spcBef>
              <a:spcAft>
                <a:spcPts val="225"/>
              </a:spcAft>
              <a:buFont typeface="Wingdings" panose="05000000000000000000" pitchFamily="2" charset="2"/>
              <a:buChar char="§"/>
              <a:tabLst>
                <a:tab pos="441484" algn="l"/>
              </a:tabLst>
            </a:pPr>
            <a:endParaRPr lang="fr-FR" sz="2400" dirty="0">
              <a:solidFill>
                <a:schemeClr val="accent1">
                  <a:lumMod val="75000"/>
                </a:schemeClr>
              </a:solidFill>
            </a:endParaRPr>
          </a:p>
          <a:p>
            <a:pPr marL="257175" indent="-257175" algn="just">
              <a:spcBef>
                <a:spcPts val="150"/>
              </a:spcBef>
              <a:spcAft>
                <a:spcPts val="225"/>
              </a:spcAft>
              <a:buFont typeface="Wingdings" panose="05000000000000000000" pitchFamily="2" charset="2"/>
              <a:buChar char="§"/>
              <a:tabLst>
                <a:tab pos="441484" algn="l"/>
              </a:tabLst>
            </a:pPr>
            <a:r>
              <a:rPr lang="fr-FR" sz="2400" dirty="0">
                <a:solidFill>
                  <a:schemeClr val="accent6">
                    <a:lumMod val="50000"/>
                  </a:schemeClr>
                </a:solidFill>
              </a:rPr>
              <a:t>Développement tous les deux ans et mise en œuvre d’un Plan Cadre d’Analyse (PCA) pour orienter les décisions à prendre en faveur du développement de la nutrition</a:t>
            </a:r>
            <a:r>
              <a:rPr lang="fr-FR" sz="2400" dirty="0">
                <a:solidFill>
                  <a:schemeClr val="accent2"/>
                </a:solidFill>
              </a:rPr>
              <a:t>.</a:t>
            </a:r>
          </a:p>
        </p:txBody>
      </p:sp>
      <p:sp>
        <p:nvSpPr>
          <p:cNvPr id="18" name="ZoneTexte 17">
            <a:extLst>
              <a:ext uri="{FF2B5EF4-FFF2-40B4-BE49-F238E27FC236}">
                <a16:creationId xmlns:a16="http://schemas.microsoft.com/office/drawing/2014/main" id="{01E0AEE4-8878-46C6-9FB6-DF5AB7826114}"/>
              </a:ext>
            </a:extLst>
          </p:cNvPr>
          <p:cNvSpPr txBox="1"/>
          <p:nvPr/>
        </p:nvSpPr>
        <p:spPr>
          <a:xfrm>
            <a:off x="791580" y="1267487"/>
            <a:ext cx="8218276" cy="738664"/>
          </a:xfrm>
          <a:prstGeom prst="rect">
            <a:avLst/>
          </a:prstGeom>
          <a:noFill/>
        </p:spPr>
        <p:txBody>
          <a:bodyPr wrap="square" rtlCol="0">
            <a:spAutoFit/>
          </a:bodyPr>
          <a:lstStyle/>
          <a:p>
            <a:pPr defTabSz="272654">
              <a:tabLst>
                <a:tab pos="677466" algn="l"/>
                <a:tab pos="808435" algn="l"/>
              </a:tabLst>
            </a:pPr>
            <a:r>
              <a:rPr lang="fr-FR" sz="2100" b="1" u="sng" dirty="0">
                <a:solidFill>
                  <a:schemeClr val="accent4">
                    <a:lumMod val="50000"/>
                  </a:schemeClr>
                </a:solidFill>
                <a:latin typeface="+mj-lt"/>
              </a:rPr>
              <a:t>Au niveau du cycle d’analyse et de formulation des besoins d’information :</a:t>
            </a:r>
          </a:p>
        </p:txBody>
      </p:sp>
      <p:sp>
        <p:nvSpPr>
          <p:cNvPr id="5" name="ZoneTexte 4">
            <a:extLst>
              <a:ext uri="{FF2B5EF4-FFF2-40B4-BE49-F238E27FC236}">
                <a16:creationId xmlns:a16="http://schemas.microsoft.com/office/drawing/2014/main" id="{C05F80FF-F8AE-B796-48C2-574693A483EF}"/>
              </a:ext>
            </a:extLst>
          </p:cNvPr>
          <p:cNvSpPr txBox="1"/>
          <p:nvPr/>
        </p:nvSpPr>
        <p:spPr>
          <a:xfrm>
            <a:off x="2593287" y="167759"/>
            <a:ext cx="4614862" cy="646331"/>
          </a:xfrm>
          <a:prstGeom prst="rect">
            <a:avLst/>
          </a:prstGeom>
          <a:noFill/>
        </p:spPr>
        <p:txBody>
          <a:bodyPr wrap="square">
            <a:spAutoFit/>
          </a:bodyPr>
          <a:lstStyle/>
          <a:p>
            <a:pPr algn="ctr" defTabSz="272654">
              <a:tabLst>
                <a:tab pos="677466" algn="l"/>
                <a:tab pos="808435" algn="l"/>
              </a:tabLst>
            </a:pPr>
            <a:r>
              <a:rPr lang="fr-FR" b="1" dirty="0">
                <a:solidFill>
                  <a:schemeClr val="bg1"/>
                </a:solidFill>
                <a:ea typeface="Calibri"/>
                <a:cs typeface="Times New Roman"/>
              </a:rPr>
              <a:t>Principaux Résultats obtenus  de la Phase 1  (2017- Août 2022)</a:t>
            </a:r>
          </a:p>
        </p:txBody>
      </p:sp>
      <p:grpSp>
        <p:nvGrpSpPr>
          <p:cNvPr id="3" name="Groupe 2">
            <a:extLst>
              <a:ext uri="{FF2B5EF4-FFF2-40B4-BE49-F238E27FC236}">
                <a16:creationId xmlns:a16="http://schemas.microsoft.com/office/drawing/2014/main" id="{3F6FFC7A-0839-ECE4-F6C8-EECD91995AC9}"/>
              </a:ext>
            </a:extLst>
          </p:cNvPr>
          <p:cNvGrpSpPr/>
          <p:nvPr/>
        </p:nvGrpSpPr>
        <p:grpSpPr>
          <a:xfrm>
            <a:off x="7381337" y="89615"/>
            <a:ext cx="1642862" cy="540544"/>
            <a:chOff x="6983413" y="0"/>
            <a:chExt cx="2190482" cy="720725"/>
          </a:xfrm>
        </p:grpSpPr>
        <p:grpSp>
          <p:nvGrpSpPr>
            <p:cNvPr id="6" name="Group 4">
              <a:extLst>
                <a:ext uri="{FF2B5EF4-FFF2-40B4-BE49-F238E27FC236}">
                  <a16:creationId xmlns:a16="http://schemas.microsoft.com/office/drawing/2014/main" id="{8E7688B4-69F4-650D-70DF-52193D40A000}"/>
                </a:ext>
              </a:extLst>
            </p:cNvPr>
            <p:cNvGrpSpPr>
              <a:grpSpLocks noChangeAspect="1"/>
            </p:cNvGrpSpPr>
            <p:nvPr/>
          </p:nvGrpSpPr>
          <p:grpSpPr bwMode="auto">
            <a:xfrm>
              <a:off x="6983413" y="0"/>
              <a:ext cx="2160587" cy="720725"/>
              <a:chOff x="4399" y="0"/>
              <a:chExt cx="1361" cy="454"/>
            </a:xfrm>
          </p:grpSpPr>
          <p:sp>
            <p:nvSpPr>
              <p:cNvPr id="9" name="AutoShape 3">
                <a:extLst>
                  <a:ext uri="{FF2B5EF4-FFF2-40B4-BE49-F238E27FC236}">
                    <a16:creationId xmlns:a16="http://schemas.microsoft.com/office/drawing/2014/main" id="{E6BF6CB6-17EA-2C42-C40B-1E60B4D051A7}"/>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fr-FR" sz="1350"/>
              </a:p>
            </p:txBody>
          </p:sp>
          <p:pic>
            <p:nvPicPr>
              <p:cNvPr id="10" name="Picture 6">
                <a:extLst>
                  <a:ext uri="{FF2B5EF4-FFF2-40B4-BE49-F238E27FC236}">
                    <a16:creationId xmlns:a16="http://schemas.microsoft.com/office/drawing/2014/main" id="{C3F45E32-9E88-3E19-0830-C6F5CECB9F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Image 6">
              <a:extLst>
                <a:ext uri="{FF2B5EF4-FFF2-40B4-BE49-F238E27FC236}">
                  <a16:creationId xmlns:a16="http://schemas.microsoft.com/office/drawing/2014/main" id="{893942D0-B2B8-57D0-6793-EC57D4BF71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69277434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6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879A1EC-DA1B-495E-8040-B7E94C65BFB0}"/>
              </a:ext>
            </a:extLst>
          </p:cNvPr>
          <p:cNvSpPr>
            <a:spLocks noGrp="1"/>
          </p:cNvSpPr>
          <p:nvPr>
            <p:ph type="sldNum" sz="quarter" idx="12"/>
          </p:nvPr>
        </p:nvSpPr>
        <p:spPr/>
        <p:txBody>
          <a:bodyPr/>
          <a:lstStyle/>
          <a:p>
            <a:fld id="{02C702AE-1502-43AE-8DBA-2BCAD3408EF2}" type="slidenum">
              <a:rPr lang="fr-FR" smtClean="0"/>
              <a:pPr/>
              <a:t>5</a:t>
            </a:fld>
            <a:endParaRPr lang="fr-FR"/>
          </a:p>
        </p:txBody>
      </p:sp>
      <p:sp>
        <p:nvSpPr>
          <p:cNvPr id="8" name="Espace réservé du numéro de diapositive 3">
            <a:extLst>
              <a:ext uri="{FF2B5EF4-FFF2-40B4-BE49-F238E27FC236}">
                <a16:creationId xmlns:a16="http://schemas.microsoft.com/office/drawing/2014/main" id="{6F917DF6-DB2E-420A-A0CF-580CBE2B3C07}"/>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z="900">
                <a:latin typeface="+mj-lt"/>
              </a:rPr>
              <a:pPr/>
              <a:t>5</a:t>
            </a:fld>
            <a:endParaRPr lang="fr-FR" sz="900">
              <a:latin typeface="+mj-lt"/>
            </a:endParaRPr>
          </a:p>
        </p:txBody>
      </p:sp>
      <p:sp>
        <p:nvSpPr>
          <p:cNvPr id="9" name="ZoneTexte 8">
            <a:extLst>
              <a:ext uri="{FF2B5EF4-FFF2-40B4-BE49-F238E27FC236}">
                <a16:creationId xmlns:a16="http://schemas.microsoft.com/office/drawing/2014/main" id="{637D306E-54A1-4D2C-BE42-36ECCCA95EEF}"/>
              </a:ext>
            </a:extLst>
          </p:cNvPr>
          <p:cNvSpPr txBox="1"/>
          <p:nvPr/>
        </p:nvSpPr>
        <p:spPr>
          <a:xfrm>
            <a:off x="2162175" y="152138"/>
            <a:ext cx="5595993" cy="646331"/>
          </a:xfrm>
          <a:prstGeom prst="rect">
            <a:avLst/>
          </a:prstGeom>
          <a:noFill/>
        </p:spPr>
        <p:txBody>
          <a:bodyPr wrap="square" rtlCol="0">
            <a:spAutoFit/>
          </a:bodyPr>
          <a:lstStyle/>
          <a:p>
            <a:pPr defTabSz="272654">
              <a:tabLst>
                <a:tab pos="677466" algn="l"/>
                <a:tab pos="808435" algn="l"/>
              </a:tabLst>
            </a:pPr>
            <a:r>
              <a:rPr lang="fr-FR" b="1" dirty="0">
                <a:solidFill>
                  <a:schemeClr val="bg1"/>
                </a:solidFill>
                <a:ea typeface="Calibri"/>
                <a:cs typeface="Times New Roman"/>
              </a:rPr>
              <a:t>Principaux Résultats obtenus de la Phase 1 </a:t>
            </a:r>
          </a:p>
          <a:p>
            <a:pPr defTabSz="272654">
              <a:tabLst>
                <a:tab pos="677466" algn="l"/>
                <a:tab pos="808435" algn="l"/>
              </a:tabLst>
            </a:pPr>
            <a:r>
              <a:rPr lang="fr-FR" b="1" dirty="0">
                <a:solidFill>
                  <a:schemeClr val="bg1"/>
                </a:solidFill>
                <a:ea typeface="Calibri"/>
                <a:cs typeface="Times New Roman"/>
              </a:rPr>
              <a:t>(2017-Août 2022)</a:t>
            </a:r>
          </a:p>
        </p:txBody>
      </p:sp>
      <p:sp>
        <p:nvSpPr>
          <p:cNvPr id="12" name="Espace réservé du numéro de diapositive 3">
            <a:extLst>
              <a:ext uri="{FF2B5EF4-FFF2-40B4-BE49-F238E27FC236}">
                <a16:creationId xmlns:a16="http://schemas.microsoft.com/office/drawing/2014/main" id="{B3A52839-ABD7-4CAE-BD38-C24983DCAC44}"/>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z="900">
                <a:latin typeface="+mj-lt"/>
              </a:rPr>
              <a:pPr/>
              <a:t>5</a:t>
            </a:fld>
            <a:endParaRPr lang="fr-FR" sz="900">
              <a:latin typeface="+mj-lt"/>
            </a:endParaRPr>
          </a:p>
        </p:txBody>
      </p:sp>
      <p:pic>
        <p:nvPicPr>
          <p:cNvPr id="15" name="Graphique 14" descr="Cible">
            <a:extLst>
              <a:ext uri="{FF2B5EF4-FFF2-40B4-BE49-F238E27FC236}">
                <a16:creationId xmlns:a16="http://schemas.microsoft.com/office/drawing/2014/main" id="{E6160EF1-956B-49F2-BD3B-E6841B3F30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3325" y="5523981"/>
            <a:ext cx="479822" cy="479822"/>
          </a:xfrm>
          <a:prstGeom prst="rect">
            <a:avLst/>
          </a:prstGeom>
        </p:spPr>
      </p:pic>
      <p:grpSp>
        <p:nvGrpSpPr>
          <p:cNvPr id="10" name="Groupe 9"/>
          <p:cNvGrpSpPr/>
          <p:nvPr/>
        </p:nvGrpSpPr>
        <p:grpSpPr>
          <a:xfrm>
            <a:off x="7381337" y="89615"/>
            <a:ext cx="1642862" cy="540544"/>
            <a:chOff x="6983413" y="0"/>
            <a:chExt cx="2190482" cy="720725"/>
          </a:xfrm>
        </p:grpSpPr>
        <p:grpSp>
          <p:nvGrpSpPr>
            <p:cNvPr id="11"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fr-FR" sz="1350"/>
              </a:p>
            </p:txBody>
          </p:sp>
          <p:pic>
            <p:nvPicPr>
              <p:cNvPr id="1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Imag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Rectangle 1"/>
          <p:cNvSpPr/>
          <p:nvPr/>
        </p:nvSpPr>
        <p:spPr>
          <a:xfrm>
            <a:off x="105928" y="2069881"/>
            <a:ext cx="8866349" cy="4001095"/>
          </a:xfrm>
          <a:prstGeom prst="rect">
            <a:avLst/>
          </a:prstGeom>
        </p:spPr>
        <p:txBody>
          <a:bodyPr wrap="square">
            <a:spAutoFit/>
          </a:bodyPr>
          <a:lstStyle/>
          <a:p>
            <a:pPr marL="257175" indent="-257175" algn="just">
              <a:spcBef>
                <a:spcPts val="150"/>
              </a:spcBef>
              <a:spcAft>
                <a:spcPts val="225"/>
              </a:spcAft>
              <a:buFont typeface="Wingdings" panose="05000000000000000000" pitchFamily="2" charset="2"/>
              <a:buChar char="§"/>
              <a:tabLst>
                <a:tab pos="441484" algn="l"/>
              </a:tabLst>
            </a:pPr>
            <a:r>
              <a:rPr lang="fr-FR" dirty="0">
                <a:solidFill>
                  <a:schemeClr val="accent1">
                    <a:lumMod val="75000"/>
                  </a:schemeClr>
                </a:solidFill>
              </a:rPr>
              <a:t>Centralisation et mise à la disposition du public des enquêtes et des bases de données sur le portail de la PNIN (14 bases de données sur le portail de la PNIN)</a:t>
            </a:r>
          </a:p>
          <a:p>
            <a:pPr algn="just">
              <a:spcBef>
                <a:spcPts val="150"/>
              </a:spcBef>
              <a:spcAft>
                <a:spcPts val="225"/>
              </a:spcAft>
              <a:tabLst>
                <a:tab pos="441484" algn="l"/>
              </a:tabLst>
            </a:pPr>
            <a:endParaRPr lang="fr-FR" dirty="0">
              <a:solidFill>
                <a:schemeClr val="accent1">
                  <a:lumMod val="75000"/>
                </a:schemeClr>
              </a:solidFill>
            </a:endParaRPr>
          </a:p>
          <a:p>
            <a:pPr marL="257175" indent="-257175" algn="just">
              <a:spcBef>
                <a:spcPts val="150"/>
              </a:spcBef>
              <a:spcAft>
                <a:spcPts val="225"/>
              </a:spcAft>
              <a:buFont typeface="Wingdings" panose="05000000000000000000" pitchFamily="2" charset="2"/>
              <a:buChar char="§"/>
              <a:tabLst>
                <a:tab pos="441484" algn="l"/>
              </a:tabLst>
            </a:pPr>
            <a:r>
              <a:rPr lang="fr-FR" dirty="0">
                <a:solidFill>
                  <a:schemeClr val="accent6">
                    <a:lumMod val="50000"/>
                  </a:schemeClr>
                </a:solidFill>
              </a:rPr>
              <a:t>Formations continues à l’attention du personnel de l’Institut National de la Statistique et des secteurs.</a:t>
            </a:r>
          </a:p>
          <a:p>
            <a:pPr algn="just">
              <a:spcBef>
                <a:spcPts val="150"/>
              </a:spcBef>
              <a:spcAft>
                <a:spcPts val="225"/>
              </a:spcAft>
              <a:tabLst>
                <a:tab pos="441484" algn="l"/>
              </a:tabLst>
            </a:pPr>
            <a:endParaRPr lang="fr-FR" dirty="0">
              <a:solidFill>
                <a:schemeClr val="accent1">
                  <a:lumMod val="75000"/>
                </a:schemeClr>
              </a:solidFill>
            </a:endParaRPr>
          </a:p>
          <a:p>
            <a:pPr marL="257175" indent="-257175" algn="just">
              <a:spcBef>
                <a:spcPts val="150"/>
              </a:spcBef>
              <a:spcAft>
                <a:spcPts val="225"/>
              </a:spcAft>
              <a:buFont typeface="Wingdings" panose="05000000000000000000" pitchFamily="2" charset="2"/>
              <a:buChar char="§"/>
              <a:tabLst>
                <a:tab pos="441484" algn="l"/>
              </a:tabLst>
            </a:pPr>
            <a:r>
              <a:rPr lang="fr-FR" dirty="0">
                <a:solidFill>
                  <a:schemeClr val="accent1">
                    <a:lumMod val="75000"/>
                  </a:schemeClr>
                </a:solidFill>
              </a:rPr>
              <a:t>Financement de bourses de formation de spécialistes de nutrition </a:t>
            </a:r>
            <a:r>
              <a:rPr lang="fr-FR" dirty="0">
                <a:solidFill>
                  <a:srgbClr val="FF0000"/>
                </a:solidFill>
              </a:rPr>
              <a:t>à l’Université Abdou </a:t>
            </a:r>
            <a:r>
              <a:rPr lang="fr-FR" dirty="0" err="1">
                <a:solidFill>
                  <a:srgbClr val="FF0000"/>
                </a:solidFill>
              </a:rPr>
              <a:t>Moumouni</a:t>
            </a:r>
            <a:r>
              <a:rPr lang="fr-FR" dirty="0">
                <a:solidFill>
                  <a:srgbClr val="FF0000"/>
                </a:solidFill>
              </a:rPr>
              <a:t> de Niamey </a:t>
            </a:r>
            <a:r>
              <a:rPr lang="fr-FR" dirty="0">
                <a:solidFill>
                  <a:schemeClr val="accent1">
                    <a:lumMod val="75000"/>
                  </a:schemeClr>
                </a:solidFill>
              </a:rPr>
              <a:t>et longue durée </a:t>
            </a:r>
            <a:r>
              <a:rPr lang="fr-FR" dirty="0">
                <a:solidFill>
                  <a:srgbClr val="FF0000"/>
                </a:solidFill>
              </a:rPr>
              <a:t>à l’étranger (Abidjan et Kumasi au Ghana)</a:t>
            </a:r>
          </a:p>
          <a:p>
            <a:pPr algn="just">
              <a:spcBef>
                <a:spcPts val="150"/>
              </a:spcBef>
              <a:spcAft>
                <a:spcPts val="225"/>
              </a:spcAft>
              <a:tabLst>
                <a:tab pos="441484" algn="l"/>
              </a:tabLst>
            </a:pPr>
            <a:endParaRPr lang="fr-FR" dirty="0">
              <a:solidFill>
                <a:srgbClr val="FF0000"/>
              </a:solidFill>
            </a:endParaRPr>
          </a:p>
          <a:p>
            <a:pPr marL="257175" indent="-257175" algn="just">
              <a:spcBef>
                <a:spcPts val="150"/>
              </a:spcBef>
              <a:spcAft>
                <a:spcPts val="225"/>
              </a:spcAft>
              <a:buFont typeface="Wingdings" panose="05000000000000000000" pitchFamily="2" charset="2"/>
              <a:buChar char="§"/>
              <a:tabLst>
                <a:tab pos="441484" algn="l"/>
              </a:tabLst>
            </a:pPr>
            <a:r>
              <a:rPr lang="fr-FR" dirty="0">
                <a:solidFill>
                  <a:srgbClr val="00B0F0"/>
                </a:solidFill>
              </a:rPr>
              <a:t>Assistance technique spécifique au bénéfice des ministères sectoriels pour la production des données administratives à travers la mise à disposition des chargés d’appui sectoriels;</a:t>
            </a:r>
          </a:p>
        </p:txBody>
      </p:sp>
      <p:sp>
        <p:nvSpPr>
          <p:cNvPr id="13" name="ZoneTexte 12">
            <a:extLst>
              <a:ext uri="{FF2B5EF4-FFF2-40B4-BE49-F238E27FC236}">
                <a16:creationId xmlns:a16="http://schemas.microsoft.com/office/drawing/2014/main" id="{01E0AEE4-8878-46C6-9FB6-DF5AB7826114}"/>
              </a:ext>
            </a:extLst>
          </p:cNvPr>
          <p:cNvSpPr txBox="1"/>
          <p:nvPr/>
        </p:nvSpPr>
        <p:spPr>
          <a:xfrm>
            <a:off x="791580" y="1396626"/>
            <a:ext cx="8218276" cy="415498"/>
          </a:xfrm>
          <a:prstGeom prst="rect">
            <a:avLst/>
          </a:prstGeom>
          <a:noFill/>
        </p:spPr>
        <p:txBody>
          <a:bodyPr wrap="square" rtlCol="0">
            <a:spAutoFit/>
          </a:bodyPr>
          <a:lstStyle/>
          <a:p>
            <a:pPr defTabSz="272654">
              <a:tabLst>
                <a:tab pos="677466" algn="l"/>
                <a:tab pos="808435" algn="l"/>
              </a:tabLst>
            </a:pPr>
            <a:r>
              <a:rPr lang="fr-FR" sz="2100" b="1" u="sng" dirty="0">
                <a:solidFill>
                  <a:schemeClr val="accent4">
                    <a:lumMod val="50000"/>
                  </a:schemeClr>
                </a:solidFill>
                <a:latin typeface="+mj-lt"/>
              </a:rPr>
              <a:t>Au niveau du cycle de production de l’information :</a:t>
            </a:r>
          </a:p>
        </p:txBody>
      </p:sp>
    </p:spTree>
    <p:extLst>
      <p:ext uri="{BB962C8B-B14F-4D97-AF65-F5344CB8AC3E}">
        <p14:creationId xmlns:p14="http://schemas.microsoft.com/office/powerpoint/2010/main" val="285265382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6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879A1EC-DA1B-495E-8040-B7E94C65BFB0}"/>
              </a:ext>
            </a:extLst>
          </p:cNvPr>
          <p:cNvSpPr>
            <a:spLocks noGrp="1"/>
          </p:cNvSpPr>
          <p:nvPr>
            <p:ph type="sldNum" sz="quarter" idx="12"/>
          </p:nvPr>
        </p:nvSpPr>
        <p:spPr/>
        <p:txBody>
          <a:bodyPr/>
          <a:lstStyle/>
          <a:p>
            <a:fld id="{02C702AE-1502-43AE-8DBA-2BCAD3408EF2}" type="slidenum">
              <a:rPr lang="fr-FR" smtClean="0"/>
              <a:pPr/>
              <a:t>6</a:t>
            </a:fld>
            <a:endParaRPr lang="fr-FR"/>
          </a:p>
        </p:txBody>
      </p:sp>
      <p:sp>
        <p:nvSpPr>
          <p:cNvPr id="8" name="Espace réservé du numéro de diapositive 3">
            <a:extLst>
              <a:ext uri="{FF2B5EF4-FFF2-40B4-BE49-F238E27FC236}">
                <a16:creationId xmlns:a16="http://schemas.microsoft.com/office/drawing/2014/main" id="{6F917DF6-DB2E-420A-A0CF-580CBE2B3C07}"/>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z="900">
                <a:latin typeface="+mj-lt"/>
              </a:rPr>
              <a:pPr/>
              <a:t>6</a:t>
            </a:fld>
            <a:endParaRPr lang="fr-FR" sz="900">
              <a:latin typeface="+mj-lt"/>
            </a:endParaRPr>
          </a:p>
        </p:txBody>
      </p:sp>
      <p:sp>
        <p:nvSpPr>
          <p:cNvPr id="12" name="Espace réservé du numéro de diapositive 3">
            <a:extLst>
              <a:ext uri="{FF2B5EF4-FFF2-40B4-BE49-F238E27FC236}">
                <a16:creationId xmlns:a16="http://schemas.microsoft.com/office/drawing/2014/main" id="{B3A52839-ABD7-4CAE-BD38-C24983DCAC44}"/>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z="900">
                <a:latin typeface="+mj-lt"/>
              </a:rPr>
              <a:pPr/>
              <a:t>6</a:t>
            </a:fld>
            <a:endParaRPr lang="fr-FR" sz="900">
              <a:latin typeface="+mj-lt"/>
            </a:endParaRPr>
          </a:p>
        </p:txBody>
      </p:sp>
      <p:pic>
        <p:nvPicPr>
          <p:cNvPr id="15" name="Graphique 14" descr="Cible">
            <a:extLst>
              <a:ext uri="{FF2B5EF4-FFF2-40B4-BE49-F238E27FC236}">
                <a16:creationId xmlns:a16="http://schemas.microsoft.com/office/drawing/2014/main" id="{E6160EF1-956B-49F2-BD3B-E6841B3F30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3325" y="5523981"/>
            <a:ext cx="479822" cy="479822"/>
          </a:xfrm>
          <a:prstGeom prst="rect">
            <a:avLst/>
          </a:prstGeom>
        </p:spPr>
      </p:pic>
      <p:grpSp>
        <p:nvGrpSpPr>
          <p:cNvPr id="10" name="Groupe 9"/>
          <p:cNvGrpSpPr/>
          <p:nvPr/>
        </p:nvGrpSpPr>
        <p:grpSpPr>
          <a:xfrm>
            <a:off x="7497227" y="56604"/>
            <a:ext cx="1642862" cy="540544"/>
            <a:chOff x="6983413" y="0"/>
            <a:chExt cx="2190482" cy="720725"/>
          </a:xfrm>
        </p:grpSpPr>
        <p:grpSp>
          <p:nvGrpSpPr>
            <p:cNvPr id="11"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fr-FR" sz="1350"/>
              </a:p>
            </p:txBody>
          </p:sp>
          <p:pic>
            <p:nvPicPr>
              <p:cNvPr id="1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Imag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8" name="ZoneTexte 17">
            <a:extLst>
              <a:ext uri="{FF2B5EF4-FFF2-40B4-BE49-F238E27FC236}">
                <a16:creationId xmlns:a16="http://schemas.microsoft.com/office/drawing/2014/main" id="{637D306E-54A1-4D2C-BE42-36ECCCA95EEF}"/>
              </a:ext>
            </a:extLst>
          </p:cNvPr>
          <p:cNvSpPr txBox="1"/>
          <p:nvPr/>
        </p:nvSpPr>
        <p:spPr>
          <a:xfrm>
            <a:off x="2411760" y="144244"/>
            <a:ext cx="5184576" cy="646331"/>
          </a:xfrm>
          <a:prstGeom prst="rect">
            <a:avLst/>
          </a:prstGeom>
          <a:noFill/>
        </p:spPr>
        <p:txBody>
          <a:bodyPr wrap="square" rtlCol="0">
            <a:spAutoFit/>
          </a:bodyPr>
          <a:lstStyle/>
          <a:p>
            <a:pPr algn="ctr" defTabSz="272654">
              <a:tabLst>
                <a:tab pos="677466" algn="l"/>
                <a:tab pos="808435" algn="l"/>
              </a:tabLst>
            </a:pPr>
            <a:r>
              <a:rPr lang="fr-FR" b="1" dirty="0">
                <a:solidFill>
                  <a:schemeClr val="bg1"/>
                </a:solidFill>
                <a:ea typeface="Calibri"/>
                <a:cs typeface="Times New Roman"/>
              </a:rPr>
              <a:t>Principaux Résultats obtenus de la Phase 1 (2017- Août 2022)</a:t>
            </a:r>
          </a:p>
        </p:txBody>
      </p:sp>
      <p:graphicFrame>
        <p:nvGraphicFramePr>
          <p:cNvPr id="19" name="Objet 18">
            <a:extLst>
              <a:ext uri="{FF2B5EF4-FFF2-40B4-BE49-F238E27FC236}">
                <a16:creationId xmlns:a16="http://schemas.microsoft.com/office/drawing/2014/main" id="{ED035B2F-9E83-415B-7054-9DD5F6271515}"/>
              </a:ext>
            </a:extLst>
          </p:cNvPr>
          <p:cNvGraphicFramePr>
            <a:graphicFrameLocks noChangeAspect="1"/>
          </p:cNvGraphicFramePr>
          <p:nvPr/>
        </p:nvGraphicFramePr>
        <p:xfrm>
          <a:off x="203597" y="1916832"/>
          <a:ext cx="10633751" cy="2052228"/>
        </p:xfrm>
        <a:graphic>
          <a:graphicData uri="http://schemas.openxmlformats.org/presentationml/2006/ole">
            <mc:AlternateContent xmlns:mc="http://schemas.openxmlformats.org/markup-compatibility/2006">
              <mc:Choice xmlns:v="urn:schemas-microsoft-com:vml" Requires="v">
                <p:oleObj name="Document" r:id="rId7" imgW="5889940" imgH="1135998" progId="Word.Document.12">
                  <p:embed/>
                </p:oleObj>
              </mc:Choice>
              <mc:Fallback>
                <p:oleObj name="Document" r:id="rId7" imgW="5889940" imgH="1135998" progId="Word.Document.12">
                  <p:embed/>
                  <p:pic>
                    <p:nvPicPr>
                      <p:cNvPr id="19" name="Objet 18">
                        <a:extLst>
                          <a:ext uri="{FF2B5EF4-FFF2-40B4-BE49-F238E27FC236}">
                            <a16:creationId xmlns:a16="http://schemas.microsoft.com/office/drawing/2014/main" id="{ED035B2F-9E83-415B-7054-9DD5F6271515}"/>
                          </a:ext>
                        </a:extLst>
                      </p:cNvPr>
                      <p:cNvPicPr/>
                      <p:nvPr/>
                    </p:nvPicPr>
                    <p:blipFill>
                      <a:blip r:embed="rId8"/>
                      <a:stretch>
                        <a:fillRect/>
                      </a:stretch>
                    </p:blipFill>
                    <p:spPr>
                      <a:xfrm>
                        <a:off x="203597" y="1916832"/>
                        <a:ext cx="10633751" cy="2052228"/>
                      </a:xfrm>
                      <a:prstGeom prst="rect">
                        <a:avLst/>
                      </a:prstGeom>
                    </p:spPr>
                  </p:pic>
                </p:oleObj>
              </mc:Fallback>
            </mc:AlternateContent>
          </a:graphicData>
        </a:graphic>
      </p:graphicFrame>
      <p:graphicFrame>
        <p:nvGraphicFramePr>
          <p:cNvPr id="21" name="Objet 20">
            <a:extLst>
              <a:ext uri="{FF2B5EF4-FFF2-40B4-BE49-F238E27FC236}">
                <a16:creationId xmlns:a16="http://schemas.microsoft.com/office/drawing/2014/main" id="{AABF9C62-E7C5-0DEC-F9A4-DE5B709483BD}"/>
              </a:ext>
            </a:extLst>
          </p:cNvPr>
          <p:cNvGraphicFramePr>
            <a:graphicFrameLocks noChangeAspect="1"/>
          </p:cNvGraphicFramePr>
          <p:nvPr/>
        </p:nvGraphicFramePr>
        <p:xfrm>
          <a:off x="251521" y="3819685"/>
          <a:ext cx="8654753" cy="1931573"/>
        </p:xfrm>
        <a:graphic>
          <a:graphicData uri="http://schemas.openxmlformats.org/presentationml/2006/ole">
            <mc:AlternateContent xmlns:mc="http://schemas.openxmlformats.org/markup-compatibility/2006">
              <mc:Choice xmlns:v="urn:schemas-microsoft-com:vml" Requires="v">
                <p:oleObj name="Document" r:id="rId9" imgW="5889940" imgH="1313890" progId="Word.Document.12">
                  <p:embed/>
                </p:oleObj>
              </mc:Choice>
              <mc:Fallback>
                <p:oleObj name="Document" r:id="rId9" imgW="5889940" imgH="1313890" progId="Word.Document.12">
                  <p:embed/>
                  <p:pic>
                    <p:nvPicPr>
                      <p:cNvPr id="21" name="Objet 20">
                        <a:extLst>
                          <a:ext uri="{FF2B5EF4-FFF2-40B4-BE49-F238E27FC236}">
                            <a16:creationId xmlns:a16="http://schemas.microsoft.com/office/drawing/2014/main" id="{AABF9C62-E7C5-0DEC-F9A4-DE5B709483BD}"/>
                          </a:ext>
                        </a:extLst>
                      </p:cNvPr>
                      <p:cNvPicPr/>
                      <p:nvPr/>
                    </p:nvPicPr>
                    <p:blipFill>
                      <a:blip r:embed="rId10"/>
                      <a:stretch>
                        <a:fillRect/>
                      </a:stretch>
                    </p:blipFill>
                    <p:spPr>
                      <a:xfrm>
                        <a:off x="251521" y="3819685"/>
                        <a:ext cx="8654753" cy="1931573"/>
                      </a:xfrm>
                      <a:prstGeom prst="rect">
                        <a:avLst/>
                      </a:prstGeom>
                    </p:spPr>
                  </p:pic>
                </p:oleObj>
              </mc:Fallback>
            </mc:AlternateContent>
          </a:graphicData>
        </a:graphic>
      </p:graphicFrame>
      <p:pic>
        <p:nvPicPr>
          <p:cNvPr id="22" name="Image 21">
            <a:extLst>
              <a:ext uri="{FF2B5EF4-FFF2-40B4-BE49-F238E27FC236}">
                <a16:creationId xmlns:a16="http://schemas.microsoft.com/office/drawing/2014/main" id="{A35C4143-5DB0-2B1C-5D68-EDFD88DCE3F8}"/>
              </a:ext>
            </a:extLst>
          </p:cNvPr>
          <p:cNvPicPr>
            <a:picLocks noChangeAspect="1"/>
          </p:cNvPicPr>
          <p:nvPr/>
        </p:nvPicPr>
        <p:blipFill>
          <a:blip r:embed="rId11"/>
          <a:stretch>
            <a:fillRect/>
          </a:stretch>
        </p:blipFill>
        <p:spPr>
          <a:xfrm>
            <a:off x="6894259" y="3547717"/>
            <a:ext cx="1482989" cy="2095529"/>
          </a:xfrm>
          <a:prstGeom prst="rect">
            <a:avLst/>
          </a:prstGeom>
        </p:spPr>
      </p:pic>
      <p:pic>
        <p:nvPicPr>
          <p:cNvPr id="2055" name="Imag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ag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 3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 3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857250"/>
            <a:ext cx="407194" cy="571500"/>
          </a:xfrm>
          <a:prstGeom prst="rect">
            <a:avLst/>
          </a:prstGeom>
          <a:noFill/>
          <a:extLst>
            <a:ext uri="{909E8E84-426E-40DD-AFC4-6F175D3DCCD1}">
              <a14:hiddenFill xmlns:a14="http://schemas.microsoft.com/office/drawing/2010/main">
                <a:solidFill>
                  <a:srgbClr val="FFFFFF"/>
                </a:solidFill>
              </a14:hiddenFill>
            </a:ext>
          </a:extLst>
        </p:spPr>
      </p:pic>
      <p:pic>
        <p:nvPicPr>
          <p:cNvPr id="2074" name="Image 2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857251"/>
            <a:ext cx="542925" cy="764381"/>
          </a:xfrm>
          <a:prstGeom prst="rect">
            <a:avLst/>
          </a:prstGeom>
          <a:noFill/>
          <a:extLst>
            <a:ext uri="{909E8E84-426E-40DD-AFC4-6F175D3DCCD1}">
              <a14:hiddenFill xmlns:a14="http://schemas.microsoft.com/office/drawing/2010/main">
                <a:solidFill>
                  <a:srgbClr val="FFFFFF"/>
                </a:solidFill>
              </a14:hiddenFill>
            </a:ext>
          </a:extLst>
        </p:spPr>
      </p:pic>
      <p:pic>
        <p:nvPicPr>
          <p:cNvPr id="2073" name="Image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857251"/>
            <a:ext cx="542925" cy="764381"/>
          </a:xfrm>
          <a:prstGeom prst="rect">
            <a:avLst/>
          </a:prstGeom>
          <a:noFill/>
          <a:extLst>
            <a:ext uri="{909E8E84-426E-40DD-AFC4-6F175D3DCCD1}">
              <a14:hiddenFill xmlns:a14="http://schemas.microsoft.com/office/drawing/2010/main">
                <a:solidFill>
                  <a:srgbClr val="FFFFFF"/>
                </a:solidFill>
              </a14:hiddenFill>
            </a:ext>
          </a:extLst>
        </p:spPr>
      </p:pic>
      <p:pic>
        <p:nvPicPr>
          <p:cNvPr id="2072" name="Image 2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0" y="857251"/>
            <a:ext cx="542925" cy="764381"/>
          </a:xfrm>
          <a:prstGeom prst="rect">
            <a:avLst/>
          </a:prstGeom>
          <a:noFill/>
          <a:extLst>
            <a:ext uri="{909E8E84-426E-40DD-AFC4-6F175D3DCCD1}">
              <a14:hiddenFill xmlns:a14="http://schemas.microsoft.com/office/drawing/2010/main">
                <a:solidFill>
                  <a:srgbClr val="FFFFFF"/>
                </a:solidFill>
              </a14:hiddenFill>
            </a:ext>
          </a:extLst>
        </p:spPr>
      </p:pic>
      <p:pic>
        <p:nvPicPr>
          <p:cNvPr id="2071" name="Image 2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0" y="857251"/>
            <a:ext cx="542925" cy="764381"/>
          </a:xfrm>
          <a:prstGeom prst="rect">
            <a:avLst/>
          </a:prstGeom>
          <a:noFill/>
          <a:extLst>
            <a:ext uri="{909E8E84-426E-40DD-AFC4-6F175D3DCCD1}">
              <a14:hiddenFill xmlns:a14="http://schemas.microsoft.com/office/drawing/2010/main">
                <a:solidFill>
                  <a:srgbClr val="FFFFFF"/>
                </a:solidFill>
              </a14:hiddenFill>
            </a:ext>
          </a:extLst>
        </p:spPr>
      </p:pic>
      <p:pic>
        <p:nvPicPr>
          <p:cNvPr id="2070" name="Image 2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857251"/>
            <a:ext cx="542925" cy="764381"/>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E148E6F6-5B4A-45E8-60A6-C19DA02251F0}"/>
              </a:ext>
            </a:extLst>
          </p:cNvPr>
          <p:cNvSpPr txBox="1"/>
          <p:nvPr/>
        </p:nvSpPr>
        <p:spPr>
          <a:xfrm>
            <a:off x="925724" y="958329"/>
            <a:ext cx="8218276" cy="415498"/>
          </a:xfrm>
          <a:prstGeom prst="rect">
            <a:avLst/>
          </a:prstGeom>
          <a:noFill/>
        </p:spPr>
        <p:txBody>
          <a:bodyPr wrap="square" rtlCol="0">
            <a:spAutoFit/>
          </a:bodyPr>
          <a:lstStyle/>
          <a:p>
            <a:pPr defTabSz="272654">
              <a:tabLst>
                <a:tab pos="677466" algn="l"/>
                <a:tab pos="808435" algn="l"/>
              </a:tabLst>
            </a:pPr>
            <a:r>
              <a:rPr lang="fr-FR" sz="2100" b="1" u="sng" dirty="0">
                <a:solidFill>
                  <a:schemeClr val="accent4">
                    <a:lumMod val="50000"/>
                  </a:schemeClr>
                </a:solidFill>
                <a:latin typeface="+mj-lt"/>
              </a:rPr>
              <a:t>Au niveau du cycle de diffusion et valorisation des informations</a:t>
            </a:r>
            <a:endParaRPr lang="fr-FR" sz="2100" b="1" dirty="0">
              <a:solidFill>
                <a:schemeClr val="accent4">
                  <a:lumMod val="50000"/>
                </a:schemeClr>
              </a:solidFill>
              <a:latin typeface="+mj-lt"/>
            </a:endParaRPr>
          </a:p>
        </p:txBody>
      </p:sp>
      <p:sp>
        <p:nvSpPr>
          <p:cNvPr id="3" name="ZoneTexte 2">
            <a:extLst>
              <a:ext uri="{FF2B5EF4-FFF2-40B4-BE49-F238E27FC236}">
                <a16:creationId xmlns:a16="http://schemas.microsoft.com/office/drawing/2014/main" id="{FE7C2ABA-F667-15D1-8E3B-8FCC1387006A}"/>
              </a:ext>
            </a:extLst>
          </p:cNvPr>
          <p:cNvSpPr txBox="1"/>
          <p:nvPr/>
        </p:nvSpPr>
        <p:spPr>
          <a:xfrm>
            <a:off x="1681071" y="5400187"/>
            <a:ext cx="7080130" cy="1061829"/>
          </a:xfrm>
          <a:prstGeom prst="rect">
            <a:avLst/>
          </a:prstGeom>
          <a:noFill/>
        </p:spPr>
        <p:txBody>
          <a:bodyPr wrap="square" rtlCol="0">
            <a:spAutoFit/>
          </a:bodyPr>
          <a:lstStyle/>
          <a:p>
            <a:pPr defTabSz="272654">
              <a:tabLst>
                <a:tab pos="677466" algn="l"/>
                <a:tab pos="808435" algn="l"/>
              </a:tabLst>
            </a:pPr>
            <a:r>
              <a:rPr lang="fr-FR" sz="2100" b="1" dirty="0">
                <a:solidFill>
                  <a:schemeClr val="accent6">
                    <a:lumMod val="75000"/>
                  </a:schemeClr>
                </a:solidFill>
                <a:latin typeface="+mj-lt"/>
              </a:rPr>
              <a:t>Plus de 26 rapports techniques produits et dissémines à travers des séminaires parlementaires et d’autres foras</a:t>
            </a:r>
          </a:p>
        </p:txBody>
      </p:sp>
    </p:spTree>
    <p:extLst>
      <p:ext uri="{BB962C8B-B14F-4D97-AF65-F5344CB8AC3E}">
        <p14:creationId xmlns:p14="http://schemas.microsoft.com/office/powerpoint/2010/main" val="299927882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randombar(horizontal)">
                                      <p:cBhvr>
                                        <p:cTn id="11" dur="600"/>
                                        <p:tgtEl>
                                          <p:spTgt spid="15"/>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randombar(horizont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7312" y="3717033"/>
            <a:ext cx="4277176" cy="2016224"/>
          </a:xfrm>
          <a:prstGeom prst="rect">
            <a:avLst/>
          </a:prstGeom>
        </p:spPr>
      </p:pic>
      <p:pic>
        <p:nvPicPr>
          <p:cNvPr id="4" name="Image 3">
            <a:extLst>
              <a:ext uri="{FF2B5EF4-FFF2-40B4-BE49-F238E27FC236}">
                <a16:creationId xmlns:a16="http://schemas.microsoft.com/office/drawing/2014/main" id="{EA473872-E09F-8BFF-E4EF-A0C5FEC350E6}"/>
              </a:ext>
            </a:extLst>
          </p:cNvPr>
          <p:cNvPicPr>
            <a:picLocks noChangeAspect="1"/>
          </p:cNvPicPr>
          <p:nvPr/>
        </p:nvPicPr>
        <p:blipFill>
          <a:blip r:embed="rId6"/>
          <a:stretch>
            <a:fillRect/>
          </a:stretch>
        </p:blipFill>
        <p:spPr>
          <a:xfrm>
            <a:off x="222347" y="1124743"/>
            <a:ext cx="8929930" cy="4788764"/>
          </a:xfrm>
          <a:prstGeom prst="rect">
            <a:avLst/>
          </a:prstGeom>
        </p:spPr>
      </p:pic>
      <p:sp>
        <p:nvSpPr>
          <p:cNvPr id="5" name="ZoneTexte 4">
            <a:extLst>
              <a:ext uri="{FF2B5EF4-FFF2-40B4-BE49-F238E27FC236}">
                <a16:creationId xmlns:a16="http://schemas.microsoft.com/office/drawing/2014/main" id="{0185818C-2D30-11D9-4105-5DB2541C3242}"/>
              </a:ext>
            </a:extLst>
          </p:cNvPr>
          <p:cNvSpPr txBox="1"/>
          <p:nvPr/>
        </p:nvSpPr>
        <p:spPr>
          <a:xfrm>
            <a:off x="107503" y="5764213"/>
            <a:ext cx="7750621" cy="523220"/>
          </a:xfrm>
          <a:prstGeom prst="rect">
            <a:avLst/>
          </a:prstGeom>
          <a:noFill/>
        </p:spPr>
        <p:txBody>
          <a:bodyPr wrap="square" rtlCol="0">
            <a:spAutoFit/>
          </a:bodyPr>
          <a:lstStyle/>
          <a:p>
            <a:r>
              <a:rPr lang="fr-FR" sz="2800" dirty="0">
                <a:solidFill>
                  <a:srgbClr val="0070C0"/>
                </a:solidFill>
              </a:rPr>
              <a:t>Le site Web de la PNIN https://pnin-niger.org/</a:t>
            </a:r>
          </a:p>
        </p:txBody>
      </p:sp>
      <p:sp>
        <p:nvSpPr>
          <p:cNvPr id="3" name="ZoneTexte 2">
            <a:extLst>
              <a:ext uri="{FF2B5EF4-FFF2-40B4-BE49-F238E27FC236}">
                <a16:creationId xmlns:a16="http://schemas.microsoft.com/office/drawing/2014/main" id="{E0306DD3-CC24-6CED-DB4A-FA16ACC631CC}"/>
              </a:ext>
            </a:extLst>
          </p:cNvPr>
          <p:cNvSpPr txBox="1"/>
          <p:nvPr/>
        </p:nvSpPr>
        <p:spPr>
          <a:xfrm>
            <a:off x="2411760" y="139769"/>
            <a:ext cx="5184576" cy="646331"/>
          </a:xfrm>
          <a:prstGeom prst="rect">
            <a:avLst/>
          </a:prstGeom>
          <a:noFill/>
        </p:spPr>
        <p:txBody>
          <a:bodyPr wrap="square" rtlCol="0">
            <a:spAutoFit/>
          </a:bodyPr>
          <a:lstStyle/>
          <a:p>
            <a:pPr algn="ctr" defTabSz="272654">
              <a:tabLst>
                <a:tab pos="677466" algn="l"/>
                <a:tab pos="808435" algn="l"/>
              </a:tabLst>
            </a:pPr>
            <a:r>
              <a:rPr lang="fr-FR" b="1" dirty="0">
                <a:solidFill>
                  <a:schemeClr val="bg1"/>
                </a:solidFill>
                <a:ea typeface="Calibri"/>
                <a:cs typeface="Times New Roman"/>
              </a:rPr>
              <a:t>Principaux Résultats obtenus de la </a:t>
            </a:r>
          </a:p>
          <a:p>
            <a:pPr algn="ctr" defTabSz="272654">
              <a:tabLst>
                <a:tab pos="677466" algn="l"/>
                <a:tab pos="808435" algn="l"/>
              </a:tabLst>
            </a:pPr>
            <a:r>
              <a:rPr lang="fr-FR" b="1" dirty="0">
                <a:solidFill>
                  <a:schemeClr val="bg1"/>
                </a:solidFill>
                <a:ea typeface="Calibri"/>
                <a:cs typeface="Times New Roman"/>
              </a:rPr>
              <a:t>Phase 1 (2017- Août 2022)</a:t>
            </a:r>
          </a:p>
        </p:txBody>
      </p:sp>
    </p:spTree>
    <p:extLst>
      <p:ext uri="{BB962C8B-B14F-4D97-AF65-F5344CB8AC3E}">
        <p14:creationId xmlns:p14="http://schemas.microsoft.com/office/powerpoint/2010/main" val="167682572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nodePh="1">
                                  <p:stCondLst>
                                    <p:cond delay="0"/>
                                  </p:stCondLst>
                                  <p:endCondLst>
                                    <p:cond evt="begin" delay="0">
                                      <p:tn val="14"/>
                                    </p:cond>
                                  </p:end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9"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4C9CAEF5-EA51-44D9-8C78-C2059E4C9547}"/>
              </a:ext>
            </a:extLst>
          </p:cNvPr>
          <p:cNvSpPr>
            <a:spLocks noGrp="1"/>
          </p:cNvSpPr>
          <p:nvPr>
            <p:ph type="sldNum" sz="quarter" idx="12"/>
          </p:nvPr>
        </p:nvSpPr>
        <p:spPr>
          <a:xfrm>
            <a:off x="8388424" y="6453336"/>
            <a:ext cx="621432" cy="365125"/>
          </a:xfrm>
        </p:spPr>
        <p:txBody>
          <a:bodyPr/>
          <a:lstStyle/>
          <a:p>
            <a:fld id="{02C702AE-1502-43AE-8DBA-2BCAD3408EF2}" type="slidenum">
              <a:rPr lang="fr-FR" smtClean="0"/>
              <a:pPr/>
              <a:t>8</a:t>
            </a:fld>
            <a:endParaRPr lang="fr-FR"/>
          </a:p>
        </p:txBody>
      </p:sp>
      <p:sp>
        <p:nvSpPr>
          <p:cNvPr id="9" name="ZoneTexte 8">
            <a:extLst>
              <a:ext uri="{FF2B5EF4-FFF2-40B4-BE49-F238E27FC236}">
                <a16:creationId xmlns:a16="http://schemas.microsoft.com/office/drawing/2014/main" id="{E598031F-44E8-421E-88DA-2E3C5DF0169C}"/>
              </a:ext>
            </a:extLst>
          </p:cNvPr>
          <p:cNvSpPr txBox="1"/>
          <p:nvPr/>
        </p:nvSpPr>
        <p:spPr>
          <a:xfrm>
            <a:off x="2310025" y="116632"/>
            <a:ext cx="5720005" cy="646331"/>
          </a:xfrm>
          <a:prstGeom prst="rect">
            <a:avLst/>
          </a:prstGeom>
          <a:noFill/>
        </p:spPr>
        <p:txBody>
          <a:bodyPr wrap="square" rtlCol="0">
            <a:spAutoFit/>
          </a:bodyPr>
          <a:lstStyle/>
          <a:p>
            <a:pPr algn="ctr" defTabSz="363538">
              <a:tabLst>
                <a:tab pos="903288" algn="l"/>
                <a:tab pos="1077913" algn="l"/>
              </a:tabLst>
            </a:pPr>
            <a:r>
              <a:rPr lang="fr-FR" b="1" dirty="0">
                <a:solidFill>
                  <a:schemeClr val="bg1"/>
                </a:solidFill>
              </a:rPr>
              <a:t>Instances de gouvernance de la PNIN Niger de la Phase 2 (Septembre 2022- Décembre 2024)</a:t>
            </a:r>
          </a:p>
        </p:txBody>
      </p:sp>
      <p:grpSp>
        <p:nvGrpSpPr>
          <p:cNvPr id="17" name="Groupe 16"/>
          <p:cNvGrpSpPr/>
          <p:nvPr/>
        </p:nvGrpSpPr>
        <p:grpSpPr>
          <a:xfrm>
            <a:off x="6949738" y="0"/>
            <a:ext cx="2190482" cy="720725"/>
            <a:chOff x="6983413" y="0"/>
            <a:chExt cx="2190482" cy="720725"/>
          </a:xfrm>
        </p:grpSpPr>
        <p:sp>
          <p:nvSpPr>
            <p:cNvPr id="20"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9" name="Imag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6" name="Image 5">
            <a:extLst>
              <a:ext uri="{FF2B5EF4-FFF2-40B4-BE49-F238E27FC236}">
                <a16:creationId xmlns:a16="http://schemas.microsoft.com/office/drawing/2014/main" id="{300C6530-08FB-E896-4309-AF7CBE46E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1015079"/>
            <a:ext cx="7829549" cy="5539817"/>
          </a:xfrm>
          <a:prstGeom prst="rect">
            <a:avLst/>
          </a:prstGeom>
        </p:spPr>
      </p:pic>
    </p:spTree>
    <p:extLst>
      <p:ext uri="{BB962C8B-B14F-4D97-AF65-F5344CB8AC3E}">
        <p14:creationId xmlns:p14="http://schemas.microsoft.com/office/powerpoint/2010/main" val="17570354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a:t>
            </a:r>
          </a:p>
          <a:p>
            <a:pPr algn="ctr" defTabSz="363530">
              <a:tabLst>
                <a:tab pos="903265" algn="l"/>
                <a:tab pos="1077886" algn="l"/>
              </a:tabLst>
            </a:pPr>
            <a:r>
              <a:rPr lang="fr-FR" sz="1900" b="1" dirty="0">
                <a:solidFill>
                  <a:schemeClr val="bg1"/>
                </a:solidFill>
              </a:rPr>
              <a:t>(Sept 2022-Décembre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963469" cy="1166986"/>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R1 : Une information de qualité est rendue disponible et accessible dans des délais permettant la prise de décision.</a:t>
            </a:r>
          </a:p>
          <a:p>
            <a:pPr marL="0" lvl="2" algn="just">
              <a:spcBef>
                <a:spcPts val="900"/>
              </a:spcBef>
              <a:spcAft>
                <a:spcPts val="1000"/>
              </a:spcAft>
            </a:pPr>
            <a:endPar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CE16287B-BB49-C600-7CEF-CA6519E2F4AE}"/>
              </a:ext>
            </a:extLst>
          </p:cNvPr>
          <p:cNvSpPr txBox="1"/>
          <p:nvPr/>
        </p:nvSpPr>
        <p:spPr>
          <a:xfrm>
            <a:off x="316656" y="1998658"/>
            <a:ext cx="8649270" cy="3729162"/>
          </a:xfrm>
          <a:prstGeom prst="rect">
            <a:avLst/>
          </a:prstGeom>
          <a:noFill/>
        </p:spPr>
        <p:txBody>
          <a:bodyPr wrap="square" rtlCol="0">
            <a:spAutoFit/>
          </a:bodyPr>
          <a:lstStyle/>
          <a:p>
            <a:pPr>
              <a:lnSpc>
                <a:spcPct val="150000"/>
              </a:lnSpc>
            </a:pPr>
            <a:r>
              <a:rPr lang="fr-FR" sz="2000" dirty="0">
                <a:solidFill>
                  <a:srgbClr val="0081AE">
                    <a:lumMod val="75000"/>
                  </a:srgbClr>
                </a:solidFill>
                <a:latin typeface="Trebuchet MS"/>
                <a:ea typeface="Calibri"/>
                <a:cs typeface="Times New Roman"/>
              </a:rPr>
              <a:t>Activité 1.1 : Mise à jour annuelle des données de base </a:t>
            </a:r>
          </a:p>
          <a:p>
            <a:pPr>
              <a:lnSpc>
                <a:spcPct val="150000"/>
              </a:lnSpc>
            </a:pPr>
            <a:r>
              <a:rPr lang="fr-FR" sz="2000" dirty="0">
                <a:solidFill>
                  <a:srgbClr val="0081AE">
                    <a:lumMod val="75000"/>
                  </a:srgbClr>
                </a:solidFill>
                <a:latin typeface="Trebuchet MS"/>
                <a:ea typeface="Calibri"/>
                <a:cs typeface="Times New Roman"/>
              </a:rPr>
              <a:t>Activité 1.2 Entretien et développement des bases de micro données (ANADO)</a:t>
            </a:r>
          </a:p>
          <a:p>
            <a:pPr>
              <a:lnSpc>
                <a:spcPct val="150000"/>
              </a:lnSpc>
            </a:pPr>
            <a:r>
              <a:rPr lang="fr-FR" sz="2000" dirty="0">
                <a:solidFill>
                  <a:srgbClr val="0081AE">
                    <a:lumMod val="75000"/>
                  </a:srgbClr>
                </a:solidFill>
                <a:latin typeface="Trebuchet MS"/>
                <a:ea typeface="Calibri"/>
                <a:cs typeface="Times New Roman"/>
              </a:rPr>
              <a:t>Activité 1.3 : Assurer l’exhaustivité de la base de données des indicateurs (nutrition-Info)</a:t>
            </a:r>
          </a:p>
          <a:p>
            <a:pPr>
              <a:lnSpc>
                <a:spcPct val="150000"/>
              </a:lnSpc>
            </a:pPr>
            <a:r>
              <a:rPr lang="fr-FR" sz="2000" dirty="0">
                <a:solidFill>
                  <a:srgbClr val="0081AE">
                    <a:lumMod val="75000"/>
                  </a:srgbClr>
                </a:solidFill>
                <a:latin typeface="Trebuchet MS"/>
                <a:ea typeface="Calibri"/>
                <a:cs typeface="Times New Roman"/>
              </a:rPr>
              <a:t>Activité 1.4 : Assurer l’analyse des données et la production des rapports</a:t>
            </a:r>
          </a:p>
          <a:p>
            <a:pPr>
              <a:lnSpc>
                <a:spcPct val="150000"/>
              </a:lnSpc>
            </a:pPr>
            <a:r>
              <a:rPr lang="fr-FR" sz="2000" dirty="0">
                <a:solidFill>
                  <a:srgbClr val="0081AE">
                    <a:lumMod val="75000"/>
                  </a:srgbClr>
                </a:solidFill>
                <a:latin typeface="Trebuchet MS"/>
                <a:ea typeface="Calibri"/>
                <a:cs typeface="Times New Roman"/>
              </a:rPr>
              <a:t>Activité 1.5: Réviser l’approche éditoriale des produits</a:t>
            </a:r>
          </a:p>
          <a:p>
            <a:pPr>
              <a:lnSpc>
                <a:spcPct val="150000"/>
              </a:lnSpc>
            </a:pPr>
            <a:r>
              <a:rPr lang="fr-FR" sz="2000" dirty="0">
                <a:solidFill>
                  <a:srgbClr val="0081AE">
                    <a:lumMod val="75000"/>
                  </a:srgbClr>
                </a:solidFill>
                <a:latin typeface="Trebuchet MS"/>
                <a:ea typeface="Calibri"/>
                <a:cs typeface="Times New Roman"/>
              </a:rPr>
              <a:t>Activité 1.6 : Développer le </a:t>
            </a:r>
            <a:r>
              <a:rPr lang="fr-FR" sz="2000" dirty="0" err="1">
                <a:solidFill>
                  <a:srgbClr val="0081AE">
                    <a:lumMod val="75000"/>
                  </a:srgbClr>
                </a:solidFill>
                <a:latin typeface="Trebuchet MS"/>
                <a:ea typeface="Calibri"/>
                <a:cs typeface="Times New Roman"/>
              </a:rPr>
              <a:t>feed</a:t>
            </a:r>
            <a:r>
              <a:rPr lang="fr-FR" sz="2000" dirty="0">
                <a:solidFill>
                  <a:srgbClr val="0081AE">
                    <a:lumMod val="75000"/>
                  </a:srgbClr>
                </a:solidFill>
                <a:latin typeface="Trebuchet MS"/>
                <a:ea typeface="Calibri"/>
                <a:cs typeface="Times New Roman"/>
              </a:rPr>
              <a:t> back des lecteurs sur les produits</a:t>
            </a:r>
          </a:p>
        </p:txBody>
      </p:sp>
    </p:spTree>
    <p:extLst>
      <p:ext uri="{BB962C8B-B14F-4D97-AF65-F5344CB8AC3E}">
        <p14:creationId xmlns:p14="http://schemas.microsoft.com/office/powerpoint/2010/main" val="28492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a:t>
            </a:r>
          </a:p>
          <a:p>
            <a:pPr algn="ctr" defTabSz="363530">
              <a:tabLst>
                <a:tab pos="903265" algn="l"/>
                <a:tab pos="1077886" algn="l"/>
              </a:tabLst>
            </a:pPr>
            <a:r>
              <a:rPr lang="fr-FR" sz="1900" b="1" dirty="0">
                <a:solidFill>
                  <a:schemeClr val="bg1"/>
                </a:solidFill>
              </a:rPr>
              <a:t>(Sept 2022- 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963469" cy="1166986"/>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R1 : Une information de qualité est rendue disponible et accessible dans des délais permettant la prise de décision.</a:t>
            </a:r>
          </a:p>
          <a:p>
            <a:pPr marL="0" lvl="2" algn="just">
              <a:spcBef>
                <a:spcPts val="900"/>
              </a:spcBef>
              <a:spcAft>
                <a:spcPts val="1000"/>
              </a:spcAft>
            </a:pPr>
            <a:endPar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CE16287B-BB49-C600-7CEF-CA6519E2F4AE}"/>
              </a:ext>
            </a:extLst>
          </p:cNvPr>
          <p:cNvSpPr txBox="1"/>
          <p:nvPr/>
        </p:nvSpPr>
        <p:spPr>
          <a:xfrm>
            <a:off x="443552" y="1959781"/>
            <a:ext cx="7963469" cy="4085734"/>
          </a:xfrm>
          <a:prstGeom prst="rect">
            <a:avLst/>
          </a:prstGeom>
          <a:noFill/>
        </p:spPr>
        <p:txBody>
          <a:bodyPr wrap="square" rtlCol="0">
            <a:spAutoFit/>
          </a:bodyPr>
          <a:lstStyle/>
          <a:p>
            <a:pPr>
              <a:lnSpc>
                <a:spcPct val="150000"/>
              </a:lnSpc>
            </a:pPr>
            <a:r>
              <a:rPr lang="fr-FR" sz="2000" dirty="0">
                <a:solidFill>
                  <a:schemeClr val="accent6">
                    <a:lumMod val="75000"/>
                  </a:schemeClr>
                </a:solidFill>
                <a:latin typeface="Trebuchet MS"/>
                <a:ea typeface="Calibri"/>
                <a:cs typeface="Times New Roman"/>
              </a:rPr>
              <a:t>Activité 1.7 : Améliorer l’ergonomie du site Internet de la PNIN et en assurer sa promotion</a:t>
            </a:r>
          </a:p>
          <a:p>
            <a:pPr>
              <a:lnSpc>
                <a:spcPct val="150000"/>
              </a:lnSpc>
            </a:pPr>
            <a:r>
              <a:rPr lang="fr-FR" sz="2000" dirty="0">
                <a:solidFill>
                  <a:schemeClr val="accent6">
                    <a:lumMod val="75000"/>
                  </a:schemeClr>
                </a:solidFill>
                <a:latin typeface="Trebuchet MS"/>
                <a:ea typeface="Calibri"/>
                <a:cs typeface="Times New Roman"/>
              </a:rPr>
              <a:t>Activité 1.8 Promouvoir la PNIN comme « système d’informations national multisectoriel sur la nutrition »</a:t>
            </a:r>
          </a:p>
          <a:p>
            <a:pPr>
              <a:lnSpc>
                <a:spcPct val="150000"/>
              </a:lnSpc>
            </a:pPr>
            <a:r>
              <a:rPr lang="fr-FR" sz="2000" dirty="0">
                <a:solidFill>
                  <a:schemeClr val="accent6">
                    <a:lumMod val="75000"/>
                  </a:schemeClr>
                </a:solidFill>
                <a:latin typeface="Trebuchet MS"/>
                <a:ea typeface="Calibri"/>
                <a:cs typeface="Times New Roman"/>
              </a:rPr>
              <a:t>Activité 1.9 Développer les supports de plaidoyer en faveur d’une approche multisectorielle de la (mal)-nutrition</a:t>
            </a:r>
          </a:p>
          <a:p>
            <a:pPr>
              <a:lnSpc>
                <a:spcPct val="150000"/>
              </a:lnSpc>
            </a:pPr>
            <a:r>
              <a:rPr lang="fr-FR" sz="2000" dirty="0">
                <a:solidFill>
                  <a:schemeClr val="accent6">
                    <a:lumMod val="75000"/>
                  </a:schemeClr>
                </a:solidFill>
                <a:latin typeface="Trebuchet MS"/>
                <a:ea typeface="Calibri"/>
                <a:cs typeface="Times New Roman"/>
              </a:rPr>
              <a:t>Activité 1.10 Créer un partenariat médiatique avec des médias nigériens et internationaux</a:t>
            </a:r>
          </a:p>
          <a:p>
            <a:endParaRPr lang="fr-FR" sz="1950" b="1"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346250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(Septembre 2022-Décembre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854287" cy="923330"/>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R2 : La fiabilité de la plateforme PNIN à produire des informations basées sur des preuves est reconnue et la demande d’informations envers la plateforme est augmentée.</a:t>
            </a:r>
          </a:p>
        </p:txBody>
      </p:sp>
      <p:sp>
        <p:nvSpPr>
          <p:cNvPr id="4" name="ZoneTexte 3">
            <a:extLst>
              <a:ext uri="{FF2B5EF4-FFF2-40B4-BE49-F238E27FC236}">
                <a16:creationId xmlns:a16="http://schemas.microsoft.com/office/drawing/2014/main" id="{CE16287B-BB49-C600-7CEF-CA6519E2F4AE}"/>
              </a:ext>
            </a:extLst>
          </p:cNvPr>
          <p:cNvSpPr txBox="1"/>
          <p:nvPr/>
        </p:nvSpPr>
        <p:spPr>
          <a:xfrm>
            <a:off x="204716" y="2114177"/>
            <a:ext cx="8495732" cy="3902479"/>
          </a:xfrm>
          <a:prstGeom prst="rect">
            <a:avLst/>
          </a:prstGeom>
          <a:noFill/>
        </p:spPr>
        <p:txBody>
          <a:bodyPr wrap="square" rtlCol="0">
            <a:spAutoFit/>
          </a:bodyPr>
          <a:lstStyle/>
          <a:p>
            <a:pPr>
              <a:lnSpc>
                <a:spcPct val="150000"/>
              </a:lnSpc>
            </a:pPr>
            <a:r>
              <a:rPr lang="fr-FR" sz="2400" dirty="0">
                <a:solidFill>
                  <a:schemeClr val="accent6">
                    <a:lumMod val="50000"/>
                  </a:schemeClr>
                </a:solidFill>
                <a:latin typeface="Trebuchet MS"/>
                <a:ea typeface="Calibri"/>
                <a:cs typeface="Times New Roman"/>
              </a:rPr>
              <a:t>Activité 2.1 :  Assurer l’émergence et la formulation des demandes</a:t>
            </a:r>
          </a:p>
          <a:p>
            <a:pPr>
              <a:lnSpc>
                <a:spcPct val="150000"/>
              </a:lnSpc>
            </a:pPr>
            <a:r>
              <a:rPr lang="fr-FR" sz="2400" dirty="0">
                <a:solidFill>
                  <a:schemeClr val="accent6">
                    <a:lumMod val="50000"/>
                  </a:schemeClr>
                </a:solidFill>
                <a:latin typeface="Trebuchet MS"/>
                <a:ea typeface="Calibri"/>
                <a:cs typeface="Times New Roman"/>
              </a:rPr>
              <a:t>Activité 2.2 : Assurer la bonne compréhension de l’information afin d’améliorer la qualité de la demande</a:t>
            </a:r>
          </a:p>
          <a:p>
            <a:pPr>
              <a:lnSpc>
                <a:spcPct val="150000"/>
              </a:lnSpc>
            </a:pPr>
            <a:r>
              <a:rPr lang="fr-FR" sz="2400" dirty="0">
                <a:solidFill>
                  <a:schemeClr val="accent6">
                    <a:lumMod val="50000"/>
                  </a:schemeClr>
                </a:solidFill>
                <a:latin typeface="Trebuchet MS"/>
                <a:ea typeface="Calibri"/>
                <a:cs typeface="Times New Roman"/>
              </a:rPr>
              <a:t>Activité 2.3 : Intégrer l’information décisionnelle dans les processus de formulation des politiques</a:t>
            </a:r>
          </a:p>
          <a:p>
            <a:pPr>
              <a:lnSpc>
                <a:spcPct val="150000"/>
              </a:lnSpc>
            </a:pPr>
            <a:r>
              <a:rPr lang="fr-FR" sz="2400" dirty="0">
                <a:solidFill>
                  <a:schemeClr val="accent6">
                    <a:lumMod val="50000"/>
                  </a:schemeClr>
                </a:solidFill>
                <a:latin typeface="Trebuchet MS"/>
                <a:ea typeface="Calibri"/>
                <a:cs typeface="Times New Roman"/>
              </a:rPr>
              <a:t>Activité 2.4 Développer une approche territoriale de la PNIN</a:t>
            </a:r>
            <a:endParaRPr lang="fr-FR" sz="1950" dirty="0">
              <a:solidFill>
                <a:schemeClr val="accent6">
                  <a:lumMod val="50000"/>
                </a:schemeClr>
              </a:solidFill>
              <a:latin typeface="Trebuchet MS"/>
              <a:ea typeface="Calibri"/>
              <a:cs typeface="Times New Roman"/>
            </a:endParaRPr>
          </a:p>
        </p:txBody>
      </p:sp>
    </p:spTree>
    <p:extLst>
      <p:ext uri="{BB962C8B-B14F-4D97-AF65-F5344CB8AC3E}">
        <p14:creationId xmlns:p14="http://schemas.microsoft.com/office/powerpoint/2010/main" val="44838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a:t>
            </a:r>
          </a:p>
          <a:p>
            <a:pPr algn="ctr" defTabSz="363530">
              <a:tabLst>
                <a:tab pos="903265" algn="l"/>
                <a:tab pos="1077886" algn="l"/>
              </a:tabLst>
            </a:pPr>
            <a:r>
              <a:rPr lang="fr-FR" sz="1900" b="1" dirty="0">
                <a:solidFill>
                  <a:schemeClr val="bg1"/>
                </a:solidFill>
              </a:rPr>
              <a:t>(Sept 2022- 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854287" cy="923330"/>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R3 : Les produits et les services délivrés par la plateforme sont intégrés techniquement et financièrement par les parties prenantes de la plateforme</a:t>
            </a:r>
          </a:p>
        </p:txBody>
      </p:sp>
      <p:sp>
        <p:nvSpPr>
          <p:cNvPr id="4" name="ZoneTexte 3">
            <a:extLst>
              <a:ext uri="{FF2B5EF4-FFF2-40B4-BE49-F238E27FC236}">
                <a16:creationId xmlns:a16="http://schemas.microsoft.com/office/drawing/2014/main" id="{CE16287B-BB49-C600-7CEF-CA6519E2F4AE}"/>
              </a:ext>
            </a:extLst>
          </p:cNvPr>
          <p:cNvSpPr txBox="1"/>
          <p:nvPr/>
        </p:nvSpPr>
        <p:spPr>
          <a:xfrm>
            <a:off x="487907" y="2284482"/>
            <a:ext cx="7973705" cy="4154984"/>
          </a:xfrm>
          <a:prstGeom prst="rect">
            <a:avLst/>
          </a:prstGeom>
          <a:noFill/>
        </p:spPr>
        <p:txBody>
          <a:bodyPr wrap="square" rtlCol="0">
            <a:spAutoFit/>
          </a:bodyPr>
          <a:lstStyle/>
          <a:p>
            <a:pPr>
              <a:lnSpc>
                <a:spcPct val="150000"/>
              </a:lnSpc>
            </a:pPr>
            <a:r>
              <a:rPr lang="fr-FR" sz="2400" dirty="0">
                <a:solidFill>
                  <a:srgbClr val="7030A0"/>
                </a:solidFill>
                <a:latin typeface="Trebuchet MS"/>
                <a:ea typeface="Calibri"/>
                <a:cs typeface="Times New Roman"/>
              </a:rPr>
              <a:t>Activité 3.1 : Poursuivre la formation du personnel INS, du HC3N, des secteurs et des régions: </a:t>
            </a:r>
          </a:p>
          <a:p>
            <a:pPr>
              <a:lnSpc>
                <a:spcPct val="150000"/>
              </a:lnSpc>
            </a:pPr>
            <a:r>
              <a:rPr lang="fr-FR" sz="2400" dirty="0">
                <a:solidFill>
                  <a:srgbClr val="7030A0"/>
                </a:solidFill>
                <a:latin typeface="Trebuchet MS"/>
                <a:ea typeface="Calibri"/>
                <a:cs typeface="Times New Roman"/>
              </a:rPr>
              <a:t>Avec le développement d’un nouveau module de formation continue sur la programmation/budgétisation sensible nutrition </a:t>
            </a:r>
          </a:p>
          <a:p>
            <a:pPr>
              <a:lnSpc>
                <a:spcPct val="150000"/>
              </a:lnSpc>
            </a:pPr>
            <a:r>
              <a:rPr lang="fr-FR" sz="2400" dirty="0">
                <a:solidFill>
                  <a:srgbClr val="7030A0"/>
                </a:solidFill>
                <a:latin typeface="Trebuchet MS"/>
                <a:ea typeface="Calibri"/>
                <a:cs typeface="Times New Roman"/>
              </a:rPr>
              <a:t>Activité 3.2 Internalisation institutionnelle et financière</a:t>
            </a:r>
          </a:p>
          <a:p>
            <a:r>
              <a:rPr lang="fr-FR" sz="2400" dirty="0">
                <a:solidFill>
                  <a:srgbClr val="7030A0"/>
                </a:solidFill>
                <a:latin typeface="Trebuchet MS"/>
                <a:ea typeface="Calibri"/>
                <a:cs typeface="Times New Roman"/>
              </a:rPr>
              <a:t>Avec l’actualisation de l’étude de pérennisation</a:t>
            </a:r>
          </a:p>
          <a:p>
            <a:endParaRPr lang="fr-FR" sz="2400"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39309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384721"/>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239364"/>
            <a:ext cx="7854287" cy="646331"/>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R4 : </a:t>
            </a:r>
            <a:r>
              <a:rPr lang="fr-FR" b="1" cap="small" dirty="0">
                <a:solidFill>
                  <a:srgbClr val="0070C0"/>
                </a:solidFill>
                <a:latin typeface="Arial Gras" panose="020B0704020202020204" pitchFamily="34" charset="0"/>
                <a:cs typeface="Times New Roman" panose="02020603050405020304" pitchFamily="18" charset="0"/>
              </a:rPr>
              <a:t>La PNIN Niger a contribué au partage d’expérience au niveau régional et international</a:t>
            </a:r>
          </a:p>
        </p:txBody>
      </p:sp>
      <p:sp>
        <p:nvSpPr>
          <p:cNvPr id="4" name="ZoneTexte 3">
            <a:extLst>
              <a:ext uri="{FF2B5EF4-FFF2-40B4-BE49-F238E27FC236}">
                <a16:creationId xmlns:a16="http://schemas.microsoft.com/office/drawing/2014/main" id="{CE16287B-BB49-C600-7CEF-CA6519E2F4AE}"/>
              </a:ext>
            </a:extLst>
          </p:cNvPr>
          <p:cNvSpPr txBox="1"/>
          <p:nvPr/>
        </p:nvSpPr>
        <p:spPr>
          <a:xfrm>
            <a:off x="443552" y="2129055"/>
            <a:ext cx="8331957" cy="3231654"/>
          </a:xfrm>
          <a:prstGeom prst="rect">
            <a:avLst/>
          </a:prstGeom>
          <a:noFill/>
        </p:spPr>
        <p:txBody>
          <a:bodyPr wrap="square" rtlCol="0">
            <a:spAutoFit/>
          </a:bodyPr>
          <a:lstStyle/>
          <a:p>
            <a:pPr>
              <a:lnSpc>
                <a:spcPct val="150000"/>
              </a:lnSpc>
            </a:pPr>
            <a:r>
              <a:rPr lang="fr-FR" sz="2400" dirty="0">
                <a:solidFill>
                  <a:srgbClr val="FF0000"/>
                </a:solidFill>
                <a:latin typeface="Trebuchet MS"/>
                <a:ea typeface="Calibri"/>
                <a:cs typeface="Times New Roman"/>
              </a:rPr>
              <a:t>Activité 4.1 Contribuer au partage d’expérience via le support global</a:t>
            </a:r>
          </a:p>
          <a:p>
            <a:pPr>
              <a:lnSpc>
                <a:spcPct val="150000"/>
              </a:lnSpc>
            </a:pPr>
            <a:r>
              <a:rPr lang="fr-FR" sz="2400" dirty="0">
                <a:solidFill>
                  <a:srgbClr val="FF0000"/>
                </a:solidFill>
                <a:latin typeface="Trebuchet MS"/>
                <a:ea typeface="Calibri"/>
                <a:cs typeface="Times New Roman"/>
              </a:rPr>
              <a:t>Activité 4.2 Contribuer à l’alimentation des fora ayant trait à la nutrition</a:t>
            </a:r>
          </a:p>
          <a:p>
            <a:pPr>
              <a:lnSpc>
                <a:spcPct val="150000"/>
              </a:lnSpc>
            </a:pPr>
            <a:r>
              <a:rPr lang="fr-FR" sz="2400" dirty="0">
                <a:solidFill>
                  <a:srgbClr val="FF0000"/>
                </a:solidFill>
                <a:latin typeface="Trebuchet MS"/>
                <a:ea typeface="Calibri"/>
                <a:cs typeface="Times New Roman"/>
              </a:rPr>
              <a:t>Activité 4.3 Contribuer aux webinars organisés par le C4N</a:t>
            </a:r>
          </a:p>
          <a:p>
            <a:endParaRPr lang="fr-FR" sz="2400"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96560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14</a:t>
            </a:fld>
            <a:endParaRPr lang="fr-FR">
              <a:solidFill>
                <a:srgbClr val="FFFFFF"/>
              </a:solidFill>
              <a:latin typeface="Trebuchet MS"/>
            </a:endParaRPr>
          </a:p>
        </p:txBody>
      </p:sp>
      <p:sp>
        <p:nvSpPr>
          <p:cNvPr id="8" name="ZoneTexte 7"/>
          <p:cNvSpPr txBox="1"/>
          <p:nvPr/>
        </p:nvSpPr>
        <p:spPr>
          <a:xfrm>
            <a:off x="2789803" y="925304"/>
            <a:ext cx="4993610" cy="369332"/>
          </a:xfrm>
          <a:prstGeom prst="rect">
            <a:avLst/>
          </a:prstGeom>
          <a:noFill/>
        </p:spPr>
        <p:txBody>
          <a:bodyPr wrap="square" rtlCol="0">
            <a:spAutoFit/>
          </a:bodyPr>
          <a:lstStyle/>
          <a:p>
            <a:pPr algn="ctr" defTabSz="272654">
              <a:tabLst>
                <a:tab pos="677466" algn="l"/>
                <a:tab pos="808435" algn="l"/>
              </a:tabLst>
            </a:pPr>
            <a:r>
              <a:rPr lang="fr-FR" b="1" cap="small" dirty="0">
                <a:solidFill>
                  <a:srgbClr val="FFFFFF"/>
                </a:solidFill>
                <a:latin typeface="Trebuchet MS"/>
              </a:rPr>
              <a:t>perspectives</a:t>
            </a:r>
          </a:p>
        </p:txBody>
      </p:sp>
      <p:sp>
        <p:nvSpPr>
          <p:cNvPr id="14" name="Rectangle 13"/>
          <p:cNvSpPr/>
          <p:nvPr/>
        </p:nvSpPr>
        <p:spPr>
          <a:xfrm>
            <a:off x="327546" y="1294636"/>
            <a:ext cx="5025197" cy="4811574"/>
          </a:xfrm>
          <a:prstGeom prst="rect">
            <a:avLst/>
          </a:prstGeom>
        </p:spPr>
        <p:txBody>
          <a:bodyPr wrap="square">
            <a:spAutoFit/>
          </a:bodyPr>
          <a:lstStyle/>
          <a:p>
            <a:pPr marL="285750" indent="-285750" algn="just" defTabSz="685800">
              <a:spcBef>
                <a:spcPts val="375"/>
              </a:spcBef>
              <a:spcAft>
                <a:spcPts val="375"/>
              </a:spcAft>
              <a:buFont typeface="Wingdings" panose="05000000000000000000" pitchFamily="2" charset="2"/>
              <a:buChar char="ü"/>
            </a:pPr>
            <a:r>
              <a:rPr lang="fr-FR" sz="2000" dirty="0">
                <a:solidFill>
                  <a:srgbClr val="0081AE">
                    <a:lumMod val="75000"/>
                  </a:srgbClr>
                </a:solidFill>
                <a:latin typeface="Trebuchet MS"/>
              </a:rPr>
              <a:t>Maintenir la qualité des produits et des services.</a:t>
            </a:r>
          </a:p>
          <a:p>
            <a:pPr marL="285750" indent="-285750" algn="just" defTabSz="685800">
              <a:spcBef>
                <a:spcPts val="375"/>
              </a:spcBef>
              <a:spcAft>
                <a:spcPts val="375"/>
              </a:spcAft>
              <a:buFont typeface="Wingdings" panose="05000000000000000000" pitchFamily="2" charset="2"/>
              <a:buChar char="ü"/>
            </a:pPr>
            <a:r>
              <a:rPr lang="fr-FR" sz="2000" dirty="0">
                <a:solidFill>
                  <a:srgbClr val="00B050"/>
                </a:solidFill>
                <a:latin typeface="Trebuchet MS"/>
              </a:rPr>
              <a:t>Maintenir les exigences de pertinence des plans cadre d’analyse</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4">
                    <a:lumMod val="50000"/>
                  </a:schemeClr>
                </a:solidFill>
                <a:latin typeface="Trebuchet MS"/>
              </a:rPr>
              <a:t>Asseoir la plateforme comme guichet unique d’accès à l’information</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6">
                    <a:lumMod val="50000"/>
                  </a:schemeClr>
                </a:solidFill>
                <a:latin typeface="Trebuchet MS"/>
              </a:rPr>
              <a:t>Réussir l’internalisation institutionnelle technique et financière</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6">
                    <a:lumMod val="50000"/>
                  </a:schemeClr>
                </a:solidFill>
                <a:latin typeface="Trebuchet MS"/>
              </a:rPr>
              <a:t>Une décentralisation des processus pour mieux comprendre et prendre en charge les facteurs liés à la situation nutritionnelle des populations  au niveau déconcentré (régions administratives).</a:t>
            </a:r>
            <a:endParaRPr lang="fr-FR" sz="1350" b="1" dirty="0">
              <a:solidFill>
                <a:schemeClr val="accent6">
                  <a:lumMod val="50000"/>
                </a:schemeClr>
              </a:solidFill>
              <a:latin typeface="Trebuchet MS"/>
            </a:endParaRPr>
          </a:p>
        </p:txBody>
      </p:sp>
      <p:pic>
        <p:nvPicPr>
          <p:cNvPr id="6" name="Image 5"/>
          <p:cNvPicPr>
            <a:picLocks noChangeAspect="1"/>
          </p:cNvPicPr>
          <p:nvPr/>
        </p:nvPicPr>
        <p:blipFill>
          <a:blip r:embed="rId3"/>
          <a:stretch>
            <a:fillRect/>
          </a:stretch>
        </p:blipFill>
        <p:spPr>
          <a:xfrm>
            <a:off x="5352743" y="960721"/>
            <a:ext cx="3309442" cy="4361905"/>
          </a:xfrm>
          <a:prstGeom prst="rect">
            <a:avLst/>
          </a:prstGeom>
        </p:spPr>
      </p:pic>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1957200" y="162398"/>
            <a:ext cx="5096119" cy="369332"/>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PERSPECTIVES DE LA PHASE 2</a:t>
            </a:r>
          </a:p>
        </p:txBody>
      </p:sp>
    </p:spTree>
    <p:extLst>
      <p:ext uri="{BB962C8B-B14F-4D97-AF65-F5344CB8AC3E}">
        <p14:creationId xmlns:p14="http://schemas.microsoft.com/office/powerpoint/2010/main" val="333341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15</a:t>
            </a:fld>
            <a:endParaRPr lang="fr-FR">
              <a:solidFill>
                <a:srgbClr val="FFFFFF"/>
              </a:solidFill>
            </a:endParaRPr>
          </a:p>
        </p:txBody>
      </p:sp>
      <p:sp>
        <p:nvSpPr>
          <p:cNvPr id="8" name="ZoneTexte 7"/>
          <p:cNvSpPr txBox="1"/>
          <p:nvPr/>
        </p:nvSpPr>
        <p:spPr>
          <a:xfrm>
            <a:off x="2552130" y="129532"/>
            <a:ext cx="4121625" cy="461665"/>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Conclusions</a:t>
            </a:r>
          </a:p>
        </p:txBody>
      </p:sp>
      <p:sp>
        <p:nvSpPr>
          <p:cNvPr id="14" name="Rectangle 13"/>
          <p:cNvSpPr/>
          <p:nvPr/>
        </p:nvSpPr>
        <p:spPr>
          <a:xfrm>
            <a:off x="404344" y="1271237"/>
            <a:ext cx="4426964" cy="4324261"/>
          </a:xfrm>
          <a:prstGeom prst="rect">
            <a:avLst/>
          </a:prstGeom>
        </p:spPr>
        <p:txBody>
          <a:bodyPr wrap="square">
            <a:spAutoFit/>
          </a:bodyPr>
          <a:lstStyle/>
          <a:p>
            <a:pPr>
              <a:spcBef>
                <a:spcPts val="300"/>
              </a:spcBef>
              <a:defRPr/>
            </a:pPr>
            <a:r>
              <a:rPr lang="fr-FR" b="1" dirty="0"/>
              <a:t>La PNIN a montré ses résultats en tant qu’</a:t>
            </a:r>
            <a:r>
              <a:rPr lang="fr-FR" b="1" dirty="0">
                <a:solidFill>
                  <a:schemeClr val="accent6">
                    <a:lumMod val="50000"/>
                  </a:schemeClr>
                </a:solidFill>
              </a:rPr>
              <a:t>élément contribuant à un environnement favorable à la prise de décisions et l’élaboration de stratégie basés sur les données probantes</a:t>
            </a:r>
          </a:p>
          <a:p>
            <a:pPr>
              <a:spcBef>
                <a:spcPts val="300"/>
              </a:spcBef>
              <a:defRPr/>
            </a:pPr>
            <a:endParaRPr lang="fr-FR" b="1" dirty="0">
              <a:solidFill>
                <a:schemeClr val="accent6">
                  <a:lumMod val="50000"/>
                </a:schemeClr>
              </a:solidFill>
            </a:endParaRPr>
          </a:p>
          <a:p>
            <a:pPr>
              <a:spcBef>
                <a:spcPts val="300"/>
              </a:spcBef>
              <a:defRPr/>
            </a:pPr>
            <a:r>
              <a:rPr lang="fr-FR" dirty="0"/>
              <a:t>La PNIN en collaboration avec les instances de gouvernances de la Politique Nationale de Sécurité Nutritionnelle (PNSN)  a assuré les fonctions de concertation, de planification conjointe et de coordination dans la mise en œuvre, le suivi et la recherche opérationnelle dans le domaine de la nutrition.</a:t>
            </a:r>
            <a:endParaRPr lang="fr-FR" b="1" dirty="0">
              <a:solidFill>
                <a:schemeClr val="tx1">
                  <a:lumMod val="75000"/>
                </a:schemeClr>
              </a:solidFill>
            </a:endParaRPr>
          </a:p>
        </p:txBody>
      </p:sp>
      <p:pic>
        <p:nvPicPr>
          <p:cNvPr id="6" name="Image 5"/>
          <p:cNvPicPr>
            <a:picLocks noChangeAspect="1"/>
          </p:cNvPicPr>
          <p:nvPr/>
        </p:nvPicPr>
        <p:blipFill>
          <a:blip r:embed="rId3"/>
          <a:stretch>
            <a:fillRect/>
          </a:stretch>
        </p:blipFill>
        <p:spPr>
          <a:xfrm>
            <a:off x="4955057" y="1087873"/>
            <a:ext cx="3781169" cy="4983650"/>
          </a:xfrm>
          <a:prstGeom prst="rect">
            <a:avLst/>
          </a:prstGeom>
        </p:spPr>
      </p:pic>
      <p:grpSp>
        <p:nvGrpSpPr>
          <p:cNvPr id="2" name="Groupe 1">
            <a:extLst>
              <a:ext uri="{FF2B5EF4-FFF2-40B4-BE49-F238E27FC236}">
                <a16:creationId xmlns:a16="http://schemas.microsoft.com/office/drawing/2014/main" id="{00F7A7F2-7DD9-CC5C-28F4-667FF1C08FEE}"/>
              </a:ext>
            </a:extLst>
          </p:cNvPr>
          <p:cNvGrpSpPr/>
          <p:nvPr/>
        </p:nvGrpSpPr>
        <p:grpSpPr>
          <a:xfrm>
            <a:off x="6983416" y="3"/>
            <a:ext cx="2160587" cy="720725"/>
            <a:chOff x="6983413" y="0"/>
            <a:chExt cx="2190482" cy="720725"/>
          </a:xfrm>
        </p:grpSpPr>
        <p:grpSp>
          <p:nvGrpSpPr>
            <p:cNvPr id="3" name="Group 4">
              <a:extLst>
                <a:ext uri="{FF2B5EF4-FFF2-40B4-BE49-F238E27FC236}">
                  <a16:creationId xmlns:a16="http://schemas.microsoft.com/office/drawing/2014/main" id="{58C0A077-2BFD-FF30-CF22-AAC64A2A5FEE}"/>
                </a:ext>
              </a:extLst>
            </p:cNvPr>
            <p:cNvGrpSpPr>
              <a:grpSpLocks noChangeAspect="1"/>
            </p:cNvGrpSpPr>
            <p:nvPr/>
          </p:nvGrpSpPr>
          <p:grpSpPr bwMode="auto">
            <a:xfrm>
              <a:off x="6983413" y="0"/>
              <a:ext cx="2160587" cy="720725"/>
              <a:chOff x="4399" y="0"/>
              <a:chExt cx="1361" cy="454"/>
            </a:xfrm>
          </p:grpSpPr>
          <p:sp>
            <p:nvSpPr>
              <p:cNvPr id="7" name="AutoShape 3">
                <a:extLst>
                  <a:ext uri="{FF2B5EF4-FFF2-40B4-BE49-F238E27FC236}">
                    <a16:creationId xmlns:a16="http://schemas.microsoft.com/office/drawing/2014/main" id="{0E9B024E-0EB5-2E8C-736E-E3B894173D27}"/>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9" name="Picture 6">
                <a:extLst>
                  <a:ext uri="{FF2B5EF4-FFF2-40B4-BE49-F238E27FC236}">
                    <a16:creationId xmlns:a16="http://schemas.microsoft.com/office/drawing/2014/main" id="{3C8A7EF4-FFBB-C7E8-06B2-D8A65C66F6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Image 4">
              <a:extLst>
                <a:ext uri="{FF2B5EF4-FFF2-40B4-BE49-F238E27FC236}">
                  <a16:creationId xmlns:a16="http://schemas.microsoft.com/office/drawing/2014/main" id="{1D0789C1-E331-03EA-53B4-247B04E6AF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67170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wipe(left)">
                                      <p:cBhvr>
                                        <p:cTn id="11" dur="500"/>
                                        <p:tgtEl>
                                          <p:spTgt spid="14">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wipe(left)">
                                      <p:cBhvr>
                                        <p:cTn id="15" dur="500"/>
                                        <p:tgtEl>
                                          <p:spTgt spid="14">
                                            <p:txEl>
                                              <p:pRg st="2" end="2"/>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2" y="2204863"/>
            <a:ext cx="8959417" cy="1404611"/>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76571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pic>
        <p:nvPicPr>
          <p:cNvPr id="3" name="Image 2">
            <a:extLst>
              <a:ext uri="{FF2B5EF4-FFF2-40B4-BE49-F238E27FC236}">
                <a16:creationId xmlns:a16="http://schemas.microsoft.com/office/drawing/2014/main" id="{C6241A84-7944-48F7-7D9A-23B6C1AA5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394" y="3779769"/>
            <a:ext cx="8433160" cy="2298431"/>
          </a:xfrm>
          <a:prstGeom prst="rect">
            <a:avLst/>
          </a:prstGeom>
        </p:spPr>
      </p:pic>
      <p:sp>
        <p:nvSpPr>
          <p:cNvPr id="2" name="ZoneTexte 1">
            <a:extLst>
              <a:ext uri="{FF2B5EF4-FFF2-40B4-BE49-F238E27FC236}">
                <a16:creationId xmlns:a16="http://schemas.microsoft.com/office/drawing/2014/main" id="{96420D7C-9620-3A88-33D6-085C09EE06B8}"/>
              </a:ext>
            </a:extLst>
          </p:cNvPr>
          <p:cNvSpPr txBox="1"/>
          <p:nvPr/>
        </p:nvSpPr>
        <p:spPr>
          <a:xfrm>
            <a:off x="340909" y="1435930"/>
            <a:ext cx="8462181" cy="2350131"/>
          </a:xfrm>
          <a:prstGeom prst="rect">
            <a:avLst/>
          </a:prstGeom>
          <a:noFill/>
        </p:spPr>
        <p:txBody>
          <a:bodyPr wrap="square">
            <a:spAutoFit/>
          </a:bodyPr>
          <a:lstStyle/>
          <a:p>
            <a:pPr algn="ctr">
              <a:lnSpc>
                <a:spcPct val="107000"/>
              </a:lnSpc>
              <a:spcAft>
                <a:spcPts val="800"/>
              </a:spcAft>
            </a:pPr>
            <a:r>
              <a:rPr lang="fr-FR" sz="2400" b="1" dirty="0">
                <a:solidFill>
                  <a:srgbClr val="0079A1"/>
                </a:solidFill>
                <a:effectLst/>
                <a:latin typeface="Calibri" panose="020F0502020204030204" pitchFamily="34" charset="0"/>
                <a:ea typeface="Calibri" panose="020F0502020204030204" pitchFamily="34" charset="0"/>
                <a:cs typeface="Times New Roman" panose="02020603050405020304" pitchFamily="18" charset="0"/>
              </a:rPr>
              <a:t>La PNIN fournit des informations utiles et crédibles.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dirty="0">
                <a:solidFill>
                  <a:srgbClr val="1A5B59"/>
                </a:solidFill>
                <a:effectLst/>
                <a:latin typeface="Calibri" panose="020F0502020204030204" pitchFamily="34" charset="0"/>
                <a:ea typeface="Calibri" panose="020F0502020204030204" pitchFamily="34" charset="0"/>
                <a:cs typeface="Times New Roman" panose="02020603050405020304" pitchFamily="18" charset="0"/>
              </a:rPr>
              <a:t>Elle aide les Autorités à formuler les priorités et les programmes pour lutter contre toutes les formes de malnutrition au Niger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u="sng" dirty="0">
                <a:solidFill>
                  <a:srgbClr val="8C8914"/>
                </a:solidFill>
                <a:effectLst/>
                <a:latin typeface="Calibri" panose="020F0502020204030204" pitchFamily="34" charset="0"/>
                <a:ea typeface="Calibri" panose="020F0502020204030204" pitchFamily="34" charset="0"/>
                <a:cs typeface="Times New Roman" panose="02020603050405020304" pitchFamily="18" charset="0"/>
                <a:hlinkClick r:id="rId6"/>
              </a:rPr>
              <a:t>https://pnin-niger.org</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4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 PNIN est votre service 24h/24. Consultez-la</a:t>
            </a:r>
            <a:r>
              <a:rPr lang="fr-FR" sz="2400" b="1" dirty="0">
                <a:solidFill>
                  <a:srgbClr val="41414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2400" dirty="0"/>
          </a:p>
        </p:txBody>
      </p:sp>
    </p:spTree>
    <p:extLst>
      <p:ext uri="{BB962C8B-B14F-4D97-AF65-F5344CB8AC3E}">
        <p14:creationId xmlns:p14="http://schemas.microsoft.com/office/powerpoint/2010/main" val="40630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theme/theme1.xml><?xml version="1.0" encoding="utf-8"?>
<a:theme xmlns:a="http://schemas.openxmlformats.org/drawingml/2006/main" name="Titl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85550D73-F210-3F4F-9F74-3CCB52A1E6F2}"/>
    </a:ext>
  </a:extLst>
</a:theme>
</file>

<file path=ppt/theme/theme2.xml><?xml version="1.0" encoding="utf-8"?>
<a:theme xmlns:a="http://schemas.openxmlformats.org/drawingml/2006/main" name="Slid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96971E56-1E81-5643-83FA-0CE4F2387312}"/>
    </a:ext>
  </a:extLst>
</a:theme>
</file>

<file path=ppt/theme/theme3.xml><?xml version="1.0" encoding="utf-8"?>
<a:theme xmlns:a="http://schemas.openxmlformats.org/drawingml/2006/main" name="Blank Slide Layout">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5C2DF773-4715-6E4C-B4FE-19CAB334B2CD}"/>
    </a:ext>
  </a:extLst>
</a:theme>
</file>

<file path=ppt/theme/theme4.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T4N-template-hr (4)</Template>
  <TotalTime>5466</TotalTime>
  <Words>1434</Words>
  <Application>Microsoft Office PowerPoint</Application>
  <PresentationFormat>Affichage à l'écran (4:3)</PresentationFormat>
  <Paragraphs>151</Paragraphs>
  <Slides>16</Slides>
  <Notes>14</Notes>
  <HiddenSlides>0</HiddenSlides>
  <MMClips>0</MMClips>
  <ScaleCrop>false</ScaleCrop>
  <HeadingPairs>
    <vt:vector size="8" baseType="variant">
      <vt:variant>
        <vt:lpstr>Polices utilisées</vt:lpstr>
      </vt:variant>
      <vt:variant>
        <vt:i4>7</vt:i4>
      </vt:variant>
      <vt:variant>
        <vt:lpstr>Thème</vt:lpstr>
      </vt:variant>
      <vt:variant>
        <vt:i4>6</vt:i4>
      </vt:variant>
      <vt:variant>
        <vt:lpstr>Serveurs OLE incorporés</vt:lpstr>
      </vt:variant>
      <vt:variant>
        <vt:i4>1</vt:i4>
      </vt:variant>
      <vt:variant>
        <vt:lpstr>Titres des diapositives</vt:lpstr>
      </vt:variant>
      <vt:variant>
        <vt:i4>16</vt:i4>
      </vt:variant>
    </vt:vector>
  </HeadingPairs>
  <TitlesOfParts>
    <vt:vector size="30" baseType="lpstr">
      <vt:lpstr>Arial</vt:lpstr>
      <vt:lpstr>Arial Gras</vt:lpstr>
      <vt:lpstr>Calibri</vt:lpstr>
      <vt:lpstr>HK Grotesk</vt:lpstr>
      <vt:lpstr>Trebuchet MS</vt:lpstr>
      <vt:lpstr>Wingdings</vt:lpstr>
      <vt:lpstr>Wingdings 2</vt:lpstr>
      <vt:lpstr>Title Layouts</vt:lpstr>
      <vt:lpstr>Slide Layouts</vt:lpstr>
      <vt:lpstr>Blank Slide Layout</vt:lpstr>
      <vt:lpstr>3_Thème Office</vt:lpstr>
      <vt:lpstr>Thème Office</vt:lpstr>
      <vt:lpstr>4_Thème Office</vt:lpstr>
      <vt:lpstr>Document</vt:lpstr>
      <vt:lpstr>Présentation de la Plateforme Nationale d’Information pour la Nutrition ( PNIN) du Niger</vt:lpstr>
      <vt:lpstr>Présentation PowerPoint</vt:lpstr>
      <vt:lpstr>L’objectif général de la PNIN au Niger est de fournir de meilleures connaissances et données pour la conception, la gestion, le suivi et l’évaluation des politiques et des programmes de nutrition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Tall, Nabou M. (IFPRI-Dakar)</dc:creator>
  <cp:lastModifiedBy>Mohamed Ag Bendech</cp:lastModifiedBy>
  <cp:revision>128</cp:revision>
  <dcterms:created xsi:type="dcterms:W3CDTF">2020-02-03T12:03:46Z</dcterms:created>
  <dcterms:modified xsi:type="dcterms:W3CDTF">2022-12-15T08:46:42Z</dcterms:modified>
</cp:coreProperties>
</file>