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1"/>
    <p:sldMasterId id="2147483679" r:id="rId2"/>
  </p:sldMasterIdLst>
  <p:notesMasterIdLst>
    <p:notesMasterId r:id="rId37"/>
  </p:notesMasterIdLst>
  <p:sldIdLst>
    <p:sldId id="262" r:id="rId3"/>
    <p:sldId id="752" r:id="rId4"/>
    <p:sldId id="772" r:id="rId5"/>
    <p:sldId id="773" r:id="rId6"/>
    <p:sldId id="774" r:id="rId7"/>
    <p:sldId id="775" r:id="rId8"/>
    <p:sldId id="776" r:id="rId9"/>
    <p:sldId id="777" r:id="rId10"/>
    <p:sldId id="778" r:id="rId11"/>
    <p:sldId id="779" r:id="rId12"/>
    <p:sldId id="780" r:id="rId13"/>
    <p:sldId id="781" r:id="rId14"/>
    <p:sldId id="782" r:id="rId15"/>
    <p:sldId id="783" r:id="rId16"/>
    <p:sldId id="765" r:id="rId17"/>
    <p:sldId id="785" r:id="rId18"/>
    <p:sldId id="788" r:id="rId19"/>
    <p:sldId id="789" r:id="rId20"/>
    <p:sldId id="790" r:id="rId21"/>
    <p:sldId id="791" r:id="rId22"/>
    <p:sldId id="792" r:id="rId23"/>
    <p:sldId id="793" r:id="rId24"/>
    <p:sldId id="794" r:id="rId25"/>
    <p:sldId id="795" r:id="rId26"/>
    <p:sldId id="796" r:id="rId27"/>
    <p:sldId id="797" r:id="rId28"/>
    <p:sldId id="798" r:id="rId29"/>
    <p:sldId id="799" r:id="rId30"/>
    <p:sldId id="800" r:id="rId31"/>
    <p:sldId id="787" r:id="rId32"/>
    <p:sldId id="801" r:id="rId33"/>
    <p:sldId id="802" r:id="rId34"/>
    <p:sldId id="803" r:id="rId35"/>
    <p:sldId id="771" r:id="rId36"/>
  </p:sldIdLst>
  <p:sldSz cx="9144000" cy="6858000" type="screen4x3"/>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F0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88398" autoAdjust="0"/>
  </p:normalViewPr>
  <p:slideViewPr>
    <p:cSldViewPr snapToGrid="0" snapToObjects="1">
      <p:cViewPr varScale="1">
        <p:scale>
          <a:sx n="66" d="100"/>
          <a:sy n="66" d="100"/>
        </p:scale>
        <p:origin x="1506" y="60"/>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5" d="100"/>
          <a:sy n="85" d="100"/>
        </p:scale>
        <p:origin x="3928"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3CC5D8-B1D1-4637-B930-F361FA8F9150}"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fr-FR"/>
        </a:p>
      </dgm:t>
    </dgm:pt>
    <dgm:pt modelId="{42723CE0-3ACE-42C2-AD02-8A7708F55BCD}">
      <dgm:prSet phldrT="[Texte]"/>
      <dgm:spPr/>
      <dgm:t>
        <a:bodyPr/>
        <a:lstStyle/>
        <a:p>
          <a:r>
            <a:rPr lang="fr-FR" b="1" dirty="0"/>
            <a:t>Causes populaire de la MAS</a:t>
          </a:r>
        </a:p>
      </dgm:t>
    </dgm:pt>
    <dgm:pt modelId="{60047291-3A74-44B1-91C7-2E89C3F63B06}" type="parTrans" cxnId="{D07DDA4E-39D2-4A87-A838-AF53D999F784}">
      <dgm:prSet/>
      <dgm:spPr/>
      <dgm:t>
        <a:bodyPr/>
        <a:lstStyle/>
        <a:p>
          <a:endParaRPr lang="fr-FR"/>
        </a:p>
      </dgm:t>
    </dgm:pt>
    <dgm:pt modelId="{F3C27C68-DA93-479C-A642-285919724D2E}" type="sibTrans" cxnId="{D07DDA4E-39D2-4A87-A838-AF53D999F784}">
      <dgm:prSet/>
      <dgm:spPr/>
      <dgm:t>
        <a:bodyPr/>
        <a:lstStyle/>
        <a:p>
          <a:endParaRPr lang="fr-FR"/>
        </a:p>
      </dgm:t>
    </dgm:pt>
    <dgm:pt modelId="{DFC4D214-B4E1-4DE6-B322-C1C92CDB5CEA}">
      <dgm:prSet phldrT="[Texte]" custT="1"/>
      <dgm:spPr/>
      <dgm:t>
        <a:bodyPr/>
        <a:lstStyle/>
        <a:p>
          <a:r>
            <a:rPr lang="fr-FR" sz="700" b="1" dirty="0"/>
            <a:t>Négligence des parents</a:t>
          </a:r>
        </a:p>
      </dgm:t>
    </dgm:pt>
    <dgm:pt modelId="{A2C3802A-BD27-4D05-84FE-2C31F9744875}" type="parTrans" cxnId="{26152B20-FF6F-4BFC-A513-55DFF041D79B}">
      <dgm:prSet/>
      <dgm:spPr/>
      <dgm:t>
        <a:bodyPr/>
        <a:lstStyle/>
        <a:p>
          <a:endParaRPr lang="fr-FR"/>
        </a:p>
      </dgm:t>
    </dgm:pt>
    <dgm:pt modelId="{65BEEC96-77E4-43C1-AFCF-1C6C4C9D67BA}" type="sibTrans" cxnId="{26152B20-FF6F-4BFC-A513-55DFF041D79B}">
      <dgm:prSet/>
      <dgm:spPr/>
      <dgm:t>
        <a:bodyPr/>
        <a:lstStyle/>
        <a:p>
          <a:endParaRPr lang="fr-FR"/>
        </a:p>
      </dgm:t>
    </dgm:pt>
    <dgm:pt modelId="{B2F55E9D-BF33-4F02-9591-44C997DC3021}">
      <dgm:prSet phldrT="[Texte]" custT="1"/>
      <dgm:spPr/>
      <dgm:t>
        <a:bodyPr/>
        <a:lstStyle/>
        <a:p>
          <a:r>
            <a:rPr lang="fr-FR" sz="700" b="1" dirty="0"/>
            <a:t>Rupture d’interdits sociaux</a:t>
          </a:r>
        </a:p>
      </dgm:t>
    </dgm:pt>
    <dgm:pt modelId="{49E1C351-5B75-480C-806E-DC4DE9ADB49F}" type="parTrans" cxnId="{395A4D8C-B8B5-4F34-A090-1C1EAE2479A6}">
      <dgm:prSet/>
      <dgm:spPr/>
      <dgm:t>
        <a:bodyPr/>
        <a:lstStyle/>
        <a:p>
          <a:endParaRPr lang="fr-FR"/>
        </a:p>
      </dgm:t>
    </dgm:pt>
    <dgm:pt modelId="{873F37E1-630C-4A5D-8021-122D12B107BB}" type="sibTrans" cxnId="{395A4D8C-B8B5-4F34-A090-1C1EAE2479A6}">
      <dgm:prSet/>
      <dgm:spPr/>
      <dgm:t>
        <a:bodyPr/>
        <a:lstStyle/>
        <a:p>
          <a:endParaRPr lang="fr-FR"/>
        </a:p>
      </dgm:t>
    </dgm:pt>
    <dgm:pt modelId="{349AA952-8BF2-4981-92F4-985C1FA215F8}">
      <dgm:prSet phldrT="[Texte]" custT="1"/>
      <dgm:spPr/>
      <dgm:t>
        <a:bodyPr/>
        <a:lstStyle/>
        <a:p>
          <a:r>
            <a:rPr lang="fr-FR" sz="700" b="1" dirty="0"/>
            <a:t>Amaigrissement ou gonflement du à la qualité du sang</a:t>
          </a:r>
        </a:p>
      </dgm:t>
    </dgm:pt>
    <dgm:pt modelId="{1133B779-3E41-4F8A-B482-650DB98CE7B5}" type="parTrans" cxnId="{AC7AD24A-CE76-4DDE-A661-29738D7566D9}">
      <dgm:prSet/>
      <dgm:spPr/>
      <dgm:t>
        <a:bodyPr/>
        <a:lstStyle/>
        <a:p>
          <a:endParaRPr lang="fr-FR"/>
        </a:p>
      </dgm:t>
    </dgm:pt>
    <dgm:pt modelId="{8932589E-8230-4B0A-B6DE-CB68B9179E8A}" type="sibTrans" cxnId="{AC7AD24A-CE76-4DDE-A661-29738D7566D9}">
      <dgm:prSet/>
      <dgm:spPr/>
      <dgm:t>
        <a:bodyPr/>
        <a:lstStyle/>
        <a:p>
          <a:endParaRPr lang="fr-FR"/>
        </a:p>
      </dgm:t>
    </dgm:pt>
    <dgm:pt modelId="{E703729D-C870-4D26-A51C-7A9EA9C38B36}">
      <dgm:prSet phldrT="[Texte]" custT="1"/>
      <dgm:spPr/>
      <dgm:t>
        <a:bodyPr/>
        <a:lstStyle/>
        <a:p>
          <a:r>
            <a:rPr lang="fr-FR" sz="700" b="1" dirty="0"/>
            <a:t>Forces invisibles maléfiques</a:t>
          </a:r>
        </a:p>
      </dgm:t>
    </dgm:pt>
    <dgm:pt modelId="{3FF35495-8013-43F8-A433-7689D9A7066E}" type="parTrans" cxnId="{14C88563-B912-4301-B547-C1D2A06C9ABA}">
      <dgm:prSet/>
      <dgm:spPr/>
      <dgm:t>
        <a:bodyPr/>
        <a:lstStyle/>
        <a:p>
          <a:endParaRPr lang="fr-FR"/>
        </a:p>
      </dgm:t>
    </dgm:pt>
    <dgm:pt modelId="{6508732A-C529-4CF4-8583-211A0BA79D1A}" type="sibTrans" cxnId="{14C88563-B912-4301-B547-C1D2A06C9ABA}">
      <dgm:prSet/>
      <dgm:spPr/>
      <dgm:t>
        <a:bodyPr/>
        <a:lstStyle/>
        <a:p>
          <a:endParaRPr lang="fr-FR"/>
        </a:p>
      </dgm:t>
    </dgm:pt>
    <dgm:pt modelId="{E67C29D3-873D-4BE8-8D1E-0954DDDF23E4}">
      <dgm:prSet phldrT="[Texte]" custT="1"/>
      <dgm:spPr/>
      <dgm:t>
        <a:bodyPr/>
        <a:lstStyle/>
        <a:p>
          <a:r>
            <a:rPr lang="fr-FR" sz="600" b="1" dirty="0"/>
            <a:t>Maladies liées au développement de l’enfant</a:t>
          </a:r>
        </a:p>
      </dgm:t>
    </dgm:pt>
    <dgm:pt modelId="{E2AB53F4-14FC-40C6-998B-B5A09D0433B3}" type="parTrans" cxnId="{60D5452D-915C-4B2B-9C17-E39C9BE8D11B}">
      <dgm:prSet/>
      <dgm:spPr/>
      <dgm:t>
        <a:bodyPr/>
        <a:lstStyle/>
        <a:p>
          <a:endParaRPr lang="fr-FR"/>
        </a:p>
      </dgm:t>
    </dgm:pt>
    <dgm:pt modelId="{5AD70BBD-8DF9-4E46-97AC-8CD86FBD7B66}" type="sibTrans" cxnId="{60D5452D-915C-4B2B-9C17-E39C9BE8D11B}">
      <dgm:prSet/>
      <dgm:spPr/>
      <dgm:t>
        <a:bodyPr/>
        <a:lstStyle/>
        <a:p>
          <a:endParaRPr lang="fr-FR"/>
        </a:p>
      </dgm:t>
    </dgm:pt>
    <dgm:pt modelId="{F467096B-C8A3-4622-A967-E323F045B46A}">
      <dgm:prSet phldrT="[Texte]" custT="1"/>
      <dgm:spPr/>
      <dgm:t>
        <a:bodyPr/>
        <a:lstStyle/>
        <a:p>
          <a:r>
            <a:rPr lang="fr-FR" sz="700" b="1" dirty="0"/>
            <a:t>Alimentaire Nutritionnelle</a:t>
          </a:r>
        </a:p>
      </dgm:t>
    </dgm:pt>
    <dgm:pt modelId="{137A58CC-07EE-4A27-9A2B-EC8EDDCFDF58}" type="parTrans" cxnId="{1BF16602-7620-43EA-A30A-A247A9B7E861}">
      <dgm:prSet/>
      <dgm:spPr/>
      <dgm:t>
        <a:bodyPr/>
        <a:lstStyle/>
        <a:p>
          <a:endParaRPr lang="fr-FR"/>
        </a:p>
      </dgm:t>
    </dgm:pt>
    <dgm:pt modelId="{12F03B05-8020-463E-8844-10B131227676}" type="sibTrans" cxnId="{1BF16602-7620-43EA-A30A-A247A9B7E861}">
      <dgm:prSet/>
      <dgm:spPr/>
      <dgm:t>
        <a:bodyPr/>
        <a:lstStyle/>
        <a:p>
          <a:endParaRPr lang="fr-FR"/>
        </a:p>
      </dgm:t>
    </dgm:pt>
    <dgm:pt modelId="{84F41B0B-9FE4-4DF9-A594-A9964CA4492F}">
      <dgm:prSet phldrT="[Texte]" custT="1"/>
      <dgm:spPr/>
      <dgm:t>
        <a:bodyPr/>
        <a:lstStyle/>
        <a:p>
          <a:r>
            <a:rPr lang="fr-FR" sz="700" b="1" dirty="0"/>
            <a:t>Insécurité Alimentaire </a:t>
          </a:r>
        </a:p>
      </dgm:t>
    </dgm:pt>
    <dgm:pt modelId="{64F18845-48B4-4A57-9246-7D3F4591F5A0}" type="parTrans" cxnId="{2413B617-36F0-4A52-B56F-07A56F3436CF}">
      <dgm:prSet/>
      <dgm:spPr/>
      <dgm:t>
        <a:bodyPr/>
        <a:lstStyle/>
        <a:p>
          <a:endParaRPr lang="fr-FR"/>
        </a:p>
      </dgm:t>
    </dgm:pt>
    <dgm:pt modelId="{5F4D3C8A-916E-4EE6-8530-8A0EAB49247E}" type="sibTrans" cxnId="{2413B617-36F0-4A52-B56F-07A56F3436CF}">
      <dgm:prSet/>
      <dgm:spPr/>
      <dgm:t>
        <a:bodyPr/>
        <a:lstStyle/>
        <a:p>
          <a:endParaRPr lang="fr-FR"/>
        </a:p>
      </dgm:t>
    </dgm:pt>
    <dgm:pt modelId="{481CC000-6405-4BCC-9B01-093235D26808}" type="pres">
      <dgm:prSet presAssocID="{1C3CC5D8-B1D1-4637-B930-F361FA8F9150}" presName="Name0" presStyleCnt="0">
        <dgm:presLayoutVars>
          <dgm:chMax val="1"/>
          <dgm:dir/>
          <dgm:animLvl val="ctr"/>
          <dgm:resizeHandles val="exact"/>
        </dgm:presLayoutVars>
      </dgm:prSet>
      <dgm:spPr/>
      <dgm:t>
        <a:bodyPr/>
        <a:lstStyle/>
        <a:p>
          <a:endParaRPr lang="fr-FR"/>
        </a:p>
      </dgm:t>
    </dgm:pt>
    <dgm:pt modelId="{2CA80D0F-A8FA-4CE5-B302-A5F2E349A897}" type="pres">
      <dgm:prSet presAssocID="{42723CE0-3ACE-42C2-AD02-8A7708F55BCD}" presName="centerShape" presStyleLbl="node0" presStyleIdx="0" presStyleCnt="1"/>
      <dgm:spPr/>
      <dgm:t>
        <a:bodyPr/>
        <a:lstStyle/>
        <a:p>
          <a:endParaRPr lang="fr-FR"/>
        </a:p>
      </dgm:t>
    </dgm:pt>
    <dgm:pt modelId="{384B88AA-D389-424A-9D69-759F9519CB6B}" type="pres">
      <dgm:prSet presAssocID="{DFC4D214-B4E1-4DE6-B322-C1C92CDB5CEA}" presName="node" presStyleLbl="node1" presStyleIdx="0" presStyleCnt="7" custScaleX="134758" custRadScaleRad="100060" custRadScaleInc="-3538">
        <dgm:presLayoutVars>
          <dgm:bulletEnabled val="1"/>
        </dgm:presLayoutVars>
      </dgm:prSet>
      <dgm:spPr/>
      <dgm:t>
        <a:bodyPr/>
        <a:lstStyle/>
        <a:p>
          <a:endParaRPr lang="fr-FR"/>
        </a:p>
      </dgm:t>
    </dgm:pt>
    <dgm:pt modelId="{94309BEC-BF16-44B1-8ACD-1A6629CFFC11}" type="pres">
      <dgm:prSet presAssocID="{DFC4D214-B4E1-4DE6-B322-C1C92CDB5CEA}" presName="dummy" presStyleCnt="0"/>
      <dgm:spPr/>
    </dgm:pt>
    <dgm:pt modelId="{173EDC6F-92E8-4345-ADE4-8C8217FE200D}" type="pres">
      <dgm:prSet presAssocID="{65BEEC96-77E4-43C1-AFCF-1C6C4C9D67BA}" presName="sibTrans" presStyleLbl="sibTrans2D1" presStyleIdx="0" presStyleCnt="7" custLinFactNeighborX="3614"/>
      <dgm:spPr/>
      <dgm:t>
        <a:bodyPr/>
        <a:lstStyle/>
        <a:p>
          <a:endParaRPr lang="fr-FR"/>
        </a:p>
      </dgm:t>
    </dgm:pt>
    <dgm:pt modelId="{91F6C8A0-D0E7-411F-9F85-95E015D658B9}" type="pres">
      <dgm:prSet presAssocID="{B2F55E9D-BF33-4F02-9591-44C997DC3021}" presName="node" presStyleLbl="node1" presStyleIdx="1" presStyleCnt="7" custScaleX="130405" custRadScaleRad="106446" custRadScaleInc="7153">
        <dgm:presLayoutVars>
          <dgm:bulletEnabled val="1"/>
        </dgm:presLayoutVars>
      </dgm:prSet>
      <dgm:spPr/>
      <dgm:t>
        <a:bodyPr/>
        <a:lstStyle/>
        <a:p>
          <a:endParaRPr lang="fr-FR"/>
        </a:p>
      </dgm:t>
    </dgm:pt>
    <dgm:pt modelId="{B3B48620-7B44-4E54-97CC-4B073BD39CF7}" type="pres">
      <dgm:prSet presAssocID="{B2F55E9D-BF33-4F02-9591-44C997DC3021}" presName="dummy" presStyleCnt="0"/>
      <dgm:spPr/>
    </dgm:pt>
    <dgm:pt modelId="{D4CD9D30-63B2-4ECF-8BBE-E3F827431881}" type="pres">
      <dgm:prSet presAssocID="{873F37E1-630C-4A5D-8021-122D12B107BB}" presName="sibTrans" presStyleLbl="sibTrans2D1" presStyleIdx="1" presStyleCnt="7"/>
      <dgm:spPr/>
      <dgm:t>
        <a:bodyPr/>
        <a:lstStyle/>
        <a:p>
          <a:endParaRPr lang="fr-FR"/>
        </a:p>
      </dgm:t>
    </dgm:pt>
    <dgm:pt modelId="{5C4CA334-6A13-49F7-B5E3-374C8E092F13}" type="pres">
      <dgm:prSet presAssocID="{349AA952-8BF2-4981-92F4-985C1FA215F8}" presName="node" presStyleLbl="node1" presStyleIdx="2" presStyleCnt="7" custScaleX="142668" custRadScaleRad="101698" custRadScaleInc="-19180">
        <dgm:presLayoutVars>
          <dgm:bulletEnabled val="1"/>
        </dgm:presLayoutVars>
      </dgm:prSet>
      <dgm:spPr/>
      <dgm:t>
        <a:bodyPr/>
        <a:lstStyle/>
        <a:p>
          <a:endParaRPr lang="fr-FR"/>
        </a:p>
      </dgm:t>
    </dgm:pt>
    <dgm:pt modelId="{8DA4D38E-8E74-4011-A0E0-45591DE0F7DF}" type="pres">
      <dgm:prSet presAssocID="{349AA952-8BF2-4981-92F4-985C1FA215F8}" presName="dummy" presStyleCnt="0"/>
      <dgm:spPr/>
    </dgm:pt>
    <dgm:pt modelId="{8B7F0134-C36C-470C-8F62-6F829150693B}" type="pres">
      <dgm:prSet presAssocID="{8932589E-8230-4B0A-B6DE-CB68B9179E8A}" presName="sibTrans" presStyleLbl="sibTrans2D1" presStyleIdx="2" presStyleCnt="7" custLinFactNeighborX="338" custLinFactNeighborY="3718"/>
      <dgm:spPr/>
      <dgm:t>
        <a:bodyPr/>
        <a:lstStyle/>
        <a:p>
          <a:endParaRPr lang="fr-FR"/>
        </a:p>
      </dgm:t>
    </dgm:pt>
    <dgm:pt modelId="{DEAF33B8-2F4B-4C7D-A4B7-F07F2023AE38}" type="pres">
      <dgm:prSet presAssocID="{E703729D-C870-4D26-A51C-7A9EA9C38B36}" presName="node" presStyleLbl="node1" presStyleIdx="3" presStyleCnt="7" custScaleX="129252" custRadScaleRad="101755" custRadScaleInc="-11174">
        <dgm:presLayoutVars>
          <dgm:bulletEnabled val="1"/>
        </dgm:presLayoutVars>
      </dgm:prSet>
      <dgm:spPr/>
      <dgm:t>
        <a:bodyPr/>
        <a:lstStyle/>
        <a:p>
          <a:endParaRPr lang="fr-FR"/>
        </a:p>
      </dgm:t>
    </dgm:pt>
    <dgm:pt modelId="{94C341C0-3275-4104-93A3-688ABA79AAE3}" type="pres">
      <dgm:prSet presAssocID="{E703729D-C870-4D26-A51C-7A9EA9C38B36}" presName="dummy" presStyleCnt="0"/>
      <dgm:spPr/>
    </dgm:pt>
    <dgm:pt modelId="{B80B1DCB-46BD-4D32-B9A7-400AEDBA5E5B}" type="pres">
      <dgm:prSet presAssocID="{6508732A-C529-4CF4-8583-211A0BA79D1A}" presName="sibTrans" presStyleLbl="sibTrans2D1" presStyleIdx="3" presStyleCnt="7"/>
      <dgm:spPr/>
      <dgm:t>
        <a:bodyPr/>
        <a:lstStyle/>
        <a:p>
          <a:endParaRPr lang="fr-FR"/>
        </a:p>
      </dgm:t>
    </dgm:pt>
    <dgm:pt modelId="{456082AC-EDDB-48FF-9497-14B59DB837AF}" type="pres">
      <dgm:prSet presAssocID="{E67C29D3-873D-4BE8-8D1E-0954DDDF23E4}" presName="node" presStyleLbl="node1" presStyleIdx="4" presStyleCnt="7" custScaleX="121473" custRadScaleRad="106259" custRadScaleInc="18370">
        <dgm:presLayoutVars>
          <dgm:bulletEnabled val="1"/>
        </dgm:presLayoutVars>
      </dgm:prSet>
      <dgm:spPr/>
      <dgm:t>
        <a:bodyPr/>
        <a:lstStyle/>
        <a:p>
          <a:endParaRPr lang="fr-FR"/>
        </a:p>
      </dgm:t>
    </dgm:pt>
    <dgm:pt modelId="{7D65A5A5-26AA-4C05-921A-FED31110259B}" type="pres">
      <dgm:prSet presAssocID="{E67C29D3-873D-4BE8-8D1E-0954DDDF23E4}" presName="dummy" presStyleCnt="0"/>
      <dgm:spPr/>
    </dgm:pt>
    <dgm:pt modelId="{67C6C666-DDAD-4378-A6E7-6DE5FDE35CFA}" type="pres">
      <dgm:prSet presAssocID="{5AD70BBD-8DF9-4E46-97AC-8CD86FBD7B66}" presName="sibTrans" presStyleLbl="sibTrans2D1" presStyleIdx="4" presStyleCnt="7"/>
      <dgm:spPr/>
      <dgm:t>
        <a:bodyPr/>
        <a:lstStyle/>
        <a:p>
          <a:endParaRPr lang="fr-FR"/>
        </a:p>
      </dgm:t>
    </dgm:pt>
    <dgm:pt modelId="{27D0F628-2541-4F2A-A44D-FED14908AB28}" type="pres">
      <dgm:prSet presAssocID="{F467096B-C8A3-4622-A967-E323F045B46A}" presName="node" presStyleLbl="node1" presStyleIdx="5" presStyleCnt="7" custScaleX="124514" custRadScaleRad="102605" custRadScaleInc="-18780">
        <dgm:presLayoutVars>
          <dgm:bulletEnabled val="1"/>
        </dgm:presLayoutVars>
      </dgm:prSet>
      <dgm:spPr/>
      <dgm:t>
        <a:bodyPr/>
        <a:lstStyle/>
        <a:p>
          <a:endParaRPr lang="fr-FR"/>
        </a:p>
      </dgm:t>
    </dgm:pt>
    <dgm:pt modelId="{47561D9B-C83F-45CB-98DE-2F8D9BDE9CD2}" type="pres">
      <dgm:prSet presAssocID="{F467096B-C8A3-4622-A967-E323F045B46A}" presName="dummy" presStyleCnt="0"/>
      <dgm:spPr/>
    </dgm:pt>
    <dgm:pt modelId="{64662CB6-F2E5-4A82-B22E-60BDEE9F0525}" type="pres">
      <dgm:prSet presAssocID="{12F03B05-8020-463E-8844-10B131227676}" presName="sibTrans" presStyleLbl="sibTrans2D1" presStyleIdx="5" presStyleCnt="7"/>
      <dgm:spPr/>
      <dgm:t>
        <a:bodyPr/>
        <a:lstStyle/>
        <a:p>
          <a:endParaRPr lang="fr-FR"/>
        </a:p>
      </dgm:t>
    </dgm:pt>
    <dgm:pt modelId="{92C4C111-CDC4-4F31-B018-B7D3134960EF}" type="pres">
      <dgm:prSet presAssocID="{84F41B0B-9FE4-4DF9-A594-A9964CA4492F}" presName="node" presStyleLbl="node1" presStyleIdx="6" presStyleCnt="7" custScaleX="127760" custRadScaleRad="102605" custRadScaleInc="-18780">
        <dgm:presLayoutVars>
          <dgm:bulletEnabled val="1"/>
        </dgm:presLayoutVars>
      </dgm:prSet>
      <dgm:spPr/>
      <dgm:t>
        <a:bodyPr/>
        <a:lstStyle/>
        <a:p>
          <a:endParaRPr lang="fr-FR"/>
        </a:p>
      </dgm:t>
    </dgm:pt>
    <dgm:pt modelId="{44D0A71C-B83A-47EC-8240-CB199023478A}" type="pres">
      <dgm:prSet presAssocID="{84F41B0B-9FE4-4DF9-A594-A9964CA4492F}" presName="dummy" presStyleCnt="0"/>
      <dgm:spPr/>
    </dgm:pt>
    <dgm:pt modelId="{D9C9D5D8-5C23-4535-9971-AF5740C355BF}" type="pres">
      <dgm:prSet presAssocID="{5F4D3C8A-916E-4EE6-8530-8A0EAB49247E}" presName="sibTrans" presStyleLbl="sibTrans2D1" presStyleIdx="6" presStyleCnt="7"/>
      <dgm:spPr/>
      <dgm:t>
        <a:bodyPr/>
        <a:lstStyle/>
        <a:p>
          <a:endParaRPr lang="fr-FR"/>
        </a:p>
      </dgm:t>
    </dgm:pt>
  </dgm:ptLst>
  <dgm:cxnLst>
    <dgm:cxn modelId="{D6BE94FA-0E3D-4FE3-8296-8AD64C26D40B}" type="presOf" srcId="{873F37E1-630C-4A5D-8021-122D12B107BB}" destId="{D4CD9D30-63B2-4ECF-8BBE-E3F827431881}" srcOrd="0" destOrd="0" presId="urn:microsoft.com/office/officeart/2005/8/layout/radial6"/>
    <dgm:cxn modelId="{1BF16602-7620-43EA-A30A-A247A9B7E861}" srcId="{42723CE0-3ACE-42C2-AD02-8A7708F55BCD}" destId="{F467096B-C8A3-4622-A967-E323F045B46A}" srcOrd="5" destOrd="0" parTransId="{137A58CC-07EE-4A27-9A2B-EC8EDDCFDF58}" sibTransId="{12F03B05-8020-463E-8844-10B131227676}"/>
    <dgm:cxn modelId="{263B89B6-4685-41CE-BB76-04E41D7DB293}" type="presOf" srcId="{42723CE0-3ACE-42C2-AD02-8A7708F55BCD}" destId="{2CA80D0F-A8FA-4CE5-B302-A5F2E349A897}" srcOrd="0" destOrd="0" presId="urn:microsoft.com/office/officeart/2005/8/layout/radial6"/>
    <dgm:cxn modelId="{AA16F782-A4BD-46C1-B5E1-88E0EE327AB3}" type="presOf" srcId="{B2F55E9D-BF33-4F02-9591-44C997DC3021}" destId="{91F6C8A0-D0E7-411F-9F85-95E015D658B9}" srcOrd="0" destOrd="0" presId="urn:microsoft.com/office/officeart/2005/8/layout/radial6"/>
    <dgm:cxn modelId="{2CD6DA10-3CBC-4BB5-A4A4-3FF5AAD9AB8F}" type="presOf" srcId="{6508732A-C529-4CF4-8583-211A0BA79D1A}" destId="{B80B1DCB-46BD-4D32-B9A7-400AEDBA5E5B}" srcOrd="0" destOrd="0" presId="urn:microsoft.com/office/officeart/2005/8/layout/radial6"/>
    <dgm:cxn modelId="{BDB268F2-6FC5-469D-80A5-333D859B8552}" type="presOf" srcId="{5F4D3C8A-916E-4EE6-8530-8A0EAB49247E}" destId="{D9C9D5D8-5C23-4535-9971-AF5740C355BF}" srcOrd="0" destOrd="0" presId="urn:microsoft.com/office/officeart/2005/8/layout/radial6"/>
    <dgm:cxn modelId="{4D32C356-D178-4DC3-8124-2754EC544545}" type="presOf" srcId="{349AA952-8BF2-4981-92F4-985C1FA215F8}" destId="{5C4CA334-6A13-49F7-B5E3-374C8E092F13}" srcOrd="0" destOrd="0" presId="urn:microsoft.com/office/officeart/2005/8/layout/radial6"/>
    <dgm:cxn modelId="{D07DDA4E-39D2-4A87-A838-AF53D999F784}" srcId="{1C3CC5D8-B1D1-4637-B930-F361FA8F9150}" destId="{42723CE0-3ACE-42C2-AD02-8A7708F55BCD}" srcOrd="0" destOrd="0" parTransId="{60047291-3A74-44B1-91C7-2E89C3F63B06}" sibTransId="{F3C27C68-DA93-479C-A642-285919724D2E}"/>
    <dgm:cxn modelId="{26152B20-FF6F-4BFC-A513-55DFF041D79B}" srcId="{42723CE0-3ACE-42C2-AD02-8A7708F55BCD}" destId="{DFC4D214-B4E1-4DE6-B322-C1C92CDB5CEA}" srcOrd="0" destOrd="0" parTransId="{A2C3802A-BD27-4D05-84FE-2C31F9744875}" sibTransId="{65BEEC96-77E4-43C1-AFCF-1C6C4C9D67BA}"/>
    <dgm:cxn modelId="{55122F7D-E71C-44AD-B6BC-D4B083881272}" type="presOf" srcId="{1C3CC5D8-B1D1-4637-B930-F361FA8F9150}" destId="{481CC000-6405-4BCC-9B01-093235D26808}" srcOrd="0" destOrd="0" presId="urn:microsoft.com/office/officeart/2005/8/layout/radial6"/>
    <dgm:cxn modelId="{DFDD582D-DD00-4A72-BCBC-C52C199907F9}" type="presOf" srcId="{DFC4D214-B4E1-4DE6-B322-C1C92CDB5CEA}" destId="{384B88AA-D389-424A-9D69-759F9519CB6B}" srcOrd="0" destOrd="0" presId="urn:microsoft.com/office/officeart/2005/8/layout/radial6"/>
    <dgm:cxn modelId="{88926C36-509E-4492-B57B-9ABE3759E2FC}" type="presOf" srcId="{5AD70BBD-8DF9-4E46-97AC-8CD86FBD7B66}" destId="{67C6C666-DDAD-4378-A6E7-6DE5FDE35CFA}" srcOrd="0" destOrd="0" presId="urn:microsoft.com/office/officeart/2005/8/layout/radial6"/>
    <dgm:cxn modelId="{82202406-F33D-4D72-A191-7FD2E47D36D9}" type="presOf" srcId="{E67C29D3-873D-4BE8-8D1E-0954DDDF23E4}" destId="{456082AC-EDDB-48FF-9497-14B59DB837AF}" srcOrd="0" destOrd="0" presId="urn:microsoft.com/office/officeart/2005/8/layout/radial6"/>
    <dgm:cxn modelId="{1C4153B6-B9BD-45FD-A7B1-7C0AAF9F189B}" type="presOf" srcId="{F467096B-C8A3-4622-A967-E323F045B46A}" destId="{27D0F628-2541-4F2A-A44D-FED14908AB28}" srcOrd="0" destOrd="0" presId="urn:microsoft.com/office/officeart/2005/8/layout/radial6"/>
    <dgm:cxn modelId="{623CE4CF-3487-426B-A19C-60CBF2E88954}" type="presOf" srcId="{E703729D-C870-4D26-A51C-7A9EA9C38B36}" destId="{DEAF33B8-2F4B-4C7D-A4B7-F07F2023AE38}" srcOrd="0" destOrd="0" presId="urn:microsoft.com/office/officeart/2005/8/layout/radial6"/>
    <dgm:cxn modelId="{3DD77113-408C-450A-88BC-00739220D8B5}" type="presOf" srcId="{84F41B0B-9FE4-4DF9-A594-A9964CA4492F}" destId="{92C4C111-CDC4-4F31-B018-B7D3134960EF}" srcOrd="0" destOrd="0" presId="urn:microsoft.com/office/officeart/2005/8/layout/radial6"/>
    <dgm:cxn modelId="{14C88563-B912-4301-B547-C1D2A06C9ABA}" srcId="{42723CE0-3ACE-42C2-AD02-8A7708F55BCD}" destId="{E703729D-C870-4D26-A51C-7A9EA9C38B36}" srcOrd="3" destOrd="0" parTransId="{3FF35495-8013-43F8-A433-7689D9A7066E}" sibTransId="{6508732A-C529-4CF4-8583-211A0BA79D1A}"/>
    <dgm:cxn modelId="{D3E6111A-4529-4E7C-BE5F-AFCFA44DC326}" type="presOf" srcId="{65BEEC96-77E4-43C1-AFCF-1C6C4C9D67BA}" destId="{173EDC6F-92E8-4345-ADE4-8C8217FE200D}" srcOrd="0" destOrd="0" presId="urn:microsoft.com/office/officeart/2005/8/layout/radial6"/>
    <dgm:cxn modelId="{2413B617-36F0-4A52-B56F-07A56F3436CF}" srcId="{42723CE0-3ACE-42C2-AD02-8A7708F55BCD}" destId="{84F41B0B-9FE4-4DF9-A594-A9964CA4492F}" srcOrd="6" destOrd="0" parTransId="{64F18845-48B4-4A57-9246-7D3F4591F5A0}" sibTransId="{5F4D3C8A-916E-4EE6-8530-8A0EAB49247E}"/>
    <dgm:cxn modelId="{A16976A7-183E-4E18-A13F-318A3E6D3784}" type="presOf" srcId="{12F03B05-8020-463E-8844-10B131227676}" destId="{64662CB6-F2E5-4A82-B22E-60BDEE9F0525}" srcOrd="0" destOrd="0" presId="urn:microsoft.com/office/officeart/2005/8/layout/radial6"/>
    <dgm:cxn modelId="{60D5452D-915C-4B2B-9C17-E39C9BE8D11B}" srcId="{42723CE0-3ACE-42C2-AD02-8A7708F55BCD}" destId="{E67C29D3-873D-4BE8-8D1E-0954DDDF23E4}" srcOrd="4" destOrd="0" parTransId="{E2AB53F4-14FC-40C6-998B-B5A09D0433B3}" sibTransId="{5AD70BBD-8DF9-4E46-97AC-8CD86FBD7B66}"/>
    <dgm:cxn modelId="{458267BC-50EC-43A8-B935-3207B759AF3E}" type="presOf" srcId="{8932589E-8230-4B0A-B6DE-CB68B9179E8A}" destId="{8B7F0134-C36C-470C-8F62-6F829150693B}" srcOrd="0" destOrd="0" presId="urn:microsoft.com/office/officeart/2005/8/layout/radial6"/>
    <dgm:cxn modelId="{AC7AD24A-CE76-4DDE-A661-29738D7566D9}" srcId="{42723CE0-3ACE-42C2-AD02-8A7708F55BCD}" destId="{349AA952-8BF2-4981-92F4-985C1FA215F8}" srcOrd="2" destOrd="0" parTransId="{1133B779-3E41-4F8A-B482-650DB98CE7B5}" sibTransId="{8932589E-8230-4B0A-B6DE-CB68B9179E8A}"/>
    <dgm:cxn modelId="{395A4D8C-B8B5-4F34-A090-1C1EAE2479A6}" srcId="{42723CE0-3ACE-42C2-AD02-8A7708F55BCD}" destId="{B2F55E9D-BF33-4F02-9591-44C997DC3021}" srcOrd="1" destOrd="0" parTransId="{49E1C351-5B75-480C-806E-DC4DE9ADB49F}" sibTransId="{873F37E1-630C-4A5D-8021-122D12B107BB}"/>
    <dgm:cxn modelId="{85FE03B9-923B-4281-A57D-2788DA7A5D5B}" type="presParOf" srcId="{481CC000-6405-4BCC-9B01-093235D26808}" destId="{2CA80D0F-A8FA-4CE5-B302-A5F2E349A897}" srcOrd="0" destOrd="0" presId="urn:microsoft.com/office/officeart/2005/8/layout/radial6"/>
    <dgm:cxn modelId="{D3A948C4-36D8-494C-9143-02AA57538DB4}" type="presParOf" srcId="{481CC000-6405-4BCC-9B01-093235D26808}" destId="{384B88AA-D389-424A-9D69-759F9519CB6B}" srcOrd="1" destOrd="0" presId="urn:microsoft.com/office/officeart/2005/8/layout/radial6"/>
    <dgm:cxn modelId="{4D9857D9-6BAB-4966-B309-638C79C8B363}" type="presParOf" srcId="{481CC000-6405-4BCC-9B01-093235D26808}" destId="{94309BEC-BF16-44B1-8ACD-1A6629CFFC11}" srcOrd="2" destOrd="0" presId="urn:microsoft.com/office/officeart/2005/8/layout/radial6"/>
    <dgm:cxn modelId="{62B68FB2-F7B5-4DCB-8898-3A70F4D836E7}" type="presParOf" srcId="{481CC000-6405-4BCC-9B01-093235D26808}" destId="{173EDC6F-92E8-4345-ADE4-8C8217FE200D}" srcOrd="3" destOrd="0" presId="urn:microsoft.com/office/officeart/2005/8/layout/radial6"/>
    <dgm:cxn modelId="{CA3B7C8C-4F93-4781-9332-E84B7C2926DA}" type="presParOf" srcId="{481CC000-6405-4BCC-9B01-093235D26808}" destId="{91F6C8A0-D0E7-411F-9F85-95E015D658B9}" srcOrd="4" destOrd="0" presId="urn:microsoft.com/office/officeart/2005/8/layout/radial6"/>
    <dgm:cxn modelId="{DA6F788B-414B-4140-8332-BEE6E9955211}" type="presParOf" srcId="{481CC000-6405-4BCC-9B01-093235D26808}" destId="{B3B48620-7B44-4E54-97CC-4B073BD39CF7}" srcOrd="5" destOrd="0" presId="urn:microsoft.com/office/officeart/2005/8/layout/radial6"/>
    <dgm:cxn modelId="{F46D56F2-3300-4145-BAEB-5C56FD1FECDB}" type="presParOf" srcId="{481CC000-6405-4BCC-9B01-093235D26808}" destId="{D4CD9D30-63B2-4ECF-8BBE-E3F827431881}" srcOrd="6" destOrd="0" presId="urn:microsoft.com/office/officeart/2005/8/layout/radial6"/>
    <dgm:cxn modelId="{B144896B-2EDF-4BEB-BEE9-669F842474C6}" type="presParOf" srcId="{481CC000-6405-4BCC-9B01-093235D26808}" destId="{5C4CA334-6A13-49F7-B5E3-374C8E092F13}" srcOrd="7" destOrd="0" presId="urn:microsoft.com/office/officeart/2005/8/layout/radial6"/>
    <dgm:cxn modelId="{7F07EEE5-7AF4-4577-988B-53E0C95ECCBF}" type="presParOf" srcId="{481CC000-6405-4BCC-9B01-093235D26808}" destId="{8DA4D38E-8E74-4011-A0E0-45591DE0F7DF}" srcOrd="8" destOrd="0" presId="urn:microsoft.com/office/officeart/2005/8/layout/radial6"/>
    <dgm:cxn modelId="{83855A35-C885-46A6-80FE-D6975F582150}" type="presParOf" srcId="{481CC000-6405-4BCC-9B01-093235D26808}" destId="{8B7F0134-C36C-470C-8F62-6F829150693B}" srcOrd="9" destOrd="0" presId="urn:microsoft.com/office/officeart/2005/8/layout/radial6"/>
    <dgm:cxn modelId="{B2C44D50-352C-49A0-9781-8D9BEE2D13AE}" type="presParOf" srcId="{481CC000-6405-4BCC-9B01-093235D26808}" destId="{DEAF33B8-2F4B-4C7D-A4B7-F07F2023AE38}" srcOrd="10" destOrd="0" presId="urn:microsoft.com/office/officeart/2005/8/layout/radial6"/>
    <dgm:cxn modelId="{CC455F62-297D-458D-9C3E-C3ACF36850DB}" type="presParOf" srcId="{481CC000-6405-4BCC-9B01-093235D26808}" destId="{94C341C0-3275-4104-93A3-688ABA79AAE3}" srcOrd="11" destOrd="0" presId="urn:microsoft.com/office/officeart/2005/8/layout/radial6"/>
    <dgm:cxn modelId="{FAED706B-D597-4A49-9EBE-7F585568D135}" type="presParOf" srcId="{481CC000-6405-4BCC-9B01-093235D26808}" destId="{B80B1DCB-46BD-4D32-B9A7-400AEDBA5E5B}" srcOrd="12" destOrd="0" presId="urn:microsoft.com/office/officeart/2005/8/layout/radial6"/>
    <dgm:cxn modelId="{1CA80842-6E3E-4D74-87FD-FAAC3BC9B217}" type="presParOf" srcId="{481CC000-6405-4BCC-9B01-093235D26808}" destId="{456082AC-EDDB-48FF-9497-14B59DB837AF}" srcOrd="13" destOrd="0" presId="urn:microsoft.com/office/officeart/2005/8/layout/radial6"/>
    <dgm:cxn modelId="{9EE66847-41EA-4467-936F-22DF1FB003FE}" type="presParOf" srcId="{481CC000-6405-4BCC-9B01-093235D26808}" destId="{7D65A5A5-26AA-4C05-921A-FED31110259B}" srcOrd="14" destOrd="0" presId="urn:microsoft.com/office/officeart/2005/8/layout/radial6"/>
    <dgm:cxn modelId="{78D861FD-D5BB-4194-B9EB-54920E8C9CEF}" type="presParOf" srcId="{481CC000-6405-4BCC-9B01-093235D26808}" destId="{67C6C666-DDAD-4378-A6E7-6DE5FDE35CFA}" srcOrd="15" destOrd="0" presId="urn:microsoft.com/office/officeart/2005/8/layout/radial6"/>
    <dgm:cxn modelId="{59F83AC9-A0DB-4540-A85C-A0ADEAAC40CD}" type="presParOf" srcId="{481CC000-6405-4BCC-9B01-093235D26808}" destId="{27D0F628-2541-4F2A-A44D-FED14908AB28}" srcOrd="16" destOrd="0" presId="urn:microsoft.com/office/officeart/2005/8/layout/radial6"/>
    <dgm:cxn modelId="{E5D1F22E-1500-42E3-B3E6-3F52131A8FD2}" type="presParOf" srcId="{481CC000-6405-4BCC-9B01-093235D26808}" destId="{47561D9B-C83F-45CB-98DE-2F8D9BDE9CD2}" srcOrd="17" destOrd="0" presId="urn:microsoft.com/office/officeart/2005/8/layout/radial6"/>
    <dgm:cxn modelId="{579F548C-B01B-457E-93B8-FA5E34F554F3}" type="presParOf" srcId="{481CC000-6405-4BCC-9B01-093235D26808}" destId="{64662CB6-F2E5-4A82-B22E-60BDEE9F0525}" srcOrd="18" destOrd="0" presId="urn:microsoft.com/office/officeart/2005/8/layout/radial6"/>
    <dgm:cxn modelId="{AEF90578-636B-4BC1-88CF-E21F66D26200}" type="presParOf" srcId="{481CC000-6405-4BCC-9B01-093235D26808}" destId="{92C4C111-CDC4-4F31-B018-B7D3134960EF}" srcOrd="19" destOrd="0" presId="urn:microsoft.com/office/officeart/2005/8/layout/radial6"/>
    <dgm:cxn modelId="{38D3E6AE-619A-4191-9640-3B628FA37BF6}" type="presParOf" srcId="{481CC000-6405-4BCC-9B01-093235D26808}" destId="{44D0A71C-B83A-47EC-8240-CB199023478A}" srcOrd="20" destOrd="0" presId="urn:microsoft.com/office/officeart/2005/8/layout/radial6"/>
    <dgm:cxn modelId="{0313BA38-086E-4391-A95C-3B17D51ACBB7}" type="presParOf" srcId="{481CC000-6405-4BCC-9B01-093235D26808}" destId="{D9C9D5D8-5C23-4535-9971-AF5740C355BF}" srcOrd="21" destOrd="0" presId="urn:microsoft.com/office/officeart/2005/8/layout/radial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C9D5D8-5C23-4535-9971-AF5740C355BF}">
      <dsp:nvSpPr>
        <dsp:cNvPr id="0" name=""/>
        <dsp:cNvSpPr/>
      </dsp:nvSpPr>
      <dsp:spPr>
        <a:xfrm>
          <a:off x="1196734" y="334351"/>
          <a:ext cx="2668373" cy="2668373"/>
        </a:xfrm>
        <a:prstGeom prst="blockArc">
          <a:avLst>
            <a:gd name="adj1" fmla="val 12981811"/>
            <a:gd name="adj2" fmla="val 16272185"/>
            <a:gd name="adj3" fmla="val 389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4662CB6-F2E5-4A82-B22E-60BDEE9F0525}">
      <dsp:nvSpPr>
        <dsp:cNvPr id="0" name=""/>
        <dsp:cNvSpPr/>
      </dsp:nvSpPr>
      <dsp:spPr>
        <a:xfrm>
          <a:off x="1200653" y="329000"/>
          <a:ext cx="2668373" cy="2668373"/>
        </a:xfrm>
        <a:prstGeom prst="blockArc">
          <a:avLst>
            <a:gd name="adj1" fmla="val 9792147"/>
            <a:gd name="adj2" fmla="val 12964379"/>
            <a:gd name="adj3" fmla="val 389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7C6C666-DDAD-4378-A6E7-6DE5FDE35CFA}">
      <dsp:nvSpPr>
        <dsp:cNvPr id="0" name=""/>
        <dsp:cNvSpPr/>
      </dsp:nvSpPr>
      <dsp:spPr>
        <a:xfrm>
          <a:off x="1214388" y="377912"/>
          <a:ext cx="2668373" cy="2668373"/>
        </a:xfrm>
        <a:prstGeom prst="blockArc">
          <a:avLst>
            <a:gd name="adj1" fmla="val 7179568"/>
            <a:gd name="adj2" fmla="val 9925658"/>
            <a:gd name="adj3" fmla="val 389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0B1DCB-46BD-4D32-B9A7-400AEDBA5E5B}">
      <dsp:nvSpPr>
        <dsp:cNvPr id="0" name=""/>
        <dsp:cNvSpPr/>
      </dsp:nvSpPr>
      <dsp:spPr>
        <a:xfrm>
          <a:off x="1211208" y="376107"/>
          <a:ext cx="2668373" cy="2668373"/>
        </a:xfrm>
        <a:prstGeom prst="blockArc">
          <a:avLst>
            <a:gd name="adj1" fmla="val 3630014"/>
            <a:gd name="adj2" fmla="val 7169959"/>
            <a:gd name="adj3" fmla="val 389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B7F0134-C36C-470C-8F62-6F829150693B}">
      <dsp:nvSpPr>
        <dsp:cNvPr id="0" name=""/>
        <dsp:cNvSpPr/>
      </dsp:nvSpPr>
      <dsp:spPr>
        <a:xfrm>
          <a:off x="1267045" y="450071"/>
          <a:ext cx="2668373" cy="2668373"/>
        </a:xfrm>
        <a:prstGeom prst="blockArc">
          <a:avLst>
            <a:gd name="adj1" fmla="val 542681"/>
            <a:gd name="adj2" fmla="val 3769797"/>
            <a:gd name="adj3" fmla="val 389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4CD9D30-63B2-4ECF-8BBE-E3F827431881}">
      <dsp:nvSpPr>
        <dsp:cNvPr id="0" name=""/>
        <dsp:cNvSpPr/>
      </dsp:nvSpPr>
      <dsp:spPr>
        <a:xfrm>
          <a:off x="1278606" y="248220"/>
          <a:ext cx="2668373" cy="2668373"/>
        </a:xfrm>
        <a:prstGeom prst="blockArc">
          <a:avLst>
            <a:gd name="adj1" fmla="val 19476701"/>
            <a:gd name="adj2" fmla="val 817844"/>
            <a:gd name="adj3" fmla="val 389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73EDC6F-92E8-4345-ADE4-8C8217FE200D}">
      <dsp:nvSpPr>
        <dsp:cNvPr id="0" name=""/>
        <dsp:cNvSpPr/>
      </dsp:nvSpPr>
      <dsp:spPr>
        <a:xfrm>
          <a:off x="1437632" y="329398"/>
          <a:ext cx="2668373" cy="2668373"/>
        </a:xfrm>
        <a:prstGeom prst="blockArc">
          <a:avLst>
            <a:gd name="adj1" fmla="val 15892147"/>
            <a:gd name="adj2" fmla="val 19207265"/>
            <a:gd name="adj3" fmla="val 389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CA80D0F-A8FA-4CE5-B302-A5F2E349A897}">
      <dsp:nvSpPr>
        <dsp:cNvPr id="0" name=""/>
        <dsp:cNvSpPr/>
      </dsp:nvSpPr>
      <dsp:spPr>
        <a:xfrm>
          <a:off x="2057100" y="1154394"/>
          <a:ext cx="1030288" cy="103028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fr-FR" sz="1200" b="1" kern="1200" dirty="0"/>
            <a:t>Causes populaire de la MAS</a:t>
          </a:r>
        </a:p>
      </dsp:txBody>
      <dsp:txXfrm>
        <a:off x="2207982" y="1305276"/>
        <a:ext cx="728524" cy="728524"/>
      </dsp:txXfrm>
    </dsp:sp>
    <dsp:sp modelId="{384B88AA-D389-424A-9D69-759F9519CB6B}">
      <dsp:nvSpPr>
        <dsp:cNvPr id="0" name=""/>
        <dsp:cNvSpPr/>
      </dsp:nvSpPr>
      <dsp:spPr>
        <a:xfrm>
          <a:off x="2072449" y="2"/>
          <a:ext cx="971877" cy="7212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fr-FR" sz="700" b="1" kern="1200" dirty="0"/>
            <a:t>Négligence des parents</a:t>
          </a:r>
        </a:p>
      </dsp:txBody>
      <dsp:txXfrm>
        <a:off x="2214777" y="105619"/>
        <a:ext cx="687221" cy="509967"/>
      </dsp:txXfrm>
    </dsp:sp>
    <dsp:sp modelId="{91F6C8A0-D0E7-411F-9F85-95E015D658B9}">
      <dsp:nvSpPr>
        <dsp:cNvPr id="0" name=""/>
        <dsp:cNvSpPr/>
      </dsp:nvSpPr>
      <dsp:spPr>
        <a:xfrm>
          <a:off x="3209074" y="464193"/>
          <a:ext cx="940483" cy="7212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fr-FR" sz="700" b="1" kern="1200" dirty="0"/>
            <a:t>Rupture d’interdits sociaux</a:t>
          </a:r>
        </a:p>
      </dsp:txBody>
      <dsp:txXfrm>
        <a:off x="3346805" y="569810"/>
        <a:ext cx="665021" cy="509967"/>
      </dsp:txXfrm>
    </dsp:sp>
    <dsp:sp modelId="{5C4CA334-6A13-49F7-B5E3-374C8E092F13}">
      <dsp:nvSpPr>
        <dsp:cNvPr id="0" name=""/>
        <dsp:cNvSpPr/>
      </dsp:nvSpPr>
      <dsp:spPr>
        <a:xfrm>
          <a:off x="3369707" y="1530106"/>
          <a:ext cx="1028924" cy="7212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fr-FR" sz="700" b="1" kern="1200" dirty="0"/>
            <a:t>Amaigrissement ou gonflement du à la qualité du sang</a:t>
          </a:r>
        </a:p>
      </dsp:txBody>
      <dsp:txXfrm>
        <a:off x="3520389" y="1635723"/>
        <a:ext cx="727560" cy="509967"/>
      </dsp:txXfrm>
    </dsp:sp>
    <dsp:sp modelId="{DEAF33B8-2F4B-4C7D-A4B7-F07F2023AE38}">
      <dsp:nvSpPr>
        <dsp:cNvPr id="0" name=""/>
        <dsp:cNvSpPr/>
      </dsp:nvSpPr>
      <dsp:spPr>
        <a:xfrm>
          <a:off x="2723506" y="2488314"/>
          <a:ext cx="932167" cy="7212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fr-FR" sz="700" b="1" kern="1200" dirty="0"/>
            <a:t>Forces invisibles maléfiques</a:t>
          </a:r>
        </a:p>
      </dsp:txBody>
      <dsp:txXfrm>
        <a:off x="2860019" y="2593931"/>
        <a:ext cx="659141" cy="509967"/>
      </dsp:txXfrm>
    </dsp:sp>
    <dsp:sp modelId="{456082AC-EDDB-48FF-9497-14B59DB837AF}">
      <dsp:nvSpPr>
        <dsp:cNvPr id="0" name=""/>
        <dsp:cNvSpPr/>
      </dsp:nvSpPr>
      <dsp:spPr>
        <a:xfrm>
          <a:off x="1463175" y="2488320"/>
          <a:ext cx="876065" cy="7212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fr-FR" sz="600" b="1" kern="1200" dirty="0"/>
            <a:t>Maladies liées au développement de l’enfant</a:t>
          </a:r>
        </a:p>
      </dsp:txBody>
      <dsp:txXfrm>
        <a:off x="1591472" y="2593937"/>
        <a:ext cx="619471" cy="509967"/>
      </dsp:txXfrm>
    </dsp:sp>
    <dsp:sp modelId="{27D0F628-2541-4F2A-A44D-FED14908AB28}">
      <dsp:nvSpPr>
        <dsp:cNvPr id="0" name=""/>
        <dsp:cNvSpPr/>
      </dsp:nvSpPr>
      <dsp:spPr>
        <a:xfrm>
          <a:off x="833437" y="1680650"/>
          <a:ext cx="897997" cy="7212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fr-FR" sz="700" b="1" kern="1200" dirty="0"/>
            <a:t>Alimentaire Nutritionnelle</a:t>
          </a:r>
        </a:p>
      </dsp:txBody>
      <dsp:txXfrm>
        <a:off x="964946" y="1786267"/>
        <a:ext cx="634979" cy="509967"/>
      </dsp:txXfrm>
    </dsp:sp>
    <dsp:sp modelId="{92C4C111-CDC4-4F31-B018-B7D3134960EF}">
      <dsp:nvSpPr>
        <dsp:cNvPr id="0" name=""/>
        <dsp:cNvSpPr/>
      </dsp:nvSpPr>
      <dsp:spPr>
        <a:xfrm>
          <a:off x="1016741" y="532283"/>
          <a:ext cx="921407" cy="7212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fr-FR" sz="700" b="1" kern="1200" dirty="0"/>
            <a:t>Insécurité Alimentaire </a:t>
          </a:r>
        </a:p>
      </dsp:txBody>
      <dsp:txXfrm>
        <a:off x="1151678" y="637900"/>
        <a:ext cx="651533" cy="509967"/>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3"/>
            <a:ext cx="2971800" cy="458788"/>
          </a:xfrm>
          <a:prstGeom prst="rect">
            <a:avLst/>
          </a:prstGeom>
        </p:spPr>
        <p:txBody>
          <a:bodyPr vert="horz" lIns="91440" tIns="45720" rIns="91440" bIns="45720" rtlCol="0"/>
          <a:lstStyle>
            <a:lvl1pPr algn="r">
              <a:defRPr sz="1200"/>
            </a:lvl1pPr>
          </a:lstStyle>
          <a:p>
            <a:fld id="{BEB1C76C-E7F6-144F-83F7-4BBA30215E2C}" type="datetimeFigureOut">
              <a:rPr lang="fr-FR" smtClean="0"/>
              <a:t>14/12/2022</a:t>
            </a:fld>
            <a:endParaRPr lang="fr-F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989CCC-5FC6-F141-82E1-CC45A867ECCD}" type="slidenum">
              <a:rPr lang="fr-FR" smtClean="0"/>
              <a:t>‹N°›</a:t>
            </a:fld>
            <a:endParaRPr lang="fr-FR"/>
          </a:p>
        </p:txBody>
      </p:sp>
    </p:spTree>
    <p:extLst>
      <p:ext uri="{BB962C8B-B14F-4D97-AF65-F5344CB8AC3E}">
        <p14:creationId xmlns:p14="http://schemas.microsoft.com/office/powerpoint/2010/main" val="3483475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630238"/>
            <a:ext cx="4114800" cy="3086100"/>
          </a:xfrm>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Diapo 1:</a:t>
            </a:r>
            <a:endParaRPr lang="fr-FR" sz="1200" b="0" i="0" kern="1200" baseline="0" dirty="0">
              <a:solidFill>
                <a:schemeClr val="tx1"/>
              </a:solidFill>
              <a:effectLst/>
              <a:latin typeface="+mn-lt"/>
              <a:ea typeface="+mn-ea"/>
              <a:cs typeface="+mn-cs"/>
            </a:endParaRPr>
          </a:p>
          <a:p>
            <a:r>
              <a:rPr lang="fr-FR" sz="1200" b="1" i="0" kern="1200" baseline="0" dirty="0">
                <a:solidFill>
                  <a:schemeClr val="tx1"/>
                </a:solidFill>
                <a:effectLst/>
                <a:latin typeface="+mn-lt"/>
                <a:ea typeface="+mn-ea"/>
                <a:cs typeface="+mn-cs"/>
              </a:rPr>
              <a:t>35 secondes</a:t>
            </a:r>
            <a:r>
              <a:rPr lang="fr-FR" sz="1200" b="0" i="0" kern="1200" baseline="0" dirty="0">
                <a:solidFill>
                  <a:schemeClr val="tx1"/>
                </a:solidFill>
                <a:effectLst/>
                <a:latin typeface="+mn-lt"/>
                <a:ea typeface="+mn-ea"/>
                <a:cs typeface="+mn-cs"/>
              </a:rPr>
              <a:t>.</a:t>
            </a:r>
            <a:endParaRPr lang="fr-FR" sz="1200" b="0" i="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a:t>
            </a:fld>
            <a:endParaRPr lang="fr-FR"/>
          </a:p>
        </p:txBody>
      </p:sp>
    </p:spTree>
    <p:extLst>
      <p:ext uri="{BB962C8B-B14F-4D97-AF65-F5344CB8AC3E}">
        <p14:creationId xmlns:p14="http://schemas.microsoft.com/office/powerpoint/2010/main" val="3170042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 2. </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2</a:t>
            </a:fld>
            <a:endParaRPr lang="fr-FR">
              <a:solidFill>
                <a:prstClr val="black"/>
              </a:solidFill>
            </a:endParaRPr>
          </a:p>
        </p:txBody>
      </p:sp>
    </p:spTree>
    <p:extLst>
      <p:ext uri="{BB962C8B-B14F-4D97-AF65-F5344CB8AC3E}">
        <p14:creationId xmlns:p14="http://schemas.microsoft.com/office/powerpoint/2010/main" val="140095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3</a:t>
            </a:fld>
            <a:endParaRPr lang="fr-FR">
              <a:solidFill>
                <a:prstClr val="black"/>
              </a:solidFill>
            </a:endParaRPr>
          </a:p>
        </p:txBody>
      </p:sp>
    </p:spTree>
    <p:extLst>
      <p:ext uri="{BB962C8B-B14F-4D97-AF65-F5344CB8AC3E}">
        <p14:creationId xmlns:p14="http://schemas.microsoft.com/office/powerpoint/2010/main" val="1574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4</a:t>
            </a:fld>
            <a:endParaRPr lang="fr-FR">
              <a:solidFill>
                <a:prstClr val="black"/>
              </a:solidFill>
            </a:endParaRPr>
          </a:p>
        </p:txBody>
      </p:sp>
    </p:spTree>
    <p:extLst>
      <p:ext uri="{BB962C8B-B14F-4D97-AF65-F5344CB8AC3E}">
        <p14:creationId xmlns:p14="http://schemas.microsoft.com/office/powerpoint/2010/main" val="409406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5</a:t>
            </a:fld>
            <a:endParaRPr lang="fr-FR">
              <a:solidFill>
                <a:prstClr val="black"/>
              </a:solidFill>
            </a:endParaRPr>
          </a:p>
        </p:txBody>
      </p:sp>
    </p:spTree>
    <p:extLst>
      <p:ext uri="{BB962C8B-B14F-4D97-AF65-F5344CB8AC3E}">
        <p14:creationId xmlns:p14="http://schemas.microsoft.com/office/powerpoint/2010/main" val="95271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6</a:t>
            </a:fld>
            <a:endParaRPr lang="fr-FR">
              <a:solidFill>
                <a:prstClr val="black"/>
              </a:solidFill>
            </a:endParaRPr>
          </a:p>
        </p:txBody>
      </p:sp>
    </p:spTree>
    <p:extLst>
      <p:ext uri="{BB962C8B-B14F-4D97-AF65-F5344CB8AC3E}">
        <p14:creationId xmlns:p14="http://schemas.microsoft.com/office/powerpoint/2010/main" val="794336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7</a:t>
            </a:fld>
            <a:endParaRPr lang="fr-FR">
              <a:solidFill>
                <a:prstClr val="black"/>
              </a:solidFill>
            </a:endParaRPr>
          </a:p>
        </p:txBody>
      </p:sp>
    </p:spTree>
    <p:extLst>
      <p:ext uri="{BB962C8B-B14F-4D97-AF65-F5344CB8AC3E}">
        <p14:creationId xmlns:p14="http://schemas.microsoft.com/office/powerpoint/2010/main" val="1978575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 Cadre méthodologique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Cette démarche à l’avantage: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De disposer d’une masse critique des données sur un temps relativement court</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De disposer de plusieurs enquêteurs sur différents sites: diversités de contextes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D’avoir un cadre journalier de débriefing, de partage des données au sein des équipes (pistes de recherche, niveaux acteurs)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Renouvèlement des questionnements en fonction des contextes, identification des pistes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Identification d’autres acteurs stratégiques, études de cas:  pratiques/comportements/cadre de vie etc.</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Triangulation et saturation plus rapide des données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8</a:t>
            </a:fld>
            <a:endParaRPr lang="fr-FR">
              <a:solidFill>
                <a:prstClr val="black"/>
              </a:solidFill>
            </a:endParaRPr>
          </a:p>
        </p:txBody>
      </p:sp>
    </p:spTree>
    <p:extLst>
      <p:ext uri="{BB962C8B-B14F-4D97-AF65-F5344CB8AC3E}">
        <p14:creationId xmlns:p14="http://schemas.microsoft.com/office/powerpoint/2010/main" val="2660447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9</a:t>
            </a:fld>
            <a:endParaRPr lang="fr-FR">
              <a:solidFill>
                <a:prstClr val="black"/>
              </a:solidFill>
            </a:endParaRPr>
          </a:p>
        </p:txBody>
      </p:sp>
    </p:spTree>
    <p:extLst>
      <p:ext uri="{BB962C8B-B14F-4D97-AF65-F5344CB8AC3E}">
        <p14:creationId xmlns:p14="http://schemas.microsoft.com/office/powerpoint/2010/main" val="1988139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10</a:t>
            </a:fld>
            <a:endParaRPr lang="fr-FR">
              <a:solidFill>
                <a:prstClr val="black"/>
              </a:solidFill>
            </a:endParaRPr>
          </a:p>
        </p:txBody>
      </p:sp>
    </p:spTree>
    <p:extLst>
      <p:ext uri="{BB962C8B-B14F-4D97-AF65-F5344CB8AC3E}">
        <p14:creationId xmlns:p14="http://schemas.microsoft.com/office/powerpoint/2010/main" val="3195071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11</a:t>
            </a:fld>
            <a:endParaRPr lang="fr-FR">
              <a:solidFill>
                <a:prstClr val="black"/>
              </a:solidFill>
            </a:endParaRPr>
          </a:p>
        </p:txBody>
      </p:sp>
    </p:spTree>
    <p:extLst>
      <p:ext uri="{BB962C8B-B14F-4D97-AF65-F5344CB8AC3E}">
        <p14:creationId xmlns:p14="http://schemas.microsoft.com/office/powerpoint/2010/main" val="1308200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 Collecte des données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Les débriefings ont été dirigés par le consultant et le chef d’équipe. C’était l’occasion de: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Partager avec l’équipe les informations collectées en individuel ou en binôme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Identifier ensemble des pistes et d’autres acteurs stratégiques à interviewer si nécessaire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Identifier des études de cas qui rendent compte d’une réalité sociale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Corriger les éventuelles erreurs méthodologiques: amélioration continue de la qualité la collecte des données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Identifier les </a:t>
            </a:r>
            <a:r>
              <a:rPr lang="fr-FR" sz="1200" b="0" kern="1200" dirty="0" err="1">
                <a:solidFill>
                  <a:schemeClr val="tx1"/>
                </a:solidFill>
                <a:effectLst/>
                <a:latin typeface="+mn-lt"/>
                <a:ea typeface="+mn-ea"/>
                <a:cs typeface="+mn-cs"/>
              </a:rPr>
              <a:t>verbatims</a:t>
            </a:r>
            <a:r>
              <a:rPr lang="fr-FR" sz="1200" b="0" kern="1200" dirty="0">
                <a:solidFill>
                  <a:schemeClr val="tx1"/>
                </a:solidFill>
                <a:effectLst/>
                <a:latin typeface="+mn-lt"/>
                <a:ea typeface="+mn-ea"/>
                <a:cs typeface="+mn-cs"/>
              </a:rPr>
              <a:t>: des propos contextualisés très parlants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Valider des données: saturation plus rapide des informations via le partage et confrontation des points de vue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                                                validation par triangulation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85577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 Traitement et analyse des données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611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89804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a:t>
            </a:r>
            <a:endParaRPr lang="fr-FR" dirty="0"/>
          </a:p>
          <a:p>
            <a:pPr marL="0" indent="0">
              <a:buFont typeface="+mj-lt"/>
              <a:buNone/>
            </a:pPr>
            <a:r>
              <a:rPr lang="fr-FR" b="1" dirty="0"/>
              <a:t>10 secondes.</a:t>
            </a:r>
          </a:p>
          <a:p>
            <a:endParaRPr lang="fr-FR" sz="1200" b="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15</a:t>
            </a:fld>
            <a:endParaRPr lang="fr-FR">
              <a:solidFill>
                <a:prstClr val="black"/>
              </a:solidFill>
            </a:endParaRPr>
          </a:p>
        </p:txBody>
      </p:sp>
    </p:spTree>
    <p:extLst>
      <p:ext uri="{BB962C8B-B14F-4D97-AF65-F5344CB8AC3E}">
        <p14:creationId xmlns:p14="http://schemas.microsoft.com/office/powerpoint/2010/main" val="5572482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p>
          <a:p>
            <a:r>
              <a:rPr lang="fr-FR" b="1" dirty="0"/>
              <a:t>10 secondes.</a:t>
            </a:r>
          </a:p>
          <a:p>
            <a:endParaRPr lang="fr-FR" sz="1200" b="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16</a:t>
            </a:fld>
            <a:endParaRPr lang="fr-FR">
              <a:solidFill>
                <a:prstClr val="black"/>
              </a:solidFill>
            </a:endParaRPr>
          </a:p>
        </p:txBody>
      </p:sp>
    </p:spTree>
    <p:extLst>
      <p:ext uri="{BB962C8B-B14F-4D97-AF65-F5344CB8AC3E}">
        <p14:creationId xmlns:p14="http://schemas.microsoft.com/office/powerpoint/2010/main" val="3049814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p>
          <a:p>
            <a:r>
              <a:rPr lang="fr-FR" b="1" dirty="0"/>
              <a:t>10 secondes.</a:t>
            </a:r>
          </a:p>
          <a:p>
            <a:endParaRPr lang="fr-FR" sz="1200" b="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17</a:t>
            </a:fld>
            <a:endParaRPr lang="fr-FR">
              <a:solidFill>
                <a:prstClr val="black"/>
              </a:solidFill>
            </a:endParaRPr>
          </a:p>
        </p:txBody>
      </p:sp>
    </p:spTree>
    <p:extLst>
      <p:ext uri="{BB962C8B-B14F-4D97-AF65-F5344CB8AC3E}">
        <p14:creationId xmlns:p14="http://schemas.microsoft.com/office/powerpoint/2010/main" val="145688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r>
              <a:rPr lang="fr-FR" sz="1200" b="0" kern="1200" baseline="0" dirty="0">
                <a:solidFill>
                  <a:schemeClr val="tx1"/>
                </a:solidFill>
                <a:effectLst/>
                <a:latin typeface="+mn-lt"/>
                <a:ea typeface="+mn-ea"/>
                <a:cs typeface="+mn-cs"/>
              </a:rPr>
              <a:t>.</a:t>
            </a:r>
            <a:endParaRPr lang="fr-FR"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18</a:t>
            </a:fld>
            <a:endParaRPr lang="fr-FR">
              <a:solidFill>
                <a:prstClr val="black"/>
              </a:solidFill>
            </a:endParaRPr>
          </a:p>
        </p:txBody>
      </p:sp>
    </p:spTree>
    <p:extLst>
      <p:ext uri="{BB962C8B-B14F-4D97-AF65-F5344CB8AC3E}">
        <p14:creationId xmlns:p14="http://schemas.microsoft.com/office/powerpoint/2010/main" val="11443870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r>
              <a:rPr lang="fr-FR" sz="1200" b="0" kern="1200" baseline="0" dirty="0">
                <a:solidFill>
                  <a:schemeClr val="tx1"/>
                </a:solidFill>
                <a:effectLst/>
                <a:latin typeface="+mn-lt"/>
                <a:ea typeface="+mn-ea"/>
                <a:cs typeface="+mn-cs"/>
              </a:rPr>
              <a:t>.</a:t>
            </a:r>
            <a:endParaRPr lang="fr-FR" sz="1200" b="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dirty="0">
              <a:solidFill>
                <a:schemeClr val="tx1"/>
              </a:solidFill>
              <a:effectLst/>
              <a:latin typeface="+mn-lt"/>
              <a:ea typeface="+mn-ea"/>
              <a:cs typeface="+mn-cs"/>
            </a:endParaRP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19</a:t>
            </a:fld>
            <a:endParaRPr lang="fr-FR">
              <a:solidFill>
                <a:prstClr val="black"/>
              </a:solidFill>
            </a:endParaRPr>
          </a:p>
        </p:txBody>
      </p:sp>
    </p:spTree>
    <p:extLst>
      <p:ext uri="{BB962C8B-B14F-4D97-AF65-F5344CB8AC3E}">
        <p14:creationId xmlns:p14="http://schemas.microsoft.com/office/powerpoint/2010/main" val="26172869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20</a:t>
            </a:fld>
            <a:endParaRPr lang="fr-FR">
              <a:solidFill>
                <a:prstClr val="black"/>
              </a:solidFill>
            </a:endParaRPr>
          </a:p>
        </p:txBody>
      </p:sp>
    </p:spTree>
    <p:extLst>
      <p:ext uri="{BB962C8B-B14F-4D97-AF65-F5344CB8AC3E}">
        <p14:creationId xmlns:p14="http://schemas.microsoft.com/office/powerpoint/2010/main" val="29895001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21</a:t>
            </a:fld>
            <a:endParaRPr lang="fr-FR">
              <a:solidFill>
                <a:prstClr val="black"/>
              </a:solidFill>
            </a:endParaRPr>
          </a:p>
        </p:txBody>
      </p:sp>
    </p:spTree>
    <p:extLst>
      <p:ext uri="{BB962C8B-B14F-4D97-AF65-F5344CB8AC3E}">
        <p14:creationId xmlns:p14="http://schemas.microsoft.com/office/powerpoint/2010/main" val="8115932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22</a:t>
            </a:fld>
            <a:endParaRPr lang="fr-FR">
              <a:solidFill>
                <a:prstClr val="black"/>
              </a:solidFill>
            </a:endParaRPr>
          </a:p>
        </p:txBody>
      </p:sp>
    </p:spTree>
    <p:extLst>
      <p:ext uri="{BB962C8B-B14F-4D97-AF65-F5344CB8AC3E}">
        <p14:creationId xmlns:p14="http://schemas.microsoft.com/office/powerpoint/2010/main" val="20320830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23</a:t>
            </a:fld>
            <a:endParaRPr lang="fr-FR">
              <a:solidFill>
                <a:prstClr val="black"/>
              </a:solidFill>
            </a:endParaRPr>
          </a:p>
        </p:txBody>
      </p:sp>
    </p:spTree>
    <p:extLst>
      <p:ext uri="{BB962C8B-B14F-4D97-AF65-F5344CB8AC3E}">
        <p14:creationId xmlns:p14="http://schemas.microsoft.com/office/powerpoint/2010/main" val="1977792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24</a:t>
            </a:fld>
            <a:endParaRPr lang="fr-FR">
              <a:solidFill>
                <a:prstClr val="black"/>
              </a:solidFill>
            </a:endParaRPr>
          </a:p>
        </p:txBody>
      </p:sp>
    </p:spTree>
    <p:extLst>
      <p:ext uri="{BB962C8B-B14F-4D97-AF65-F5344CB8AC3E}">
        <p14:creationId xmlns:p14="http://schemas.microsoft.com/office/powerpoint/2010/main" val="38651471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25</a:t>
            </a:fld>
            <a:endParaRPr lang="fr-FR">
              <a:solidFill>
                <a:prstClr val="black"/>
              </a:solidFill>
            </a:endParaRPr>
          </a:p>
        </p:txBody>
      </p:sp>
    </p:spTree>
    <p:extLst>
      <p:ext uri="{BB962C8B-B14F-4D97-AF65-F5344CB8AC3E}">
        <p14:creationId xmlns:p14="http://schemas.microsoft.com/office/powerpoint/2010/main" val="38770356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26</a:t>
            </a:fld>
            <a:endParaRPr lang="fr-FR">
              <a:solidFill>
                <a:prstClr val="black"/>
              </a:solidFill>
            </a:endParaRPr>
          </a:p>
        </p:txBody>
      </p:sp>
    </p:spTree>
    <p:extLst>
      <p:ext uri="{BB962C8B-B14F-4D97-AF65-F5344CB8AC3E}">
        <p14:creationId xmlns:p14="http://schemas.microsoft.com/office/powerpoint/2010/main" val="40584266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27</a:t>
            </a:fld>
            <a:endParaRPr lang="fr-FR">
              <a:solidFill>
                <a:prstClr val="black"/>
              </a:solidFill>
            </a:endParaRPr>
          </a:p>
        </p:txBody>
      </p:sp>
    </p:spTree>
    <p:extLst>
      <p:ext uri="{BB962C8B-B14F-4D97-AF65-F5344CB8AC3E}">
        <p14:creationId xmlns:p14="http://schemas.microsoft.com/office/powerpoint/2010/main" val="17609389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28</a:t>
            </a:fld>
            <a:endParaRPr lang="fr-FR">
              <a:solidFill>
                <a:prstClr val="black"/>
              </a:solidFill>
            </a:endParaRPr>
          </a:p>
        </p:txBody>
      </p:sp>
    </p:spTree>
    <p:extLst>
      <p:ext uri="{BB962C8B-B14F-4D97-AF65-F5344CB8AC3E}">
        <p14:creationId xmlns:p14="http://schemas.microsoft.com/office/powerpoint/2010/main" val="23882054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Diapo</a:t>
            </a:r>
          </a:p>
          <a:p>
            <a:r>
              <a:rPr lang="fr-FR" sz="1200" b="1" dirty="0">
                <a:effectLst/>
                <a:latin typeface="Arial" panose="020B0604020202020204" pitchFamily="34" charset="0"/>
                <a:ea typeface="Calibri" panose="020F0502020204030204" pitchFamily="34" charset="0"/>
                <a:cs typeface="Times New Roman" panose="02020603050405020304" pitchFamily="18" charset="0"/>
              </a:rPr>
              <a:t>20 secondes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29</a:t>
            </a:fld>
            <a:endParaRPr lang="fr-FR">
              <a:solidFill>
                <a:prstClr val="black"/>
              </a:solidFill>
            </a:endParaRPr>
          </a:p>
        </p:txBody>
      </p:sp>
    </p:spTree>
    <p:extLst>
      <p:ext uri="{BB962C8B-B14F-4D97-AF65-F5344CB8AC3E}">
        <p14:creationId xmlns:p14="http://schemas.microsoft.com/office/powerpoint/2010/main" val="33051409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a:t>
            </a:r>
            <a:endParaRPr lang="fr-FR" sz="1200" b="0" kern="1200" baseline="0" dirty="0">
              <a:solidFill>
                <a:schemeClr val="tx1"/>
              </a:solidFill>
              <a:effectLst/>
              <a:latin typeface="+mn-lt"/>
              <a:ea typeface="+mn-ea"/>
              <a:cs typeface="+mn-cs"/>
            </a:endParaRPr>
          </a:p>
          <a:p>
            <a:pPr marL="228600" indent="-228600">
              <a:buFont typeface="+mj-lt"/>
              <a:buAutoNum type="arabicPeriod"/>
            </a:pPr>
            <a:endParaRPr lang="fr-FR" dirty="0"/>
          </a:p>
          <a:p>
            <a:pPr marL="0" indent="0">
              <a:buFont typeface="+mj-lt"/>
              <a:buNone/>
            </a:pPr>
            <a:r>
              <a:rPr lang="fr-FR" b="1" dirty="0"/>
              <a:t>10 secondes.</a:t>
            </a:r>
          </a:p>
          <a:p>
            <a:endParaRPr lang="fr-FR" sz="1200" b="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30</a:t>
            </a:fld>
            <a:endParaRPr lang="fr-FR">
              <a:solidFill>
                <a:prstClr val="black"/>
              </a:solidFill>
            </a:endParaRPr>
          </a:p>
        </p:txBody>
      </p:sp>
    </p:spTree>
    <p:extLst>
      <p:ext uri="{BB962C8B-B14F-4D97-AF65-F5344CB8AC3E}">
        <p14:creationId xmlns:p14="http://schemas.microsoft.com/office/powerpoint/2010/main" val="41146199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a:t>
            </a:r>
            <a:endParaRPr lang="fr-FR" sz="1200" b="0" kern="1200" baseline="0" dirty="0">
              <a:solidFill>
                <a:schemeClr val="tx1"/>
              </a:solidFill>
              <a:effectLst/>
              <a:latin typeface="+mn-lt"/>
              <a:ea typeface="+mn-ea"/>
              <a:cs typeface="+mn-cs"/>
            </a:endParaRPr>
          </a:p>
          <a:p>
            <a:pPr marL="228600" indent="-228600">
              <a:buFont typeface="+mj-lt"/>
              <a:buAutoNum type="arabicPeriod"/>
            </a:pPr>
            <a:endParaRPr lang="fr-FR" dirty="0"/>
          </a:p>
          <a:p>
            <a:pPr marL="0" indent="0">
              <a:buFont typeface="+mj-lt"/>
              <a:buNone/>
            </a:pPr>
            <a:r>
              <a:rPr lang="fr-FR" b="1" dirty="0"/>
              <a:t>10 secondes.</a:t>
            </a:r>
          </a:p>
          <a:p>
            <a:endParaRPr lang="fr-FR" sz="1200" b="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31</a:t>
            </a:fld>
            <a:endParaRPr lang="fr-FR">
              <a:solidFill>
                <a:prstClr val="black"/>
              </a:solidFill>
            </a:endParaRPr>
          </a:p>
        </p:txBody>
      </p:sp>
    </p:spTree>
    <p:extLst>
      <p:ext uri="{BB962C8B-B14F-4D97-AF65-F5344CB8AC3E}">
        <p14:creationId xmlns:p14="http://schemas.microsoft.com/office/powerpoint/2010/main" val="24246653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a:t>
            </a:r>
            <a:endParaRPr lang="fr-FR" sz="1200" b="1" kern="1200" baseline="0" dirty="0">
              <a:solidFill>
                <a:schemeClr val="tx1"/>
              </a:solidFill>
              <a:effectLst/>
              <a:latin typeface="+mn-lt"/>
              <a:ea typeface="+mn-ea"/>
              <a:cs typeface="+mn-cs"/>
            </a:endParaRPr>
          </a:p>
          <a:p>
            <a:endParaRPr lang="fr-FR" sz="1200" b="0" kern="1200" baseline="0" dirty="0">
              <a:solidFill>
                <a:schemeClr val="tx1"/>
              </a:solidFill>
              <a:effectLst/>
              <a:latin typeface="+mn-lt"/>
              <a:ea typeface="+mn-ea"/>
              <a:cs typeface="+mn-cs"/>
            </a:endParaRPr>
          </a:p>
          <a:p>
            <a:pPr marL="228600" indent="-228600">
              <a:buFont typeface="+mj-lt"/>
              <a:buAutoNum type="arabicPeriod"/>
            </a:pPr>
            <a:endParaRPr lang="fr-FR" dirty="0"/>
          </a:p>
          <a:p>
            <a:pPr marL="0" indent="0">
              <a:buFont typeface="+mj-lt"/>
              <a:buNone/>
            </a:pPr>
            <a:r>
              <a:rPr lang="fr-FR" b="1" dirty="0"/>
              <a:t>10 secondes.</a:t>
            </a:r>
          </a:p>
          <a:p>
            <a:endParaRPr lang="fr-FR" sz="1200" b="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32</a:t>
            </a:fld>
            <a:endParaRPr lang="fr-FR">
              <a:solidFill>
                <a:prstClr val="black"/>
              </a:solidFill>
            </a:endParaRPr>
          </a:p>
        </p:txBody>
      </p:sp>
    </p:spTree>
    <p:extLst>
      <p:ext uri="{BB962C8B-B14F-4D97-AF65-F5344CB8AC3E}">
        <p14:creationId xmlns:p14="http://schemas.microsoft.com/office/powerpoint/2010/main" val="26594353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a:t>
            </a:r>
            <a:endParaRPr lang="fr-FR" sz="1200" b="1" kern="1200" baseline="0" dirty="0">
              <a:solidFill>
                <a:schemeClr val="tx1"/>
              </a:solidFill>
              <a:effectLst/>
              <a:latin typeface="+mn-lt"/>
              <a:ea typeface="+mn-ea"/>
              <a:cs typeface="+mn-cs"/>
            </a:endParaRPr>
          </a:p>
          <a:p>
            <a:endParaRPr lang="fr-FR" sz="1200" b="0" kern="1200" baseline="0" dirty="0">
              <a:solidFill>
                <a:schemeClr val="tx1"/>
              </a:solidFill>
              <a:effectLst/>
              <a:latin typeface="+mn-lt"/>
              <a:ea typeface="+mn-ea"/>
              <a:cs typeface="+mn-cs"/>
            </a:endParaRPr>
          </a:p>
          <a:p>
            <a:pPr marL="228600" indent="-228600">
              <a:buFont typeface="+mj-lt"/>
              <a:buAutoNum type="arabicPeriod"/>
            </a:pPr>
            <a:endParaRPr lang="fr-FR" dirty="0"/>
          </a:p>
          <a:p>
            <a:pPr marL="0" indent="0">
              <a:buFont typeface="+mj-lt"/>
              <a:buNone/>
            </a:pPr>
            <a:r>
              <a:rPr lang="fr-FR" b="1" dirty="0"/>
              <a:t>10 secondes.</a:t>
            </a:r>
          </a:p>
          <a:p>
            <a:endParaRPr lang="fr-FR" sz="1200" b="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33</a:t>
            </a:fld>
            <a:endParaRPr lang="fr-FR">
              <a:solidFill>
                <a:prstClr val="black"/>
              </a:solidFill>
            </a:endParaRPr>
          </a:p>
        </p:txBody>
      </p:sp>
    </p:spTree>
    <p:extLst>
      <p:ext uri="{BB962C8B-B14F-4D97-AF65-F5344CB8AC3E}">
        <p14:creationId xmlns:p14="http://schemas.microsoft.com/office/powerpoint/2010/main" val="1921348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34</a:t>
            </a:fld>
            <a:endParaRPr lang="fr-FR"/>
          </a:p>
        </p:txBody>
      </p:sp>
    </p:spTree>
    <p:extLst>
      <p:ext uri="{BB962C8B-B14F-4D97-AF65-F5344CB8AC3E}">
        <p14:creationId xmlns:p14="http://schemas.microsoft.com/office/powerpoint/2010/main" val="2500742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14/12/2022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3811438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14/12/2022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3137803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3FC1C5B5-8F6F-D941-AFC1-1A3CE302BDE4}" type="datetimeFigureOut">
              <a:rPr lang="fr-FR" smtClean="0"/>
              <a:t>14/12/2022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2464096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3FC1C5B5-8F6F-D941-AFC1-1A3CE302BDE4}" type="datetimeFigureOut">
              <a:rPr lang="fr-FR" smtClean="0"/>
              <a:t>14/12/2022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2865678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3FC1C5B5-8F6F-D941-AFC1-1A3CE302BDE4}" type="datetimeFigureOut">
              <a:rPr lang="fr-FR" smtClean="0"/>
              <a:t>14/12/2022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3432314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3FC1C5B5-8F6F-D941-AFC1-1A3CE302BDE4}" type="datetimeFigureOut">
              <a:rPr lang="fr-FR" smtClean="0"/>
              <a:t>14/12/2022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3515347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C1C5B5-8F6F-D941-AFC1-1A3CE302BDE4}" type="datetimeFigureOut">
              <a:rPr lang="fr-FR" smtClean="0"/>
              <a:t>14/12/2022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1141250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3FC1C5B5-8F6F-D941-AFC1-1A3CE302BDE4}" type="datetimeFigureOut">
              <a:rPr lang="fr-FR" smtClean="0"/>
              <a:t>14/12/2022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444149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3FC1C5B5-8F6F-D941-AFC1-1A3CE302BDE4}" type="datetimeFigureOut">
              <a:rPr lang="fr-FR" smtClean="0"/>
              <a:t>14/12/2022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1338965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14/12/2022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4168505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14/12/2022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646008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9"/>
            <a:ext cx="4320480" cy="503237"/>
          </a:xfrm>
        </p:spPr>
        <p:txBody>
          <a:bodyPr anchor="ctr" anchorCtr="0">
            <a:normAutofit/>
          </a:bodyPr>
          <a:lstStyle>
            <a:lvl1pPr>
              <a:defRPr sz="1350" b="1">
                <a:solidFill>
                  <a:schemeClr val="tx1"/>
                </a:solidFill>
              </a:defRPr>
            </a:lvl1pPr>
          </a:lstStyle>
          <a:p>
            <a:pPr lvl="0"/>
            <a:r>
              <a:rPr lang="fr-FR"/>
              <a:t>Date, Place</a:t>
            </a:r>
          </a:p>
        </p:txBody>
      </p:sp>
    </p:spTree>
    <p:extLst>
      <p:ext uri="{BB962C8B-B14F-4D97-AF65-F5344CB8AC3E}">
        <p14:creationId xmlns:p14="http://schemas.microsoft.com/office/powerpoint/2010/main" val="26002174"/>
      </p:ext>
    </p:extLst>
  </p:cSld>
  <p:clrMapOvr>
    <a:masterClrMapping/>
  </p:clrMapOvr>
  <p:transition>
    <p:strips dir="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14-Dec-22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3221289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14-Dec-22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2227051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14-Dec-22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1481520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14-Dec-22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2039743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14-Dec-22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1680411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62222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38626152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7720782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842353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8D8FF7D0-8268-4EFA-B06F-F13501D569EF}" type="datetimeFigureOut">
              <a:rPr lang="fr-FR" smtClean="0">
                <a:solidFill>
                  <a:srgbClr val="FFFFFF"/>
                </a:solidFill>
              </a:rPr>
              <a:pPr/>
              <a:t>14/12/2022</a:t>
            </a:fld>
            <a:endParaRPr lang="fr-FR">
              <a:solidFill>
                <a:srgbClr val="FFFFFF"/>
              </a:solidFill>
            </a:endParaRPr>
          </a:p>
        </p:txBody>
      </p:sp>
      <p:sp>
        <p:nvSpPr>
          <p:cNvPr id="5" name="Espace réservé du pied de page 4"/>
          <p:cNvSpPr>
            <a:spLocks noGrp="1"/>
          </p:cNvSpPr>
          <p:nvPr>
            <p:ph type="ftr" sz="quarter" idx="11"/>
          </p:nvPr>
        </p:nvSpPr>
        <p:spPr/>
        <p:txBody>
          <a:bodyPr/>
          <a:lstStyle/>
          <a:p>
            <a:endParaRPr lang="fr-FR">
              <a:solidFill>
                <a:srgbClr val="FFFFFF"/>
              </a:solidFill>
            </a:endParaRPr>
          </a:p>
        </p:txBody>
      </p:sp>
      <p:sp>
        <p:nvSpPr>
          <p:cNvPr id="6" name="Espace réservé du numéro de diapositive 5"/>
          <p:cNvSpPr>
            <a:spLocks noGrp="1"/>
          </p:cNvSpPr>
          <p:nvPr>
            <p:ph type="sldNum" sz="quarter" idx="12"/>
          </p:nvPr>
        </p:nvSpPr>
        <p:spPr/>
        <p:txBody>
          <a:bodyPr/>
          <a:lstStyle/>
          <a:p>
            <a:fld id="{6ADC0BCF-F1C1-4CC1-A145-B48C8A6BD313}"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3260470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2.jpe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C1C5B5-8F6F-D941-AFC1-1A3CE302BDE4}" type="datetimeFigureOut">
              <a:rPr lang="fr-FR" smtClean="0"/>
              <a:t>14/12/2022</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54E62-313F-4245-A786-B0FE8BB00D39}" type="slidenum">
              <a:rPr lang="fr-FR" smtClean="0"/>
              <a:t>‹N°›</a:t>
            </a:fld>
            <a:endParaRPr lang="fr-FR"/>
          </a:p>
        </p:txBody>
      </p:sp>
    </p:spTree>
    <p:extLst>
      <p:ext uri="{BB962C8B-B14F-4D97-AF65-F5344CB8AC3E}">
        <p14:creationId xmlns:p14="http://schemas.microsoft.com/office/powerpoint/2010/main" val="191461872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solidFill>
                  <a:srgbClr val="FFFFFF"/>
                </a:solidFill>
              </a:rPr>
              <a:t>Date</a:t>
            </a:r>
            <a:endParaRPr lang="fr-FR" dirty="0">
              <a:solidFill>
                <a:srgbClr val="FFFFFF"/>
              </a:solidFill>
            </a:endParaRPr>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solidFill>
                  <a:srgbClr val="FFFFFF"/>
                </a:solidFill>
              </a:rPr>
              <a:t>Place</a:t>
            </a:r>
            <a:endParaRPr lang="fr-FR" dirty="0">
              <a:solidFill>
                <a:srgbClr val="FFFFFF"/>
              </a:solidFill>
            </a:endParaRPr>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solidFill>
                  <a:srgbClr val="FFFFFF"/>
                </a:solidFill>
              </a:rPr>
              <a:pPr/>
              <a:t>‹N°›</a:t>
            </a:fld>
            <a:endParaRPr lang="fr-FR" dirty="0">
              <a:solidFill>
                <a:srgbClr val="FFFFFF"/>
              </a:solidFill>
            </a:endParaRPr>
          </a:p>
        </p:txBody>
      </p:sp>
    </p:spTree>
    <p:extLst>
      <p:ext uri="{BB962C8B-B14F-4D97-AF65-F5344CB8AC3E}">
        <p14:creationId xmlns:p14="http://schemas.microsoft.com/office/powerpoint/2010/main" val="34740907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0.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notesSlide" Target="../notesSlides/notesSlide17.xml"/><Relationship Id="rId1" Type="http://schemas.openxmlformats.org/officeDocument/2006/relationships/slideLayout" Target="../slideLayouts/slideLayout20.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0.xml"/><Relationship Id="rId5" Type="http://schemas.openxmlformats.org/officeDocument/2006/relationships/hyperlink" Target="https://pnin-niger.org/" TargetMode="Externa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0.xml"/><Relationship Id="rId5" Type="http://schemas.openxmlformats.org/officeDocument/2006/relationships/image" Target="../media/image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40469" y="2413000"/>
            <a:ext cx="4603531" cy="2311400"/>
          </a:xfrm>
        </p:spPr>
        <p:txBody>
          <a:bodyPr>
            <a:noAutofit/>
          </a:bodyPr>
          <a:lstStyle/>
          <a:p>
            <a:pPr algn="ctr"/>
            <a:r>
              <a:rPr lang="fr-FR" sz="2800" b="1" dirty="0">
                <a:solidFill>
                  <a:schemeClr val="bg1"/>
                </a:solidFill>
              </a:rPr>
              <a:t>Etude qualitative sur les connaissances, pratiques et comportements en matière de nutrition et de l’alimentation des enfants</a:t>
            </a:r>
          </a:p>
        </p:txBody>
      </p:sp>
      <p:sp>
        <p:nvSpPr>
          <p:cNvPr id="3" name="Titre 1"/>
          <p:cNvSpPr txBox="1">
            <a:spLocks/>
          </p:cNvSpPr>
          <p:nvPr/>
        </p:nvSpPr>
        <p:spPr>
          <a:xfrm>
            <a:off x="4635062" y="5116214"/>
            <a:ext cx="4291692" cy="1242138"/>
          </a:xfrm>
          <a:prstGeom prst="rect">
            <a:avLst/>
          </a:prstGeom>
        </p:spPr>
        <p:txBody>
          <a:bodyPr vert="horz" lIns="68580" tIns="34290" rIns="68580" bIns="34290" rtlCol="0" anchor="ctr">
            <a:noAutofit/>
          </a:bodyPr>
          <a:lstStyle>
            <a:lvl1pPr algn="l" defTabSz="914400" rtl="0" eaLnBrk="1" latinLnBrk="0" hangingPunct="1">
              <a:spcBef>
                <a:spcPct val="0"/>
              </a:spcBef>
              <a:buNone/>
              <a:defRPr sz="3600" b="1" kern="1200" cap="none" baseline="0">
                <a:solidFill>
                  <a:schemeClr val="accent1"/>
                </a:solidFill>
                <a:latin typeface="+mj-lt"/>
                <a:ea typeface="+mj-ea"/>
                <a:cs typeface="+mj-cs"/>
              </a:defRPr>
            </a:lvl1pPr>
          </a:lstStyle>
          <a:p>
            <a:pPr algn="ctr"/>
            <a:r>
              <a:rPr lang="pt-BR" sz="1600" dirty="0">
                <a:solidFill>
                  <a:schemeClr val="tx1"/>
                </a:solidFill>
              </a:rPr>
              <a:t>Mr. Mahamane Oumarou Napiou</a:t>
            </a:r>
          </a:p>
          <a:p>
            <a:pPr algn="ctr"/>
            <a:r>
              <a:rPr lang="pt-BR" sz="1600" dirty="0">
                <a:solidFill>
                  <a:schemeClr val="tx1"/>
                </a:solidFill>
              </a:rPr>
              <a:t>Socio-anthropologue, Consultant PNIN</a:t>
            </a:r>
          </a:p>
          <a:p>
            <a:pPr algn="ctr"/>
            <a:r>
              <a:rPr lang="fr-FR" sz="1400" i="1" dirty="0">
                <a:solidFill>
                  <a:schemeClr val="tx1"/>
                </a:solidFill>
              </a:rPr>
              <a:t>Session du CT/PNSN du 16/12/2022 à Niamey, Niger</a:t>
            </a:r>
          </a:p>
          <a:p>
            <a:pPr algn="ctr"/>
            <a:r>
              <a:rPr lang="fr-FR" sz="1400" i="1" dirty="0">
                <a:solidFill>
                  <a:schemeClr val="tx1"/>
                </a:solidFill>
              </a:rPr>
              <a:t>Mise en forme PNIN/Niger</a:t>
            </a:r>
          </a:p>
        </p:txBody>
      </p:sp>
      <p:sp>
        <p:nvSpPr>
          <p:cNvPr id="4" name="Rectangle 3"/>
          <p:cNvSpPr/>
          <p:nvPr/>
        </p:nvSpPr>
        <p:spPr>
          <a:xfrm>
            <a:off x="0" y="6488668"/>
            <a:ext cx="2672142" cy="369332"/>
          </a:xfrm>
          <a:prstGeom prst="rect">
            <a:avLst/>
          </a:prstGeom>
        </p:spPr>
        <p:txBody>
          <a:bodyPr wrap="none">
            <a:spAutoFit/>
          </a:bodyPr>
          <a:lstStyle/>
          <a:p>
            <a:r>
              <a:rPr lang="en-US" i="1" dirty="0" err="1"/>
              <a:t>Mise</a:t>
            </a:r>
            <a:r>
              <a:rPr lang="en-US" i="1" dirty="0"/>
              <a:t> </a:t>
            </a:r>
            <a:r>
              <a:rPr lang="en-US" i="1" dirty="0" err="1"/>
              <a:t>en</a:t>
            </a:r>
            <a:r>
              <a:rPr lang="en-US" i="1" dirty="0"/>
              <a:t> </a:t>
            </a:r>
            <a:r>
              <a:rPr lang="en-US" i="1" dirty="0" err="1"/>
              <a:t>forme</a:t>
            </a:r>
            <a:r>
              <a:rPr lang="en-US" i="1" dirty="0"/>
              <a:t> PNIN/Niger</a:t>
            </a:r>
          </a:p>
        </p:txBody>
      </p:sp>
    </p:spTree>
    <p:extLst>
      <p:ext uri="{BB962C8B-B14F-4D97-AF65-F5344CB8AC3E}">
        <p14:creationId xmlns:p14="http://schemas.microsoft.com/office/powerpoint/2010/main" val="232729377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2</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2</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Contexte de l’étude </a:t>
            </a:r>
          </a:p>
        </p:txBody>
      </p:sp>
      <p:sp>
        <p:nvSpPr>
          <p:cNvPr id="11" name="Titre 1"/>
          <p:cNvSpPr txBox="1">
            <a:spLocks/>
          </p:cNvSpPr>
          <p:nvPr/>
        </p:nvSpPr>
        <p:spPr bwMode="auto">
          <a:xfrm>
            <a:off x="154379" y="1040970"/>
            <a:ext cx="8807729" cy="113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marL="0" marR="0" lvl="0" indent="0" algn="ctr" defTabSz="914400" rtl="0" eaLnBrk="1" fontAlgn="base" latinLnBrk="0" hangingPunct="1">
              <a:lnSpc>
                <a:spcPct val="95000"/>
              </a:lnSpc>
              <a:spcBef>
                <a:spcPts val="600"/>
              </a:spcBef>
              <a:spcAft>
                <a:spcPts val="600"/>
              </a:spcAft>
              <a:buClrTx/>
              <a:buSzTx/>
              <a:buFontTx/>
              <a:buNone/>
              <a:tabLst/>
              <a:defRPr/>
            </a:pPr>
            <a:r>
              <a:rPr kumimoji="0" lang="fr-FR" sz="1600" b="1" i="1"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
            </a:r>
            <a:br>
              <a:rPr kumimoji="0" lang="fr-FR" sz="1600" b="1" i="1"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br>
            <a:r>
              <a:rPr kumimoji="0" lang="fr-FR" sz="16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fr-FR"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
            </a:r>
            <a:br>
              <a:rPr kumimoji="0" lang="fr-FR" sz="16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x-none" sz="16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rPr>
              <a:t> </a:t>
            </a:r>
            <a:r>
              <a:rPr lang="fr-FR" sz="2000" b="1" dirty="0">
                <a:solidFill>
                  <a:schemeClr val="accent1">
                    <a:lumMod val="50000"/>
                  </a:schemeClr>
                </a:solidFill>
                <a:latin typeface="+mn-lt"/>
                <a:ea typeface="+mn-ea"/>
                <a:cs typeface="+mn-cs"/>
              </a:rPr>
              <a:t>Proportions (%) et Effectifs (n) des femmes de 15-49 ans et des enfants de 6-23 mois ayant atteint la diversité alimentaire à Agadez et Maradi</a:t>
            </a:r>
            <a:r>
              <a:rPr kumimoji="0" lang="fr-FR" sz="2000" b="1" i="0" u="none" strike="noStrike" kern="1200" cap="none" spc="0" normalizeH="0" baseline="0" noProof="0" dirty="0">
                <a:ln>
                  <a:noFill/>
                </a:ln>
                <a:solidFill>
                  <a:sysClr val="windowText" lastClr="000000"/>
                </a:solidFill>
                <a:effectLst/>
                <a:uLnTx/>
                <a:uFillTx/>
                <a:latin typeface="Calibri" panose="020F0502020204030204"/>
                <a:ea typeface="Times New Roman" panose="02020603050405020304" pitchFamily="18" charset="0"/>
              </a:rPr>
              <a:t/>
            </a:r>
            <a:br>
              <a:rPr kumimoji="0" lang="fr-FR" sz="2000" b="1" i="0" u="none" strike="noStrike" kern="1200" cap="none" spc="0" normalizeH="0" baseline="0" noProof="0" dirty="0">
                <a:ln>
                  <a:noFill/>
                </a:ln>
                <a:solidFill>
                  <a:sysClr val="windowText" lastClr="000000"/>
                </a:solidFill>
                <a:effectLst/>
                <a:uLnTx/>
                <a:uFillTx/>
                <a:latin typeface="Calibri" panose="020F0502020204030204"/>
                <a:ea typeface="Times New Roman" panose="02020603050405020304" pitchFamily="18" charset="0"/>
              </a:rPr>
            </a:br>
            <a:endParaRPr kumimoji="0" lang="fr-FR" altLang="fr-FR" sz="2000" b="1" i="0" u="none" strike="noStrike" kern="1200" cap="none" spc="0" normalizeH="0" baseline="0" noProof="0" dirty="0">
              <a:ln>
                <a:noFill/>
              </a:ln>
              <a:solidFill>
                <a:sysClr val="windowText" lastClr="000000"/>
              </a:solidFill>
              <a:effectLst/>
              <a:uLnTx/>
              <a:uFillTx/>
              <a:latin typeface="Calibri" panose="020F0502020204030204"/>
            </a:endParaRPr>
          </a:p>
        </p:txBody>
      </p:sp>
      <p:sp>
        <p:nvSpPr>
          <p:cNvPr id="18" name="Espace réservé du contenu 2"/>
          <p:cNvSpPr txBox="1">
            <a:spLocks/>
          </p:cNvSpPr>
          <p:nvPr/>
        </p:nvSpPr>
        <p:spPr bwMode="auto">
          <a:xfrm>
            <a:off x="154378" y="2059050"/>
            <a:ext cx="8807729" cy="822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kumimoji="0" lang="fr-FR" altLang="fr-FR" sz="2000" b="0" i="0" u="sng" strike="noStrike" kern="1200" cap="none" spc="0" normalizeH="0" baseline="0" noProof="0" dirty="0">
                <a:ln>
                  <a:noFill/>
                </a:ln>
                <a:solidFill>
                  <a:schemeClr val="accent5">
                    <a:lumMod val="75000"/>
                  </a:schemeClr>
                </a:solidFill>
                <a:effectLst/>
                <a:uLnTx/>
                <a:uFillTx/>
                <a:latin typeface="+mj-lt"/>
                <a:ea typeface="+mn-ea"/>
                <a:cs typeface="+mn-cs"/>
              </a:rPr>
              <a:t>Constats</a:t>
            </a:r>
            <a:r>
              <a:rPr kumimoji="0" lang="fr-FR" altLang="fr-FR" sz="2000" b="0" i="0" u="none" strike="noStrike" kern="1200" cap="none" spc="0" normalizeH="0" baseline="0" noProof="0" dirty="0">
                <a:ln>
                  <a:noFill/>
                </a:ln>
                <a:solidFill>
                  <a:schemeClr val="accent5">
                    <a:lumMod val="75000"/>
                  </a:schemeClr>
                </a:solidFill>
                <a:effectLst/>
                <a:uLnTx/>
                <a:uFillTx/>
                <a:latin typeface="+mj-lt"/>
                <a:ea typeface="+mn-ea"/>
                <a:cs typeface="+mn-cs"/>
              </a:rPr>
              <a:t>: Diversité Alimentaire des femmes deux fois plus élevée à Agadez qu’à Maradi; Celle des enfants de 6-23 mois semble également meilleure à Agadez</a:t>
            </a:r>
          </a:p>
          <a:p>
            <a:pPr marL="0" marR="0" lvl="0" indent="0" algn="l" defTabSz="914400" rtl="0" eaLnBrk="1" fontAlgn="base" latinLnBrk="0" hangingPunct="1">
              <a:lnSpc>
                <a:spcPct val="90000"/>
              </a:lnSpc>
              <a:spcBef>
                <a:spcPts val="1000"/>
              </a:spcBef>
              <a:spcAft>
                <a:spcPct val="0"/>
              </a:spcAft>
              <a:buClrTx/>
              <a:buSzTx/>
              <a:buNone/>
              <a:tabLst/>
              <a:defRPr/>
            </a:pPr>
            <a:endParaRPr kumimoji="0" lang="fr-FR" altLang="fr-FR" sz="2800" b="0" i="0" u="none" strike="noStrike" kern="1200" cap="none" spc="0" normalizeH="0" baseline="0" noProof="0" dirty="0">
              <a:ln>
                <a:noFill/>
              </a:ln>
              <a:solidFill>
                <a:sysClr val="windowText" lastClr="000000"/>
              </a:solidFill>
              <a:effectLst/>
              <a:uLnTx/>
              <a:uFillTx/>
              <a:latin typeface="Calibri Light" panose="020F0302020204030204"/>
              <a:ea typeface="+mn-ea"/>
              <a:cs typeface="+mn-cs"/>
            </a:endParaRPr>
          </a:p>
          <a:p>
            <a:pPr marL="0" marR="0" lvl="0" indent="0" algn="l" defTabSz="914400" rtl="0" eaLnBrk="1" fontAlgn="base" latinLnBrk="0" hangingPunct="1">
              <a:lnSpc>
                <a:spcPct val="90000"/>
              </a:lnSpc>
              <a:spcBef>
                <a:spcPts val="1000"/>
              </a:spcBef>
              <a:spcAft>
                <a:spcPct val="0"/>
              </a:spcAft>
              <a:buClrTx/>
              <a:buSzTx/>
              <a:buNone/>
              <a:tabLst/>
              <a:defRPr/>
            </a:pPr>
            <a:endParaRPr kumimoji="0" lang="fr-FR" altLang="fr-FR"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aphicFrame>
        <p:nvGraphicFramePr>
          <p:cNvPr id="6" name="Tableau 5"/>
          <p:cNvGraphicFramePr>
            <a:graphicFrameLocks noGrp="1"/>
          </p:cNvGraphicFramePr>
          <p:nvPr>
            <p:extLst>
              <p:ext uri="{D42A27DB-BD31-4B8C-83A1-F6EECF244321}">
                <p14:modId xmlns:p14="http://schemas.microsoft.com/office/powerpoint/2010/main" val="3283028488"/>
              </p:ext>
            </p:extLst>
          </p:nvPr>
        </p:nvGraphicFramePr>
        <p:xfrm>
          <a:off x="463139" y="3003237"/>
          <a:ext cx="8281469" cy="3061232"/>
        </p:xfrm>
        <a:graphic>
          <a:graphicData uri="http://schemas.openxmlformats.org/drawingml/2006/table">
            <a:tbl>
              <a:tblPr/>
              <a:tblGrid>
                <a:gridCol w="1239526">
                  <a:extLst>
                    <a:ext uri="{9D8B030D-6E8A-4147-A177-3AD203B41FA5}">
                      <a16:colId xmlns:a16="http://schemas.microsoft.com/office/drawing/2014/main" xmlns="" val="2629317344"/>
                    </a:ext>
                  </a:extLst>
                </a:gridCol>
                <a:gridCol w="1185634">
                  <a:extLst>
                    <a:ext uri="{9D8B030D-6E8A-4147-A177-3AD203B41FA5}">
                      <a16:colId xmlns:a16="http://schemas.microsoft.com/office/drawing/2014/main" xmlns="" val="2436922902"/>
                    </a:ext>
                  </a:extLst>
                </a:gridCol>
                <a:gridCol w="646708">
                  <a:extLst>
                    <a:ext uri="{9D8B030D-6E8A-4147-A177-3AD203B41FA5}">
                      <a16:colId xmlns:a16="http://schemas.microsoft.com/office/drawing/2014/main" xmlns="" val="4138443570"/>
                    </a:ext>
                  </a:extLst>
                </a:gridCol>
                <a:gridCol w="1778451">
                  <a:extLst>
                    <a:ext uri="{9D8B030D-6E8A-4147-A177-3AD203B41FA5}">
                      <a16:colId xmlns:a16="http://schemas.microsoft.com/office/drawing/2014/main" xmlns="" val="2495908215"/>
                    </a:ext>
                  </a:extLst>
                </a:gridCol>
                <a:gridCol w="1113777">
                  <a:extLst>
                    <a:ext uri="{9D8B030D-6E8A-4147-A177-3AD203B41FA5}">
                      <a16:colId xmlns:a16="http://schemas.microsoft.com/office/drawing/2014/main" xmlns="" val="44508940"/>
                    </a:ext>
                  </a:extLst>
                </a:gridCol>
                <a:gridCol w="646708">
                  <a:extLst>
                    <a:ext uri="{9D8B030D-6E8A-4147-A177-3AD203B41FA5}">
                      <a16:colId xmlns:a16="http://schemas.microsoft.com/office/drawing/2014/main" xmlns="" val="2950159614"/>
                    </a:ext>
                  </a:extLst>
                </a:gridCol>
                <a:gridCol w="1670665">
                  <a:extLst>
                    <a:ext uri="{9D8B030D-6E8A-4147-A177-3AD203B41FA5}">
                      <a16:colId xmlns:a16="http://schemas.microsoft.com/office/drawing/2014/main" xmlns="" val="3495121753"/>
                    </a:ext>
                  </a:extLst>
                </a:gridCol>
              </a:tblGrid>
              <a:tr h="1376552">
                <a:tc>
                  <a:txBody>
                    <a:bodyPr/>
                    <a:lstStyle/>
                    <a:p>
                      <a:pPr algn="ctr" fontAlgn="ctr"/>
                      <a:r>
                        <a:rPr lang="fr-FR" sz="1600" b="1" i="0" u="none" strike="noStrike" dirty="0">
                          <a:solidFill>
                            <a:srgbClr val="FFFFFF"/>
                          </a:solidFill>
                          <a:effectLst/>
                          <a:latin typeface="Calibri" panose="020F0502020204030204" pitchFamily="34" charset="0"/>
                        </a:rPr>
                        <a:t>Strate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ctr" fontAlgn="ctr"/>
                      <a:r>
                        <a:rPr lang="fr-FR" sz="1600" b="1" i="0" u="none" strike="noStrike">
                          <a:solidFill>
                            <a:srgbClr val="FFFFFF"/>
                          </a:solidFill>
                          <a:effectLst/>
                          <a:latin typeface="Calibri" panose="020F0502020204030204" pitchFamily="34" charset="0"/>
                        </a:rPr>
                        <a:t>Effectif femmes de 15 à 49 ans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ctr" fontAlgn="ctr"/>
                      <a:r>
                        <a:rPr lang="fr-FR" sz="1600" b="1" i="0" u="none" strike="noStrike">
                          <a:solidFill>
                            <a:srgbClr val="FFFFFF"/>
                          </a:solidFill>
                          <a:effectLst/>
                          <a:latin typeface="Calibri" panose="020F0502020204030204" pitchFamily="34" charset="0"/>
                        </a:rPr>
                        <a:t>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ctr" fontAlgn="ctr"/>
                      <a:r>
                        <a:rPr lang="fr-FR" sz="1600" b="1" i="0" u="none" strike="noStrike">
                          <a:solidFill>
                            <a:srgbClr val="FFFFFF"/>
                          </a:solidFill>
                          <a:effectLst/>
                          <a:latin typeface="Calibri" panose="020F0502020204030204" pitchFamily="34" charset="0"/>
                        </a:rPr>
                        <a:t>Diversité alimentaire des femmes de 15 à 49 ans % [IC 95%]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ctr" fontAlgn="ctr"/>
                      <a:r>
                        <a:rPr lang="fr-FR" sz="1600" b="1" i="0" u="none" strike="noStrike">
                          <a:solidFill>
                            <a:srgbClr val="FFFFFF"/>
                          </a:solidFill>
                          <a:effectLst/>
                          <a:latin typeface="Calibri" panose="020F0502020204030204" pitchFamily="34" charset="0"/>
                        </a:rPr>
                        <a:t>effectif enfant de 6 à 23 mois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ctr" fontAlgn="ctr"/>
                      <a:r>
                        <a:rPr lang="fr-FR" sz="1600" b="1" i="0" u="none" strike="noStrike" dirty="0">
                          <a:solidFill>
                            <a:srgbClr val="FFFFFF"/>
                          </a:solidFill>
                          <a:effectLst/>
                          <a:latin typeface="Calibri" panose="020F0502020204030204" pitchFamily="34" charset="0"/>
                        </a:rPr>
                        <a:t>N2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ctr" fontAlgn="ctr"/>
                      <a:r>
                        <a:rPr lang="fr-FR" sz="1600" b="1" i="0" u="none" strike="noStrike" dirty="0">
                          <a:solidFill>
                            <a:srgbClr val="FFFFFF"/>
                          </a:solidFill>
                          <a:effectLst/>
                          <a:latin typeface="Calibri" panose="020F0502020204030204" pitchFamily="34" charset="0"/>
                        </a:rPr>
                        <a:t>Diversité alimentaire des </a:t>
                      </a:r>
                      <a:r>
                        <a:rPr lang="fr-FR" sz="1600" b="1" i="0" u="none" strike="noStrike" dirty="0" smtClean="0">
                          <a:solidFill>
                            <a:srgbClr val="FFFFFF"/>
                          </a:solidFill>
                          <a:effectLst/>
                          <a:latin typeface="Calibri" panose="020F0502020204030204" pitchFamily="34" charset="0"/>
                        </a:rPr>
                        <a:t>enfants</a:t>
                      </a:r>
                      <a:r>
                        <a:rPr lang="fr-FR" sz="1600" b="1" i="0" u="none" strike="noStrike" baseline="0" dirty="0" smtClean="0">
                          <a:solidFill>
                            <a:srgbClr val="FFFFFF"/>
                          </a:solidFill>
                          <a:effectLst/>
                          <a:latin typeface="Calibri" panose="020F0502020204030204" pitchFamily="34" charset="0"/>
                        </a:rPr>
                        <a:t> de 6 a 23 mois </a:t>
                      </a:r>
                      <a:r>
                        <a:rPr lang="fr-FR" sz="1600" b="1" i="0" u="none" strike="noStrike" dirty="0" smtClean="0">
                          <a:solidFill>
                            <a:srgbClr val="FFFFFF"/>
                          </a:solidFill>
                          <a:effectLst/>
                          <a:latin typeface="Calibri" panose="020F0502020204030204" pitchFamily="34" charset="0"/>
                        </a:rPr>
                        <a:t>% </a:t>
                      </a:r>
                      <a:r>
                        <a:rPr lang="fr-FR" sz="1600" b="1" i="0" u="none" strike="noStrike" dirty="0">
                          <a:solidFill>
                            <a:srgbClr val="FFFFFF"/>
                          </a:solidFill>
                          <a:effectLst/>
                          <a:latin typeface="Calibri" panose="020F0502020204030204" pitchFamily="34" charset="0"/>
                        </a:rPr>
                        <a:t>[IC 95%]3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extLst>
                  <a:ext uri="{0D108BD9-81ED-4DB2-BD59-A6C34878D82A}">
                    <a16:rowId xmlns:a16="http://schemas.microsoft.com/office/drawing/2014/main" xmlns="" val="2658471364"/>
                  </a:ext>
                </a:extLst>
              </a:tr>
              <a:tr h="280780">
                <a:tc>
                  <a:txBody>
                    <a:bodyPr/>
                    <a:lstStyle/>
                    <a:p>
                      <a:pPr algn="l" fontAlgn="b"/>
                      <a:r>
                        <a:rPr lang="fr-FR" sz="1600" b="0" i="0" u="none" strike="noStrike">
                          <a:solidFill>
                            <a:srgbClr val="000000"/>
                          </a:solidFill>
                          <a:effectLst/>
                          <a:latin typeface="Calibri" panose="020F0502020204030204" pitchFamily="34" charset="0"/>
                        </a:rPr>
                        <a:t>Agadez 2020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fontAlgn="b"/>
                      <a:r>
                        <a:rPr lang="fr-FR" sz="1600" b="0" i="0" u="none" strike="noStrike">
                          <a:solidFill>
                            <a:srgbClr val="000000"/>
                          </a:solidFill>
                          <a:effectLst/>
                          <a:latin typeface="Calibri" panose="020F0502020204030204" pitchFamily="34" charset="0"/>
                        </a:rPr>
                        <a:t>595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fontAlgn="b"/>
                      <a:r>
                        <a:rPr lang="fr-FR" sz="1600" b="0" i="0" u="none" strike="noStrike">
                          <a:solidFill>
                            <a:srgbClr val="000000"/>
                          </a:solidFill>
                          <a:effectLst/>
                          <a:latin typeface="Calibri" panose="020F0502020204030204" pitchFamily="34" charset="0"/>
                        </a:rPr>
                        <a:t>346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fr-FR" sz="1600" b="0" i="0" u="none" strike="noStrike">
                          <a:solidFill>
                            <a:srgbClr val="000000"/>
                          </a:solidFill>
                          <a:effectLst/>
                          <a:latin typeface="Calibri" panose="020F0502020204030204" pitchFamily="34" charset="0"/>
                        </a:rPr>
                        <a:t>58,2 [44,8-68,7]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fontAlgn="b"/>
                      <a:r>
                        <a:rPr lang="fr-FR" sz="1600" b="0" i="0" u="none" strike="noStrike">
                          <a:solidFill>
                            <a:srgbClr val="000000"/>
                          </a:solidFill>
                          <a:effectLst/>
                          <a:latin typeface="Calibri" panose="020F0502020204030204" pitchFamily="34" charset="0"/>
                        </a:rPr>
                        <a:t>273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fontAlgn="b"/>
                      <a:r>
                        <a:rPr lang="fr-FR" sz="1600" b="0" i="0" u="none" strike="noStrike">
                          <a:solidFill>
                            <a:srgbClr val="000000"/>
                          </a:solidFill>
                          <a:effectLst/>
                          <a:latin typeface="Calibri" panose="020F0502020204030204" pitchFamily="34" charset="0"/>
                        </a:rPr>
                        <a:t>63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fr-FR" sz="1600" b="0" i="0" u="none" strike="noStrike">
                          <a:solidFill>
                            <a:srgbClr val="000000"/>
                          </a:solidFill>
                          <a:effectLst/>
                          <a:latin typeface="Calibri" panose="020F0502020204030204" pitchFamily="34" charset="0"/>
                        </a:rPr>
                        <a:t>25,6[16,4-37,6]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xmlns="" val="596226056"/>
                  </a:ext>
                </a:extLst>
              </a:tr>
              <a:tr h="280780">
                <a:tc>
                  <a:txBody>
                    <a:bodyPr/>
                    <a:lstStyle/>
                    <a:p>
                      <a:pPr algn="l" fontAlgn="b"/>
                      <a:r>
                        <a:rPr lang="fr-FR" sz="1600" b="0" i="0" u="none" strike="noStrike">
                          <a:solidFill>
                            <a:srgbClr val="000000"/>
                          </a:solidFill>
                          <a:effectLst/>
                          <a:latin typeface="Calibri" panose="020F0502020204030204" pitchFamily="34" charset="0"/>
                        </a:rPr>
                        <a:t>Agadez 2021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fr-FR" sz="1600" b="0" i="0" u="none" strike="noStrike">
                          <a:solidFill>
                            <a:srgbClr val="000000"/>
                          </a:solidFill>
                          <a:effectLst/>
                          <a:latin typeface="Calibri" panose="020F0502020204030204" pitchFamily="34" charset="0"/>
                        </a:rPr>
                        <a:t>601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fr-FR" sz="1600" b="0" i="0" u="none" strike="noStrike">
                          <a:solidFill>
                            <a:srgbClr val="000000"/>
                          </a:solidFill>
                          <a:effectLst/>
                          <a:latin typeface="Calibri" panose="020F0502020204030204" pitchFamily="34" charset="0"/>
                        </a:rPr>
                        <a:t>350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fr-FR" sz="1600" b="0" i="0" u="none" strike="noStrike">
                          <a:solidFill>
                            <a:srgbClr val="000000"/>
                          </a:solidFill>
                          <a:effectLst/>
                          <a:latin typeface="Calibri" panose="020F0502020204030204" pitchFamily="34" charset="0"/>
                        </a:rPr>
                        <a:t>58,2[50,7-65,4]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fr-FR" sz="1600" b="0" i="0" u="none" strike="noStrike">
                          <a:solidFill>
                            <a:srgbClr val="000000"/>
                          </a:solidFill>
                          <a:effectLst/>
                          <a:latin typeface="Calibri" panose="020F0502020204030204" pitchFamily="34" charset="0"/>
                        </a:rPr>
                        <a:t>181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fr-FR" sz="1600" b="0" i="0" u="none" strike="noStrike">
                          <a:solidFill>
                            <a:srgbClr val="000000"/>
                          </a:solidFill>
                          <a:effectLst/>
                          <a:latin typeface="Calibri" panose="020F0502020204030204" pitchFamily="34" charset="0"/>
                        </a:rPr>
                        <a:t>28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fr-FR" sz="1600" b="0" i="0" u="none" strike="noStrike">
                          <a:solidFill>
                            <a:srgbClr val="000000"/>
                          </a:solidFill>
                          <a:effectLst/>
                          <a:latin typeface="Calibri" panose="020F0502020204030204" pitchFamily="34" charset="0"/>
                        </a:rPr>
                        <a:t>16,6[09,8-26,6]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xmlns="" val="264660980"/>
                  </a:ext>
                </a:extLst>
              </a:tr>
              <a:tr h="280780">
                <a:tc>
                  <a:txBody>
                    <a:bodyPr/>
                    <a:lstStyle/>
                    <a:p>
                      <a:pPr algn="l" fontAlgn="b"/>
                      <a:r>
                        <a:rPr lang="fr-FR" sz="1600" b="0" i="0" u="none" strike="noStrike">
                          <a:solidFill>
                            <a:srgbClr val="000000"/>
                          </a:solidFill>
                          <a:effectLst/>
                          <a:latin typeface="Calibri" panose="020F0502020204030204" pitchFamily="34" charset="0"/>
                        </a:rPr>
                        <a:t>Maradi 2020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fontAlgn="b"/>
                      <a:r>
                        <a:rPr lang="fr-FR" sz="1600" b="0" i="0" u="none" strike="noStrike">
                          <a:solidFill>
                            <a:srgbClr val="000000"/>
                          </a:solidFill>
                          <a:effectLst/>
                          <a:latin typeface="Calibri" panose="020F0502020204030204" pitchFamily="34" charset="0"/>
                        </a:rPr>
                        <a:t>568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fontAlgn="b"/>
                      <a:r>
                        <a:rPr lang="fr-FR" sz="1600" b="0" i="0" u="none" strike="noStrike">
                          <a:solidFill>
                            <a:srgbClr val="000000"/>
                          </a:solidFill>
                          <a:effectLst/>
                          <a:latin typeface="Calibri" panose="020F0502020204030204" pitchFamily="34" charset="0"/>
                        </a:rPr>
                        <a:t>156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fr-FR" sz="1600" b="0" i="0" u="none" strike="noStrike">
                          <a:solidFill>
                            <a:srgbClr val="000000"/>
                          </a:solidFill>
                          <a:effectLst/>
                          <a:latin typeface="Calibri" panose="020F0502020204030204" pitchFamily="34" charset="0"/>
                        </a:rPr>
                        <a:t>27,5 [17,4-40,5]</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fontAlgn="b"/>
                      <a:r>
                        <a:rPr lang="fr-FR" sz="1600" b="0" i="0" u="none" strike="noStrike">
                          <a:solidFill>
                            <a:srgbClr val="000000"/>
                          </a:solidFill>
                          <a:effectLst/>
                          <a:latin typeface="Calibri" panose="020F0502020204030204" pitchFamily="34" charset="0"/>
                        </a:rPr>
                        <a:t>269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fontAlgn="b"/>
                      <a:r>
                        <a:rPr lang="fr-FR" sz="1600" b="0" i="0" u="none" strike="noStrike">
                          <a:solidFill>
                            <a:srgbClr val="000000"/>
                          </a:solidFill>
                          <a:effectLst/>
                          <a:latin typeface="Calibri" panose="020F0502020204030204" pitchFamily="34" charset="0"/>
                        </a:rPr>
                        <a:t>19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fr-FR" sz="1600" b="0" i="0" u="none" strike="noStrike">
                          <a:solidFill>
                            <a:srgbClr val="000000"/>
                          </a:solidFill>
                          <a:effectLst/>
                          <a:latin typeface="Calibri" panose="020F0502020204030204" pitchFamily="34" charset="0"/>
                        </a:rPr>
                        <a:t>06,7[02,5-16,5]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xmlns="" val="2738106688"/>
                  </a:ext>
                </a:extLst>
              </a:tr>
              <a:tr h="280780">
                <a:tc>
                  <a:txBody>
                    <a:bodyPr/>
                    <a:lstStyle/>
                    <a:p>
                      <a:pPr algn="l" fontAlgn="b"/>
                      <a:r>
                        <a:rPr lang="fr-FR" sz="1600" b="0" i="0" u="none" strike="noStrike">
                          <a:solidFill>
                            <a:srgbClr val="000000"/>
                          </a:solidFill>
                          <a:effectLst/>
                          <a:latin typeface="Calibri" panose="020F0502020204030204" pitchFamily="34" charset="0"/>
                        </a:rPr>
                        <a:t>Maradi 2021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fr-FR" sz="1600" b="0" i="0" u="none" strike="noStrike">
                          <a:solidFill>
                            <a:srgbClr val="000000"/>
                          </a:solidFill>
                          <a:effectLst/>
                          <a:latin typeface="Calibri" panose="020F0502020204030204" pitchFamily="34" charset="0"/>
                        </a:rPr>
                        <a:t>511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fr-FR" sz="1600" b="0" i="0" u="none" strike="noStrike">
                          <a:solidFill>
                            <a:srgbClr val="000000"/>
                          </a:solidFill>
                          <a:effectLst/>
                          <a:latin typeface="Calibri" panose="020F0502020204030204" pitchFamily="34" charset="0"/>
                        </a:rPr>
                        <a:t>128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fr-FR" sz="1600" b="0" i="0" u="none" strike="noStrike">
                          <a:solidFill>
                            <a:srgbClr val="000000"/>
                          </a:solidFill>
                          <a:effectLst/>
                          <a:latin typeface="Calibri" panose="020F0502020204030204" pitchFamily="34" charset="0"/>
                        </a:rPr>
                        <a:t>25[19,1-32,2]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fr-FR" sz="1600" b="0" i="0" u="none" strike="noStrike">
                          <a:solidFill>
                            <a:srgbClr val="000000"/>
                          </a:solidFill>
                          <a:effectLst/>
                          <a:latin typeface="Calibri" panose="020F0502020204030204" pitchFamily="34" charset="0"/>
                        </a:rPr>
                        <a:t>158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fr-FR" sz="1600" b="0" i="0" u="none" strike="noStrike">
                          <a:solidFill>
                            <a:srgbClr val="000000"/>
                          </a:solidFill>
                          <a:effectLst/>
                          <a:latin typeface="Calibri" panose="020F0502020204030204" pitchFamily="34" charset="0"/>
                        </a:rPr>
                        <a:t>27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fr-FR" sz="1600" b="0" i="0" u="none" strike="noStrike">
                          <a:solidFill>
                            <a:srgbClr val="000000"/>
                          </a:solidFill>
                          <a:effectLst/>
                          <a:latin typeface="Calibri" panose="020F0502020204030204" pitchFamily="34" charset="0"/>
                        </a:rPr>
                        <a:t>17,6[10,9-27,1]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xmlns="" val="3963632077"/>
                  </a:ext>
                </a:extLst>
              </a:tr>
              <a:tr h="280780">
                <a:tc>
                  <a:txBody>
                    <a:bodyPr/>
                    <a:lstStyle/>
                    <a:p>
                      <a:pPr algn="l" fontAlgn="b"/>
                      <a:r>
                        <a:rPr lang="fr-FR" sz="1600" b="0" i="0" u="none" strike="noStrike">
                          <a:solidFill>
                            <a:srgbClr val="000000"/>
                          </a:solidFill>
                          <a:effectLst/>
                          <a:latin typeface="Calibri" panose="020F0502020204030204" pitchFamily="34" charset="0"/>
                        </a:rPr>
                        <a:t>National 2020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fontAlgn="b"/>
                      <a:r>
                        <a:rPr lang="fr-FR" sz="1600" b="0" i="0" u="none" strike="noStrike">
                          <a:solidFill>
                            <a:srgbClr val="000000"/>
                          </a:solidFill>
                          <a:effectLst/>
                          <a:latin typeface="Calibri" panose="020F0502020204030204" pitchFamily="34" charset="0"/>
                        </a:rPr>
                        <a:t>9098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fontAlgn="b"/>
                      <a:r>
                        <a:rPr lang="fr-FR" sz="1600" b="0" i="0" u="none" strike="noStrike">
                          <a:solidFill>
                            <a:srgbClr val="000000"/>
                          </a:solidFill>
                          <a:effectLst/>
                          <a:latin typeface="Calibri" panose="020F0502020204030204" pitchFamily="34" charset="0"/>
                        </a:rPr>
                        <a:t>5187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fr-FR" sz="1600" b="0" i="0" u="none" strike="noStrike">
                          <a:solidFill>
                            <a:srgbClr val="000000"/>
                          </a:solidFill>
                          <a:effectLst/>
                          <a:latin typeface="Calibri" panose="020F0502020204030204" pitchFamily="34" charset="0"/>
                        </a:rPr>
                        <a:t>52,2 [48,6-56,8]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fontAlgn="b"/>
                      <a:r>
                        <a:rPr lang="fr-FR" sz="1600" b="0" i="0" u="none" strike="noStrike">
                          <a:solidFill>
                            <a:srgbClr val="000000"/>
                          </a:solidFill>
                          <a:effectLst/>
                          <a:latin typeface="Calibri" panose="020F0502020204030204" pitchFamily="34" charset="0"/>
                        </a:rPr>
                        <a:t>3999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r" fontAlgn="b"/>
                      <a:r>
                        <a:rPr lang="fr-FR" sz="1600" b="0" i="0" u="none" strike="noStrike">
                          <a:solidFill>
                            <a:srgbClr val="000000"/>
                          </a:solidFill>
                          <a:effectLst/>
                          <a:latin typeface="Calibri" panose="020F0502020204030204" pitchFamily="34" charset="0"/>
                        </a:rPr>
                        <a:t>339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b"/>
                      <a:r>
                        <a:rPr lang="fr-FR" sz="1600" b="0" i="0" u="none" strike="noStrike">
                          <a:solidFill>
                            <a:srgbClr val="000000"/>
                          </a:solidFill>
                          <a:effectLst/>
                          <a:latin typeface="Calibri" panose="020F0502020204030204" pitchFamily="34" charset="0"/>
                        </a:rPr>
                        <a:t>09,5[07,5-11,9]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xmlns="" val="3884465322"/>
                  </a:ext>
                </a:extLst>
              </a:tr>
              <a:tr h="280780">
                <a:tc>
                  <a:txBody>
                    <a:bodyPr/>
                    <a:lstStyle/>
                    <a:p>
                      <a:pPr algn="l" fontAlgn="b"/>
                      <a:r>
                        <a:rPr lang="fr-FR" sz="1600" b="0" i="0" u="none" strike="noStrike">
                          <a:solidFill>
                            <a:srgbClr val="000000"/>
                          </a:solidFill>
                          <a:effectLst/>
                          <a:latin typeface="Calibri" panose="020F0502020204030204" pitchFamily="34" charset="0"/>
                        </a:rPr>
                        <a:t>National 2021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fr-FR" sz="1600" b="0" i="0" u="none" strike="noStrike">
                          <a:solidFill>
                            <a:srgbClr val="000000"/>
                          </a:solidFill>
                          <a:effectLst/>
                          <a:latin typeface="Calibri" panose="020F0502020204030204" pitchFamily="34" charset="0"/>
                        </a:rPr>
                        <a:t>10477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fr-FR" sz="1600" b="0" i="0" u="none" strike="noStrike">
                          <a:solidFill>
                            <a:srgbClr val="000000"/>
                          </a:solidFill>
                          <a:effectLst/>
                          <a:latin typeface="Calibri" panose="020F0502020204030204" pitchFamily="34" charset="0"/>
                        </a:rPr>
                        <a:t>4901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fr-FR" sz="1600" b="0" i="0" u="none" strike="noStrike">
                          <a:solidFill>
                            <a:srgbClr val="000000"/>
                          </a:solidFill>
                          <a:effectLst/>
                          <a:latin typeface="Calibri" panose="020F0502020204030204" pitchFamily="34" charset="0"/>
                        </a:rPr>
                        <a:t>46,8[44,7-48,9]</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fr-FR" sz="1600" b="0" i="0" u="none" strike="noStrike">
                          <a:solidFill>
                            <a:srgbClr val="000000"/>
                          </a:solidFill>
                          <a:effectLst/>
                          <a:latin typeface="Calibri" panose="020F0502020204030204" pitchFamily="34" charset="0"/>
                        </a:rPr>
                        <a:t>2960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r>
                        <a:rPr lang="fr-FR" sz="1600" b="0" i="0" u="none" strike="noStrike">
                          <a:solidFill>
                            <a:srgbClr val="000000"/>
                          </a:solidFill>
                          <a:effectLst/>
                          <a:latin typeface="Calibri" panose="020F0502020204030204" pitchFamily="34" charset="0"/>
                        </a:rPr>
                        <a:t>695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fr-FR" sz="1600" b="0" i="0" u="none" strike="noStrike" dirty="0">
                          <a:solidFill>
                            <a:srgbClr val="000000"/>
                          </a:solidFill>
                          <a:effectLst/>
                          <a:latin typeface="Calibri" panose="020F0502020204030204" pitchFamily="34" charset="0"/>
                        </a:rPr>
                        <a:t>23,1[20,0-26,5]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xmlns="" val="265540950"/>
                  </a:ext>
                </a:extLst>
              </a:tr>
            </a:tbl>
          </a:graphicData>
        </a:graphic>
      </p:graphicFrame>
      <p:sp>
        <p:nvSpPr>
          <p:cNvPr id="8" name="ZoneTexte 7"/>
          <p:cNvSpPr txBox="1"/>
          <p:nvPr/>
        </p:nvSpPr>
        <p:spPr>
          <a:xfrm>
            <a:off x="463137" y="6064469"/>
            <a:ext cx="2910683" cy="276999"/>
          </a:xfrm>
          <a:prstGeom prst="rect">
            <a:avLst/>
          </a:prstGeom>
          <a:noFill/>
        </p:spPr>
        <p:txBody>
          <a:bodyPr wrap="square" rtlCol="0">
            <a:spAutoFit/>
          </a:bodyPr>
          <a:lstStyle/>
          <a:p>
            <a:r>
              <a:rPr lang="en-US" sz="1200" b="1" dirty="0"/>
              <a:t>Source SMART 2020/2021</a:t>
            </a:r>
          </a:p>
        </p:txBody>
      </p:sp>
    </p:spTree>
    <p:extLst>
      <p:ext uri="{BB962C8B-B14F-4D97-AF65-F5344CB8AC3E}">
        <p14:creationId xmlns:p14="http://schemas.microsoft.com/office/powerpoint/2010/main" val="1515633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3</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3</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Contexte de l’étude </a:t>
            </a:r>
          </a:p>
        </p:txBody>
      </p:sp>
      <p:sp>
        <p:nvSpPr>
          <p:cNvPr id="11" name="Titre 1"/>
          <p:cNvSpPr txBox="1">
            <a:spLocks/>
          </p:cNvSpPr>
          <p:nvPr/>
        </p:nvSpPr>
        <p:spPr bwMode="auto">
          <a:xfrm>
            <a:off x="154379" y="1124609"/>
            <a:ext cx="8807729" cy="630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lvl="0" algn="ctr">
              <a:lnSpc>
                <a:spcPct val="95000"/>
              </a:lnSpc>
              <a:spcBef>
                <a:spcPts val="600"/>
              </a:spcBef>
              <a:spcAft>
                <a:spcPts val="600"/>
              </a:spcAft>
            </a:pPr>
            <a:r>
              <a:rPr kumimoji="0" lang="fr-FR" sz="1600" b="1" i="1"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
            </a:r>
            <a:br>
              <a:rPr kumimoji="0" lang="fr-FR" sz="1600" b="1" i="1"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br>
            <a:r>
              <a:rPr kumimoji="0" lang="fr-FR" sz="16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x-none" sz="16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rPr>
              <a:t> </a:t>
            </a:r>
            <a:r>
              <a:rPr lang="fr-FR" sz="2000" b="1" dirty="0">
                <a:solidFill>
                  <a:schemeClr val="accent1">
                    <a:lumMod val="50000"/>
                  </a:schemeClr>
                </a:solidFill>
                <a:latin typeface="+mn-lt"/>
                <a:ea typeface="+mn-ea"/>
                <a:cs typeface="+mn-cs"/>
              </a:rPr>
              <a:t>Tendances de la prévalence de la malnutrition chronique chez les enfants de moins de cinq ans à Agadez et Maradi</a:t>
            </a:r>
            <a:r>
              <a:rPr kumimoji="0" lang="fr-FR" sz="2000" b="1" i="0" u="none" strike="noStrike" kern="1200" cap="none" spc="0" normalizeH="0" baseline="0" noProof="0" dirty="0">
                <a:ln>
                  <a:noFill/>
                </a:ln>
                <a:solidFill>
                  <a:sysClr val="windowText" lastClr="000000"/>
                </a:solidFill>
                <a:effectLst/>
                <a:uLnTx/>
                <a:uFillTx/>
                <a:latin typeface="Calibri" panose="020F0502020204030204"/>
                <a:ea typeface="Times New Roman" panose="02020603050405020304" pitchFamily="18" charset="0"/>
              </a:rPr>
              <a:t/>
            </a:r>
            <a:br>
              <a:rPr kumimoji="0" lang="fr-FR" sz="2000" b="1" i="0" u="none" strike="noStrike" kern="1200" cap="none" spc="0" normalizeH="0" baseline="0" noProof="0" dirty="0">
                <a:ln>
                  <a:noFill/>
                </a:ln>
                <a:solidFill>
                  <a:sysClr val="windowText" lastClr="000000"/>
                </a:solidFill>
                <a:effectLst/>
                <a:uLnTx/>
                <a:uFillTx/>
                <a:latin typeface="Calibri" panose="020F0502020204030204"/>
                <a:ea typeface="Times New Roman" panose="02020603050405020304" pitchFamily="18" charset="0"/>
              </a:rPr>
            </a:br>
            <a:endParaRPr kumimoji="0" lang="fr-FR" altLang="fr-FR" sz="2000" b="1" i="0" u="none" strike="noStrike" kern="1200" cap="none" spc="0" normalizeH="0" baseline="0" noProof="0" dirty="0">
              <a:ln>
                <a:noFill/>
              </a:ln>
              <a:solidFill>
                <a:sysClr val="windowText" lastClr="000000"/>
              </a:solidFill>
              <a:effectLst/>
              <a:uLnTx/>
              <a:uFillTx/>
              <a:latin typeface="Calibri" panose="020F0502020204030204"/>
            </a:endParaRPr>
          </a:p>
        </p:txBody>
      </p:sp>
      <p:sp>
        <p:nvSpPr>
          <p:cNvPr id="18" name="Espace réservé du contenu 2"/>
          <p:cNvSpPr txBox="1">
            <a:spLocks/>
          </p:cNvSpPr>
          <p:nvPr/>
        </p:nvSpPr>
        <p:spPr bwMode="auto">
          <a:xfrm>
            <a:off x="154379" y="1761445"/>
            <a:ext cx="8855477" cy="929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fr-FR" altLang="fr-FR" sz="2000" u="sng" dirty="0">
                <a:solidFill>
                  <a:schemeClr val="accent5">
                    <a:lumMod val="75000"/>
                  </a:schemeClr>
                </a:solidFill>
                <a:latin typeface="+mj-lt"/>
              </a:rPr>
              <a:t>Constats: Agadez présente une prévalence inférieure à la valeur nationale et très largement inférieure à celle de Maradi quelle que soit l’année considérée </a:t>
            </a:r>
          </a:p>
        </p:txBody>
      </p:sp>
      <p:pic>
        <p:nvPicPr>
          <p:cNvPr id="2" name="Image 1"/>
          <p:cNvPicPr>
            <a:picLocks noChangeAspect="1"/>
          </p:cNvPicPr>
          <p:nvPr/>
        </p:nvPicPr>
        <p:blipFill>
          <a:blip r:embed="rId5"/>
          <a:stretch>
            <a:fillRect/>
          </a:stretch>
        </p:blipFill>
        <p:spPr>
          <a:xfrm>
            <a:off x="158163" y="2690792"/>
            <a:ext cx="8891384" cy="3582057"/>
          </a:xfrm>
          <a:prstGeom prst="rect">
            <a:avLst/>
          </a:prstGeom>
        </p:spPr>
      </p:pic>
    </p:spTree>
    <p:extLst>
      <p:ext uri="{BB962C8B-B14F-4D97-AF65-F5344CB8AC3E}">
        <p14:creationId xmlns:p14="http://schemas.microsoft.com/office/powerpoint/2010/main" val="54108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4</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4</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Contexte de l’étude </a:t>
            </a:r>
          </a:p>
        </p:txBody>
      </p:sp>
      <p:sp>
        <p:nvSpPr>
          <p:cNvPr id="11" name="Titre 1"/>
          <p:cNvSpPr txBox="1">
            <a:spLocks/>
          </p:cNvSpPr>
          <p:nvPr/>
        </p:nvSpPr>
        <p:spPr bwMode="auto">
          <a:xfrm>
            <a:off x="154379" y="1156580"/>
            <a:ext cx="8807729" cy="2394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lvl="0" algn="ctr">
              <a:lnSpc>
                <a:spcPct val="95000"/>
              </a:lnSpc>
              <a:spcBef>
                <a:spcPts val="600"/>
              </a:spcBef>
              <a:spcAft>
                <a:spcPts val="600"/>
              </a:spcAft>
            </a:pPr>
            <a:r>
              <a:rPr kumimoji="0" lang="x-none" sz="18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j-cs"/>
              </a:rPr>
              <a:t> </a:t>
            </a:r>
            <a:r>
              <a:rPr lang="fr-FR" sz="2400" b="1" dirty="0">
                <a:solidFill>
                  <a:schemeClr val="accent1">
                    <a:lumMod val="50000"/>
                  </a:schemeClr>
                </a:solidFill>
                <a:latin typeface="+mn-lt"/>
                <a:ea typeface="+mn-ea"/>
                <a:cs typeface="+mn-cs"/>
              </a:rPr>
              <a:t>l’analyse de la situation nutritionnelle du pays réalisée par la PNIN révèle que </a:t>
            </a:r>
            <a:r>
              <a:rPr lang="fr-FR" sz="2400" b="1" dirty="0">
                <a:solidFill>
                  <a:srgbClr val="C00000"/>
                </a:solidFill>
                <a:latin typeface="+mn-lt"/>
                <a:ea typeface="+mn-ea"/>
                <a:cs typeface="+mn-cs"/>
              </a:rPr>
              <a:t>plus de 2 millions d’enfants de moins de cinq (5) ans sont affectés par le retard de croissance ou malnutrition chronique, la moitié des femmes en âge de procréer et environs 2 enfants sur 3 sont anémiés </a:t>
            </a:r>
            <a:r>
              <a:rPr lang="fr-FR" sz="2400" b="1" dirty="0">
                <a:solidFill>
                  <a:schemeClr val="accent1">
                    <a:lumMod val="50000"/>
                  </a:schemeClr>
                </a:solidFill>
                <a:latin typeface="+mn-lt"/>
                <a:ea typeface="+mn-ea"/>
                <a:cs typeface="+mn-cs"/>
              </a:rPr>
              <a:t>(Notes d’informations INS/PNIN, 2020)</a:t>
            </a:r>
          </a:p>
        </p:txBody>
      </p:sp>
      <p:sp>
        <p:nvSpPr>
          <p:cNvPr id="18" name="Espace réservé du contenu 2"/>
          <p:cNvSpPr txBox="1">
            <a:spLocks/>
          </p:cNvSpPr>
          <p:nvPr/>
        </p:nvSpPr>
        <p:spPr bwMode="auto">
          <a:xfrm>
            <a:off x="154379" y="3571259"/>
            <a:ext cx="8855477" cy="260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fr-FR" altLang="fr-FR" sz="2000" dirty="0">
                <a:solidFill>
                  <a:schemeClr val="accent4">
                    <a:lumMod val="75000"/>
                  </a:schemeClr>
                </a:solidFill>
                <a:latin typeface="+mj-lt"/>
              </a:rPr>
              <a:t>Les disparités entres les régions: 3 catégories</a:t>
            </a:r>
          </a:p>
          <a:p>
            <a:pPr lvl="0"/>
            <a:r>
              <a:rPr lang="fr-FR" altLang="fr-FR" sz="2000" dirty="0">
                <a:solidFill>
                  <a:srgbClr val="C00000"/>
                </a:solidFill>
                <a:latin typeface="+mj-lt"/>
              </a:rPr>
              <a:t>1ère catégorie</a:t>
            </a:r>
            <a:r>
              <a:rPr lang="fr-FR" altLang="fr-FR" sz="2000" dirty="0">
                <a:solidFill>
                  <a:schemeClr val="accent4">
                    <a:lumMod val="75000"/>
                  </a:schemeClr>
                </a:solidFill>
                <a:latin typeface="+mj-lt"/>
              </a:rPr>
              <a:t>: régions présentant une </a:t>
            </a:r>
            <a:r>
              <a:rPr lang="fr-FR" altLang="fr-FR" sz="2000" dirty="0">
                <a:solidFill>
                  <a:srgbClr val="C00000"/>
                </a:solidFill>
                <a:latin typeface="+mj-lt"/>
              </a:rPr>
              <a:t>prévalence très élevée de la malnutrition chronique</a:t>
            </a:r>
            <a:r>
              <a:rPr lang="fr-FR" altLang="fr-FR" sz="2000" dirty="0">
                <a:solidFill>
                  <a:schemeClr val="accent4">
                    <a:lumMod val="75000"/>
                  </a:schemeClr>
                </a:solidFill>
                <a:latin typeface="+mj-lt"/>
              </a:rPr>
              <a:t> chez les enfants de moins de cinq ans (Maradi et Zinder)</a:t>
            </a:r>
          </a:p>
          <a:p>
            <a:pPr lvl="0"/>
            <a:r>
              <a:rPr lang="fr-FR" altLang="fr-FR" sz="2000" dirty="0">
                <a:solidFill>
                  <a:srgbClr val="C00000"/>
                </a:solidFill>
                <a:latin typeface="+mj-lt"/>
              </a:rPr>
              <a:t>2ème catégorie</a:t>
            </a:r>
            <a:r>
              <a:rPr lang="fr-FR" altLang="fr-FR" sz="2000" dirty="0">
                <a:solidFill>
                  <a:schemeClr val="accent4">
                    <a:lumMod val="75000"/>
                  </a:schemeClr>
                </a:solidFill>
                <a:latin typeface="+mj-lt"/>
              </a:rPr>
              <a:t>: régions présentant des </a:t>
            </a:r>
            <a:r>
              <a:rPr lang="fr-FR" altLang="fr-FR" sz="2000" dirty="0">
                <a:solidFill>
                  <a:srgbClr val="C00000"/>
                </a:solidFill>
                <a:latin typeface="+mj-lt"/>
              </a:rPr>
              <a:t>tendances tout aussi élevées </a:t>
            </a:r>
            <a:r>
              <a:rPr lang="fr-FR" altLang="fr-FR" sz="2000" dirty="0">
                <a:solidFill>
                  <a:schemeClr val="accent4">
                    <a:lumMod val="75000"/>
                  </a:schemeClr>
                </a:solidFill>
                <a:latin typeface="+mj-lt"/>
              </a:rPr>
              <a:t>(Dosso, Tillabéri, Agadez, Diffa, Tahoua)</a:t>
            </a:r>
          </a:p>
          <a:p>
            <a:pPr lvl="0"/>
            <a:r>
              <a:rPr lang="fr-FR" altLang="fr-FR" sz="2000" dirty="0">
                <a:solidFill>
                  <a:srgbClr val="C00000"/>
                </a:solidFill>
                <a:latin typeface="+mj-lt"/>
              </a:rPr>
              <a:t>3ème catégorie</a:t>
            </a:r>
            <a:r>
              <a:rPr lang="fr-FR" altLang="fr-FR" sz="2000" dirty="0">
                <a:solidFill>
                  <a:schemeClr val="accent4">
                    <a:lumMod val="75000"/>
                  </a:schemeClr>
                </a:solidFill>
                <a:latin typeface="+mj-lt"/>
              </a:rPr>
              <a:t>: région avec une </a:t>
            </a:r>
            <a:r>
              <a:rPr lang="fr-FR" altLang="fr-FR" sz="2000" dirty="0">
                <a:solidFill>
                  <a:srgbClr val="C00000"/>
                </a:solidFill>
                <a:latin typeface="+mj-lt"/>
              </a:rPr>
              <a:t>prévalence faible </a:t>
            </a:r>
            <a:r>
              <a:rPr lang="fr-FR" altLang="fr-FR" sz="2000" dirty="0">
                <a:solidFill>
                  <a:schemeClr val="accent4">
                    <a:lumMod val="75000"/>
                  </a:schemeClr>
                </a:solidFill>
                <a:latin typeface="+mj-lt"/>
              </a:rPr>
              <a:t>(Niamey)</a:t>
            </a:r>
          </a:p>
        </p:txBody>
      </p:sp>
    </p:spTree>
    <p:extLst>
      <p:ext uri="{BB962C8B-B14F-4D97-AF65-F5344CB8AC3E}">
        <p14:creationId xmlns:p14="http://schemas.microsoft.com/office/powerpoint/2010/main" val="150856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5</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5</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Contexte de l’étude </a:t>
            </a:r>
          </a:p>
        </p:txBody>
      </p:sp>
      <p:sp>
        <p:nvSpPr>
          <p:cNvPr id="19" name="Espace réservé du contenu 2"/>
          <p:cNvSpPr txBox="1">
            <a:spLocks/>
          </p:cNvSpPr>
          <p:nvPr/>
        </p:nvSpPr>
        <p:spPr bwMode="auto">
          <a:xfrm>
            <a:off x="118754" y="1071154"/>
            <a:ext cx="8891102" cy="5175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None/>
              <a:tabLst/>
              <a:defRPr/>
            </a:pPr>
            <a:r>
              <a:rPr kumimoji="0" lang="fr-FR" sz="2800" b="0" i="0" u="none" strike="noStrike" kern="1200" cap="none" spc="0" normalizeH="0" baseline="0" noProof="0" dirty="0">
                <a:ln>
                  <a:noFill/>
                </a:ln>
                <a:solidFill>
                  <a:srgbClr val="FF0000"/>
                </a:solidFill>
                <a:effectLst/>
                <a:uLnTx/>
                <a:uFillTx/>
                <a:latin typeface="+mj-lt"/>
                <a:ea typeface="+mn-ea"/>
                <a:cs typeface="+mn-cs"/>
              </a:rPr>
              <a:t>Défi majeur: renverser les tendances élevées constatées dans les régions </a:t>
            </a:r>
          </a:p>
          <a:p>
            <a:pPr marL="0" marR="0" lvl="0" indent="0" algn="just" defTabSz="914400" rtl="0" eaLnBrk="1" fontAlgn="auto" latinLnBrk="0" hangingPunct="1">
              <a:lnSpc>
                <a:spcPct val="90000"/>
              </a:lnSpc>
              <a:spcBef>
                <a:spcPts val="1000"/>
              </a:spcBef>
              <a:spcAft>
                <a:spcPts val="0"/>
              </a:spcAft>
              <a:buClrTx/>
              <a:buSzTx/>
              <a:buNone/>
              <a:tabLst/>
              <a:defRPr/>
            </a:pPr>
            <a:endPar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just" defTabSz="914400" rtl="0" eaLnBrk="1" fontAlgn="auto" latinLnBrk="0" hangingPunct="1">
              <a:lnSpc>
                <a:spcPct val="90000"/>
              </a:lnSpc>
              <a:spcBef>
                <a:spcPts val="1000"/>
              </a:spcBef>
              <a:spcAft>
                <a:spcPts val="0"/>
              </a:spcAft>
              <a:buClrTx/>
              <a:buSzTx/>
              <a:buNone/>
              <a:tabLst/>
              <a:defRPr/>
            </a:pPr>
            <a:endParaRPr lang="fr-FR" dirty="0">
              <a:solidFill>
                <a:srgbClr val="FF0000"/>
              </a:solidFill>
              <a:latin typeface="Calibri" panose="020F0502020204030204"/>
            </a:endParaRPr>
          </a:p>
          <a:p>
            <a:pPr marL="0" marR="0" lvl="0" indent="0" algn="just" defTabSz="914400" rtl="0" eaLnBrk="1" fontAlgn="auto" latinLnBrk="0" hangingPunct="1">
              <a:lnSpc>
                <a:spcPct val="90000"/>
              </a:lnSpc>
              <a:spcBef>
                <a:spcPts val="1000"/>
              </a:spcBef>
              <a:spcAft>
                <a:spcPts val="0"/>
              </a:spcAft>
              <a:buClrTx/>
              <a:buSzTx/>
              <a:buNone/>
              <a:tabLst/>
              <a:defRPr/>
            </a:pPr>
            <a:endParaRPr kumimoji="0" lang="fr-FR" sz="28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400" b="0" i="0" u="none" strike="noStrike" kern="1200" cap="none" spc="0" normalizeH="0" baseline="0" noProof="0" dirty="0">
                <a:ln>
                  <a:noFill/>
                </a:ln>
                <a:solidFill>
                  <a:srgbClr val="FF0000"/>
                </a:solidFill>
                <a:effectLst/>
                <a:uLnTx/>
                <a:uFillTx/>
                <a:latin typeface="+mj-lt"/>
                <a:ea typeface="+mn-ea"/>
                <a:cs typeface="+mn-cs"/>
              </a:rPr>
              <a:t>La PNIN recommande de faire une étude qualitative approfondie sur les facteurs déterminants de la prévalence élevée de la malnutrition </a:t>
            </a:r>
            <a:endParaRPr kumimoji="0" lang="fr-FR" sz="2400" b="0" i="0" u="none" strike="noStrike" kern="1200" cap="none" spc="0" normalizeH="0" baseline="0" noProof="0" dirty="0">
              <a:ln>
                <a:noFill/>
              </a:ln>
              <a:solidFill>
                <a:sysClr val="windowText" lastClr="000000"/>
              </a:solidFill>
              <a:effectLst/>
              <a:uLnTx/>
              <a:uFillTx/>
              <a:latin typeface="+mj-lt"/>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FR"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22" name="Ellipse 21"/>
          <p:cNvSpPr/>
          <p:nvPr/>
        </p:nvSpPr>
        <p:spPr>
          <a:xfrm>
            <a:off x="901338" y="4835047"/>
            <a:ext cx="3462812" cy="1340285"/>
          </a:xfrm>
          <a:prstGeom prst="ellipse">
            <a:avLst/>
          </a:prstGeom>
          <a:solidFill>
            <a:srgbClr val="ED7D31"/>
          </a:solidFill>
          <a:ln w="12700" cap="flat" cmpd="sng" algn="ctr">
            <a:solidFill>
              <a:srgbClr val="ED7D31">
                <a:shade val="50000"/>
              </a:srgbClr>
            </a:solidFill>
            <a:prstDash val="solid"/>
            <a:miter lim="800000"/>
          </a:ln>
          <a:effectLst/>
        </p:spPr>
        <p:txBody>
          <a:bodyPr anchor="ctr"/>
          <a:lstStyle/>
          <a:p>
            <a:pPr marL="0" marR="0" lvl="1" indent="0" algn="just"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1" indent="0" algn="ctr"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prstClr val="black"/>
                </a:solidFill>
                <a:effectLst/>
                <a:uLnTx/>
                <a:uFillTx/>
                <a:latin typeface="+mj-lt"/>
                <a:ea typeface="+mn-ea"/>
                <a:cs typeface="+mn-cs"/>
              </a:rPr>
              <a:t>Maradi,</a:t>
            </a:r>
            <a:r>
              <a:rPr kumimoji="0" lang="fr-FR" b="0" i="0" u="none" strike="noStrike" kern="0" cap="none" spc="0" normalizeH="0" baseline="0" noProof="0" dirty="0">
                <a:ln>
                  <a:noFill/>
                </a:ln>
                <a:solidFill>
                  <a:prstClr val="black"/>
                </a:solidFill>
                <a:effectLst/>
                <a:uLnTx/>
                <a:uFillTx/>
                <a:latin typeface="+mj-lt"/>
                <a:ea typeface="+mn-ea"/>
                <a:cs typeface="+mn-cs"/>
              </a:rPr>
              <a:t>  sévèrement touchée avec tendances élevées</a:t>
            </a:r>
          </a:p>
          <a:p>
            <a:pPr marL="0" marR="0" lvl="1" indent="0" algn="just"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3" name="Ellipse 22"/>
          <p:cNvSpPr/>
          <p:nvPr/>
        </p:nvSpPr>
        <p:spPr>
          <a:xfrm>
            <a:off x="5146734" y="4818775"/>
            <a:ext cx="3333387" cy="1393451"/>
          </a:xfrm>
          <a:prstGeom prst="ellipse">
            <a:avLst/>
          </a:prstGeom>
          <a:solidFill>
            <a:srgbClr val="FFC000"/>
          </a:solidFill>
          <a:ln w="12700" cap="flat" cmpd="sng" algn="ctr">
            <a:solidFill>
              <a:srgbClr val="FFC000">
                <a:shade val="50000"/>
              </a:srgbClr>
            </a:solidFill>
            <a:prstDash val="solid"/>
            <a:miter lim="800000"/>
          </a:ln>
          <a:effectLst/>
        </p:spPr>
        <p:txBody>
          <a:bodyPr anchor="ctr"/>
          <a:lstStyle/>
          <a:p>
            <a:pPr marL="0" marR="0" lvl="1" indent="0" algn="ctr"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prstClr val="black"/>
                </a:solidFill>
                <a:effectLst/>
                <a:uLnTx/>
                <a:uFillTx/>
                <a:latin typeface="+mj-lt"/>
                <a:ea typeface="+mn-ea"/>
                <a:cs typeface="+mn-cs"/>
              </a:rPr>
              <a:t>Agadez,</a:t>
            </a:r>
            <a:r>
              <a:rPr kumimoji="0" lang="fr-FR" b="0" i="0" u="none" strike="noStrike" kern="0" cap="none" spc="0" normalizeH="0" baseline="0" noProof="0" dirty="0">
                <a:ln>
                  <a:noFill/>
                </a:ln>
                <a:solidFill>
                  <a:prstClr val="black"/>
                </a:solidFill>
                <a:effectLst/>
                <a:uLnTx/>
                <a:uFillTx/>
                <a:latin typeface="+mj-lt"/>
                <a:ea typeface="+mn-ea"/>
                <a:cs typeface="+mn-cs"/>
              </a:rPr>
              <a:t> faiblement touchée, mais les tendances  sont aussi élevées </a:t>
            </a:r>
          </a:p>
        </p:txBody>
      </p:sp>
      <p:sp>
        <p:nvSpPr>
          <p:cNvPr id="2" name="Organigramme : Terminateur 1"/>
          <p:cNvSpPr/>
          <p:nvPr/>
        </p:nvSpPr>
        <p:spPr>
          <a:xfrm>
            <a:off x="1436499" y="2175896"/>
            <a:ext cx="6100354" cy="563403"/>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Suite aux analyses effectuées par la PNIN et validées par le CT/PNSN </a:t>
            </a:r>
          </a:p>
        </p:txBody>
      </p:sp>
      <p:sp>
        <p:nvSpPr>
          <p:cNvPr id="3" name="Flèche vers le bas 2"/>
          <p:cNvSpPr/>
          <p:nvPr/>
        </p:nvSpPr>
        <p:spPr>
          <a:xfrm>
            <a:off x="4035591" y="2739299"/>
            <a:ext cx="902170" cy="8007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9034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6</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6</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Les objectifs de l’étude </a:t>
            </a:r>
          </a:p>
        </p:txBody>
      </p:sp>
      <p:sp>
        <p:nvSpPr>
          <p:cNvPr id="11" name="Titre 1"/>
          <p:cNvSpPr txBox="1">
            <a:spLocks/>
          </p:cNvSpPr>
          <p:nvPr/>
        </p:nvSpPr>
        <p:spPr bwMode="auto">
          <a:xfrm>
            <a:off x="154379" y="1156580"/>
            <a:ext cx="8807729" cy="149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lvl="0" algn="ctr">
              <a:lnSpc>
                <a:spcPct val="95000"/>
              </a:lnSpc>
              <a:spcBef>
                <a:spcPts val="600"/>
              </a:spcBef>
              <a:spcAft>
                <a:spcPts val="600"/>
              </a:spcAft>
            </a:pPr>
            <a:r>
              <a:rPr kumimoji="0" lang="x-none" sz="18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j-cs"/>
              </a:rPr>
              <a:t> </a:t>
            </a:r>
            <a:r>
              <a:rPr lang="fr-FR" sz="2400" b="1" dirty="0">
                <a:solidFill>
                  <a:schemeClr val="accent1">
                    <a:lumMod val="50000"/>
                  </a:schemeClr>
                </a:solidFill>
                <a:latin typeface="+mn-lt"/>
                <a:ea typeface="+mn-ea"/>
                <a:cs typeface="+mn-cs"/>
              </a:rPr>
              <a:t>L’objectif principal : Comprendre les phénomènes/facteurs ou déterminants qui expliquent les tendances élevées de la malnutrition chez les enfants de moins de cinq (5) ans</a:t>
            </a:r>
          </a:p>
        </p:txBody>
      </p:sp>
      <p:sp>
        <p:nvSpPr>
          <p:cNvPr id="18" name="Espace réservé du contenu 2"/>
          <p:cNvSpPr txBox="1">
            <a:spLocks/>
          </p:cNvSpPr>
          <p:nvPr/>
        </p:nvSpPr>
        <p:spPr bwMode="auto">
          <a:xfrm>
            <a:off x="154379" y="2669385"/>
            <a:ext cx="8855477" cy="3455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1200"/>
              </a:spcBef>
              <a:spcAft>
                <a:spcPts val="1200"/>
              </a:spcAft>
              <a:buNone/>
            </a:pPr>
            <a:r>
              <a:rPr lang="fr-FR" altLang="fr-FR" sz="2000" dirty="0">
                <a:solidFill>
                  <a:schemeClr val="accent4">
                    <a:lumMod val="75000"/>
                  </a:schemeClr>
                </a:solidFill>
                <a:latin typeface="+mj-lt"/>
              </a:rPr>
              <a:t>De façon spécifique, il s’agit de:</a:t>
            </a:r>
          </a:p>
          <a:p>
            <a:pPr marL="452438" lvl="0" indent="-452438" algn="just">
              <a:spcBef>
                <a:spcPts val="1200"/>
              </a:spcBef>
              <a:spcAft>
                <a:spcPts val="1200"/>
              </a:spcAft>
              <a:buFont typeface="Wingdings" panose="05000000000000000000" pitchFamily="2" charset="2"/>
              <a:buChar char="Ø"/>
            </a:pPr>
            <a:r>
              <a:rPr lang="fr-FR" altLang="fr-FR" sz="2000" dirty="0">
                <a:solidFill>
                  <a:schemeClr val="accent4">
                    <a:lumMod val="75000"/>
                  </a:schemeClr>
                </a:solidFill>
                <a:latin typeface="+mj-lt"/>
              </a:rPr>
              <a:t>Analyser l’évolution des connaissances des populations et appréhender la performance des programmes et politiques pour un changement de comportements et pratiques en matière de nutrition </a:t>
            </a:r>
            <a:r>
              <a:rPr lang="fr-FR" altLang="fr-FR" sz="2000" dirty="0" smtClean="0">
                <a:solidFill>
                  <a:schemeClr val="accent4">
                    <a:lumMod val="75000"/>
                  </a:schemeClr>
                </a:solidFill>
                <a:latin typeface="+mj-lt"/>
              </a:rPr>
              <a:t>;</a:t>
            </a:r>
          </a:p>
          <a:p>
            <a:pPr marL="452438" lvl="0" indent="-452438" algn="just">
              <a:spcBef>
                <a:spcPts val="1200"/>
              </a:spcBef>
              <a:spcAft>
                <a:spcPts val="1200"/>
              </a:spcAft>
              <a:buFont typeface="Wingdings" panose="05000000000000000000" pitchFamily="2" charset="2"/>
              <a:buChar char="Ø"/>
            </a:pPr>
            <a:endParaRPr lang="fr-FR" altLang="fr-FR" sz="2000" dirty="0">
              <a:solidFill>
                <a:schemeClr val="accent4">
                  <a:lumMod val="75000"/>
                </a:schemeClr>
              </a:solidFill>
              <a:latin typeface="+mj-lt"/>
            </a:endParaRPr>
          </a:p>
          <a:p>
            <a:pPr marL="452438" indent="-452438" algn="just">
              <a:spcBef>
                <a:spcPts val="1200"/>
              </a:spcBef>
              <a:spcAft>
                <a:spcPts val="1200"/>
              </a:spcAft>
              <a:buFont typeface="Wingdings" panose="05000000000000000000" pitchFamily="2" charset="2"/>
              <a:buChar char="Ø"/>
            </a:pPr>
            <a:r>
              <a:rPr lang="fr-FR" altLang="fr-FR" sz="2000" dirty="0">
                <a:solidFill>
                  <a:schemeClr val="accent4">
                    <a:lumMod val="75000"/>
                  </a:schemeClr>
                </a:solidFill>
                <a:latin typeface="+mj-lt"/>
              </a:rPr>
              <a:t>Cartographier et documenter les pratiques et comportements alimentaires des ménages ainsi que leurs impacts positifs ou négatifs sur l’alimentation/nutrition des enfants</a:t>
            </a:r>
          </a:p>
          <a:p>
            <a:pPr marL="0" lvl="0" indent="0">
              <a:buNone/>
            </a:pPr>
            <a:endParaRPr lang="fr-FR" altLang="fr-FR" sz="2000" u="sng" dirty="0">
              <a:solidFill>
                <a:schemeClr val="accent4">
                  <a:lumMod val="75000"/>
                </a:schemeClr>
              </a:solidFill>
              <a:latin typeface="+mj-lt"/>
            </a:endParaRPr>
          </a:p>
        </p:txBody>
      </p:sp>
    </p:spTree>
    <p:extLst>
      <p:ext uri="{BB962C8B-B14F-4D97-AF65-F5344CB8AC3E}">
        <p14:creationId xmlns:p14="http://schemas.microsoft.com/office/powerpoint/2010/main" val="623351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7</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7</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Les objectifs de l’étude </a:t>
            </a:r>
          </a:p>
        </p:txBody>
      </p:sp>
      <p:sp>
        <p:nvSpPr>
          <p:cNvPr id="18" name="Espace réservé du contenu 2"/>
          <p:cNvSpPr txBox="1">
            <a:spLocks/>
          </p:cNvSpPr>
          <p:nvPr/>
        </p:nvSpPr>
        <p:spPr bwMode="auto">
          <a:xfrm>
            <a:off x="154379" y="1555288"/>
            <a:ext cx="8855477" cy="4424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spcBef>
                <a:spcPts val="1200"/>
              </a:spcBef>
              <a:spcAft>
                <a:spcPts val="1200"/>
              </a:spcAft>
              <a:buNone/>
            </a:pPr>
            <a:endParaRPr lang="fr-FR" altLang="fr-FR" sz="2000" dirty="0" smtClean="0">
              <a:solidFill>
                <a:schemeClr val="accent4">
                  <a:lumMod val="75000"/>
                </a:schemeClr>
              </a:solidFill>
              <a:latin typeface="+mj-lt"/>
            </a:endParaRPr>
          </a:p>
          <a:p>
            <a:pPr marL="452438" lvl="0" indent="-452438" algn="just">
              <a:spcBef>
                <a:spcPts val="1200"/>
              </a:spcBef>
              <a:spcAft>
                <a:spcPts val="1200"/>
              </a:spcAft>
              <a:buFont typeface="Wingdings" panose="05000000000000000000" pitchFamily="2" charset="2"/>
              <a:buChar char="Ø"/>
            </a:pPr>
            <a:r>
              <a:rPr lang="fr-FR" altLang="fr-FR" sz="2000" dirty="0" smtClean="0">
                <a:solidFill>
                  <a:schemeClr val="accent4">
                    <a:lumMod val="75000"/>
                  </a:schemeClr>
                </a:solidFill>
                <a:latin typeface="+mj-lt"/>
              </a:rPr>
              <a:t>Déterminer les restrictions alimentaires vis-à-vis des enfants en bas âge, de la femme enceinte et allaitantes;</a:t>
            </a:r>
          </a:p>
          <a:p>
            <a:pPr marL="452438" lvl="0" indent="-452438" algn="just">
              <a:spcBef>
                <a:spcPts val="1200"/>
              </a:spcBef>
              <a:spcAft>
                <a:spcPts val="1200"/>
              </a:spcAft>
              <a:buFont typeface="Wingdings" panose="05000000000000000000" pitchFamily="2" charset="2"/>
              <a:buChar char="Ø"/>
            </a:pPr>
            <a:endParaRPr lang="fr-FR" altLang="fr-FR" sz="2000" dirty="0" smtClean="0">
              <a:solidFill>
                <a:schemeClr val="accent4">
                  <a:lumMod val="75000"/>
                </a:schemeClr>
              </a:solidFill>
              <a:latin typeface="+mj-lt"/>
            </a:endParaRPr>
          </a:p>
          <a:p>
            <a:pPr marL="452438" lvl="0" indent="-452438" algn="just">
              <a:spcBef>
                <a:spcPts val="1200"/>
              </a:spcBef>
              <a:spcAft>
                <a:spcPts val="1200"/>
              </a:spcAft>
              <a:buFont typeface="Wingdings" panose="05000000000000000000" pitchFamily="2" charset="2"/>
              <a:buChar char="Ø"/>
            </a:pPr>
            <a:r>
              <a:rPr lang="fr-FR" altLang="fr-FR" sz="2000" dirty="0" smtClean="0">
                <a:solidFill>
                  <a:schemeClr val="accent4">
                    <a:lumMod val="75000"/>
                  </a:schemeClr>
                </a:solidFill>
                <a:latin typeface="+mj-lt"/>
              </a:rPr>
              <a:t>Appréhender les logiques qui gouvernent les pratiques et comportements alimentaires observables chez les groupes vulnérables ;</a:t>
            </a:r>
          </a:p>
          <a:p>
            <a:pPr marL="452438" lvl="0" indent="-452438" algn="just">
              <a:spcBef>
                <a:spcPts val="1200"/>
              </a:spcBef>
              <a:spcAft>
                <a:spcPts val="1200"/>
              </a:spcAft>
              <a:buFont typeface="Wingdings" panose="05000000000000000000" pitchFamily="2" charset="2"/>
              <a:buChar char="Ø"/>
            </a:pPr>
            <a:endParaRPr lang="fr-FR" altLang="fr-FR" sz="2000" dirty="0" smtClean="0">
              <a:solidFill>
                <a:schemeClr val="accent4">
                  <a:lumMod val="75000"/>
                </a:schemeClr>
              </a:solidFill>
              <a:latin typeface="+mj-lt"/>
            </a:endParaRPr>
          </a:p>
          <a:p>
            <a:pPr marL="452438" lvl="0" indent="-452438" algn="just">
              <a:spcBef>
                <a:spcPts val="1200"/>
              </a:spcBef>
              <a:spcAft>
                <a:spcPts val="1200"/>
              </a:spcAft>
              <a:buFont typeface="Wingdings" panose="05000000000000000000" pitchFamily="2" charset="2"/>
              <a:buChar char="Ø"/>
            </a:pPr>
            <a:r>
              <a:rPr lang="fr-FR" altLang="fr-FR" sz="2000" dirty="0" smtClean="0">
                <a:solidFill>
                  <a:schemeClr val="accent4">
                    <a:lumMod val="75000"/>
                  </a:schemeClr>
                </a:solidFill>
                <a:latin typeface="+mj-lt"/>
              </a:rPr>
              <a:t>Identifier </a:t>
            </a:r>
            <a:r>
              <a:rPr lang="fr-FR" altLang="fr-FR" sz="2000" dirty="0">
                <a:solidFill>
                  <a:schemeClr val="accent4">
                    <a:lumMod val="75000"/>
                  </a:schemeClr>
                </a:solidFill>
                <a:latin typeface="+mj-lt"/>
              </a:rPr>
              <a:t>pour chaque comportement les personnes clés qui peuvent servir d’alliées et celles qui risquent d’être des obstacles ;</a:t>
            </a:r>
          </a:p>
        </p:txBody>
      </p:sp>
    </p:spTree>
    <p:extLst>
      <p:ext uri="{BB962C8B-B14F-4D97-AF65-F5344CB8AC3E}">
        <p14:creationId xmlns:p14="http://schemas.microsoft.com/office/powerpoint/2010/main" val="3598492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8</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8</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Cadre méthodologique </a:t>
            </a:r>
          </a:p>
        </p:txBody>
      </p:sp>
      <p:sp>
        <p:nvSpPr>
          <p:cNvPr id="18" name="Espace réservé du contenu 2"/>
          <p:cNvSpPr txBox="1">
            <a:spLocks/>
          </p:cNvSpPr>
          <p:nvPr/>
        </p:nvSpPr>
        <p:spPr bwMode="auto">
          <a:xfrm>
            <a:off x="154379" y="1163403"/>
            <a:ext cx="8855477" cy="4858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spcBef>
                <a:spcPts val="1200"/>
              </a:spcBef>
              <a:spcAft>
                <a:spcPts val="1200"/>
              </a:spcAft>
              <a:buNone/>
            </a:pPr>
            <a:r>
              <a:rPr lang="fr-FR" altLang="fr-FR" sz="2400" dirty="0">
                <a:solidFill>
                  <a:schemeClr val="accent4">
                    <a:lumMod val="75000"/>
                  </a:schemeClr>
                </a:solidFill>
                <a:latin typeface="+mj-lt"/>
              </a:rPr>
              <a:t>Un cadre théorique et pratique a été défini: </a:t>
            </a:r>
          </a:p>
          <a:p>
            <a:pPr marL="452438" lvl="0" indent="-452438" algn="just">
              <a:spcBef>
                <a:spcPts val="1200"/>
              </a:spcBef>
              <a:spcAft>
                <a:spcPts val="1200"/>
              </a:spcAft>
              <a:buFont typeface="Wingdings" panose="05000000000000000000" pitchFamily="2" charset="2"/>
              <a:buChar char="Ø"/>
            </a:pPr>
            <a:r>
              <a:rPr lang="fr-FR" altLang="fr-FR" sz="2400" dirty="0">
                <a:solidFill>
                  <a:srgbClr val="C00000"/>
                </a:solidFill>
                <a:latin typeface="+mj-lt"/>
              </a:rPr>
              <a:t>Étude qualitative </a:t>
            </a:r>
            <a:r>
              <a:rPr lang="fr-FR" altLang="fr-FR" sz="2400" dirty="0">
                <a:solidFill>
                  <a:schemeClr val="accent4">
                    <a:lumMod val="75000"/>
                  </a:schemeClr>
                </a:solidFill>
                <a:latin typeface="+mj-lt"/>
              </a:rPr>
              <a:t>(avec collecte des données chiffrables si nécessaire)</a:t>
            </a:r>
          </a:p>
          <a:p>
            <a:pPr marL="452438" lvl="0" indent="-452438" algn="just">
              <a:spcBef>
                <a:spcPts val="1200"/>
              </a:spcBef>
              <a:spcAft>
                <a:spcPts val="1200"/>
              </a:spcAft>
              <a:buFont typeface="Wingdings" panose="05000000000000000000" pitchFamily="2" charset="2"/>
              <a:buChar char="Ø"/>
            </a:pPr>
            <a:r>
              <a:rPr lang="fr-FR" altLang="fr-FR" sz="2400" dirty="0">
                <a:solidFill>
                  <a:srgbClr val="C00000"/>
                </a:solidFill>
                <a:latin typeface="+mj-lt"/>
              </a:rPr>
              <a:t>Approche utilisée</a:t>
            </a:r>
            <a:r>
              <a:rPr lang="fr-FR" altLang="fr-FR" sz="2400" dirty="0">
                <a:solidFill>
                  <a:schemeClr val="accent4">
                    <a:lumMod val="75000"/>
                  </a:schemeClr>
                </a:solidFill>
                <a:latin typeface="+mj-lt"/>
              </a:rPr>
              <a:t>: Enquête Collective Rapide sur l’Identification des conflits et groupes Stratégiques (ECRIS) (</a:t>
            </a:r>
            <a:r>
              <a:rPr lang="fr-FR" altLang="fr-FR" sz="2400" dirty="0" err="1">
                <a:solidFill>
                  <a:schemeClr val="accent4">
                    <a:lumMod val="75000"/>
                  </a:schemeClr>
                </a:solidFill>
                <a:latin typeface="+mj-lt"/>
              </a:rPr>
              <a:t>Bierschenk</a:t>
            </a:r>
            <a:r>
              <a:rPr lang="fr-FR" altLang="fr-FR" sz="2400" dirty="0">
                <a:solidFill>
                  <a:schemeClr val="accent4">
                    <a:lumMod val="75000"/>
                  </a:schemeClr>
                </a:solidFill>
                <a:latin typeface="+mj-lt"/>
              </a:rPr>
              <a:t> et Olivier de </a:t>
            </a:r>
            <a:r>
              <a:rPr lang="fr-FR" altLang="fr-FR" sz="2400" dirty="0" err="1">
                <a:solidFill>
                  <a:schemeClr val="accent4">
                    <a:lumMod val="75000"/>
                  </a:schemeClr>
                </a:solidFill>
                <a:latin typeface="+mj-lt"/>
              </a:rPr>
              <a:t>Sardan</a:t>
            </a:r>
            <a:r>
              <a:rPr lang="fr-FR" altLang="fr-FR" sz="2400" dirty="0">
                <a:solidFill>
                  <a:schemeClr val="accent4">
                    <a:lumMod val="75000"/>
                  </a:schemeClr>
                </a:solidFill>
                <a:latin typeface="+mj-lt"/>
              </a:rPr>
              <a:t>, 1994)</a:t>
            </a:r>
          </a:p>
          <a:p>
            <a:pPr marL="452438" lvl="0" indent="-452438" algn="just">
              <a:spcBef>
                <a:spcPts val="1200"/>
              </a:spcBef>
              <a:spcAft>
                <a:spcPts val="1200"/>
              </a:spcAft>
              <a:buFont typeface="Wingdings" panose="05000000000000000000" pitchFamily="2" charset="2"/>
              <a:buChar char="Ø"/>
            </a:pPr>
            <a:r>
              <a:rPr lang="fr-FR" altLang="fr-FR" sz="2400" dirty="0">
                <a:solidFill>
                  <a:srgbClr val="C00000"/>
                </a:solidFill>
                <a:latin typeface="+mj-lt"/>
              </a:rPr>
              <a:t>Revue de la littérature: </a:t>
            </a:r>
            <a:r>
              <a:rPr lang="fr-FR" altLang="fr-FR" sz="2400" dirty="0">
                <a:solidFill>
                  <a:schemeClr val="accent4">
                    <a:lumMod val="75000"/>
                  </a:schemeClr>
                </a:solidFill>
                <a:latin typeface="+mj-lt"/>
              </a:rPr>
              <a:t>(scientifique/grise): recherche documentaire itérative</a:t>
            </a:r>
          </a:p>
          <a:p>
            <a:pPr marL="452438" lvl="0" indent="-452438" algn="just">
              <a:spcBef>
                <a:spcPts val="1200"/>
              </a:spcBef>
              <a:spcAft>
                <a:spcPts val="1200"/>
              </a:spcAft>
              <a:buFont typeface="Wingdings" panose="05000000000000000000" pitchFamily="2" charset="2"/>
              <a:buChar char="Ø"/>
            </a:pPr>
            <a:r>
              <a:rPr lang="fr-FR" altLang="fr-FR" sz="2400" dirty="0">
                <a:solidFill>
                  <a:srgbClr val="C00000"/>
                </a:solidFill>
                <a:latin typeface="+mj-lt"/>
              </a:rPr>
              <a:t>Enquête exploratoire : </a:t>
            </a:r>
            <a:r>
              <a:rPr lang="fr-FR" altLang="fr-FR" sz="2400" dirty="0">
                <a:solidFill>
                  <a:schemeClr val="accent4">
                    <a:lumMod val="75000"/>
                  </a:schemeClr>
                </a:solidFill>
                <a:latin typeface="+mj-lt"/>
              </a:rPr>
              <a:t>entretiens avec des acteurs clés (MSP/P/AS et les ONG nationales et internationales etc.)</a:t>
            </a:r>
          </a:p>
        </p:txBody>
      </p:sp>
    </p:spTree>
    <p:extLst>
      <p:ext uri="{BB962C8B-B14F-4D97-AF65-F5344CB8AC3E}">
        <p14:creationId xmlns:p14="http://schemas.microsoft.com/office/powerpoint/2010/main" val="2445767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9</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9</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Choix des sites</a:t>
            </a:r>
          </a:p>
        </p:txBody>
      </p:sp>
      <p:sp>
        <p:nvSpPr>
          <p:cNvPr id="18" name="Espace réservé du contenu 2"/>
          <p:cNvSpPr txBox="1">
            <a:spLocks/>
          </p:cNvSpPr>
          <p:nvPr/>
        </p:nvSpPr>
        <p:spPr bwMode="auto">
          <a:xfrm>
            <a:off x="154379" y="1163404"/>
            <a:ext cx="8855477" cy="2873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spcBef>
                <a:spcPts val="600"/>
              </a:spcBef>
              <a:spcAft>
                <a:spcPts val="600"/>
              </a:spcAft>
              <a:buNone/>
            </a:pPr>
            <a:r>
              <a:rPr lang="fr-FR" altLang="fr-FR" sz="2400" dirty="0">
                <a:solidFill>
                  <a:srgbClr val="C00000"/>
                </a:solidFill>
                <a:latin typeface="+mj-lt"/>
              </a:rPr>
              <a:t>Choix raisonné d’identification des sites fait de façon graduelle</a:t>
            </a:r>
          </a:p>
          <a:p>
            <a:pPr lvl="0" algn="just">
              <a:spcBef>
                <a:spcPts val="600"/>
              </a:spcBef>
              <a:spcAft>
                <a:spcPts val="600"/>
              </a:spcAft>
              <a:buFont typeface="Wingdings" panose="05000000000000000000" pitchFamily="2" charset="2"/>
              <a:buChar char="Ø"/>
            </a:pPr>
            <a:r>
              <a:rPr lang="fr-FR" altLang="fr-FR" sz="2400" dirty="0">
                <a:solidFill>
                  <a:schemeClr val="accent4">
                    <a:lumMod val="75000"/>
                  </a:schemeClr>
                </a:solidFill>
                <a:latin typeface="+mj-lt"/>
              </a:rPr>
              <a:t>La littérature: études antérieures  M. Koné et N. Keith (2007), M. Koné (2008); LASDEL </a:t>
            </a:r>
          </a:p>
          <a:p>
            <a:pPr lvl="0" algn="just">
              <a:spcBef>
                <a:spcPts val="600"/>
              </a:spcBef>
              <a:spcAft>
                <a:spcPts val="600"/>
              </a:spcAft>
              <a:buFont typeface="Wingdings" panose="05000000000000000000" pitchFamily="2" charset="2"/>
              <a:buChar char="Ø"/>
            </a:pPr>
            <a:r>
              <a:rPr lang="fr-FR" altLang="fr-FR" sz="2400" dirty="0">
                <a:solidFill>
                  <a:schemeClr val="accent4">
                    <a:lumMod val="75000"/>
                  </a:schemeClr>
                </a:solidFill>
                <a:latin typeface="+mj-lt"/>
              </a:rPr>
              <a:t>Les entretiens exploratoires avec les personnes ressources</a:t>
            </a:r>
          </a:p>
          <a:p>
            <a:pPr lvl="0" algn="just">
              <a:spcBef>
                <a:spcPts val="600"/>
              </a:spcBef>
              <a:spcAft>
                <a:spcPts val="600"/>
              </a:spcAft>
              <a:buFont typeface="Wingdings" panose="05000000000000000000" pitchFamily="2" charset="2"/>
              <a:buChar char="Ø"/>
            </a:pPr>
            <a:r>
              <a:rPr lang="fr-FR" altLang="fr-FR" sz="2400" dirty="0">
                <a:solidFill>
                  <a:schemeClr val="accent4">
                    <a:lumMod val="75000"/>
                  </a:schemeClr>
                </a:solidFill>
                <a:latin typeface="+mj-lt"/>
              </a:rPr>
              <a:t>Les discussions sur place avec les autorités sanitaires (DRSP, ECD, CSI)</a:t>
            </a:r>
          </a:p>
        </p:txBody>
      </p:sp>
      <p:sp>
        <p:nvSpPr>
          <p:cNvPr id="8" name="Rectangle à coins arrondis 7"/>
          <p:cNvSpPr/>
          <p:nvPr/>
        </p:nvSpPr>
        <p:spPr>
          <a:xfrm>
            <a:off x="251460" y="4183380"/>
            <a:ext cx="4343400" cy="20345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400" dirty="0">
                <a:solidFill>
                  <a:schemeClr val="bg1"/>
                </a:solidFill>
              </a:rPr>
              <a:t>Région de Maradi: </a:t>
            </a:r>
          </a:p>
          <a:p>
            <a:pPr marL="342900" lvl="0" indent="-342900">
              <a:spcBef>
                <a:spcPts val="1200"/>
              </a:spcBef>
              <a:buFont typeface="Wingdings" panose="05000000000000000000" pitchFamily="2" charset="2"/>
              <a:buChar char="§"/>
            </a:pPr>
            <a:r>
              <a:rPr lang="fr-FR" sz="2000" dirty="0">
                <a:solidFill>
                  <a:schemeClr val="bg1"/>
                </a:solidFill>
              </a:rPr>
              <a:t>A </a:t>
            </a:r>
            <a:r>
              <a:rPr lang="fr-FR" sz="2000" dirty="0" err="1">
                <a:solidFill>
                  <a:schemeClr val="bg1"/>
                </a:solidFill>
              </a:rPr>
              <a:t>Madarounfa</a:t>
            </a:r>
            <a:r>
              <a:rPr lang="fr-FR" sz="2000" dirty="0">
                <a:solidFill>
                  <a:schemeClr val="bg1"/>
                </a:solidFill>
              </a:rPr>
              <a:t> ( huit sites), </a:t>
            </a:r>
          </a:p>
          <a:p>
            <a:pPr marL="342900" lvl="0" indent="-342900">
              <a:spcBef>
                <a:spcPts val="1200"/>
              </a:spcBef>
              <a:buFont typeface="Wingdings" panose="05000000000000000000" pitchFamily="2" charset="2"/>
              <a:buChar char="§"/>
            </a:pPr>
            <a:r>
              <a:rPr lang="fr-FR" sz="2000" dirty="0">
                <a:solidFill>
                  <a:schemeClr val="bg1"/>
                </a:solidFill>
              </a:rPr>
              <a:t>A Mayahi ( neuf sites), </a:t>
            </a:r>
          </a:p>
          <a:p>
            <a:pPr marL="342900" lvl="0" indent="-342900">
              <a:spcBef>
                <a:spcPts val="1200"/>
              </a:spcBef>
              <a:buFont typeface="Wingdings" panose="05000000000000000000" pitchFamily="2" charset="2"/>
              <a:buChar char="§"/>
            </a:pPr>
            <a:r>
              <a:rPr lang="fr-FR" sz="2000" dirty="0">
                <a:solidFill>
                  <a:schemeClr val="bg1"/>
                </a:solidFill>
              </a:rPr>
              <a:t>A </a:t>
            </a:r>
            <a:r>
              <a:rPr lang="fr-FR" sz="2000" dirty="0" err="1">
                <a:solidFill>
                  <a:schemeClr val="bg1"/>
                </a:solidFill>
              </a:rPr>
              <a:t>Guidan</a:t>
            </a:r>
            <a:r>
              <a:rPr lang="fr-FR" sz="2000" dirty="0">
                <a:solidFill>
                  <a:schemeClr val="bg1"/>
                </a:solidFill>
              </a:rPr>
              <a:t> </a:t>
            </a:r>
            <a:r>
              <a:rPr lang="fr-FR" sz="2000" dirty="0" err="1">
                <a:solidFill>
                  <a:schemeClr val="bg1"/>
                </a:solidFill>
              </a:rPr>
              <a:t>Roumdji</a:t>
            </a:r>
            <a:r>
              <a:rPr lang="fr-FR" sz="2000" dirty="0">
                <a:solidFill>
                  <a:schemeClr val="bg1"/>
                </a:solidFill>
              </a:rPr>
              <a:t> ( trois sites).</a:t>
            </a:r>
            <a:endParaRPr lang="en-US" sz="1600" dirty="0">
              <a:solidFill>
                <a:schemeClr val="bg1"/>
              </a:solidFill>
            </a:endParaRPr>
          </a:p>
        </p:txBody>
      </p:sp>
      <p:sp>
        <p:nvSpPr>
          <p:cNvPr id="19" name="Rectangle à coins arrondis 18"/>
          <p:cNvSpPr/>
          <p:nvPr/>
        </p:nvSpPr>
        <p:spPr>
          <a:xfrm>
            <a:off x="5098360" y="4175760"/>
            <a:ext cx="3911496" cy="20345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400" dirty="0">
                <a:solidFill>
                  <a:schemeClr val="bg1"/>
                </a:solidFill>
              </a:rPr>
              <a:t>Région d’Agadez: </a:t>
            </a:r>
          </a:p>
          <a:p>
            <a:pPr marL="342900" lvl="0" indent="-342900" algn="just">
              <a:spcBef>
                <a:spcPts val="1200"/>
              </a:spcBef>
              <a:buFont typeface="Wingdings" panose="05000000000000000000" pitchFamily="2" charset="2"/>
              <a:buChar char="§"/>
            </a:pPr>
            <a:r>
              <a:rPr lang="fr-FR" sz="2000" dirty="0" err="1">
                <a:solidFill>
                  <a:schemeClr val="bg1"/>
                </a:solidFill>
              </a:rPr>
              <a:t>Iférouane</a:t>
            </a:r>
            <a:r>
              <a:rPr lang="fr-FR" sz="2000" dirty="0">
                <a:solidFill>
                  <a:schemeClr val="bg1"/>
                </a:solidFill>
              </a:rPr>
              <a:t> (sept sites), </a:t>
            </a:r>
          </a:p>
          <a:p>
            <a:pPr marL="342900" lvl="0" indent="-342900" algn="just">
              <a:spcBef>
                <a:spcPts val="1200"/>
              </a:spcBef>
              <a:buFont typeface="Wingdings" panose="05000000000000000000" pitchFamily="2" charset="2"/>
              <a:buChar char="§"/>
            </a:pPr>
            <a:r>
              <a:rPr lang="fr-FR" sz="2000" dirty="0" err="1">
                <a:solidFill>
                  <a:schemeClr val="bg1"/>
                </a:solidFill>
              </a:rPr>
              <a:t>Tchrozérine</a:t>
            </a:r>
            <a:r>
              <a:rPr lang="fr-FR" sz="2000" dirty="0">
                <a:solidFill>
                  <a:schemeClr val="bg1"/>
                </a:solidFill>
              </a:rPr>
              <a:t> (cinq sites) </a:t>
            </a:r>
          </a:p>
        </p:txBody>
      </p:sp>
    </p:spTree>
    <p:extLst>
      <p:ext uri="{BB962C8B-B14F-4D97-AF65-F5344CB8AC3E}">
        <p14:creationId xmlns:p14="http://schemas.microsoft.com/office/powerpoint/2010/main" val="1964860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10</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10</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Choix des cibles</a:t>
            </a:r>
          </a:p>
        </p:txBody>
      </p:sp>
      <p:sp>
        <p:nvSpPr>
          <p:cNvPr id="18" name="Espace réservé du contenu 2"/>
          <p:cNvSpPr txBox="1">
            <a:spLocks/>
          </p:cNvSpPr>
          <p:nvPr/>
        </p:nvSpPr>
        <p:spPr bwMode="auto">
          <a:xfrm>
            <a:off x="154379" y="1163404"/>
            <a:ext cx="8855477" cy="516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ts val="600"/>
              </a:spcBef>
              <a:spcAft>
                <a:spcPts val="600"/>
              </a:spcAft>
              <a:buNone/>
            </a:pPr>
            <a:r>
              <a:rPr lang="fr-FR" altLang="fr-FR" b="1" dirty="0">
                <a:solidFill>
                  <a:schemeClr val="accent4">
                    <a:lumMod val="50000"/>
                  </a:schemeClr>
                </a:solidFill>
                <a:latin typeface="+mj-lt"/>
              </a:rPr>
              <a:t>Les acteurs à différents niveaux</a:t>
            </a:r>
          </a:p>
        </p:txBody>
      </p:sp>
      <p:sp>
        <p:nvSpPr>
          <p:cNvPr id="8" name="Rectangle à coins arrondis 7"/>
          <p:cNvSpPr/>
          <p:nvPr/>
        </p:nvSpPr>
        <p:spPr>
          <a:xfrm>
            <a:off x="266956" y="4216297"/>
            <a:ext cx="4230823" cy="19940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u="sng" dirty="0">
                <a:solidFill>
                  <a:schemeClr val="accent6">
                    <a:lumMod val="75000"/>
                  </a:schemeClr>
                </a:solidFill>
              </a:rPr>
              <a:t>Micro : Acteurs Communaux:  </a:t>
            </a:r>
          </a:p>
          <a:p>
            <a:pPr marL="285750" lvl="0" indent="-285750" algn="just">
              <a:spcBef>
                <a:spcPts val="1200"/>
              </a:spcBef>
              <a:buFont typeface="Wingdings" panose="05000000000000000000" pitchFamily="2" charset="2"/>
              <a:buChar char="§"/>
            </a:pPr>
            <a:r>
              <a:rPr lang="fr-FR" dirty="0">
                <a:solidFill>
                  <a:schemeClr val="bg1"/>
                </a:solidFill>
              </a:rPr>
              <a:t>Centres de Santé intégré (CSI) </a:t>
            </a:r>
          </a:p>
          <a:p>
            <a:pPr marL="285750" lvl="0" indent="-285750" algn="just">
              <a:spcBef>
                <a:spcPts val="1200"/>
              </a:spcBef>
              <a:buFont typeface="Wingdings" panose="05000000000000000000" pitchFamily="2" charset="2"/>
              <a:buChar char="§"/>
            </a:pPr>
            <a:r>
              <a:rPr lang="fr-FR" dirty="0">
                <a:solidFill>
                  <a:schemeClr val="bg1"/>
                </a:solidFill>
              </a:rPr>
              <a:t>Cases de santé, </a:t>
            </a:r>
          </a:p>
        </p:txBody>
      </p:sp>
      <p:sp>
        <p:nvSpPr>
          <p:cNvPr id="20" name="Rectangle à coins arrondis 19"/>
          <p:cNvSpPr/>
          <p:nvPr/>
        </p:nvSpPr>
        <p:spPr>
          <a:xfrm>
            <a:off x="4666456" y="1815737"/>
            <a:ext cx="4343400" cy="22650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fr-FR" u="sng" dirty="0">
                <a:solidFill>
                  <a:schemeClr val="accent6">
                    <a:lumMod val="75000"/>
                  </a:schemeClr>
                </a:solidFill>
              </a:rPr>
              <a:t>Meso: Acteurs régionaux et départementaux </a:t>
            </a:r>
          </a:p>
          <a:p>
            <a:pPr marL="342900" lvl="0" indent="-342900">
              <a:buFont typeface="Wingdings" panose="05000000000000000000" pitchFamily="2" charset="2"/>
              <a:buChar char="§"/>
            </a:pPr>
            <a:r>
              <a:rPr lang="fr-FR" dirty="0">
                <a:solidFill>
                  <a:schemeClr val="bg1"/>
                </a:solidFill>
              </a:rPr>
              <a:t>autorités sanitaires (DRSP, DS, les points focaux nutrition),  </a:t>
            </a:r>
          </a:p>
          <a:p>
            <a:pPr marL="342900" lvl="0" indent="-342900">
              <a:buFont typeface="Wingdings" panose="05000000000000000000" pitchFamily="2" charset="2"/>
              <a:buChar char="§"/>
            </a:pPr>
            <a:r>
              <a:rPr lang="fr-FR" dirty="0">
                <a:solidFill>
                  <a:schemeClr val="bg1"/>
                </a:solidFill>
              </a:rPr>
              <a:t>Partenaires de proximité (</a:t>
            </a:r>
            <a:r>
              <a:rPr lang="fr-FR" dirty="0" err="1">
                <a:solidFill>
                  <a:schemeClr val="bg1"/>
                </a:solidFill>
              </a:rPr>
              <a:t>ONGs</a:t>
            </a:r>
            <a:r>
              <a:rPr lang="fr-FR" dirty="0">
                <a:solidFill>
                  <a:schemeClr val="bg1"/>
                </a:solidFill>
              </a:rPr>
              <a:t>), </a:t>
            </a:r>
          </a:p>
          <a:p>
            <a:pPr marL="342900" lvl="0" indent="-342900">
              <a:buFont typeface="Wingdings" panose="05000000000000000000" pitchFamily="2" charset="2"/>
              <a:buChar char="§"/>
            </a:pPr>
            <a:r>
              <a:rPr lang="fr-FR" dirty="0">
                <a:solidFill>
                  <a:schemeClr val="bg1"/>
                </a:solidFill>
              </a:rPr>
              <a:t>Collectivités territoriales et responsables de participation </a:t>
            </a:r>
            <a:r>
              <a:rPr lang="fr-FR" sz="2000" dirty="0">
                <a:solidFill>
                  <a:schemeClr val="bg1"/>
                </a:solidFill>
              </a:rPr>
              <a:t>communautaire</a:t>
            </a:r>
          </a:p>
        </p:txBody>
      </p:sp>
      <p:sp>
        <p:nvSpPr>
          <p:cNvPr id="21" name="Rectangle à coins arrondis 20"/>
          <p:cNvSpPr/>
          <p:nvPr/>
        </p:nvSpPr>
        <p:spPr>
          <a:xfrm>
            <a:off x="154379" y="1815737"/>
            <a:ext cx="4343400" cy="21295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u="sng" dirty="0">
                <a:solidFill>
                  <a:schemeClr val="accent6">
                    <a:lumMod val="75000"/>
                  </a:schemeClr>
                </a:solidFill>
              </a:rPr>
              <a:t>Macro : acteurs Centraux à Niamey </a:t>
            </a:r>
          </a:p>
          <a:p>
            <a:pPr marL="342900" lvl="0" indent="-342900">
              <a:spcBef>
                <a:spcPts val="600"/>
              </a:spcBef>
              <a:buFont typeface="Wingdings" panose="05000000000000000000" pitchFamily="2" charset="2"/>
              <a:buChar char="§"/>
            </a:pPr>
            <a:r>
              <a:rPr lang="fr-FR" dirty="0">
                <a:solidFill>
                  <a:schemeClr val="bg1"/>
                </a:solidFill>
              </a:rPr>
              <a:t>Acteurs de changements de comportements, </a:t>
            </a:r>
          </a:p>
          <a:p>
            <a:pPr marL="342900" lvl="0" indent="-342900">
              <a:spcBef>
                <a:spcPts val="600"/>
              </a:spcBef>
              <a:buFont typeface="Wingdings" panose="05000000000000000000" pitchFamily="2" charset="2"/>
              <a:buChar char="§"/>
            </a:pPr>
            <a:r>
              <a:rPr lang="fr-FR" dirty="0">
                <a:solidFill>
                  <a:schemeClr val="bg1"/>
                </a:solidFill>
              </a:rPr>
              <a:t>Responsables des </a:t>
            </a:r>
            <a:r>
              <a:rPr lang="fr-FR" dirty="0" err="1">
                <a:solidFill>
                  <a:schemeClr val="bg1"/>
                </a:solidFill>
              </a:rPr>
              <a:t>ONGs</a:t>
            </a:r>
            <a:r>
              <a:rPr lang="fr-FR" dirty="0">
                <a:solidFill>
                  <a:schemeClr val="bg1"/>
                </a:solidFill>
              </a:rPr>
              <a:t>,  </a:t>
            </a:r>
          </a:p>
          <a:p>
            <a:pPr marL="342900" lvl="0" indent="-342900">
              <a:spcBef>
                <a:spcPts val="600"/>
              </a:spcBef>
              <a:buFont typeface="Wingdings" panose="05000000000000000000" pitchFamily="2" charset="2"/>
              <a:buChar char="§"/>
            </a:pPr>
            <a:r>
              <a:rPr lang="fr-FR" dirty="0">
                <a:solidFill>
                  <a:schemeClr val="bg1"/>
                </a:solidFill>
              </a:rPr>
              <a:t>Agents des institutions publiques </a:t>
            </a:r>
          </a:p>
        </p:txBody>
      </p:sp>
      <p:sp>
        <p:nvSpPr>
          <p:cNvPr id="22" name="Rectangle à coins arrondis 21"/>
          <p:cNvSpPr/>
          <p:nvPr/>
        </p:nvSpPr>
        <p:spPr>
          <a:xfrm>
            <a:off x="4666456" y="4216297"/>
            <a:ext cx="4343400" cy="199400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000" u="sng" dirty="0">
                <a:solidFill>
                  <a:schemeClr val="accent6">
                    <a:lumMod val="75000"/>
                  </a:schemeClr>
                </a:solidFill>
              </a:rPr>
              <a:t>Communautaire : Acteurs villageois</a:t>
            </a:r>
          </a:p>
          <a:p>
            <a:pPr marL="285750" lvl="0" indent="-285750" algn="just">
              <a:buFont typeface="Wingdings" panose="05000000000000000000" pitchFamily="2" charset="2"/>
              <a:buChar char="§"/>
            </a:pPr>
            <a:r>
              <a:rPr lang="fr-FR" dirty="0">
                <a:solidFill>
                  <a:schemeClr val="bg1"/>
                </a:solidFill>
              </a:rPr>
              <a:t>Ménages (femmes, hommes), </a:t>
            </a:r>
          </a:p>
          <a:p>
            <a:pPr marL="285750" lvl="0" indent="-285750" algn="just">
              <a:buFont typeface="Wingdings" panose="05000000000000000000" pitchFamily="2" charset="2"/>
              <a:buChar char="§"/>
            </a:pPr>
            <a:r>
              <a:rPr lang="fr-FR" dirty="0">
                <a:solidFill>
                  <a:schemeClr val="bg1"/>
                </a:solidFill>
              </a:rPr>
              <a:t>Leaders communautaires, </a:t>
            </a:r>
          </a:p>
          <a:p>
            <a:pPr marL="285750" lvl="0" indent="-285750" algn="just">
              <a:buFont typeface="Wingdings" panose="05000000000000000000" pitchFamily="2" charset="2"/>
              <a:buChar char="§"/>
            </a:pPr>
            <a:r>
              <a:rPr lang="fr-FR" dirty="0">
                <a:solidFill>
                  <a:schemeClr val="bg1"/>
                </a:solidFill>
              </a:rPr>
              <a:t>Relais communautaires, </a:t>
            </a:r>
          </a:p>
          <a:p>
            <a:pPr marL="285750" lvl="0" indent="-285750" algn="just">
              <a:buFont typeface="Wingdings" panose="05000000000000000000" pitchFamily="2" charset="2"/>
              <a:buChar char="§"/>
            </a:pPr>
            <a:r>
              <a:rPr lang="fr-FR" dirty="0" err="1">
                <a:solidFill>
                  <a:schemeClr val="bg1"/>
                </a:solidFill>
              </a:rPr>
              <a:t>Tradipraticiens</a:t>
            </a:r>
            <a:r>
              <a:rPr lang="fr-FR" dirty="0">
                <a:solidFill>
                  <a:schemeClr val="bg1"/>
                </a:solidFill>
              </a:rPr>
              <a:t>/guérisseurs traditionnels</a:t>
            </a:r>
          </a:p>
        </p:txBody>
      </p:sp>
    </p:spTree>
    <p:extLst>
      <p:ext uri="{BB962C8B-B14F-4D97-AF65-F5344CB8AC3E}">
        <p14:creationId xmlns:p14="http://schemas.microsoft.com/office/powerpoint/2010/main" val="589754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11</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11</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461665"/>
          </a:xfrm>
          <a:prstGeom prst="rect">
            <a:avLst/>
          </a:prstGeom>
          <a:noFill/>
        </p:spPr>
        <p:txBody>
          <a:bodyPr wrap="square" rtlCol="0">
            <a:spAutoFit/>
          </a:bodyPr>
          <a:lstStyle/>
          <a:p>
            <a:pPr algn="ctr" defTabSz="363538">
              <a:tabLst>
                <a:tab pos="903288" algn="l"/>
                <a:tab pos="1077913" algn="l"/>
              </a:tabLst>
            </a:pPr>
            <a:r>
              <a:rPr lang="fr-FR" sz="2400" b="1" cap="small" dirty="0">
                <a:solidFill>
                  <a:srgbClr val="FFFFFF"/>
                </a:solidFill>
              </a:rPr>
              <a:t>Techniques et outils de collecte</a:t>
            </a:r>
          </a:p>
        </p:txBody>
      </p:sp>
      <p:sp>
        <p:nvSpPr>
          <p:cNvPr id="20" name="Rectangle à coins arrondis 19"/>
          <p:cNvSpPr/>
          <p:nvPr/>
        </p:nvSpPr>
        <p:spPr>
          <a:xfrm>
            <a:off x="4666456" y="1528354"/>
            <a:ext cx="4343400" cy="45589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fr-FR" sz="2400" u="sng" dirty="0">
                <a:solidFill>
                  <a:schemeClr val="accent6">
                    <a:lumMod val="75000"/>
                  </a:schemeClr>
                </a:solidFill>
              </a:rPr>
              <a:t>Les Outils utilisés </a:t>
            </a:r>
          </a:p>
          <a:p>
            <a:pPr marL="285750" indent="-285750" algn="just">
              <a:spcBef>
                <a:spcPts val="1200"/>
              </a:spcBef>
              <a:buFont typeface="Wingdings" panose="05000000000000000000" pitchFamily="2" charset="2"/>
              <a:buChar char="§"/>
            </a:pPr>
            <a:r>
              <a:rPr lang="fr-FR" sz="2000" dirty="0">
                <a:solidFill>
                  <a:schemeClr val="bg1"/>
                </a:solidFill>
              </a:rPr>
              <a:t>Guides d’entretiens: six (6) Guides d’Entretien adressés aux différents acteurs;</a:t>
            </a:r>
          </a:p>
          <a:p>
            <a:pPr marL="285750" indent="-285750" algn="just">
              <a:spcBef>
                <a:spcPts val="1200"/>
              </a:spcBef>
              <a:buFont typeface="Wingdings" panose="05000000000000000000" pitchFamily="2" charset="2"/>
              <a:buChar char="§"/>
            </a:pPr>
            <a:r>
              <a:rPr lang="fr-FR" sz="2000" dirty="0">
                <a:solidFill>
                  <a:schemeClr val="bg1"/>
                </a:solidFill>
              </a:rPr>
              <a:t>Guide de focus group discussion: support de discussion avec les hommes et les femmes;</a:t>
            </a:r>
          </a:p>
          <a:p>
            <a:pPr algn="ctr">
              <a:spcBef>
                <a:spcPts val="1200"/>
              </a:spcBef>
            </a:pPr>
            <a:endParaRPr lang="fr-FR" dirty="0">
              <a:solidFill>
                <a:schemeClr val="bg1"/>
              </a:solidFill>
            </a:endParaRPr>
          </a:p>
        </p:txBody>
      </p:sp>
      <p:sp>
        <p:nvSpPr>
          <p:cNvPr id="21" name="Rectangle à coins arrondis 20"/>
          <p:cNvSpPr/>
          <p:nvPr/>
        </p:nvSpPr>
        <p:spPr>
          <a:xfrm>
            <a:off x="154379" y="1528354"/>
            <a:ext cx="4343400" cy="45589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400" u="sng" dirty="0">
                <a:solidFill>
                  <a:schemeClr val="accent6">
                    <a:lumMod val="75000"/>
                  </a:schemeClr>
                </a:solidFill>
              </a:rPr>
              <a:t>Techniques de l’étude </a:t>
            </a:r>
          </a:p>
          <a:p>
            <a:pPr marL="285750" lvl="0" indent="-285750" algn="just">
              <a:spcBef>
                <a:spcPts val="1200"/>
              </a:spcBef>
              <a:buFont typeface="Wingdings" panose="05000000000000000000" pitchFamily="2" charset="2"/>
              <a:buChar char="§"/>
            </a:pPr>
            <a:r>
              <a:rPr lang="fr-FR" sz="2000" dirty="0">
                <a:solidFill>
                  <a:schemeClr val="bg1"/>
                </a:solidFill>
              </a:rPr>
              <a:t>Entretien semi directif: style de causerie avec les acteurs stratégiques</a:t>
            </a:r>
          </a:p>
          <a:p>
            <a:pPr marL="285750" lvl="0" indent="-285750" algn="just">
              <a:spcBef>
                <a:spcPts val="1200"/>
              </a:spcBef>
              <a:buFont typeface="Wingdings" panose="05000000000000000000" pitchFamily="2" charset="2"/>
              <a:buChar char="§"/>
            </a:pPr>
            <a:r>
              <a:rPr lang="fr-FR" sz="2000" dirty="0">
                <a:solidFill>
                  <a:schemeClr val="bg1"/>
                </a:solidFill>
              </a:rPr>
              <a:t>Focus group discussion (hommes et femmes): animés par deux/trois enquêteurs</a:t>
            </a:r>
          </a:p>
          <a:p>
            <a:pPr marL="285750" lvl="0" indent="-285750" algn="just">
              <a:spcBef>
                <a:spcPts val="1200"/>
              </a:spcBef>
              <a:buFont typeface="Wingdings" panose="05000000000000000000" pitchFamily="2" charset="2"/>
              <a:buChar char="§"/>
            </a:pPr>
            <a:r>
              <a:rPr lang="fr-FR" sz="2000" dirty="0">
                <a:solidFill>
                  <a:schemeClr val="bg1"/>
                </a:solidFill>
              </a:rPr>
              <a:t>Observation (directe ou indirecte)</a:t>
            </a:r>
          </a:p>
        </p:txBody>
      </p:sp>
    </p:spTree>
    <p:extLst>
      <p:ext uri="{BB962C8B-B14F-4D97-AF65-F5344CB8AC3E}">
        <p14:creationId xmlns:p14="http://schemas.microsoft.com/office/powerpoint/2010/main" val="12848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lvl="0" algn="ctr" defTabSz="363538">
              <a:tabLst>
                <a:tab pos="903288" algn="l"/>
                <a:tab pos="1077913" algn="l"/>
              </a:tabLst>
            </a:pPr>
            <a:r>
              <a:rPr lang="fr-FR" sz="3200" b="1" cap="small" dirty="0">
                <a:solidFill>
                  <a:srgbClr val="FFFFFF"/>
                </a:solidFill>
              </a:rPr>
              <a:t>Collecte des données </a:t>
            </a:r>
            <a:endParaRPr kumimoji="0" lang="fr-FR" sz="32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1" name="Titre 1"/>
          <p:cNvSpPr txBox="1">
            <a:spLocks/>
          </p:cNvSpPr>
          <p:nvPr/>
        </p:nvSpPr>
        <p:spPr bwMode="auto">
          <a:xfrm>
            <a:off x="154379" y="1156580"/>
            <a:ext cx="8807729" cy="39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lvl="0" algn="ctr">
              <a:lnSpc>
                <a:spcPct val="95000"/>
              </a:lnSpc>
              <a:spcBef>
                <a:spcPts val="600"/>
              </a:spcBef>
              <a:spcAft>
                <a:spcPts val="600"/>
              </a:spcAft>
            </a:pPr>
            <a:r>
              <a:rPr kumimoji="0" lang="x-none" sz="1800" b="0" i="0" u="none" strike="noStrike" kern="120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j-cs"/>
              </a:rPr>
              <a:t> </a:t>
            </a:r>
            <a:r>
              <a:rPr lang="fr-FR" sz="2400" b="1" dirty="0">
                <a:solidFill>
                  <a:srgbClr val="0081AE">
                    <a:lumMod val="50000"/>
                  </a:srgbClr>
                </a:solidFill>
              </a:rPr>
              <a:t>De façon pratique la collecte s’est passée:</a:t>
            </a:r>
            <a:endParaRPr kumimoji="0" lang="fr-FR" sz="2400" b="1" i="0" u="none" strike="noStrike" kern="1200" cap="none" spc="0" normalizeH="0" baseline="0" noProof="0" dirty="0">
              <a:ln>
                <a:noFill/>
              </a:ln>
              <a:solidFill>
                <a:srgbClr val="0081AE">
                  <a:lumMod val="50000"/>
                </a:srgbClr>
              </a:solidFill>
              <a:effectLst/>
              <a:uLnTx/>
              <a:uFillTx/>
              <a:latin typeface="Trebuchet MS"/>
              <a:ea typeface="+mj-ea"/>
              <a:cs typeface="+mj-cs"/>
            </a:endParaRPr>
          </a:p>
        </p:txBody>
      </p:sp>
      <p:sp>
        <p:nvSpPr>
          <p:cNvPr id="18" name="Espace réservé du contenu 2"/>
          <p:cNvSpPr txBox="1">
            <a:spLocks/>
          </p:cNvSpPr>
          <p:nvPr/>
        </p:nvSpPr>
        <p:spPr bwMode="auto">
          <a:xfrm>
            <a:off x="154379" y="1776549"/>
            <a:ext cx="8855477" cy="4348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a:spcBef>
                <a:spcPts val="1200"/>
              </a:spcBef>
              <a:spcAft>
                <a:spcPts val="600"/>
              </a:spcAft>
              <a:buFont typeface="Wingdings" panose="05000000000000000000" pitchFamily="2" charset="2"/>
              <a:buChar char="§"/>
            </a:pPr>
            <a:r>
              <a:rPr lang="fr-FR" altLang="fr-FR" sz="2000" dirty="0">
                <a:solidFill>
                  <a:srgbClr val="0081AE">
                    <a:lumMod val="75000"/>
                  </a:srgbClr>
                </a:solidFill>
              </a:rPr>
              <a:t>En langues locales (hausa, peulh et tamashek) avec les communautés et en français pour les acteurs institutionnels</a:t>
            </a:r>
          </a:p>
          <a:p>
            <a:pPr lvl="0" algn="just">
              <a:spcBef>
                <a:spcPts val="1200"/>
              </a:spcBef>
              <a:spcAft>
                <a:spcPts val="600"/>
              </a:spcAft>
              <a:buFont typeface="Wingdings" panose="05000000000000000000" pitchFamily="2" charset="2"/>
              <a:buChar char="§"/>
            </a:pPr>
            <a:r>
              <a:rPr lang="fr-FR" altLang="fr-FR" sz="2000" dirty="0">
                <a:solidFill>
                  <a:srgbClr val="0081AE">
                    <a:lumMod val="75000"/>
                  </a:srgbClr>
                </a:solidFill>
              </a:rPr>
              <a:t>Les échanges sont parfois être informels: chaque occasion est une opportunité de collecte d’informations en mobilisant les organes de sens</a:t>
            </a:r>
          </a:p>
          <a:p>
            <a:pPr lvl="0" algn="just">
              <a:spcBef>
                <a:spcPts val="1200"/>
              </a:spcBef>
              <a:spcAft>
                <a:spcPts val="600"/>
              </a:spcAft>
              <a:buFont typeface="Wingdings" panose="05000000000000000000" pitchFamily="2" charset="2"/>
              <a:buChar char="§"/>
            </a:pPr>
            <a:r>
              <a:rPr lang="fr-FR" altLang="fr-FR" sz="2000" dirty="0">
                <a:solidFill>
                  <a:srgbClr val="0081AE">
                    <a:lumMod val="75000"/>
                  </a:srgbClr>
                </a:solidFill>
              </a:rPr>
              <a:t>Des passages répétées ont été effectuées pour faire une étude de cas</a:t>
            </a:r>
          </a:p>
          <a:p>
            <a:pPr lvl="0" algn="just">
              <a:spcBef>
                <a:spcPts val="1200"/>
              </a:spcBef>
              <a:spcAft>
                <a:spcPts val="600"/>
              </a:spcAft>
              <a:buFont typeface="Wingdings" panose="05000000000000000000" pitchFamily="2" charset="2"/>
              <a:buChar char="§"/>
            </a:pPr>
            <a:r>
              <a:rPr lang="fr-FR" altLang="fr-FR" sz="2000" dirty="0">
                <a:solidFill>
                  <a:srgbClr val="0081AE">
                    <a:lumMod val="75000"/>
                  </a:srgbClr>
                </a:solidFill>
              </a:rPr>
              <a:t>Des réunions de débriefing tous les soirs au niveau de chaque équipe</a:t>
            </a:r>
          </a:p>
          <a:p>
            <a:pPr lvl="0" algn="just">
              <a:spcBef>
                <a:spcPts val="1200"/>
              </a:spcBef>
              <a:spcAft>
                <a:spcPts val="600"/>
              </a:spcAft>
              <a:buFont typeface="Wingdings" panose="05000000000000000000" pitchFamily="2" charset="2"/>
              <a:buChar char="§"/>
            </a:pPr>
            <a:r>
              <a:rPr lang="fr-FR" altLang="fr-FR" sz="2000" dirty="0">
                <a:solidFill>
                  <a:srgbClr val="0081AE">
                    <a:lumMod val="75000"/>
                  </a:srgbClr>
                </a:solidFill>
              </a:rPr>
              <a:t>Ce procédé typique de l’ECRIS offre une garantie d’assurance qualité des données produites</a:t>
            </a:r>
          </a:p>
          <a:p>
            <a:pPr lvl="0" algn="just">
              <a:spcBef>
                <a:spcPts val="1200"/>
              </a:spcBef>
              <a:spcAft>
                <a:spcPts val="600"/>
              </a:spcAft>
              <a:buFont typeface="Wingdings" panose="05000000000000000000" pitchFamily="2" charset="2"/>
              <a:buChar char="§"/>
            </a:pPr>
            <a:r>
              <a:rPr lang="fr-FR" altLang="fr-FR" sz="2000" dirty="0">
                <a:solidFill>
                  <a:srgbClr val="0081AE">
                    <a:lumMod val="75000"/>
                  </a:srgbClr>
                </a:solidFill>
              </a:rPr>
              <a:t>Une mission de supervision a été effectuée pour s’assurer de la bonne marche de la collecte des données</a:t>
            </a:r>
          </a:p>
          <a:p>
            <a:pPr marL="0" lvl="0" indent="0" algn="just">
              <a:spcBef>
                <a:spcPts val="0"/>
              </a:spcBef>
              <a:spcAft>
                <a:spcPts val="0"/>
              </a:spcAft>
              <a:buNone/>
            </a:pPr>
            <a:endParaRPr lang="fr-FR" altLang="fr-FR" sz="2000" dirty="0">
              <a:solidFill>
                <a:srgbClr val="0081AE">
                  <a:lumMod val="75000"/>
                </a:srgbClr>
              </a:solidFill>
            </a:endParaRPr>
          </a:p>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endParaRPr kumimoji="0" lang="fr-FR" altLang="fr-FR" sz="2000" b="0" i="0" strike="noStrike" kern="1200" cap="none" spc="0" normalizeH="0" baseline="0" noProof="0" dirty="0">
              <a:ln>
                <a:noFill/>
              </a:ln>
              <a:solidFill>
                <a:srgbClr val="0081AE">
                  <a:lumMod val="75000"/>
                </a:srgbClr>
              </a:solidFill>
              <a:effectLst/>
              <a:uLnTx/>
              <a:uFillTx/>
              <a:latin typeface="Trebuchet MS"/>
              <a:ea typeface="+mn-ea"/>
              <a:cs typeface="+mn-cs"/>
            </a:endParaRPr>
          </a:p>
        </p:txBody>
      </p:sp>
    </p:spTree>
    <p:extLst>
      <p:ext uri="{BB962C8B-B14F-4D97-AF65-F5344CB8AC3E}">
        <p14:creationId xmlns:p14="http://schemas.microsoft.com/office/powerpoint/2010/main" val="122977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102115"/>
            <a:ext cx="4787677" cy="430887"/>
          </a:xfrm>
          <a:prstGeom prst="rect">
            <a:avLst/>
          </a:prstGeom>
          <a:noFill/>
        </p:spPr>
        <p:txBody>
          <a:bodyPr wrap="square" rtlCol="0">
            <a:spAutoFit/>
          </a:bodyPr>
          <a:lstStyle/>
          <a:p>
            <a:pPr lvl="0" algn="ctr" defTabSz="363538">
              <a:tabLst>
                <a:tab pos="903288" algn="l"/>
                <a:tab pos="1077913" algn="l"/>
              </a:tabLst>
            </a:pPr>
            <a:r>
              <a:rPr lang="fr-FR" sz="2200" b="1" cap="small" dirty="0">
                <a:solidFill>
                  <a:srgbClr val="FFFFFF"/>
                </a:solidFill>
              </a:rPr>
              <a:t>Traitement et analyse des données</a:t>
            </a:r>
            <a:endParaRPr kumimoji="0" lang="fr-FR" sz="2200" b="1" i="0" u="none" strike="noStrike" kern="1200" cap="small" spc="0" normalizeH="0" baseline="0" noProof="0" dirty="0">
              <a:ln>
                <a:noFill/>
              </a:ln>
              <a:solidFill>
                <a:srgbClr val="FFFFFF"/>
              </a:solidFill>
              <a:effectLst/>
              <a:uLnTx/>
              <a:uFillTx/>
              <a:latin typeface="Trebuchet MS"/>
            </a:endParaRPr>
          </a:p>
        </p:txBody>
      </p:sp>
      <p:sp>
        <p:nvSpPr>
          <p:cNvPr id="11" name="Titre 1"/>
          <p:cNvSpPr txBox="1">
            <a:spLocks/>
          </p:cNvSpPr>
          <p:nvPr/>
        </p:nvSpPr>
        <p:spPr bwMode="auto">
          <a:xfrm>
            <a:off x="154379" y="1156580"/>
            <a:ext cx="8807729" cy="1622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lvl="0" algn="just">
              <a:lnSpc>
                <a:spcPct val="95000"/>
              </a:lnSpc>
              <a:spcBef>
                <a:spcPts val="600"/>
              </a:spcBef>
              <a:spcAft>
                <a:spcPts val="0"/>
              </a:spcAft>
            </a:pPr>
            <a:r>
              <a:rPr lang="fr-FR" sz="2200" b="1" dirty="0">
                <a:solidFill>
                  <a:srgbClr val="0081AE">
                    <a:lumMod val="50000"/>
                  </a:srgbClr>
                </a:solidFill>
              </a:rPr>
              <a:t>Traitement et analyse des données réalisés de façon progressive: </a:t>
            </a:r>
          </a:p>
          <a:p>
            <a:pPr marL="342900" lvl="0" indent="-342900" algn="just">
              <a:lnSpc>
                <a:spcPct val="95000"/>
              </a:lnSpc>
              <a:spcBef>
                <a:spcPts val="600"/>
              </a:spcBef>
              <a:spcAft>
                <a:spcPts val="0"/>
              </a:spcAft>
              <a:buFont typeface="Wingdings" panose="05000000000000000000" pitchFamily="2" charset="2"/>
              <a:buChar char="§"/>
            </a:pPr>
            <a:r>
              <a:rPr lang="fr-FR" sz="2200" b="1" dirty="0">
                <a:solidFill>
                  <a:srgbClr val="0081AE">
                    <a:lumMod val="50000"/>
                  </a:srgbClr>
                </a:solidFill>
              </a:rPr>
              <a:t>lors des débriefing </a:t>
            </a:r>
          </a:p>
          <a:p>
            <a:pPr marL="342900" lvl="0" indent="-342900" algn="just">
              <a:lnSpc>
                <a:spcPct val="95000"/>
              </a:lnSpc>
              <a:spcBef>
                <a:spcPts val="600"/>
              </a:spcBef>
              <a:spcAft>
                <a:spcPts val="0"/>
              </a:spcAft>
              <a:buFont typeface="Wingdings" panose="05000000000000000000" pitchFamily="2" charset="2"/>
              <a:buChar char="§"/>
            </a:pPr>
            <a:r>
              <a:rPr lang="fr-FR" sz="2200" b="1" dirty="0">
                <a:solidFill>
                  <a:srgbClr val="0081AE">
                    <a:lumMod val="50000"/>
                  </a:srgbClr>
                </a:solidFill>
              </a:rPr>
              <a:t>au moment de la  revue des différentes données disponibles</a:t>
            </a:r>
          </a:p>
        </p:txBody>
      </p:sp>
      <p:sp>
        <p:nvSpPr>
          <p:cNvPr id="18" name="Espace réservé du contenu 2"/>
          <p:cNvSpPr txBox="1">
            <a:spLocks/>
          </p:cNvSpPr>
          <p:nvPr/>
        </p:nvSpPr>
        <p:spPr bwMode="auto">
          <a:xfrm>
            <a:off x="154379" y="2779202"/>
            <a:ext cx="8855477" cy="3368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spcBef>
                <a:spcPts val="600"/>
              </a:spcBef>
              <a:spcAft>
                <a:spcPts val="600"/>
              </a:spcAft>
              <a:buNone/>
            </a:pPr>
            <a:r>
              <a:rPr lang="fr-FR" altLang="fr-FR" sz="2200" dirty="0">
                <a:solidFill>
                  <a:srgbClr val="C00000"/>
                </a:solidFill>
              </a:rPr>
              <a:t>Données de terrain articulées avec la littérature </a:t>
            </a:r>
            <a:r>
              <a:rPr lang="fr-FR" altLang="fr-FR" sz="2200" dirty="0">
                <a:solidFill>
                  <a:srgbClr val="0081AE">
                    <a:lumMod val="75000"/>
                  </a:srgbClr>
                </a:solidFill>
              </a:rPr>
              <a:t>ont été</a:t>
            </a:r>
          </a:p>
          <a:p>
            <a:pPr lvl="0" algn="just">
              <a:spcBef>
                <a:spcPts val="600"/>
              </a:spcBef>
              <a:spcAft>
                <a:spcPts val="600"/>
              </a:spcAft>
              <a:buFont typeface="Wingdings" panose="05000000000000000000" pitchFamily="2" charset="2"/>
              <a:buChar char="§"/>
            </a:pPr>
            <a:r>
              <a:rPr lang="fr-FR" altLang="fr-FR" sz="2200" dirty="0">
                <a:solidFill>
                  <a:srgbClr val="0081AE">
                    <a:lumMod val="75000"/>
                  </a:srgbClr>
                </a:solidFill>
              </a:rPr>
              <a:t> traitées, </a:t>
            </a:r>
          </a:p>
          <a:p>
            <a:pPr lvl="0" algn="just">
              <a:spcBef>
                <a:spcPts val="600"/>
              </a:spcBef>
              <a:spcAft>
                <a:spcPts val="600"/>
              </a:spcAft>
              <a:buFont typeface="Wingdings" panose="05000000000000000000" pitchFamily="2" charset="2"/>
              <a:buChar char="§"/>
            </a:pPr>
            <a:r>
              <a:rPr lang="fr-FR" altLang="fr-FR" sz="2200" dirty="0">
                <a:solidFill>
                  <a:srgbClr val="C00000"/>
                </a:solidFill>
              </a:rPr>
              <a:t>classifiées manuellement </a:t>
            </a:r>
            <a:r>
              <a:rPr lang="fr-FR" altLang="fr-FR" sz="2200" dirty="0">
                <a:solidFill>
                  <a:srgbClr val="0081AE">
                    <a:lumMod val="75000"/>
                  </a:srgbClr>
                </a:solidFill>
              </a:rPr>
              <a:t>pour générer des analyses plus fines et rigoureuses pour éclairer :</a:t>
            </a:r>
          </a:p>
          <a:p>
            <a:pPr marL="898525" lvl="0" indent="-273050" algn="just">
              <a:spcBef>
                <a:spcPts val="600"/>
              </a:spcBef>
              <a:spcAft>
                <a:spcPts val="600"/>
              </a:spcAft>
            </a:pPr>
            <a:r>
              <a:rPr lang="fr-FR" altLang="fr-FR" sz="2200" dirty="0">
                <a:solidFill>
                  <a:srgbClr val="0081AE">
                    <a:lumMod val="75000"/>
                  </a:srgbClr>
                </a:solidFill>
              </a:rPr>
              <a:t>les </a:t>
            </a:r>
            <a:r>
              <a:rPr lang="fr-FR" altLang="fr-FR" sz="2200" dirty="0">
                <a:solidFill>
                  <a:srgbClr val="C00000"/>
                </a:solidFill>
              </a:rPr>
              <a:t>dynamiques sociales</a:t>
            </a:r>
            <a:r>
              <a:rPr lang="fr-FR" altLang="fr-FR" sz="2200" dirty="0">
                <a:solidFill>
                  <a:srgbClr val="0081AE">
                    <a:lumMod val="75000"/>
                  </a:srgbClr>
                </a:solidFill>
              </a:rPr>
              <a:t>, </a:t>
            </a:r>
          </a:p>
          <a:p>
            <a:pPr marL="898525" lvl="0" indent="-273050" algn="just">
              <a:spcBef>
                <a:spcPts val="600"/>
              </a:spcBef>
              <a:spcAft>
                <a:spcPts val="600"/>
              </a:spcAft>
            </a:pPr>
            <a:r>
              <a:rPr lang="fr-FR" altLang="fr-FR" sz="2200" dirty="0">
                <a:solidFill>
                  <a:srgbClr val="0081AE">
                    <a:lumMod val="75000"/>
                  </a:srgbClr>
                </a:solidFill>
              </a:rPr>
              <a:t>les </a:t>
            </a:r>
            <a:r>
              <a:rPr lang="fr-FR" altLang="fr-FR" sz="2200" dirty="0">
                <a:solidFill>
                  <a:srgbClr val="C00000"/>
                </a:solidFill>
              </a:rPr>
              <a:t>enjeux pour la compréhension du contexte</a:t>
            </a:r>
            <a:r>
              <a:rPr lang="fr-FR" altLang="fr-FR" sz="2200" dirty="0">
                <a:solidFill>
                  <a:srgbClr val="0081AE">
                    <a:lumMod val="75000"/>
                  </a:srgbClr>
                </a:solidFill>
              </a:rPr>
              <a:t>, </a:t>
            </a:r>
          </a:p>
          <a:p>
            <a:pPr marL="898525" lvl="0" indent="-273050" algn="just">
              <a:spcBef>
                <a:spcPts val="600"/>
              </a:spcBef>
              <a:spcAft>
                <a:spcPts val="600"/>
              </a:spcAft>
            </a:pPr>
            <a:r>
              <a:rPr lang="fr-FR" altLang="fr-FR" sz="2200" dirty="0">
                <a:solidFill>
                  <a:srgbClr val="0081AE">
                    <a:lumMod val="75000"/>
                  </a:srgbClr>
                </a:solidFill>
              </a:rPr>
              <a:t>des </a:t>
            </a:r>
            <a:r>
              <a:rPr lang="fr-FR" altLang="fr-FR" sz="2200" dirty="0">
                <a:solidFill>
                  <a:srgbClr val="C00000"/>
                </a:solidFill>
              </a:rPr>
              <a:t>pratiques et comportements</a:t>
            </a:r>
            <a:r>
              <a:rPr lang="fr-FR" altLang="fr-FR" sz="2200" dirty="0">
                <a:solidFill>
                  <a:srgbClr val="0081AE">
                    <a:lumMod val="75000"/>
                  </a:srgbClr>
                </a:solidFill>
              </a:rPr>
              <a:t> observables dans les localités (Maradi et Agadez)</a:t>
            </a:r>
          </a:p>
          <a:p>
            <a:pPr marL="0" lvl="0" indent="0" algn="just">
              <a:spcBef>
                <a:spcPts val="0"/>
              </a:spcBef>
              <a:spcAft>
                <a:spcPts val="0"/>
              </a:spcAft>
              <a:buNone/>
            </a:pPr>
            <a:endParaRPr lang="fr-FR" altLang="fr-FR" sz="2200" dirty="0">
              <a:solidFill>
                <a:srgbClr val="0081AE">
                  <a:lumMod val="75000"/>
                </a:srgbClr>
              </a:solidFill>
            </a:endParaRPr>
          </a:p>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endParaRPr kumimoji="0" lang="fr-FR" altLang="fr-FR" sz="2200" b="0" i="0" strike="noStrike" kern="1200" cap="none" spc="0" normalizeH="0" baseline="0" noProof="0" dirty="0">
              <a:ln>
                <a:noFill/>
              </a:ln>
              <a:solidFill>
                <a:srgbClr val="0081AE">
                  <a:lumMod val="75000"/>
                </a:srgbClr>
              </a:solidFill>
              <a:effectLst/>
              <a:uLnTx/>
              <a:uFillTx/>
              <a:latin typeface="Trebuchet MS"/>
            </a:endParaRPr>
          </a:p>
        </p:txBody>
      </p:sp>
    </p:spTree>
    <p:extLst>
      <p:ext uri="{BB962C8B-B14F-4D97-AF65-F5344CB8AC3E}">
        <p14:creationId xmlns:p14="http://schemas.microsoft.com/office/powerpoint/2010/main" val="3267309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5137"/>
            <a:ext cx="4787677" cy="830997"/>
          </a:xfrm>
          <a:prstGeom prst="rect">
            <a:avLst/>
          </a:prstGeom>
          <a:noFill/>
        </p:spPr>
        <p:txBody>
          <a:bodyPr wrap="square" rtlCol="0">
            <a:spAutoFit/>
          </a:bodyPr>
          <a:lstStyle/>
          <a:p>
            <a:pPr lvl="0" algn="ctr" defTabSz="363538">
              <a:tabLst>
                <a:tab pos="903288" algn="l"/>
                <a:tab pos="1077913" algn="l"/>
              </a:tabLst>
            </a:pPr>
            <a:r>
              <a:rPr lang="fr-FR" sz="2400" b="1" cap="small" dirty="0">
                <a:solidFill>
                  <a:srgbClr val="FFFFFF"/>
                </a:solidFill>
              </a:rPr>
              <a:t>Difficultés et solutions envisagées </a:t>
            </a:r>
            <a:endParaRPr kumimoji="0" lang="fr-FR" sz="2400" b="1" i="0" u="none" strike="noStrike" kern="1200" cap="small" spc="0" normalizeH="0" baseline="0" noProof="0" dirty="0">
              <a:ln>
                <a:noFill/>
              </a:ln>
              <a:solidFill>
                <a:srgbClr val="FFFFFF"/>
              </a:solidFill>
              <a:effectLst/>
              <a:uLnTx/>
              <a:uFillTx/>
              <a:latin typeface="Trebuchet MS"/>
            </a:endParaRPr>
          </a:p>
        </p:txBody>
      </p:sp>
      <p:sp>
        <p:nvSpPr>
          <p:cNvPr id="3" name="Rectangle avec coins arrondis en diagonale 2"/>
          <p:cNvSpPr/>
          <p:nvPr/>
        </p:nvSpPr>
        <p:spPr>
          <a:xfrm>
            <a:off x="588982" y="1204523"/>
            <a:ext cx="3255072" cy="383788"/>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Difficultés</a:t>
            </a:r>
          </a:p>
        </p:txBody>
      </p:sp>
      <p:sp>
        <p:nvSpPr>
          <p:cNvPr id="5" name="Rectangle à coins arrondis 4"/>
          <p:cNvSpPr/>
          <p:nvPr/>
        </p:nvSpPr>
        <p:spPr>
          <a:xfrm>
            <a:off x="574755" y="1820551"/>
            <a:ext cx="3416300" cy="1041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Sécuritaire: Impossible de </a:t>
            </a:r>
            <a:r>
              <a:rPr lang="en-US" dirty="0" err="1"/>
              <a:t>visiter</a:t>
            </a:r>
            <a:r>
              <a:rPr lang="en-US" dirty="0"/>
              <a:t> </a:t>
            </a:r>
            <a:r>
              <a:rPr lang="en-US" dirty="0" err="1"/>
              <a:t>certains</a:t>
            </a:r>
            <a:r>
              <a:rPr lang="en-US" dirty="0"/>
              <a:t> villages à </a:t>
            </a:r>
            <a:r>
              <a:rPr lang="en-US" dirty="0" err="1"/>
              <a:t>Tchirozérine</a:t>
            </a:r>
            <a:r>
              <a:rPr lang="en-US" dirty="0"/>
              <a:t> et </a:t>
            </a:r>
            <a:r>
              <a:rPr lang="en-US" dirty="0" err="1"/>
              <a:t>Mada</a:t>
            </a:r>
            <a:endParaRPr lang="en-US" dirty="0"/>
          </a:p>
        </p:txBody>
      </p:sp>
      <p:sp>
        <p:nvSpPr>
          <p:cNvPr id="19" name="Rectangle à coins arrondis 18"/>
          <p:cNvSpPr/>
          <p:nvPr/>
        </p:nvSpPr>
        <p:spPr>
          <a:xfrm>
            <a:off x="574755" y="3272960"/>
            <a:ext cx="3416300" cy="11695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Linguistique</a:t>
            </a:r>
            <a:r>
              <a:rPr lang="en-US" dirty="0"/>
              <a:t>: un </a:t>
            </a:r>
            <a:r>
              <a:rPr lang="en-US" dirty="0" err="1"/>
              <a:t>seul</a:t>
            </a:r>
            <a:r>
              <a:rPr lang="en-US" dirty="0"/>
              <a:t> </a:t>
            </a:r>
            <a:r>
              <a:rPr lang="en-US" dirty="0" err="1"/>
              <a:t>enquêteur</a:t>
            </a:r>
            <a:r>
              <a:rPr lang="en-US" dirty="0"/>
              <a:t> </a:t>
            </a:r>
            <a:r>
              <a:rPr lang="en-US" dirty="0" err="1"/>
              <a:t>parle</a:t>
            </a:r>
            <a:r>
              <a:rPr lang="en-US" dirty="0"/>
              <a:t> </a:t>
            </a:r>
            <a:r>
              <a:rPr lang="en-US" dirty="0" err="1"/>
              <a:t>Tamasheq</a:t>
            </a:r>
            <a:r>
              <a:rPr lang="en-US" dirty="0"/>
              <a:t> </a:t>
            </a:r>
            <a:r>
              <a:rPr lang="en-US" dirty="0" err="1"/>
              <a:t>contre</a:t>
            </a:r>
            <a:r>
              <a:rPr lang="en-US" dirty="0"/>
              <a:t> </a:t>
            </a:r>
            <a:r>
              <a:rPr lang="en-US" dirty="0" err="1"/>
              <a:t>deux</a:t>
            </a:r>
            <a:r>
              <a:rPr lang="en-US" dirty="0"/>
              <a:t> </a:t>
            </a:r>
            <a:r>
              <a:rPr lang="en-US" dirty="0" err="1"/>
              <a:t>attendus</a:t>
            </a:r>
            <a:r>
              <a:rPr lang="en-US" dirty="0"/>
              <a:t> </a:t>
            </a:r>
            <a:r>
              <a:rPr lang="en-US" dirty="0" err="1"/>
              <a:t>lors</a:t>
            </a:r>
            <a:r>
              <a:rPr lang="en-US" dirty="0"/>
              <a:t> des FDG à </a:t>
            </a:r>
            <a:r>
              <a:rPr lang="en-US" dirty="0" err="1"/>
              <a:t>Agadez</a:t>
            </a:r>
            <a:endParaRPr lang="en-US" dirty="0"/>
          </a:p>
        </p:txBody>
      </p:sp>
      <p:sp>
        <p:nvSpPr>
          <p:cNvPr id="20" name="Rectangle à coins arrondis 19"/>
          <p:cNvSpPr/>
          <p:nvPr/>
        </p:nvSpPr>
        <p:spPr>
          <a:xfrm>
            <a:off x="574755" y="4948042"/>
            <a:ext cx="3416300" cy="1041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Logistique</a:t>
            </a:r>
            <a:r>
              <a:rPr lang="en-US" dirty="0"/>
              <a:t>: </a:t>
            </a:r>
            <a:r>
              <a:rPr lang="en-US" dirty="0" err="1"/>
              <a:t>Pénurie</a:t>
            </a:r>
            <a:r>
              <a:rPr lang="en-US" dirty="0"/>
              <a:t> de Gasoil</a:t>
            </a:r>
          </a:p>
        </p:txBody>
      </p:sp>
      <p:sp>
        <p:nvSpPr>
          <p:cNvPr id="21" name="Rectangle à coins arrondis 20"/>
          <p:cNvSpPr/>
          <p:nvPr/>
        </p:nvSpPr>
        <p:spPr>
          <a:xfrm>
            <a:off x="5435600" y="1713732"/>
            <a:ext cx="3416300" cy="124854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dirty="0"/>
              <a:t>Se concentrer au CSI : rencontrer les femmes et RC</a:t>
            </a:r>
          </a:p>
          <a:p>
            <a:pPr algn="ctr"/>
            <a:r>
              <a:rPr lang="fr-FR" dirty="0"/>
              <a:t>Marché hebdo: </a:t>
            </a:r>
            <a:r>
              <a:rPr lang="fr-FR" dirty="0" err="1"/>
              <a:t>tradi</a:t>
            </a:r>
            <a:r>
              <a:rPr lang="fr-FR" dirty="0"/>
              <a:t>-praticiens et herboristes</a:t>
            </a:r>
          </a:p>
        </p:txBody>
      </p:sp>
      <p:sp>
        <p:nvSpPr>
          <p:cNvPr id="22" name="Rectangle à coins arrondis 21"/>
          <p:cNvSpPr/>
          <p:nvPr/>
        </p:nvSpPr>
        <p:spPr>
          <a:xfrm>
            <a:off x="5435600" y="3107677"/>
            <a:ext cx="3416300" cy="171884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dirty="0"/>
              <a:t>- Discussions de façon naturelle </a:t>
            </a:r>
          </a:p>
          <a:p>
            <a:pPr algn="ctr"/>
            <a:r>
              <a:rPr lang="fr-FR" dirty="0"/>
              <a:t>- Enregistrement et transcription à chaud des informations en fonction des thématiques </a:t>
            </a:r>
          </a:p>
        </p:txBody>
      </p:sp>
      <p:sp>
        <p:nvSpPr>
          <p:cNvPr id="23" name="Rectangle à coins arrondis 22"/>
          <p:cNvSpPr/>
          <p:nvPr/>
        </p:nvSpPr>
        <p:spPr>
          <a:xfrm>
            <a:off x="5435600" y="4993190"/>
            <a:ext cx="3416300" cy="113063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dirty="0"/>
              <a:t>Recherche du carburant</a:t>
            </a:r>
          </a:p>
          <a:p>
            <a:pPr algn="ctr"/>
            <a:r>
              <a:rPr lang="fr-FR" dirty="0"/>
              <a:t>- Prendre de bidons réserves</a:t>
            </a:r>
          </a:p>
        </p:txBody>
      </p:sp>
      <p:sp>
        <p:nvSpPr>
          <p:cNvPr id="24" name="Rectangle avec coins arrondis en diagonale 23"/>
          <p:cNvSpPr/>
          <p:nvPr/>
        </p:nvSpPr>
        <p:spPr>
          <a:xfrm>
            <a:off x="5524161" y="1087545"/>
            <a:ext cx="3222373" cy="444018"/>
          </a:xfrm>
          <a:prstGeom prst="round2Diag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600" dirty="0"/>
              <a:t>Solutions</a:t>
            </a:r>
          </a:p>
        </p:txBody>
      </p:sp>
      <p:sp>
        <p:nvSpPr>
          <p:cNvPr id="6" name="Flèche droite 5"/>
          <p:cNvSpPr/>
          <p:nvPr/>
        </p:nvSpPr>
        <p:spPr>
          <a:xfrm>
            <a:off x="4316491" y="2185639"/>
            <a:ext cx="747131" cy="412595"/>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5" name="Flèche droite 24"/>
          <p:cNvSpPr/>
          <p:nvPr/>
        </p:nvSpPr>
        <p:spPr>
          <a:xfrm>
            <a:off x="4316491" y="5262444"/>
            <a:ext cx="747131" cy="412595"/>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6" name="Flèche droite 25"/>
          <p:cNvSpPr/>
          <p:nvPr/>
        </p:nvSpPr>
        <p:spPr>
          <a:xfrm>
            <a:off x="4316491" y="3705509"/>
            <a:ext cx="747131" cy="412595"/>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1153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15</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15</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116692"/>
            <a:ext cx="4787677" cy="954107"/>
          </a:xfrm>
          <a:prstGeom prst="rect">
            <a:avLst/>
          </a:prstGeom>
          <a:noFill/>
        </p:spPr>
        <p:txBody>
          <a:bodyPr wrap="square" rtlCol="0">
            <a:spAutoFit/>
          </a:bodyPr>
          <a:lstStyle/>
          <a:p>
            <a:pPr algn="ctr" defTabSz="363538">
              <a:tabLst>
                <a:tab pos="903288" algn="l"/>
                <a:tab pos="1077913" algn="l"/>
              </a:tabLst>
            </a:pPr>
            <a:r>
              <a:rPr lang="fr-FR" sz="2800" b="1" cap="small" dirty="0">
                <a:solidFill>
                  <a:srgbClr val="FFFFFF"/>
                </a:solidFill>
              </a:rPr>
              <a:t>Bilan de la collecte des données</a:t>
            </a:r>
          </a:p>
        </p:txBody>
      </p:sp>
      <p:sp>
        <p:nvSpPr>
          <p:cNvPr id="18" name="Rectangle à coins arrondis 17"/>
          <p:cNvSpPr/>
          <p:nvPr/>
        </p:nvSpPr>
        <p:spPr>
          <a:xfrm>
            <a:off x="751076" y="1836821"/>
            <a:ext cx="7867724" cy="373379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800" u="sng" dirty="0">
                <a:solidFill>
                  <a:schemeClr val="accent6">
                    <a:lumMod val="75000"/>
                  </a:schemeClr>
                </a:solidFill>
              </a:rPr>
              <a:t>Total  pour les deux régions :</a:t>
            </a:r>
          </a:p>
          <a:p>
            <a:pPr marL="285750" lvl="0" indent="-285750" algn="just">
              <a:spcBef>
                <a:spcPts val="1200"/>
              </a:spcBef>
              <a:buFont typeface="Wingdings" panose="05000000000000000000" pitchFamily="2" charset="2"/>
              <a:buChar char="§"/>
            </a:pPr>
            <a:r>
              <a:rPr lang="fr-FR" sz="2800" dirty="0">
                <a:solidFill>
                  <a:schemeClr val="bg1"/>
                </a:solidFill>
              </a:rPr>
              <a:t>400 entretiens formels et informels,</a:t>
            </a:r>
          </a:p>
          <a:p>
            <a:pPr lvl="0" algn="just">
              <a:spcBef>
                <a:spcPts val="1200"/>
              </a:spcBef>
            </a:pPr>
            <a:endParaRPr lang="fr-FR" sz="2800" dirty="0">
              <a:solidFill>
                <a:schemeClr val="bg1"/>
              </a:solidFill>
            </a:endParaRPr>
          </a:p>
          <a:p>
            <a:pPr marL="285750" lvl="0" indent="-285750" algn="just">
              <a:spcBef>
                <a:spcPts val="1200"/>
              </a:spcBef>
              <a:buFont typeface="Wingdings" panose="05000000000000000000" pitchFamily="2" charset="2"/>
              <a:buChar char="§"/>
            </a:pPr>
            <a:r>
              <a:rPr lang="fr-FR" sz="2800" dirty="0">
                <a:solidFill>
                  <a:schemeClr val="bg1"/>
                </a:solidFill>
              </a:rPr>
              <a:t>20 observations et </a:t>
            </a:r>
          </a:p>
          <a:p>
            <a:pPr marL="285750" lvl="0" indent="-285750" algn="just">
              <a:spcBef>
                <a:spcPts val="1200"/>
              </a:spcBef>
              <a:buFont typeface="Wingdings" panose="05000000000000000000" pitchFamily="2" charset="2"/>
              <a:buChar char="§"/>
            </a:pPr>
            <a:endParaRPr lang="fr-FR" sz="2800" dirty="0">
              <a:solidFill>
                <a:schemeClr val="bg1"/>
              </a:solidFill>
            </a:endParaRPr>
          </a:p>
          <a:p>
            <a:pPr marL="285750" lvl="0" indent="-285750" algn="just">
              <a:spcBef>
                <a:spcPts val="1200"/>
              </a:spcBef>
              <a:buFont typeface="Wingdings" panose="05000000000000000000" pitchFamily="2" charset="2"/>
              <a:buChar char="§"/>
            </a:pPr>
            <a:r>
              <a:rPr lang="fr-FR" sz="2800" dirty="0">
                <a:solidFill>
                  <a:schemeClr val="bg1"/>
                </a:solidFill>
              </a:rPr>
              <a:t>Plusieurs études de cas</a:t>
            </a:r>
          </a:p>
        </p:txBody>
      </p:sp>
    </p:spTree>
    <p:extLst>
      <p:ext uri="{BB962C8B-B14F-4D97-AF65-F5344CB8AC3E}">
        <p14:creationId xmlns:p14="http://schemas.microsoft.com/office/powerpoint/2010/main" val="1361426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16</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16</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91099" y="98752"/>
            <a:ext cx="4787677" cy="523220"/>
          </a:xfrm>
          <a:prstGeom prst="rect">
            <a:avLst/>
          </a:prstGeom>
          <a:noFill/>
        </p:spPr>
        <p:txBody>
          <a:bodyPr wrap="square" rtlCol="0">
            <a:spAutoFit/>
          </a:bodyPr>
          <a:lstStyle/>
          <a:p>
            <a:pPr algn="ctr" defTabSz="363538">
              <a:tabLst>
                <a:tab pos="903288" algn="l"/>
                <a:tab pos="1077913" algn="l"/>
              </a:tabLst>
            </a:pPr>
            <a:r>
              <a:rPr lang="fr-FR" sz="2800" b="1" cap="small" dirty="0">
                <a:solidFill>
                  <a:srgbClr val="FFFFFF"/>
                </a:solidFill>
              </a:rPr>
              <a:t>Résultats de l’étude </a:t>
            </a:r>
          </a:p>
        </p:txBody>
      </p:sp>
      <p:sp>
        <p:nvSpPr>
          <p:cNvPr id="18" name="Rectangle à coins arrondis 17"/>
          <p:cNvSpPr/>
          <p:nvPr/>
        </p:nvSpPr>
        <p:spPr>
          <a:xfrm>
            <a:off x="177800" y="1193181"/>
            <a:ext cx="8832056" cy="10259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400" b="1" u="sng" dirty="0">
                <a:solidFill>
                  <a:schemeClr val="accent6">
                    <a:lumMod val="75000"/>
                  </a:schemeClr>
                </a:solidFill>
              </a:rPr>
              <a:t>Deux perceptions de la malnutrition infantile:</a:t>
            </a:r>
          </a:p>
          <a:p>
            <a:pPr lvl="0" algn="ctr">
              <a:spcBef>
                <a:spcPts val="1200"/>
              </a:spcBef>
            </a:pPr>
            <a:r>
              <a:rPr lang="fr-FR" sz="2400" b="1" dirty="0">
                <a:solidFill>
                  <a:srgbClr val="C00000"/>
                </a:solidFill>
              </a:rPr>
              <a:t>Représentations médicales </a:t>
            </a:r>
            <a:r>
              <a:rPr lang="fr-FR" sz="2400" b="1" dirty="0">
                <a:solidFill>
                  <a:schemeClr val="bg1"/>
                </a:solidFill>
              </a:rPr>
              <a:t>Vs représentations sociales</a:t>
            </a:r>
          </a:p>
        </p:txBody>
      </p:sp>
      <p:sp>
        <p:nvSpPr>
          <p:cNvPr id="6" name="Rectangle à coins arrondis 5"/>
          <p:cNvSpPr/>
          <p:nvPr/>
        </p:nvSpPr>
        <p:spPr>
          <a:xfrm>
            <a:off x="82114" y="4516024"/>
            <a:ext cx="2185639" cy="15611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Carence alimentaire chez l’enfant</a:t>
            </a:r>
          </a:p>
        </p:txBody>
      </p:sp>
      <p:sp>
        <p:nvSpPr>
          <p:cNvPr id="8" name="Rectangle à coins arrondis 7"/>
          <p:cNvSpPr/>
          <p:nvPr/>
        </p:nvSpPr>
        <p:spPr>
          <a:xfrm>
            <a:off x="324039" y="3843687"/>
            <a:ext cx="1683834" cy="589258"/>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Causes</a:t>
            </a:r>
          </a:p>
        </p:txBody>
      </p:sp>
      <p:sp>
        <p:nvSpPr>
          <p:cNvPr id="22" name="Rectangle à coins arrondis 21"/>
          <p:cNvSpPr/>
          <p:nvPr/>
        </p:nvSpPr>
        <p:spPr>
          <a:xfrm>
            <a:off x="3112451" y="3062649"/>
            <a:ext cx="2551936" cy="156117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Amaigrissement </a:t>
            </a:r>
          </a:p>
          <a:p>
            <a:pPr algn="ctr"/>
            <a:r>
              <a:rPr lang="en-US" dirty="0" err="1"/>
              <a:t>Oedemes</a:t>
            </a:r>
            <a:endParaRPr lang="en-US" dirty="0"/>
          </a:p>
          <a:p>
            <a:pPr algn="ctr"/>
            <a:r>
              <a:rPr lang="en-US" dirty="0"/>
              <a:t>Maladies </a:t>
            </a:r>
            <a:r>
              <a:rPr lang="en-US" dirty="0" err="1"/>
              <a:t>associées</a:t>
            </a:r>
            <a:r>
              <a:rPr lang="en-US" dirty="0"/>
              <a:t> (</a:t>
            </a:r>
            <a:r>
              <a:rPr lang="en-US" dirty="0" err="1"/>
              <a:t>anorexie</a:t>
            </a:r>
            <a:r>
              <a:rPr lang="en-US" dirty="0"/>
              <a:t>, </a:t>
            </a:r>
            <a:r>
              <a:rPr lang="en-US" dirty="0" err="1"/>
              <a:t>fièvre</a:t>
            </a:r>
            <a:r>
              <a:rPr lang="en-US" dirty="0"/>
              <a:t>, </a:t>
            </a:r>
            <a:r>
              <a:rPr lang="en-US" dirty="0" err="1"/>
              <a:t>candidose</a:t>
            </a:r>
            <a:r>
              <a:rPr lang="en-US" dirty="0"/>
              <a:t> </a:t>
            </a:r>
            <a:r>
              <a:rPr lang="en-US" dirty="0" err="1"/>
              <a:t>ect</a:t>
            </a:r>
            <a:r>
              <a:rPr lang="en-US" dirty="0"/>
              <a:t>)</a:t>
            </a:r>
          </a:p>
        </p:txBody>
      </p:sp>
      <p:sp>
        <p:nvSpPr>
          <p:cNvPr id="23" name="Rectangle à coins arrondis 22"/>
          <p:cNvSpPr/>
          <p:nvPr/>
        </p:nvSpPr>
        <p:spPr>
          <a:xfrm>
            <a:off x="3621080" y="2390312"/>
            <a:ext cx="1683834" cy="589258"/>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Symptome</a:t>
            </a:r>
          </a:p>
        </p:txBody>
      </p:sp>
      <p:sp>
        <p:nvSpPr>
          <p:cNvPr id="24" name="Rectangle à coins arrondis 23"/>
          <p:cNvSpPr/>
          <p:nvPr/>
        </p:nvSpPr>
        <p:spPr>
          <a:xfrm>
            <a:off x="6478859" y="4486287"/>
            <a:ext cx="2531325" cy="16914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Complément alimentaire</a:t>
            </a:r>
          </a:p>
          <a:p>
            <a:pPr algn="ctr"/>
            <a:r>
              <a:rPr lang="fr-FR"/>
              <a:t>Traitement maladies associées</a:t>
            </a:r>
          </a:p>
          <a:p>
            <a:pPr algn="ctr"/>
            <a:r>
              <a:rPr lang="fr-FR"/>
              <a:t>Atteinte du poids cible</a:t>
            </a:r>
          </a:p>
        </p:txBody>
      </p:sp>
      <p:sp>
        <p:nvSpPr>
          <p:cNvPr id="25" name="Rectangle à coins arrondis 24"/>
          <p:cNvSpPr/>
          <p:nvPr/>
        </p:nvSpPr>
        <p:spPr>
          <a:xfrm>
            <a:off x="7018481" y="3813950"/>
            <a:ext cx="1683834" cy="589258"/>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Prise </a:t>
            </a:r>
            <a:r>
              <a:rPr lang="en-US" sz="2000" b="1" dirty="0" err="1"/>
              <a:t>en</a:t>
            </a:r>
            <a:r>
              <a:rPr lang="en-US" sz="2000" b="1" dirty="0"/>
              <a:t> charge</a:t>
            </a:r>
          </a:p>
        </p:txBody>
      </p:sp>
      <p:sp>
        <p:nvSpPr>
          <p:cNvPr id="10" name="Flèche droite 9"/>
          <p:cNvSpPr/>
          <p:nvPr/>
        </p:nvSpPr>
        <p:spPr>
          <a:xfrm rot="19422719">
            <a:off x="2331555" y="4777051"/>
            <a:ext cx="1179933" cy="6022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èche droite 10"/>
          <p:cNvSpPr/>
          <p:nvPr/>
        </p:nvSpPr>
        <p:spPr>
          <a:xfrm rot="2576324">
            <a:off x="5330847" y="4876407"/>
            <a:ext cx="1182206" cy="5410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623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17</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17</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91099" y="98752"/>
            <a:ext cx="4787677" cy="523220"/>
          </a:xfrm>
          <a:prstGeom prst="rect">
            <a:avLst/>
          </a:prstGeom>
          <a:noFill/>
        </p:spPr>
        <p:txBody>
          <a:bodyPr wrap="square" rtlCol="0">
            <a:spAutoFit/>
          </a:bodyPr>
          <a:lstStyle/>
          <a:p>
            <a:pPr algn="ctr" defTabSz="363538">
              <a:tabLst>
                <a:tab pos="903288" algn="l"/>
                <a:tab pos="1077913" algn="l"/>
              </a:tabLst>
            </a:pPr>
            <a:r>
              <a:rPr lang="fr-FR" sz="2800" b="1" cap="small" dirty="0">
                <a:solidFill>
                  <a:srgbClr val="FFFFFF"/>
                </a:solidFill>
              </a:rPr>
              <a:t>Résultats de l’étude </a:t>
            </a:r>
          </a:p>
        </p:txBody>
      </p:sp>
      <p:sp>
        <p:nvSpPr>
          <p:cNvPr id="18" name="Rectangle à coins arrondis 17"/>
          <p:cNvSpPr/>
          <p:nvPr/>
        </p:nvSpPr>
        <p:spPr>
          <a:xfrm>
            <a:off x="268909" y="1074263"/>
            <a:ext cx="8832056" cy="9057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000" b="1" u="sng" dirty="0">
                <a:solidFill>
                  <a:schemeClr val="accent6">
                    <a:lumMod val="75000"/>
                  </a:schemeClr>
                </a:solidFill>
              </a:rPr>
              <a:t>Deux perceptions de la malnutrition infantile:</a:t>
            </a:r>
          </a:p>
          <a:p>
            <a:pPr lvl="0" algn="ctr">
              <a:spcBef>
                <a:spcPts val="1200"/>
              </a:spcBef>
            </a:pPr>
            <a:r>
              <a:rPr lang="fr-FR" sz="2000" b="1" dirty="0">
                <a:solidFill>
                  <a:schemeClr val="bg1"/>
                </a:solidFill>
              </a:rPr>
              <a:t>Représentations médicales Vs </a:t>
            </a:r>
            <a:r>
              <a:rPr lang="fr-FR" sz="2000" b="1" dirty="0">
                <a:solidFill>
                  <a:srgbClr val="C00000"/>
                </a:solidFill>
              </a:rPr>
              <a:t>représentations sociales</a:t>
            </a:r>
          </a:p>
        </p:txBody>
      </p:sp>
      <p:graphicFrame>
        <p:nvGraphicFramePr>
          <p:cNvPr id="9" name="Diagramme 8"/>
          <p:cNvGraphicFramePr/>
          <p:nvPr>
            <p:extLst>
              <p:ext uri="{D42A27DB-BD31-4B8C-83A1-F6EECF244321}">
                <p14:modId xmlns:p14="http://schemas.microsoft.com/office/powerpoint/2010/main" val="2863161744"/>
              </p:ext>
            </p:extLst>
          </p:nvPr>
        </p:nvGraphicFramePr>
        <p:xfrm>
          <a:off x="1925588" y="2671970"/>
          <a:ext cx="5209953" cy="320952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3" name="Ellipse 3"/>
          <p:cNvSpPr>
            <a:spLocks/>
          </p:cNvSpPr>
          <p:nvPr/>
        </p:nvSpPr>
        <p:spPr bwMode="auto">
          <a:xfrm rot="16713579">
            <a:off x="3877743" y="6144304"/>
            <a:ext cx="1508125" cy="557275"/>
          </a:xfrm>
          <a:prstGeom prst="ellipse">
            <a:avLst/>
          </a:prstGeom>
          <a:solidFill>
            <a:schemeClr val="accent2">
              <a:lumMod val="40000"/>
              <a:lumOff val="6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Attaques du génie/ Sorcier</a:t>
            </a:r>
            <a:endParaRPr lang="fr-FR" altLang="fr-FR" dirty="0">
              <a:latin typeface="Arial" panose="020B0604020202020204" pitchFamily="34" charset="0"/>
              <a:ea typeface="Calibri" panose="020F0502020204030204" pitchFamily="34" charset="0"/>
              <a:cs typeface="Times New Roman" panose="02020603050405020304" pitchFamily="18" charset="0"/>
            </a:endParaRPr>
          </a:p>
        </p:txBody>
      </p:sp>
      <p:sp>
        <p:nvSpPr>
          <p:cNvPr id="44" name="Ellipse 16"/>
          <p:cNvSpPr>
            <a:spLocks/>
          </p:cNvSpPr>
          <p:nvPr/>
        </p:nvSpPr>
        <p:spPr bwMode="auto">
          <a:xfrm rot="3965618">
            <a:off x="7012057" y="3452326"/>
            <a:ext cx="2401855" cy="530702"/>
          </a:xfrm>
          <a:prstGeom prst="ellipse">
            <a:avLst/>
          </a:prstGeom>
          <a:solidFill>
            <a:schemeClr val="accent2">
              <a:lumMod val="40000"/>
              <a:lumOff val="6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 </a:t>
            </a:r>
            <a:r>
              <a:rPr lang="fr-FR" altLang="fr-FR" sz="1100" dirty="0" err="1">
                <a:latin typeface="Arial" panose="020B0604020202020204" pitchFamily="34" charset="0"/>
                <a:ea typeface="Calibri" panose="020F0502020204030204" pitchFamily="34" charset="0"/>
                <a:cs typeface="Times New Roman" panose="02020603050405020304" pitchFamily="18" charset="0"/>
              </a:rPr>
              <a:t>Rurutsa</a:t>
            </a:r>
            <a:r>
              <a:rPr lang="fr-FR" altLang="fr-FR" sz="1100" dirty="0">
                <a:latin typeface="Arial" panose="020B0604020202020204" pitchFamily="34" charset="0"/>
                <a:ea typeface="Calibri" panose="020F0502020204030204" pitchFamily="34" charset="0"/>
                <a:cs typeface="Times New Roman" panose="02020603050405020304" pitchFamily="18" charset="0"/>
              </a:rPr>
              <a:t> »/« Shan </a:t>
            </a:r>
            <a:r>
              <a:rPr lang="fr-FR" altLang="fr-FR" sz="1100" dirty="0" err="1">
                <a:latin typeface="Arial" panose="020B0604020202020204" pitchFamily="34" charset="0"/>
                <a:ea typeface="Calibri" panose="020F0502020204030204" pitchFamily="34" charset="0"/>
                <a:cs typeface="Times New Roman" panose="02020603050405020304" pitchFamily="18" charset="0"/>
              </a:rPr>
              <a:t>ciki</a:t>
            </a:r>
            <a:r>
              <a:rPr lang="fr-FR" altLang="fr-FR" sz="1100" dirty="0">
                <a:latin typeface="Arial" panose="020B0604020202020204" pitchFamily="34" charset="0"/>
                <a:ea typeface="Calibri" panose="020F0502020204030204" pitchFamily="34" charset="0"/>
                <a:cs typeface="Times New Roman" panose="02020603050405020304" pitchFamily="18" charset="0"/>
              </a:rPr>
              <a:t> » ou boire le lait son petit frère</a:t>
            </a:r>
            <a:endParaRPr lang="fr-FR" altLang="fr-FR" dirty="0">
              <a:latin typeface="Arial" panose="020B0604020202020204" pitchFamily="34" charset="0"/>
              <a:ea typeface="Calibri" panose="020F0502020204030204" pitchFamily="34" charset="0"/>
              <a:cs typeface="Times New Roman" panose="02020603050405020304" pitchFamily="18" charset="0"/>
            </a:endParaRPr>
          </a:p>
        </p:txBody>
      </p:sp>
      <p:sp>
        <p:nvSpPr>
          <p:cNvPr id="45" name="Ellipse 17"/>
          <p:cNvSpPr>
            <a:spLocks/>
          </p:cNvSpPr>
          <p:nvPr/>
        </p:nvSpPr>
        <p:spPr bwMode="auto">
          <a:xfrm rot="20574248">
            <a:off x="4475630" y="2077390"/>
            <a:ext cx="1855941" cy="642719"/>
          </a:xfrm>
          <a:prstGeom prst="ellipse">
            <a:avLst/>
          </a:prstGeom>
          <a:solidFill>
            <a:schemeClr val="accent2">
              <a:lumMod val="40000"/>
              <a:lumOff val="6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Parents qui ne protègent pas leurs enfants</a:t>
            </a:r>
            <a:endParaRPr lang="fr-FR" altLang="fr-FR" dirty="0">
              <a:latin typeface="Arial" panose="020B0604020202020204" pitchFamily="34" charset="0"/>
              <a:ea typeface="Calibri" panose="020F0502020204030204" pitchFamily="34" charset="0"/>
              <a:cs typeface="Times New Roman" panose="02020603050405020304" pitchFamily="18" charset="0"/>
            </a:endParaRPr>
          </a:p>
        </p:txBody>
      </p:sp>
      <p:sp>
        <p:nvSpPr>
          <p:cNvPr id="46" name="Ellipse 14"/>
          <p:cNvSpPr>
            <a:spLocks/>
          </p:cNvSpPr>
          <p:nvPr/>
        </p:nvSpPr>
        <p:spPr bwMode="auto">
          <a:xfrm rot="19172888">
            <a:off x="5940913" y="4720422"/>
            <a:ext cx="1185813" cy="521650"/>
          </a:xfrm>
          <a:prstGeom prst="ellipse">
            <a:avLst/>
          </a:prstGeom>
          <a:solidFill>
            <a:schemeClr val="accent2">
              <a:lumMod val="40000"/>
              <a:lumOff val="6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fr-FR" altLang="fr-FR" sz="1100" dirty="0">
                <a:latin typeface="Arial" panose="020B0604020202020204" pitchFamily="34" charset="0"/>
                <a:ea typeface="Calibri" panose="020F0502020204030204" pitchFamily="34" charset="0"/>
                <a:cs typeface="Times New Roman" panose="02020603050405020304" pitchFamily="18" charset="0"/>
              </a:rPr>
              <a:t>Manque d’hygiène </a:t>
            </a:r>
            <a:endParaRPr lang="fr-FR" altLang="fr-FR" dirty="0">
              <a:latin typeface="Arial" panose="020B0604020202020204" pitchFamily="34" charset="0"/>
              <a:ea typeface="Calibri" panose="020F0502020204030204" pitchFamily="34" charset="0"/>
              <a:cs typeface="Times New Roman" panose="02020603050405020304" pitchFamily="18" charset="0"/>
            </a:endParaRPr>
          </a:p>
        </p:txBody>
      </p:sp>
      <p:sp>
        <p:nvSpPr>
          <p:cNvPr id="47" name="Ellipse 4"/>
          <p:cNvSpPr>
            <a:spLocks/>
          </p:cNvSpPr>
          <p:nvPr/>
        </p:nvSpPr>
        <p:spPr bwMode="auto">
          <a:xfrm rot="21149610">
            <a:off x="5885777" y="2921737"/>
            <a:ext cx="1936377" cy="762282"/>
          </a:xfrm>
          <a:prstGeom prst="ellipse">
            <a:avLst/>
          </a:prstGeom>
          <a:solidFill>
            <a:schemeClr val="accent2">
              <a:lumMod val="40000"/>
              <a:lumOff val="6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Impureté/ Femme qui allaite après un rapport sexuel</a:t>
            </a:r>
            <a:endParaRPr lang="fr-FR" altLang="fr-FR" dirty="0">
              <a:latin typeface="Arial" panose="020B0604020202020204" pitchFamily="34" charset="0"/>
              <a:ea typeface="Calibri" panose="020F0502020204030204" pitchFamily="34" charset="0"/>
              <a:cs typeface="Times New Roman" panose="02020603050405020304" pitchFamily="18" charset="0"/>
            </a:endParaRPr>
          </a:p>
        </p:txBody>
      </p:sp>
      <p:sp>
        <p:nvSpPr>
          <p:cNvPr id="48" name="Ellipse 10"/>
          <p:cNvSpPr>
            <a:spLocks/>
          </p:cNvSpPr>
          <p:nvPr/>
        </p:nvSpPr>
        <p:spPr bwMode="auto">
          <a:xfrm rot="21381059">
            <a:off x="6091204" y="3785642"/>
            <a:ext cx="1724700" cy="700229"/>
          </a:xfrm>
          <a:prstGeom prst="ellipse">
            <a:avLst/>
          </a:prstGeom>
          <a:solidFill>
            <a:schemeClr val="accent2">
              <a:lumMod val="40000"/>
              <a:lumOff val="6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 Sang fort/faible</a:t>
            </a:r>
          </a:p>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Corps        chétif chez les Peulhs</a:t>
            </a:r>
            <a:endParaRPr lang="fr-FR" altLang="fr-FR" sz="1100" dirty="0">
              <a:latin typeface="Arial" panose="020B0604020202020204" pitchFamily="34" charset="0"/>
            </a:endParaRPr>
          </a:p>
        </p:txBody>
      </p:sp>
      <p:sp>
        <p:nvSpPr>
          <p:cNvPr id="49" name="Ellipse 11"/>
          <p:cNvSpPr>
            <a:spLocks noChangeArrowheads="1"/>
          </p:cNvSpPr>
          <p:nvPr/>
        </p:nvSpPr>
        <p:spPr bwMode="auto">
          <a:xfrm rot="17432207">
            <a:off x="6277596" y="4669173"/>
            <a:ext cx="2464083" cy="876066"/>
          </a:xfrm>
          <a:prstGeom prst="ellipse">
            <a:avLst/>
          </a:prstGeom>
          <a:solidFill>
            <a:schemeClr val="accent2">
              <a:lumMod val="40000"/>
              <a:lumOff val="6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fr-FR" altLang="fr-FR" sz="1100" dirty="0">
                <a:latin typeface="Arial" panose="020B0604020202020204" pitchFamily="34" charset="0"/>
                <a:ea typeface="Calibri" panose="020F0502020204030204" pitchFamily="34" charset="0"/>
                <a:cs typeface="Times New Roman" panose="02020603050405020304" pitchFamily="18" charset="0"/>
              </a:rPr>
              <a:t>« </a:t>
            </a:r>
            <a:r>
              <a:rPr lang="fr-FR" altLang="fr-FR" sz="1100" dirty="0" err="1">
                <a:latin typeface="Arial" panose="020B0604020202020204" pitchFamily="34" charset="0"/>
                <a:ea typeface="Calibri" panose="020F0502020204030204" pitchFamily="34" charset="0"/>
                <a:cs typeface="Times New Roman" panose="02020603050405020304" pitchFamily="18" charset="0"/>
              </a:rPr>
              <a:t>Bayamma</a:t>
            </a:r>
            <a:r>
              <a:rPr lang="fr-FR" altLang="fr-FR" sz="1100" dirty="0">
                <a:latin typeface="Arial" panose="020B0604020202020204" pitchFamily="34" charset="0"/>
                <a:ea typeface="Calibri" panose="020F0502020204030204" pitchFamily="34" charset="0"/>
                <a:cs typeface="Times New Roman" panose="02020603050405020304" pitchFamily="18" charset="0"/>
              </a:rPr>
              <a:t> », « </a:t>
            </a:r>
            <a:r>
              <a:rPr lang="fr-FR" altLang="fr-FR" sz="1100" dirty="0" err="1">
                <a:latin typeface="Arial" panose="020B0604020202020204" pitchFamily="34" charset="0"/>
                <a:ea typeface="Calibri" panose="020F0502020204030204" pitchFamily="34" charset="0"/>
                <a:cs typeface="Times New Roman" panose="02020603050405020304" pitchFamily="18" charset="0"/>
              </a:rPr>
              <a:t>Fara</a:t>
            </a:r>
            <a:r>
              <a:rPr lang="fr-FR" altLang="fr-FR" sz="1100" dirty="0">
                <a:latin typeface="Arial" panose="020B0604020202020204" pitchFamily="34" charset="0"/>
                <a:ea typeface="Calibri" panose="020F0502020204030204" pitchFamily="34" charset="0"/>
                <a:cs typeface="Times New Roman" panose="02020603050405020304" pitchFamily="18" charset="0"/>
              </a:rPr>
              <a:t> </a:t>
            </a:r>
            <a:r>
              <a:rPr lang="fr-FR" altLang="fr-FR" sz="1100" dirty="0" err="1">
                <a:latin typeface="Arial" panose="020B0604020202020204" pitchFamily="34" charset="0"/>
                <a:ea typeface="Calibri" panose="020F0502020204030204" pitchFamily="34" charset="0"/>
                <a:cs typeface="Times New Roman" panose="02020603050405020304" pitchFamily="18" charset="0"/>
              </a:rPr>
              <a:t>Masasara</a:t>
            </a:r>
            <a:r>
              <a:rPr lang="fr-FR" altLang="fr-FR" sz="1100" dirty="0">
                <a:latin typeface="Arial" panose="020B0604020202020204" pitchFamily="34" charset="0"/>
                <a:ea typeface="Calibri" panose="020F0502020204030204" pitchFamily="34" charset="0"/>
                <a:cs typeface="Times New Roman" panose="02020603050405020304" pitchFamily="18" charset="0"/>
              </a:rPr>
              <a:t> » </a:t>
            </a:r>
          </a:p>
          <a:p>
            <a:r>
              <a:rPr lang="fr-FR" altLang="fr-FR" sz="1100" dirty="0">
                <a:latin typeface="Arial" panose="020B0604020202020204" pitchFamily="34" charset="0"/>
                <a:ea typeface="Calibri" panose="020F0502020204030204" pitchFamily="34" charset="0"/>
                <a:cs typeface="Times New Roman" panose="02020603050405020304" pitchFamily="18" charset="0"/>
              </a:rPr>
              <a:t>Gonflement du corps  </a:t>
            </a:r>
            <a:endParaRPr lang="fr-FR" altLang="fr-FR" dirty="0">
              <a:latin typeface="Arial" panose="020B0604020202020204" pitchFamily="34" charset="0"/>
            </a:endParaRPr>
          </a:p>
        </p:txBody>
      </p:sp>
      <p:sp>
        <p:nvSpPr>
          <p:cNvPr id="50" name="Ellipse 5"/>
          <p:cNvSpPr>
            <a:spLocks noChangeArrowheads="1"/>
          </p:cNvSpPr>
          <p:nvPr/>
        </p:nvSpPr>
        <p:spPr bwMode="auto">
          <a:xfrm rot="21411144">
            <a:off x="1309898" y="5230337"/>
            <a:ext cx="2134875" cy="548160"/>
          </a:xfrm>
          <a:prstGeom prst="ellipse">
            <a:avLst/>
          </a:prstGeom>
          <a:solidFill>
            <a:schemeClr val="accent2">
              <a:lumMod val="40000"/>
              <a:lumOff val="6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fr-FR" altLang="fr-FR" sz="1100" i="1" dirty="0">
                <a:latin typeface="Arial" panose="020B0604020202020204" pitchFamily="34" charset="0"/>
                <a:ea typeface="Calibri" panose="020F0502020204030204" pitchFamily="34" charset="0"/>
                <a:cs typeface="Times New Roman" panose="02020603050405020304" pitchFamily="18" charset="0"/>
              </a:rPr>
              <a:t>‘’</a:t>
            </a:r>
            <a:r>
              <a:rPr lang="fr-FR" altLang="fr-FR" sz="1100" i="1" dirty="0" err="1">
                <a:latin typeface="Arial" panose="020B0604020202020204" pitchFamily="34" charset="0"/>
                <a:ea typeface="Calibri" panose="020F0502020204030204" pitchFamily="34" charset="0"/>
                <a:cs typeface="Times New Roman" panose="02020603050405020304" pitchFamily="18" charset="0"/>
              </a:rPr>
              <a:t>Ciwulwuta</a:t>
            </a:r>
            <a:r>
              <a:rPr lang="fr-FR" altLang="fr-FR" sz="1100" i="1" dirty="0">
                <a:latin typeface="Arial" panose="020B0604020202020204" pitchFamily="34" charset="0"/>
                <a:ea typeface="Calibri" panose="020F0502020204030204" pitchFamily="34" charset="0"/>
                <a:cs typeface="Times New Roman" panose="02020603050405020304" pitchFamily="18" charset="0"/>
              </a:rPr>
              <a:t>’’ ou</a:t>
            </a:r>
            <a:endParaRPr lang="fr-FR" altLang="fr-FR" sz="1100" dirty="0">
              <a:latin typeface="Arial" panose="020B0604020202020204" pitchFamily="34" charset="0"/>
              <a:ea typeface="Calibri" panose="020F0502020204030204" pitchFamily="34" charset="0"/>
              <a:cs typeface="Times New Roman" panose="02020603050405020304" pitchFamily="18" charset="0"/>
            </a:endParaRPr>
          </a:p>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Enfant maladif</a:t>
            </a:r>
            <a:endParaRPr lang="fr-FR" altLang="fr-FR" dirty="0">
              <a:latin typeface="Arial" panose="020B0604020202020204" pitchFamily="34" charset="0"/>
            </a:endParaRPr>
          </a:p>
        </p:txBody>
      </p:sp>
      <p:sp>
        <p:nvSpPr>
          <p:cNvPr id="51" name="Ellipse 6"/>
          <p:cNvSpPr>
            <a:spLocks/>
          </p:cNvSpPr>
          <p:nvPr/>
        </p:nvSpPr>
        <p:spPr bwMode="auto">
          <a:xfrm rot="20205661">
            <a:off x="4904667" y="5694731"/>
            <a:ext cx="1185422" cy="506568"/>
          </a:xfrm>
          <a:prstGeom prst="ellipse">
            <a:avLst/>
          </a:prstGeom>
          <a:solidFill>
            <a:schemeClr val="accent2">
              <a:lumMod val="40000"/>
              <a:lumOff val="6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Jalousie/ Mauvais sort</a:t>
            </a:r>
            <a:endParaRPr lang="fr-FR" altLang="fr-FR" dirty="0">
              <a:latin typeface="Arial" panose="020B0604020202020204" pitchFamily="34" charset="0"/>
              <a:ea typeface="Calibri" panose="020F0502020204030204" pitchFamily="34" charset="0"/>
              <a:cs typeface="Times New Roman" panose="02020603050405020304" pitchFamily="18" charset="0"/>
            </a:endParaRPr>
          </a:p>
        </p:txBody>
      </p:sp>
      <p:sp>
        <p:nvSpPr>
          <p:cNvPr id="52" name="Ellipse 7"/>
          <p:cNvSpPr>
            <a:spLocks/>
          </p:cNvSpPr>
          <p:nvPr/>
        </p:nvSpPr>
        <p:spPr bwMode="auto">
          <a:xfrm rot="18549210">
            <a:off x="330178" y="3867309"/>
            <a:ext cx="1625879" cy="771892"/>
          </a:xfrm>
          <a:prstGeom prst="ellipse">
            <a:avLst/>
          </a:prstGeom>
          <a:solidFill>
            <a:schemeClr val="accent2">
              <a:lumMod val="40000"/>
              <a:lumOff val="6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Maladie du « </a:t>
            </a:r>
            <a:r>
              <a:rPr lang="fr-FR" altLang="fr-FR" sz="1100" i="1" dirty="0" err="1">
                <a:latin typeface="Arial" panose="020B0604020202020204" pitchFamily="34" charset="0"/>
                <a:ea typeface="Calibri" panose="020F0502020204030204" pitchFamily="34" charset="0"/>
                <a:cs typeface="Times New Roman" panose="02020603050405020304" pitchFamily="18" charset="0"/>
              </a:rPr>
              <a:t>kaikai</a:t>
            </a:r>
            <a:r>
              <a:rPr lang="fr-FR" altLang="fr-FR" sz="1100" i="1" dirty="0">
                <a:latin typeface="Arial" panose="020B0604020202020204" pitchFamily="34" charset="0"/>
                <a:ea typeface="Calibri" panose="020F0502020204030204" pitchFamily="34" charset="0"/>
                <a:cs typeface="Times New Roman" panose="02020603050405020304" pitchFamily="18" charset="0"/>
              </a:rPr>
              <a:t> </a:t>
            </a:r>
            <a:r>
              <a:rPr lang="fr-FR" altLang="fr-FR" sz="1100" dirty="0">
                <a:latin typeface="Arial" panose="020B0604020202020204" pitchFamily="34" charset="0"/>
                <a:ea typeface="Calibri" panose="020F0502020204030204" pitchFamily="34" charset="0"/>
                <a:cs typeface="Times New Roman" panose="02020603050405020304" pitchFamily="18" charset="0"/>
              </a:rPr>
              <a:t>»</a:t>
            </a:r>
          </a:p>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 </a:t>
            </a:r>
            <a:r>
              <a:rPr lang="fr-FR" altLang="fr-FR" sz="1100" dirty="0" err="1">
                <a:latin typeface="Arial" panose="020B0604020202020204" pitchFamily="34" charset="0"/>
                <a:ea typeface="Calibri" panose="020F0502020204030204" pitchFamily="34" charset="0"/>
                <a:cs typeface="Times New Roman" panose="02020603050405020304" pitchFamily="18" charset="0"/>
              </a:rPr>
              <a:t>Zakin</a:t>
            </a:r>
            <a:r>
              <a:rPr lang="fr-FR" altLang="fr-FR" sz="1100" dirty="0">
                <a:latin typeface="Arial" panose="020B0604020202020204" pitchFamily="34" charset="0"/>
                <a:ea typeface="Calibri" panose="020F0502020204030204" pitchFamily="34" charset="0"/>
                <a:cs typeface="Times New Roman" panose="02020603050405020304" pitchFamily="18" charset="0"/>
              </a:rPr>
              <a:t> nono »</a:t>
            </a:r>
            <a:endParaRPr lang="fr-FR" altLang="fr-FR" dirty="0">
              <a:latin typeface="Arial" panose="020B0604020202020204" pitchFamily="34" charset="0"/>
            </a:endParaRPr>
          </a:p>
        </p:txBody>
      </p:sp>
      <p:sp>
        <p:nvSpPr>
          <p:cNvPr id="53" name="Ellipse 8"/>
          <p:cNvSpPr>
            <a:spLocks/>
          </p:cNvSpPr>
          <p:nvPr/>
        </p:nvSpPr>
        <p:spPr bwMode="auto">
          <a:xfrm rot="20311212">
            <a:off x="2203794" y="2886833"/>
            <a:ext cx="1447006" cy="485245"/>
          </a:xfrm>
          <a:prstGeom prst="ellipse">
            <a:avLst/>
          </a:prstGeom>
          <a:solidFill>
            <a:schemeClr val="accent2">
              <a:lumMod val="40000"/>
              <a:lumOff val="6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Populations déplacées</a:t>
            </a:r>
            <a:endParaRPr lang="fr-FR" altLang="fr-FR" dirty="0">
              <a:latin typeface="Arial" panose="020B0604020202020204" pitchFamily="34" charset="0"/>
              <a:ea typeface="Calibri" panose="020F0502020204030204" pitchFamily="34" charset="0"/>
              <a:cs typeface="Times New Roman" panose="02020603050405020304" pitchFamily="18" charset="0"/>
            </a:endParaRPr>
          </a:p>
        </p:txBody>
      </p:sp>
      <p:sp>
        <p:nvSpPr>
          <p:cNvPr id="54" name="Ellipse 9"/>
          <p:cNvSpPr>
            <a:spLocks/>
          </p:cNvSpPr>
          <p:nvPr/>
        </p:nvSpPr>
        <p:spPr bwMode="auto">
          <a:xfrm rot="1506012">
            <a:off x="1413380" y="3554938"/>
            <a:ext cx="1779676" cy="763794"/>
          </a:xfrm>
          <a:prstGeom prst="ellipse">
            <a:avLst/>
          </a:prstGeom>
          <a:solidFill>
            <a:schemeClr val="accent2">
              <a:lumMod val="40000"/>
              <a:lumOff val="6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Mauvais lait/ lait chaud, lait sucré, </a:t>
            </a:r>
            <a:endParaRPr lang="fr-FR" altLang="fr-FR" dirty="0">
              <a:latin typeface="Arial" panose="020B0604020202020204" pitchFamily="34" charset="0"/>
              <a:ea typeface="Calibri" panose="020F0502020204030204" pitchFamily="34" charset="0"/>
              <a:cs typeface="Times New Roman" panose="02020603050405020304" pitchFamily="18" charset="0"/>
            </a:endParaRPr>
          </a:p>
        </p:txBody>
      </p:sp>
      <p:sp>
        <p:nvSpPr>
          <p:cNvPr id="55" name="Ellipse 18"/>
          <p:cNvSpPr>
            <a:spLocks/>
          </p:cNvSpPr>
          <p:nvPr/>
        </p:nvSpPr>
        <p:spPr bwMode="auto">
          <a:xfrm rot="19583521">
            <a:off x="2560620" y="6043727"/>
            <a:ext cx="1899341" cy="697598"/>
          </a:xfrm>
          <a:prstGeom prst="ellipse">
            <a:avLst/>
          </a:prstGeom>
          <a:solidFill>
            <a:schemeClr val="accent2">
              <a:lumMod val="40000"/>
              <a:lumOff val="6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  Sevrage- « </a:t>
            </a:r>
            <a:r>
              <a:rPr lang="fr-FR" altLang="fr-FR" sz="1100" dirty="0" err="1">
                <a:latin typeface="Arial" panose="020B0604020202020204" pitchFamily="34" charset="0"/>
                <a:ea typeface="Calibri" panose="020F0502020204030204" pitchFamily="34" charset="0"/>
                <a:cs typeface="Times New Roman" panose="02020603050405020304" pitchFamily="18" charset="0"/>
              </a:rPr>
              <a:t>yaye</a:t>
            </a:r>
            <a:r>
              <a:rPr lang="fr-FR" altLang="fr-FR" sz="1100" dirty="0">
                <a:latin typeface="Arial" panose="020B0604020202020204" pitchFamily="34" charset="0"/>
                <a:ea typeface="Calibri" panose="020F0502020204030204" pitchFamily="34" charset="0"/>
                <a:cs typeface="Times New Roman" panose="02020603050405020304" pitchFamily="18" charset="0"/>
              </a:rPr>
              <a:t> » brusque/brutal/ précoce</a:t>
            </a:r>
            <a:endParaRPr lang="fr-FR" altLang="fr-FR" dirty="0">
              <a:latin typeface="Arial" panose="020B0604020202020204" pitchFamily="34" charset="0"/>
              <a:ea typeface="Calibri" panose="020F0502020204030204" pitchFamily="34" charset="0"/>
              <a:cs typeface="Times New Roman" panose="02020603050405020304" pitchFamily="18" charset="0"/>
            </a:endParaRPr>
          </a:p>
        </p:txBody>
      </p:sp>
      <p:sp>
        <p:nvSpPr>
          <p:cNvPr id="56" name="Ellipse 12"/>
          <p:cNvSpPr>
            <a:spLocks/>
          </p:cNvSpPr>
          <p:nvPr/>
        </p:nvSpPr>
        <p:spPr bwMode="auto">
          <a:xfrm rot="20308239">
            <a:off x="1202493" y="5802072"/>
            <a:ext cx="1972476" cy="1046600"/>
          </a:xfrm>
          <a:prstGeom prst="ellipse">
            <a:avLst/>
          </a:prstGeom>
          <a:solidFill>
            <a:schemeClr val="accent2">
              <a:lumMod val="40000"/>
              <a:lumOff val="6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Dentition / « Cedi »</a:t>
            </a:r>
          </a:p>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Diarrhée-« </a:t>
            </a:r>
            <a:r>
              <a:rPr lang="fr-FR" altLang="fr-FR" sz="1100" dirty="0" err="1">
                <a:latin typeface="Arial" panose="020B0604020202020204" pitchFamily="34" charset="0"/>
                <a:ea typeface="Calibri" panose="020F0502020204030204" pitchFamily="34" charset="0"/>
                <a:cs typeface="Times New Roman" panose="02020603050405020304" pitchFamily="18" charset="0"/>
              </a:rPr>
              <a:t>zawon</a:t>
            </a:r>
            <a:r>
              <a:rPr lang="fr-FR" altLang="fr-FR" sz="1100" dirty="0">
                <a:latin typeface="Arial" panose="020B0604020202020204" pitchFamily="34" charset="0"/>
                <a:ea typeface="Calibri" panose="020F0502020204030204" pitchFamily="34" charset="0"/>
                <a:cs typeface="Times New Roman" panose="02020603050405020304" pitchFamily="18" charset="0"/>
              </a:rPr>
              <a:t> cedi », « </a:t>
            </a:r>
            <a:r>
              <a:rPr lang="fr-FR" altLang="fr-FR" sz="1100" dirty="0" err="1">
                <a:latin typeface="Arial" panose="020B0604020202020204" pitchFamily="34" charset="0"/>
                <a:ea typeface="Calibri" panose="020F0502020204030204" pitchFamily="34" charset="0"/>
                <a:cs typeface="Times New Roman" panose="02020603050405020304" pitchFamily="18" charset="0"/>
              </a:rPr>
              <a:t>Amai</a:t>
            </a:r>
            <a:r>
              <a:rPr lang="fr-FR" altLang="fr-FR" sz="1100" dirty="0">
                <a:latin typeface="Arial" panose="020B0604020202020204" pitchFamily="34" charset="0"/>
                <a:ea typeface="Calibri" panose="020F0502020204030204" pitchFamily="34" charset="0"/>
                <a:cs typeface="Times New Roman" panose="02020603050405020304" pitchFamily="18" charset="0"/>
              </a:rPr>
              <a:t> »-Vomissements, manque d’appétit</a:t>
            </a:r>
            <a:endParaRPr lang="fr-FR" altLang="fr-FR" sz="1100" dirty="0">
              <a:latin typeface="Arial" panose="020B0604020202020204" pitchFamily="34" charset="0"/>
            </a:endParaRPr>
          </a:p>
        </p:txBody>
      </p:sp>
      <p:sp>
        <p:nvSpPr>
          <p:cNvPr id="57" name="Ellipse 13"/>
          <p:cNvSpPr>
            <a:spLocks/>
          </p:cNvSpPr>
          <p:nvPr/>
        </p:nvSpPr>
        <p:spPr bwMode="auto">
          <a:xfrm rot="1095465">
            <a:off x="2469513" y="2073502"/>
            <a:ext cx="1770332" cy="595795"/>
          </a:xfrm>
          <a:prstGeom prst="ellipse">
            <a:avLst/>
          </a:prstGeom>
          <a:solidFill>
            <a:schemeClr val="accent2">
              <a:lumMod val="40000"/>
              <a:lumOff val="6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Insécurité, Kidnapping et </a:t>
            </a:r>
            <a:r>
              <a:rPr lang="fr-FR" altLang="fr-FR" sz="1100" dirty="0" err="1">
                <a:latin typeface="Arial" panose="020B0604020202020204" pitchFamily="34" charset="0"/>
                <a:ea typeface="Calibri" panose="020F0502020204030204" pitchFamily="34" charset="0"/>
                <a:cs typeface="Times New Roman" panose="02020603050405020304" pitchFamily="18" charset="0"/>
              </a:rPr>
              <a:t>Boko</a:t>
            </a:r>
            <a:r>
              <a:rPr lang="fr-FR" altLang="fr-FR" sz="1100" dirty="0">
                <a:latin typeface="Arial" panose="020B0604020202020204" pitchFamily="34" charset="0"/>
                <a:ea typeface="Calibri" panose="020F0502020204030204" pitchFamily="34" charset="0"/>
                <a:cs typeface="Times New Roman" panose="02020603050405020304" pitchFamily="18" charset="0"/>
              </a:rPr>
              <a:t> </a:t>
            </a:r>
            <a:r>
              <a:rPr lang="fr-FR" altLang="fr-FR" sz="1100" dirty="0" err="1">
                <a:latin typeface="Arial" panose="020B0604020202020204" pitchFamily="34" charset="0"/>
                <a:ea typeface="Calibri" panose="020F0502020204030204" pitchFamily="34" charset="0"/>
                <a:cs typeface="Times New Roman" panose="02020603050405020304" pitchFamily="18" charset="0"/>
              </a:rPr>
              <a:t>Haram</a:t>
            </a:r>
            <a:endParaRPr lang="fr-FR" altLang="fr-FR" dirty="0">
              <a:latin typeface="Arial" panose="020B0604020202020204" pitchFamily="34" charset="0"/>
              <a:ea typeface="Calibri" panose="020F0502020204030204" pitchFamily="34" charset="0"/>
              <a:cs typeface="Times New Roman" panose="02020603050405020304" pitchFamily="18" charset="0"/>
            </a:endParaRPr>
          </a:p>
        </p:txBody>
      </p:sp>
      <p:sp>
        <p:nvSpPr>
          <p:cNvPr id="58" name="Ellipse 20"/>
          <p:cNvSpPr>
            <a:spLocks/>
          </p:cNvSpPr>
          <p:nvPr/>
        </p:nvSpPr>
        <p:spPr bwMode="auto">
          <a:xfrm rot="18352695">
            <a:off x="1738489" y="2558875"/>
            <a:ext cx="1364515" cy="493211"/>
          </a:xfrm>
          <a:prstGeom prst="ellipse">
            <a:avLst/>
          </a:prstGeom>
          <a:solidFill>
            <a:schemeClr val="accent2">
              <a:lumMod val="40000"/>
              <a:lumOff val="6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Insuffisance des terres</a:t>
            </a:r>
            <a:endParaRPr lang="fr-FR" altLang="fr-FR" dirty="0">
              <a:latin typeface="Arial" panose="020B0604020202020204" pitchFamily="34" charset="0"/>
              <a:ea typeface="Calibri" panose="020F0502020204030204" pitchFamily="34" charset="0"/>
              <a:cs typeface="Times New Roman" panose="02020603050405020304" pitchFamily="18" charset="0"/>
            </a:endParaRPr>
          </a:p>
        </p:txBody>
      </p:sp>
      <p:sp>
        <p:nvSpPr>
          <p:cNvPr id="59" name="Ellipse 15"/>
          <p:cNvSpPr>
            <a:spLocks/>
          </p:cNvSpPr>
          <p:nvPr/>
        </p:nvSpPr>
        <p:spPr bwMode="auto">
          <a:xfrm rot="20324765">
            <a:off x="4971214" y="2504964"/>
            <a:ext cx="1983005" cy="570673"/>
          </a:xfrm>
          <a:prstGeom prst="ellipse">
            <a:avLst/>
          </a:prstGeom>
          <a:solidFill>
            <a:schemeClr val="accent2">
              <a:lumMod val="60000"/>
              <a:lumOff val="4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Non-respect des fonctions sociales des  parents</a:t>
            </a:r>
            <a:endParaRPr lang="fr-FR" altLang="fr-FR" dirty="0">
              <a:latin typeface="Arial" panose="020B0604020202020204" pitchFamily="34" charset="0"/>
              <a:ea typeface="Calibri" panose="020F0502020204030204" pitchFamily="34" charset="0"/>
              <a:cs typeface="Times New Roman" panose="02020603050405020304" pitchFamily="18" charset="0"/>
            </a:endParaRPr>
          </a:p>
        </p:txBody>
      </p:sp>
      <p:sp>
        <p:nvSpPr>
          <p:cNvPr id="60" name="Ellipse 21"/>
          <p:cNvSpPr>
            <a:spLocks/>
          </p:cNvSpPr>
          <p:nvPr/>
        </p:nvSpPr>
        <p:spPr bwMode="auto">
          <a:xfrm rot="21401016">
            <a:off x="1052812" y="4527039"/>
            <a:ext cx="1797342" cy="644659"/>
          </a:xfrm>
          <a:prstGeom prst="ellipse">
            <a:avLst/>
          </a:prstGeom>
          <a:solidFill>
            <a:schemeClr val="accent2">
              <a:lumMod val="40000"/>
              <a:lumOff val="6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Aliment sucré, fermenté ou pimenté</a:t>
            </a:r>
            <a:endParaRPr lang="fr-FR" altLang="fr-FR" dirty="0">
              <a:latin typeface="Arial" panose="020B0604020202020204" pitchFamily="34" charset="0"/>
              <a:ea typeface="Calibri" panose="020F0502020204030204" pitchFamily="34" charset="0"/>
              <a:cs typeface="Times New Roman" panose="02020603050405020304" pitchFamily="18" charset="0"/>
            </a:endParaRPr>
          </a:p>
        </p:txBody>
      </p:sp>
      <p:sp>
        <p:nvSpPr>
          <p:cNvPr id="61" name="Ellipse 19"/>
          <p:cNvSpPr>
            <a:spLocks/>
          </p:cNvSpPr>
          <p:nvPr/>
        </p:nvSpPr>
        <p:spPr bwMode="auto">
          <a:xfrm rot="20080726">
            <a:off x="4729188" y="6227756"/>
            <a:ext cx="2045162" cy="646927"/>
          </a:xfrm>
          <a:prstGeom prst="ellipse">
            <a:avLst/>
          </a:prstGeom>
          <a:solidFill>
            <a:schemeClr val="accent2">
              <a:lumMod val="40000"/>
              <a:lumOff val="60000"/>
            </a:schemeClr>
          </a:solidFill>
          <a:ln w="12700">
            <a:solidFill>
              <a:srgbClr val="41719C"/>
            </a:solidFill>
            <a:miter lim="800000"/>
            <a:headEnd/>
            <a:tailEnd/>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Mauvaise langue</a:t>
            </a:r>
          </a:p>
          <a:p>
            <a:pPr algn="ctr"/>
            <a:r>
              <a:rPr lang="fr-FR" altLang="fr-FR" sz="1100" dirty="0">
                <a:latin typeface="Arial" panose="020B0604020202020204" pitchFamily="34" charset="0"/>
                <a:ea typeface="Calibri" panose="020F0502020204030204" pitchFamily="34" charset="0"/>
                <a:cs typeface="Times New Roman" panose="02020603050405020304" pitchFamily="18" charset="0"/>
              </a:rPr>
              <a:t>Mauvais œil </a:t>
            </a:r>
            <a:endParaRPr lang="fr-FR" altLang="fr-FR" dirty="0">
              <a:latin typeface="Arial" panose="020B0604020202020204" pitchFamily="34" charset="0"/>
            </a:endParaRPr>
          </a:p>
        </p:txBody>
      </p:sp>
    </p:spTree>
    <p:extLst>
      <p:ext uri="{BB962C8B-B14F-4D97-AF65-F5344CB8AC3E}">
        <p14:creationId xmlns:p14="http://schemas.microsoft.com/office/powerpoint/2010/main" val="2429235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18</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18</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Résultat de l’Etude</a:t>
            </a:r>
          </a:p>
        </p:txBody>
      </p:sp>
      <p:sp>
        <p:nvSpPr>
          <p:cNvPr id="18" name="Espace réservé du contenu 2"/>
          <p:cNvSpPr txBox="1">
            <a:spLocks/>
          </p:cNvSpPr>
          <p:nvPr/>
        </p:nvSpPr>
        <p:spPr bwMode="auto">
          <a:xfrm>
            <a:off x="74428" y="2158408"/>
            <a:ext cx="9069571" cy="416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spcAft>
                <a:spcPts val="0"/>
              </a:spcAft>
              <a:buFont typeface="Wingdings" panose="05000000000000000000" pitchFamily="2" charset="2"/>
              <a:buChar char="Ø"/>
            </a:pPr>
            <a:r>
              <a:rPr lang="fr-FR" altLang="fr-FR" sz="1800" dirty="0">
                <a:solidFill>
                  <a:srgbClr val="C00000"/>
                </a:solidFill>
                <a:latin typeface="+mj-lt"/>
              </a:rPr>
              <a:t>Du point de vue des perceptions sociales</a:t>
            </a:r>
          </a:p>
          <a:p>
            <a:pPr marL="542925" lvl="0" indent="-361950">
              <a:spcBef>
                <a:spcPts val="0"/>
              </a:spcBef>
              <a:spcAft>
                <a:spcPts val="0"/>
              </a:spcAft>
              <a:buFont typeface="Wingdings" panose="05000000000000000000" pitchFamily="2" charset="2"/>
              <a:buChar char="§"/>
            </a:pPr>
            <a:r>
              <a:rPr lang="fr-FR" altLang="fr-FR" sz="1800" dirty="0">
                <a:solidFill>
                  <a:schemeClr val="accent4">
                    <a:lumMod val="75000"/>
                  </a:schemeClr>
                </a:solidFill>
                <a:latin typeface="+mj-lt"/>
              </a:rPr>
              <a:t>Etiologie de la Malnutrition n’est pas réductible à la carence alimentaire</a:t>
            </a:r>
          </a:p>
          <a:p>
            <a:pPr marL="542925" lvl="0" indent="-361950">
              <a:spcBef>
                <a:spcPts val="0"/>
              </a:spcBef>
              <a:spcAft>
                <a:spcPts val="0"/>
              </a:spcAft>
              <a:buFont typeface="Wingdings" panose="05000000000000000000" pitchFamily="2" charset="2"/>
              <a:buChar char="§"/>
            </a:pPr>
            <a:r>
              <a:rPr lang="fr-FR" altLang="fr-FR" sz="1800" dirty="0">
                <a:solidFill>
                  <a:schemeClr val="accent4">
                    <a:lumMod val="75000"/>
                  </a:schemeClr>
                </a:solidFill>
                <a:latin typeface="+mj-lt"/>
              </a:rPr>
              <a:t>Les recours thérapeutiques et les logiques qui les engagent divergent avec les logiques médicales</a:t>
            </a:r>
          </a:p>
          <a:p>
            <a:pPr marL="712788" lvl="0" indent="-169863">
              <a:spcBef>
                <a:spcPts val="0"/>
              </a:spcBef>
              <a:spcAft>
                <a:spcPts val="0"/>
              </a:spcAft>
            </a:pPr>
            <a:r>
              <a:rPr lang="fr-FR" altLang="fr-FR" sz="1800" dirty="0">
                <a:solidFill>
                  <a:schemeClr val="accent4">
                    <a:lumMod val="75000"/>
                  </a:schemeClr>
                </a:solidFill>
                <a:latin typeface="+mj-lt"/>
              </a:rPr>
              <a:t>Diverses logiques de fabrication du corps de l’enfant </a:t>
            </a:r>
          </a:p>
          <a:p>
            <a:pPr marL="712788" lvl="0" indent="-169863">
              <a:spcBef>
                <a:spcPts val="0"/>
              </a:spcBef>
              <a:spcAft>
                <a:spcPts val="0"/>
              </a:spcAft>
            </a:pPr>
            <a:r>
              <a:rPr lang="fr-FR" altLang="fr-FR" sz="1800" dirty="0">
                <a:solidFill>
                  <a:schemeClr val="accent4">
                    <a:lumMod val="75000"/>
                  </a:schemeClr>
                </a:solidFill>
                <a:latin typeface="+mj-lt"/>
              </a:rPr>
              <a:t>Logique portuaire (</a:t>
            </a:r>
            <a:r>
              <a:rPr lang="fr-FR" altLang="fr-FR" sz="1800" dirty="0" err="1">
                <a:solidFill>
                  <a:schemeClr val="accent4">
                    <a:lumMod val="75000"/>
                  </a:schemeClr>
                </a:solidFill>
                <a:latin typeface="+mj-lt"/>
              </a:rPr>
              <a:t>karhu</a:t>
            </a:r>
            <a:r>
              <a:rPr lang="fr-FR" altLang="fr-FR" sz="1800" dirty="0">
                <a:solidFill>
                  <a:schemeClr val="accent4">
                    <a:lumMod val="75000"/>
                  </a:schemeClr>
                </a:solidFill>
                <a:latin typeface="+mj-lt"/>
              </a:rPr>
              <a:t>, laya, etc.)</a:t>
            </a:r>
          </a:p>
          <a:p>
            <a:pPr marL="712788" lvl="0" indent="-169863">
              <a:spcBef>
                <a:spcPts val="0"/>
              </a:spcBef>
              <a:spcAft>
                <a:spcPts val="0"/>
              </a:spcAft>
            </a:pPr>
            <a:r>
              <a:rPr lang="fr-FR" altLang="fr-FR" sz="1800" dirty="0">
                <a:solidFill>
                  <a:schemeClr val="accent4">
                    <a:lumMod val="75000"/>
                  </a:schemeClr>
                </a:solidFill>
                <a:latin typeface="+mj-lt"/>
              </a:rPr>
              <a:t>Logique alimentaire (</a:t>
            </a:r>
            <a:r>
              <a:rPr lang="fr-FR" altLang="fr-FR" sz="1800" dirty="0" err="1">
                <a:solidFill>
                  <a:schemeClr val="accent4">
                    <a:lumMod val="75000"/>
                  </a:schemeClr>
                </a:solidFill>
                <a:latin typeface="+mj-lt"/>
              </a:rPr>
              <a:t>dauri</a:t>
            </a:r>
            <a:r>
              <a:rPr lang="fr-FR" altLang="fr-FR" sz="1800" dirty="0">
                <a:solidFill>
                  <a:schemeClr val="accent4">
                    <a:lumMod val="75000"/>
                  </a:schemeClr>
                </a:solidFill>
                <a:latin typeface="+mj-lt"/>
              </a:rPr>
              <a:t>, </a:t>
            </a:r>
            <a:r>
              <a:rPr lang="fr-FR" altLang="fr-FR" sz="1800" dirty="0" err="1">
                <a:solidFill>
                  <a:schemeClr val="accent4">
                    <a:lumMod val="75000"/>
                  </a:schemeClr>
                </a:solidFill>
                <a:latin typeface="+mj-lt"/>
              </a:rPr>
              <a:t>rubutu</a:t>
            </a:r>
            <a:r>
              <a:rPr lang="fr-FR" altLang="fr-FR" sz="1800" dirty="0">
                <a:solidFill>
                  <a:schemeClr val="accent4">
                    <a:lumMod val="75000"/>
                  </a:schemeClr>
                </a:solidFill>
                <a:latin typeface="+mj-lt"/>
              </a:rPr>
              <a:t>; maye etc.)</a:t>
            </a:r>
          </a:p>
          <a:p>
            <a:pPr marL="712788" lvl="0" indent="-169863">
              <a:spcBef>
                <a:spcPts val="0"/>
              </a:spcBef>
              <a:spcAft>
                <a:spcPts val="0"/>
              </a:spcAft>
            </a:pPr>
            <a:r>
              <a:rPr lang="fr-FR" altLang="fr-FR" sz="1800" dirty="0">
                <a:solidFill>
                  <a:schemeClr val="accent4">
                    <a:lumMod val="75000"/>
                  </a:schemeClr>
                </a:solidFill>
                <a:latin typeface="+mj-lt"/>
              </a:rPr>
              <a:t>Logique de l’encensement (</a:t>
            </a:r>
            <a:r>
              <a:rPr lang="fr-FR" altLang="fr-FR" sz="1800" dirty="0" err="1">
                <a:solidFill>
                  <a:schemeClr val="accent4">
                    <a:lumMod val="75000"/>
                  </a:schemeClr>
                </a:solidFill>
                <a:latin typeface="+mj-lt"/>
              </a:rPr>
              <a:t>jiji</a:t>
            </a:r>
            <a:r>
              <a:rPr lang="fr-FR" altLang="fr-FR" sz="1800" dirty="0">
                <a:solidFill>
                  <a:schemeClr val="accent4">
                    <a:lumMod val="75000"/>
                  </a:schemeClr>
                </a:solidFill>
                <a:latin typeface="+mj-lt"/>
              </a:rPr>
              <a:t>,  etc.)</a:t>
            </a:r>
          </a:p>
          <a:p>
            <a:pPr lvl="0">
              <a:spcBef>
                <a:spcPts val="0"/>
              </a:spcBef>
              <a:buFont typeface="Wingdings" panose="05000000000000000000" pitchFamily="2" charset="2"/>
              <a:buChar char="Ø"/>
            </a:pPr>
            <a:r>
              <a:rPr lang="fr-FR" altLang="fr-FR" sz="1800" dirty="0">
                <a:solidFill>
                  <a:srgbClr val="C00000"/>
                </a:solidFill>
                <a:latin typeface="+mj-lt"/>
              </a:rPr>
              <a:t>Syncrétisme des soins: association de plusieurs thérapies pour quête de guérison</a:t>
            </a:r>
          </a:p>
          <a:p>
            <a:pPr marL="0" lvl="0" indent="0">
              <a:spcBef>
                <a:spcPts val="0"/>
              </a:spcBef>
              <a:buNone/>
            </a:pPr>
            <a:r>
              <a:rPr lang="fr-FR" altLang="fr-FR" sz="1800" dirty="0">
                <a:solidFill>
                  <a:schemeClr val="accent4">
                    <a:lumMod val="75000"/>
                  </a:schemeClr>
                </a:solidFill>
                <a:latin typeface="+mj-lt"/>
              </a:rPr>
              <a:t>Cependant, on note:</a:t>
            </a:r>
          </a:p>
          <a:p>
            <a:pPr>
              <a:spcBef>
                <a:spcPts val="0"/>
              </a:spcBef>
              <a:buFont typeface="Wingdings" panose="05000000000000000000" pitchFamily="2" charset="2"/>
              <a:buChar char="Ø"/>
            </a:pPr>
            <a:r>
              <a:rPr lang="fr-FR" altLang="fr-FR" sz="1800" dirty="0">
                <a:solidFill>
                  <a:srgbClr val="C00000"/>
                </a:solidFill>
                <a:latin typeface="+mj-lt"/>
              </a:rPr>
              <a:t>Une amélioration progressive des connaissances des populations</a:t>
            </a:r>
          </a:p>
          <a:p>
            <a:pPr lvl="0">
              <a:spcBef>
                <a:spcPts val="0"/>
              </a:spcBef>
              <a:buFont typeface="Wingdings" panose="05000000000000000000" pitchFamily="2" charset="2"/>
              <a:buChar char="§"/>
            </a:pPr>
            <a:r>
              <a:rPr lang="fr-FR" altLang="fr-FR" sz="1800" dirty="0">
                <a:solidFill>
                  <a:schemeClr val="accent4">
                    <a:lumMod val="75000"/>
                  </a:schemeClr>
                </a:solidFill>
                <a:latin typeface="+mj-lt"/>
              </a:rPr>
              <a:t>Relation entre faim/carence alimentaire et ‘’</a:t>
            </a:r>
            <a:r>
              <a:rPr lang="fr-FR" altLang="fr-FR" sz="1800" dirty="0" err="1">
                <a:solidFill>
                  <a:schemeClr val="accent4">
                    <a:lumMod val="75000"/>
                  </a:schemeClr>
                </a:solidFill>
                <a:latin typeface="+mj-lt"/>
              </a:rPr>
              <a:t>tamowa</a:t>
            </a:r>
            <a:r>
              <a:rPr lang="fr-FR" altLang="fr-FR" sz="1800" dirty="0">
                <a:solidFill>
                  <a:schemeClr val="accent4">
                    <a:lumMod val="75000"/>
                  </a:schemeClr>
                </a:solidFill>
                <a:latin typeface="+mj-lt"/>
              </a:rPr>
              <a:t>’’, ‘’</a:t>
            </a:r>
            <a:r>
              <a:rPr lang="fr-FR" altLang="fr-FR" sz="1800" dirty="0" err="1">
                <a:solidFill>
                  <a:schemeClr val="accent4">
                    <a:lumMod val="75000"/>
                  </a:schemeClr>
                </a:solidFill>
                <a:latin typeface="+mj-lt"/>
              </a:rPr>
              <a:t>habare</a:t>
            </a:r>
            <a:r>
              <a:rPr lang="fr-FR" altLang="fr-FR" sz="1800" dirty="0">
                <a:solidFill>
                  <a:schemeClr val="accent4">
                    <a:lumMod val="75000"/>
                  </a:schemeClr>
                </a:solidFill>
                <a:latin typeface="+mj-lt"/>
              </a:rPr>
              <a:t>’’ ’’</a:t>
            </a:r>
            <a:r>
              <a:rPr lang="fr-FR" altLang="fr-FR" sz="1800" dirty="0" err="1">
                <a:solidFill>
                  <a:schemeClr val="accent4">
                    <a:lumMod val="75000"/>
                  </a:schemeClr>
                </a:solidFill>
                <a:latin typeface="+mj-lt"/>
              </a:rPr>
              <a:t>yanti</a:t>
            </a:r>
            <a:r>
              <a:rPr lang="fr-FR" altLang="fr-FR" sz="1800" dirty="0">
                <a:solidFill>
                  <a:schemeClr val="accent4">
                    <a:lumMod val="75000"/>
                  </a:schemeClr>
                </a:solidFill>
                <a:latin typeface="+mj-lt"/>
              </a:rPr>
              <a:t>’’ ou ‘’</a:t>
            </a:r>
            <a:r>
              <a:rPr lang="fr-FR" altLang="fr-FR" sz="1800" dirty="0" err="1">
                <a:solidFill>
                  <a:schemeClr val="accent4">
                    <a:lumMod val="75000"/>
                  </a:schemeClr>
                </a:solidFill>
                <a:latin typeface="+mj-lt"/>
              </a:rPr>
              <a:t>yamdu</a:t>
            </a:r>
            <a:r>
              <a:rPr lang="fr-FR" altLang="fr-FR" sz="1800" dirty="0">
                <a:solidFill>
                  <a:schemeClr val="accent4">
                    <a:lumMod val="75000"/>
                  </a:schemeClr>
                </a:solidFill>
                <a:latin typeface="+mj-lt"/>
              </a:rPr>
              <a:t>’’</a:t>
            </a:r>
          </a:p>
          <a:p>
            <a:pPr lvl="0">
              <a:spcBef>
                <a:spcPts val="0"/>
              </a:spcBef>
              <a:buFont typeface="Wingdings" panose="05000000000000000000" pitchFamily="2" charset="2"/>
              <a:buChar char="§"/>
            </a:pPr>
            <a:r>
              <a:rPr lang="fr-FR" altLang="fr-FR" sz="1800" dirty="0">
                <a:solidFill>
                  <a:schemeClr val="accent4">
                    <a:lumMod val="75000"/>
                  </a:schemeClr>
                </a:solidFill>
                <a:latin typeface="+mj-lt"/>
              </a:rPr>
              <a:t>Connaissances sur les deux formes sévères de la MAS par exemple: amaigrissement et œdèmes </a:t>
            </a:r>
          </a:p>
          <a:p>
            <a:pPr lvl="0">
              <a:spcBef>
                <a:spcPts val="0"/>
              </a:spcBef>
              <a:buFont typeface="Wingdings" panose="05000000000000000000" pitchFamily="2" charset="2"/>
              <a:buChar char="§"/>
            </a:pPr>
            <a:r>
              <a:rPr lang="fr-FR" altLang="fr-FR" sz="1800" dirty="0">
                <a:solidFill>
                  <a:schemeClr val="accent4">
                    <a:lumMod val="75000"/>
                  </a:schemeClr>
                </a:solidFill>
                <a:latin typeface="+mj-lt"/>
              </a:rPr>
              <a:t>A Maradi: vers une maitrise du diagnostic par les populations (PB/mère, PB/famille)</a:t>
            </a:r>
          </a:p>
        </p:txBody>
      </p:sp>
      <p:sp>
        <p:nvSpPr>
          <p:cNvPr id="19" name="Rectangle à coins arrondis 18"/>
          <p:cNvSpPr/>
          <p:nvPr/>
        </p:nvSpPr>
        <p:spPr>
          <a:xfrm>
            <a:off x="193185" y="1227867"/>
            <a:ext cx="8832056" cy="8035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000" b="1" u="sng" dirty="0">
                <a:solidFill>
                  <a:schemeClr val="accent6">
                    <a:lumMod val="75000"/>
                  </a:schemeClr>
                </a:solidFill>
              </a:rPr>
              <a:t>Deux perceptions de la malnutrition infantile:</a:t>
            </a:r>
          </a:p>
          <a:p>
            <a:pPr lvl="0" algn="ctr">
              <a:spcBef>
                <a:spcPts val="1200"/>
              </a:spcBef>
            </a:pPr>
            <a:r>
              <a:rPr lang="fr-FR" sz="2000" b="1" dirty="0">
                <a:solidFill>
                  <a:srgbClr val="C00000"/>
                </a:solidFill>
              </a:rPr>
              <a:t>Confrontation de deux mondes</a:t>
            </a:r>
            <a:endParaRPr lang="fr-FR" sz="2000" b="1" dirty="0">
              <a:solidFill>
                <a:schemeClr val="bg1"/>
              </a:solidFill>
            </a:endParaRPr>
          </a:p>
        </p:txBody>
      </p:sp>
    </p:spTree>
    <p:extLst>
      <p:ext uri="{BB962C8B-B14F-4D97-AF65-F5344CB8AC3E}">
        <p14:creationId xmlns:p14="http://schemas.microsoft.com/office/powerpoint/2010/main" val="3681457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19</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19</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Résultat de l’Etude</a:t>
            </a:r>
          </a:p>
        </p:txBody>
      </p:sp>
      <p:sp>
        <p:nvSpPr>
          <p:cNvPr id="18" name="Espace réservé du contenu 2"/>
          <p:cNvSpPr txBox="1">
            <a:spLocks/>
          </p:cNvSpPr>
          <p:nvPr/>
        </p:nvSpPr>
        <p:spPr bwMode="auto">
          <a:xfrm>
            <a:off x="74428" y="2158408"/>
            <a:ext cx="9069571" cy="416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600"/>
              </a:spcBef>
              <a:spcAft>
                <a:spcPts val="600"/>
              </a:spcAft>
              <a:buNone/>
            </a:pPr>
            <a:r>
              <a:rPr lang="fr-FR" altLang="fr-FR" sz="2000" dirty="0">
                <a:solidFill>
                  <a:schemeClr val="accent4">
                    <a:lumMod val="75000"/>
                  </a:schemeClr>
                </a:solidFill>
                <a:latin typeface="+mj-lt"/>
              </a:rPr>
              <a:t>La mise au sein immédiate n’est pas systématique</a:t>
            </a:r>
          </a:p>
          <a:p>
            <a:pPr marL="446088" lvl="0" indent="-265113">
              <a:spcBef>
                <a:spcPts val="600"/>
              </a:spcBef>
              <a:spcAft>
                <a:spcPts val="600"/>
              </a:spcAft>
              <a:buFont typeface="Wingdings" panose="05000000000000000000" pitchFamily="2" charset="2"/>
              <a:buChar char="Ø"/>
            </a:pPr>
            <a:r>
              <a:rPr lang="fr-FR" altLang="fr-FR" sz="2000" dirty="0">
                <a:solidFill>
                  <a:schemeClr val="accent4">
                    <a:lumMod val="75000"/>
                  </a:schemeClr>
                </a:solidFill>
                <a:latin typeface="+mj-lt"/>
              </a:rPr>
              <a:t>Bonne connaissance de cette recommandation par les populations</a:t>
            </a:r>
          </a:p>
          <a:p>
            <a:pPr marL="446088" lvl="0" indent="-265113">
              <a:spcBef>
                <a:spcPts val="600"/>
              </a:spcBef>
              <a:spcAft>
                <a:spcPts val="600"/>
              </a:spcAft>
              <a:buFont typeface="Wingdings" panose="05000000000000000000" pitchFamily="2" charset="2"/>
              <a:buChar char="Ø"/>
            </a:pPr>
            <a:r>
              <a:rPr lang="fr-FR" altLang="fr-FR" sz="2000" dirty="0">
                <a:solidFill>
                  <a:schemeClr val="accent4">
                    <a:lumMod val="75000"/>
                  </a:schemeClr>
                </a:solidFill>
                <a:latin typeface="+mj-lt"/>
              </a:rPr>
              <a:t>Certes, il existe une acceptation de cette recommandation surtout en ville, </a:t>
            </a:r>
          </a:p>
          <a:p>
            <a:pPr marL="446088" lvl="0" indent="-265113">
              <a:spcBef>
                <a:spcPts val="600"/>
              </a:spcBef>
              <a:spcAft>
                <a:spcPts val="600"/>
              </a:spcAft>
              <a:buFont typeface="Wingdings" panose="05000000000000000000" pitchFamily="2" charset="2"/>
              <a:buChar char="Ø"/>
            </a:pPr>
            <a:r>
              <a:rPr lang="fr-FR" altLang="fr-FR" sz="2000" dirty="0">
                <a:solidFill>
                  <a:schemeClr val="accent4">
                    <a:lumMod val="75000"/>
                  </a:schemeClr>
                </a:solidFill>
                <a:latin typeface="+mj-lt"/>
              </a:rPr>
              <a:t>Mais, il existe encore des résistances liées aux perceptions sociales en rapport avec la qualité du lait:</a:t>
            </a:r>
          </a:p>
          <a:p>
            <a:pPr marL="712788" lvl="0" indent="-350838">
              <a:spcBef>
                <a:spcPts val="600"/>
              </a:spcBef>
              <a:spcAft>
                <a:spcPts val="600"/>
              </a:spcAft>
              <a:buFont typeface="Wingdings" panose="05000000000000000000" pitchFamily="2" charset="2"/>
              <a:buChar char="§"/>
            </a:pPr>
            <a:r>
              <a:rPr lang="fr-FR" altLang="fr-FR" sz="2000" dirty="0">
                <a:solidFill>
                  <a:schemeClr val="accent4">
                    <a:lumMod val="75000"/>
                  </a:schemeClr>
                </a:solidFill>
                <a:latin typeface="+mj-lt"/>
              </a:rPr>
              <a:t>Le </a:t>
            </a:r>
            <a:r>
              <a:rPr lang="fr-FR" altLang="fr-FR" sz="2000" dirty="0" err="1">
                <a:solidFill>
                  <a:schemeClr val="accent4">
                    <a:lumMod val="75000"/>
                  </a:schemeClr>
                </a:solidFill>
                <a:latin typeface="+mj-lt"/>
              </a:rPr>
              <a:t>kaikai</a:t>
            </a:r>
            <a:endParaRPr lang="fr-FR" altLang="fr-FR" sz="2000" dirty="0">
              <a:solidFill>
                <a:schemeClr val="accent4">
                  <a:lumMod val="75000"/>
                </a:schemeClr>
              </a:solidFill>
              <a:latin typeface="+mj-lt"/>
            </a:endParaRPr>
          </a:p>
          <a:p>
            <a:pPr marL="712788" lvl="0" indent="-350838">
              <a:spcBef>
                <a:spcPts val="600"/>
              </a:spcBef>
              <a:spcAft>
                <a:spcPts val="600"/>
              </a:spcAft>
              <a:buFont typeface="Wingdings" panose="05000000000000000000" pitchFamily="2" charset="2"/>
              <a:buChar char="§"/>
            </a:pPr>
            <a:r>
              <a:rPr lang="fr-FR" altLang="fr-FR" sz="2000" dirty="0">
                <a:solidFill>
                  <a:schemeClr val="accent4">
                    <a:lumMod val="75000"/>
                  </a:schemeClr>
                </a:solidFill>
                <a:latin typeface="+mj-lt"/>
              </a:rPr>
              <a:t>Le lait sucré</a:t>
            </a:r>
          </a:p>
          <a:p>
            <a:pPr marL="712788" lvl="0" indent="-350838">
              <a:spcBef>
                <a:spcPts val="600"/>
              </a:spcBef>
              <a:spcAft>
                <a:spcPts val="600"/>
              </a:spcAft>
              <a:buFont typeface="Wingdings" panose="05000000000000000000" pitchFamily="2" charset="2"/>
              <a:buChar char="§"/>
            </a:pPr>
            <a:r>
              <a:rPr lang="fr-FR" altLang="fr-FR" sz="2000" dirty="0">
                <a:solidFill>
                  <a:schemeClr val="accent4">
                    <a:lumMod val="75000"/>
                  </a:schemeClr>
                </a:solidFill>
                <a:latin typeface="+mj-lt"/>
              </a:rPr>
              <a:t>Le lait : « nono </a:t>
            </a:r>
            <a:r>
              <a:rPr lang="fr-FR" altLang="fr-FR" sz="2000" dirty="0" err="1">
                <a:solidFill>
                  <a:schemeClr val="accent4">
                    <a:lumMod val="75000"/>
                  </a:schemeClr>
                </a:solidFill>
                <a:latin typeface="+mj-lt"/>
              </a:rPr>
              <a:t>salap</a:t>
            </a:r>
            <a:r>
              <a:rPr lang="fr-FR" altLang="fr-FR" sz="2000" dirty="0">
                <a:solidFill>
                  <a:schemeClr val="accent4">
                    <a:lumMod val="75000"/>
                  </a:schemeClr>
                </a:solidFill>
                <a:latin typeface="+mj-lt"/>
              </a:rPr>
              <a:t> »,  « nono mai </a:t>
            </a:r>
            <a:r>
              <a:rPr lang="fr-FR" altLang="fr-FR" sz="2000" dirty="0" err="1">
                <a:solidFill>
                  <a:schemeClr val="accent4">
                    <a:lumMod val="75000"/>
                  </a:schemeClr>
                </a:solidFill>
                <a:latin typeface="+mj-lt"/>
              </a:rPr>
              <a:t>tsami</a:t>
            </a:r>
            <a:r>
              <a:rPr lang="fr-FR" altLang="fr-FR" sz="2000" dirty="0">
                <a:solidFill>
                  <a:schemeClr val="accent4">
                    <a:lumMod val="75000"/>
                  </a:schemeClr>
                </a:solidFill>
                <a:latin typeface="+mj-lt"/>
              </a:rPr>
              <a:t> », « nono mai </a:t>
            </a:r>
            <a:r>
              <a:rPr lang="fr-FR" altLang="fr-FR" sz="2000" dirty="0" err="1">
                <a:solidFill>
                  <a:schemeClr val="accent4">
                    <a:lumMod val="75000"/>
                  </a:schemeClr>
                </a:solidFill>
                <a:latin typeface="+mj-lt"/>
              </a:rPr>
              <a:t>zarmi</a:t>
            </a:r>
            <a:r>
              <a:rPr lang="fr-FR" altLang="fr-FR" sz="2000" dirty="0">
                <a:solidFill>
                  <a:schemeClr val="accent4">
                    <a:lumMod val="75000"/>
                  </a:schemeClr>
                </a:solidFill>
                <a:latin typeface="+mj-lt"/>
              </a:rPr>
              <a:t> »</a:t>
            </a:r>
          </a:p>
          <a:p>
            <a:pPr marL="446088" lvl="0" indent="-265113">
              <a:spcBef>
                <a:spcPts val="600"/>
              </a:spcBef>
              <a:spcAft>
                <a:spcPts val="600"/>
              </a:spcAft>
              <a:buFont typeface="Wingdings" panose="05000000000000000000" pitchFamily="2" charset="2"/>
              <a:buChar char="Ø"/>
            </a:pPr>
            <a:r>
              <a:rPr lang="fr-FR" altLang="fr-FR" sz="2000" dirty="0">
                <a:solidFill>
                  <a:schemeClr val="accent4">
                    <a:lumMod val="75000"/>
                  </a:schemeClr>
                </a:solidFill>
                <a:latin typeface="+mj-lt"/>
              </a:rPr>
              <a:t>Aliment de substitution: le lait de chèvre, lait de la chamelle, le lait industriel</a:t>
            </a:r>
          </a:p>
          <a:p>
            <a:pPr marL="0" lvl="0" indent="0">
              <a:spcBef>
                <a:spcPts val="0"/>
              </a:spcBef>
              <a:buNone/>
            </a:pPr>
            <a:endParaRPr lang="fr-FR" altLang="fr-FR" sz="1800" dirty="0">
              <a:solidFill>
                <a:schemeClr val="accent4">
                  <a:lumMod val="75000"/>
                </a:schemeClr>
              </a:solidFill>
              <a:latin typeface="+mj-lt"/>
            </a:endParaRPr>
          </a:p>
        </p:txBody>
      </p:sp>
      <p:sp>
        <p:nvSpPr>
          <p:cNvPr id="19" name="Rectangle à coins arrondis 18"/>
          <p:cNvSpPr/>
          <p:nvPr/>
        </p:nvSpPr>
        <p:spPr>
          <a:xfrm>
            <a:off x="193185" y="1180214"/>
            <a:ext cx="8832056" cy="8512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000" b="1" u="sng" dirty="0">
                <a:solidFill>
                  <a:schemeClr val="accent6">
                    <a:lumMod val="75000"/>
                  </a:schemeClr>
                </a:solidFill>
              </a:rPr>
              <a:t>Connaissances et attitudes autour de l’allaitement maternel</a:t>
            </a:r>
          </a:p>
          <a:p>
            <a:pPr lvl="0" algn="ctr">
              <a:spcBef>
                <a:spcPts val="1200"/>
              </a:spcBef>
            </a:pPr>
            <a:r>
              <a:rPr lang="fr-FR" sz="2000" b="1" dirty="0">
                <a:solidFill>
                  <a:srgbClr val="C00000"/>
                </a:solidFill>
              </a:rPr>
              <a:t>Mise au sein immédiate : un défi majeur</a:t>
            </a:r>
          </a:p>
        </p:txBody>
      </p:sp>
    </p:spTree>
    <p:extLst>
      <p:ext uri="{BB962C8B-B14F-4D97-AF65-F5344CB8AC3E}">
        <p14:creationId xmlns:p14="http://schemas.microsoft.com/office/powerpoint/2010/main" val="2160846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20</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20</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Résultat de l’Etude</a:t>
            </a:r>
          </a:p>
        </p:txBody>
      </p:sp>
      <p:sp>
        <p:nvSpPr>
          <p:cNvPr id="18" name="Espace réservé du contenu 2"/>
          <p:cNvSpPr txBox="1">
            <a:spLocks/>
          </p:cNvSpPr>
          <p:nvPr/>
        </p:nvSpPr>
        <p:spPr bwMode="auto">
          <a:xfrm>
            <a:off x="74428" y="2785730"/>
            <a:ext cx="9069571" cy="3540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6088" lvl="0" indent="-265113">
              <a:spcBef>
                <a:spcPts val="0"/>
              </a:spcBef>
              <a:spcAft>
                <a:spcPts val="0"/>
              </a:spcAft>
              <a:buFont typeface="Wingdings" panose="05000000000000000000" pitchFamily="2" charset="2"/>
              <a:buChar char="Ø"/>
            </a:pPr>
            <a:r>
              <a:rPr lang="fr-FR" altLang="fr-FR" sz="2000" dirty="0">
                <a:solidFill>
                  <a:srgbClr val="C00000"/>
                </a:solidFill>
                <a:latin typeface="+mj-lt"/>
              </a:rPr>
              <a:t>AME ou « ban nono </a:t>
            </a:r>
            <a:r>
              <a:rPr lang="fr-FR" altLang="fr-FR" sz="2000" dirty="0" err="1">
                <a:solidFill>
                  <a:srgbClr val="C00000"/>
                </a:solidFill>
                <a:latin typeface="+mj-lt"/>
              </a:rPr>
              <a:t>tsantsa</a:t>
            </a:r>
            <a:r>
              <a:rPr lang="fr-FR" altLang="fr-FR" sz="2000" dirty="0">
                <a:solidFill>
                  <a:schemeClr val="accent4">
                    <a:lumMod val="75000"/>
                  </a:schemeClr>
                </a:solidFill>
                <a:latin typeface="+mj-lt"/>
              </a:rPr>
              <a:t> » est connue de tous, Cependant,</a:t>
            </a:r>
          </a:p>
          <a:p>
            <a:pPr marL="446088" lvl="0" indent="-265113">
              <a:spcBef>
                <a:spcPts val="0"/>
              </a:spcBef>
              <a:spcAft>
                <a:spcPts val="0"/>
              </a:spcAft>
              <a:buFont typeface="Wingdings" panose="05000000000000000000" pitchFamily="2" charset="2"/>
              <a:buChar char="Ø"/>
            </a:pPr>
            <a:r>
              <a:rPr lang="fr-FR" altLang="fr-FR" sz="2000" dirty="0">
                <a:solidFill>
                  <a:srgbClr val="C00000"/>
                </a:solidFill>
                <a:latin typeface="+mj-lt"/>
              </a:rPr>
              <a:t>AME est mixte</a:t>
            </a:r>
            <a:r>
              <a:rPr lang="fr-FR" altLang="fr-FR" sz="2000" dirty="0">
                <a:solidFill>
                  <a:schemeClr val="accent4">
                    <a:lumMod val="75000"/>
                  </a:schemeClr>
                </a:solidFill>
                <a:latin typeface="+mj-lt"/>
              </a:rPr>
              <a:t>: alimentation précoce chez les enfants</a:t>
            </a:r>
          </a:p>
          <a:p>
            <a:pPr marL="446088" lvl="0" indent="-265113">
              <a:spcBef>
                <a:spcPts val="0"/>
              </a:spcBef>
              <a:spcAft>
                <a:spcPts val="0"/>
              </a:spcAft>
              <a:buFont typeface="Wingdings" panose="05000000000000000000" pitchFamily="2" charset="2"/>
              <a:buChar char="Ø"/>
            </a:pPr>
            <a:r>
              <a:rPr lang="fr-FR" altLang="fr-FR" sz="2000" dirty="0">
                <a:solidFill>
                  <a:schemeClr val="accent4">
                    <a:lumMod val="75000"/>
                  </a:schemeClr>
                </a:solidFill>
                <a:latin typeface="+mj-lt"/>
              </a:rPr>
              <a:t>AME coïncide avec le moment de pratiques et rites sociales de construction de l’enfant.</a:t>
            </a:r>
          </a:p>
          <a:p>
            <a:pPr marL="446088" lvl="0" indent="-265113">
              <a:spcBef>
                <a:spcPts val="0"/>
              </a:spcBef>
              <a:spcAft>
                <a:spcPts val="0"/>
              </a:spcAft>
              <a:buFont typeface="Wingdings" panose="05000000000000000000" pitchFamily="2" charset="2"/>
              <a:buChar char="Ø"/>
            </a:pPr>
            <a:r>
              <a:rPr lang="fr-FR" altLang="fr-FR" sz="2000" dirty="0">
                <a:solidFill>
                  <a:schemeClr val="accent4">
                    <a:lumMod val="75000"/>
                  </a:schemeClr>
                </a:solidFill>
                <a:latin typeface="+mj-lt"/>
              </a:rPr>
              <a:t>l’eau et d’autres boissons sont administrées aux enfants de la naissance jusqu’à un certain âge de l’enfant: </a:t>
            </a:r>
          </a:p>
          <a:p>
            <a:pPr marL="712788" lvl="0" indent="-350838">
              <a:spcBef>
                <a:spcPts val="0"/>
              </a:spcBef>
              <a:spcAft>
                <a:spcPts val="0"/>
              </a:spcAft>
              <a:buFont typeface="Wingdings" panose="05000000000000000000" pitchFamily="2" charset="2"/>
              <a:buChar char="§"/>
            </a:pPr>
            <a:r>
              <a:rPr lang="fr-FR" altLang="fr-FR" sz="1800" dirty="0">
                <a:solidFill>
                  <a:schemeClr val="accent4">
                    <a:lumMod val="75000"/>
                  </a:schemeClr>
                </a:solidFill>
                <a:latin typeface="+mj-lt"/>
              </a:rPr>
              <a:t>A la naissance: eau, jus des dattes, eau de </a:t>
            </a:r>
            <a:r>
              <a:rPr lang="fr-FR" altLang="fr-FR" sz="1800" dirty="0" err="1">
                <a:solidFill>
                  <a:schemeClr val="accent4">
                    <a:lumMod val="75000"/>
                  </a:schemeClr>
                </a:solidFill>
                <a:latin typeface="+mj-lt"/>
              </a:rPr>
              <a:t>Zamzam</a:t>
            </a:r>
            <a:r>
              <a:rPr lang="fr-FR" altLang="fr-FR" sz="1800" dirty="0">
                <a:solidFill>
                  <a:schemeClr val="accent4">
                    <a:lumMod val="75000"/>
                  </a:schemeClr>
                </a:solidFill>
                <a:latin typeface="+mj-lt"/>
              </a:rPr>
              <a:t>, </a:t>
            </a:r>
            <a:r>
              <a:rPr lang="fr-FR" altLang="fr-FR" sz="1800" dirty="0" err="1">
                <a:solidFill>
                  <a:schemeClr val="accent4">
                    <a:lumMod val="75000"/>
                  </a:schemeClr>
                </a:solidFill>
                <a:latin typeface="+mj-lt"/>
              </a:rPr>
              <a:t>rubutu</a:t>
            </a:r>
            <a:r>
              <a:rPr lang="fr-FR" altLang="fr-FR" sz="1800" dirty="0">
                <a:solidFill>
                  <a:schemeClr val="accent4">
                    <a:lumMod val="75000"/>
                  </a:schemeClr>
                </a:solidFill>
                <a:latin typeface="+mj-lt"/>
              </a:rPr>
              <a:t>, miel et jus de citron etc.</a:t>
            </a:r>
          </a:p>
          <a:p>
            <a:pPr marL="712788" lvl="0" indent="-350838">
              <a:spcBef>
                <a:spcPts val="0"/>
              </a:spcBef>
              <a:spcAft>
                <a:spcPts val="0"/>
              </a:spcAft>
              <a:buFont typeface="Wingdings" panose="05000000000000000000" pitchFamily="2" charset="2"/>
              <a:buChar char="§"/>
            </a:pPr>
            <a:r>
              <a:rPr lang="fr-FR" altLang="fr-FR" sz="1800" dirty="0">
                <a:solidFill>
                  <a:schemeClr val="accent4">
                    <a:lumMod val="75000"/>
                  </a:schemeClr>
                </a:solidFill>
                <a:latin typeface="+mj-lt"/>
              </a:rPr>
              <a:t>D’autres infusions, </a:t>
            </a:r>
            <a:r>
              <a:rPr lang="fr-FR" altLang="fr-FR" sz="1800" dirty="0" err="1">
                <a:solidFill>
                  <a:schemeClr val="accent4">
                    <a:lumMod val="75000"/>
                  </a:schemeClr>
                </a:solidFill>
                <a:latin typeface="+mj-lt"/>
              </a:rPr>
              <a:t>bauri</a:t>
            </a:r>
            <a:r>
              <a:rPr lang="fr-FR" altLang="fr-FR" sz="1800" dirty="0">
                <a:solidFill>
                  <a:schemeClr val="accent4">
                    <a:lumMod val="75000"/>
                  </a:schemeClr>
                </a:solidFill>
                <a:latin typeface="+mj-lt"/>
              </a:rPr>
              <a:t>, </a:t>
            </a:r>
            <a:r>
              <a:rPr lang="fr-FR" altLang="fr-FR" sz="1800" dirty="0" err="1">
                <a:solidFill>
                  <a:schemeClr val="accent4">
                    <a:lumMod val="75000"/>
                  </a:schemeClr>
                </a:solidFill>
                <a:latin typeface="+mj-lt"/>
              </a:rPr>
              <a:t>dauri</a:t>
            </a:r>
            <a:r>
              <a:rPr lang="fr-FR" altLang="fr-FR" sz="1800" dirty="0">
                <a:solidFill>
                  <a:schemeClr val="accent4">
                    <a:lumMod val="75000"/>
                  </a:schemeClr>
                </a:solidFill>
                <a:latin typeface="+mj-lt"/>
              </a:rPr>
              <a:t> etc. sont administrés pour la protection et la fortification de l’énergie de vitale de l’enfant</a:t>
            </a:r>
          </a:p>
          <a:p>
            <a:pPr marL="712788" lvl="0" indent="-350838">
              <a:spcBef>
                <a:spcPts val="0"/>
              </a:spcBef>
              <a:spcAft>
                <a:spcPts val="0"/>
              </a:spcAft>
              <a:buFont typeface="Wingdings" panose="05000000000000000000" pitchFamily="2" charset="2"/>
              <a:buChar char="§"/>
            </a:pPr>
            <a:r>
              <a:rPr lang="fr-FR" altLang="fr-FR" sz="1800" dirty="0">
                <a:solidFill>
                  <a:schemeClr val="accent4">
                    <a:lumMod val="75000"/>
                  </a:schemeClr>
                </a:solidFill>
                <a:latin typeface="+mj-lt"/>
              </a:rPr>
              <a:t>Administration du lait de substitution en cas d’insuffisance lactation et du mauvais lait</a:t>
            </a:r>
          </a:p>
          <a:p>
            <a:pPr marL="446088" lvl="0" indent="-265113">
              <a:spcBef>
                <a:spcPts val="0"/>
              </a:spcBef>
              <a:spcAft>
                <a:spcPts val="0"/>
              </a:spcAft>
              <a:buFont typeface="Wingdings" panose="05000000000000000000" pitchFamily="2" charset="2"/>
              <a:buChar char="Ø"/>
            </a:pPr>
            <a:r>
              <a:rPr lang="fr-FR" altLang="fr-FR" sz="2000" dirty="0">
                <a:solidFill>
                  <a:schemeClr val="accent4">
                    <a:lumMod val="75000"/>
                  </a:schemeClr>
                </a:solidFill>
                <a:latin typeface="+mj-lt"/>
              </a:rPr>
              <a:t>Des conditions d’hygiène déplorables</a:t>
            </a:r>
          </a:p>
          <a:p>
            <a:pPr marL="0" lvl="0" indent="0">
              <a:spcBef>
                <a:spcPts val="0"/>
              </a:spcBef>
              <a:buNone/>
            </a:pPr>
            <a:endParaRPr lang="fr-FR" altLang="fr-FR" sz="1800" dirty="0">
              <a:solidFill>
                <a:schemeClr val="accent4">
                  <a:lumMod val="75000"/>
                </a:schemeClr>
              </a:solidFill>
              <a:latin typeface="+mj-lt"/>
            </a:endParaRPr>
          </a:p>
        </p:txBody>
      </p:sp>
      <p:sp>
        <p:nvSpPr>
          <p:cNvPr id="19" name="Rectangle à coins arrondis 18"/>
          <p:cNvSpPr/>
          <p:nvPr/>
        </p:nvSpPr>
        <p:spPr>
          <a:xfrm>
            <a:off x="193185" y="1180214"/>
            <a:ext cx="8832056" cy="147855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000" b="1" u="sng" dirty="0">
                <a:solidFill>
                  <a:schemeClr val="accent6">
                    <a:lumMod val="75000"/>
                  </a:schemeClr>
                </a:solidFill>
              </a:rPr>
              <a:t>Connaissances et attitudes autour de l’allaitement maternel</a:t>
            </a:r>
          </a:p>
          <a:p>
            <a:pPr lvl="0" algn="ctr">
              <a:spcBef>
                <a:spcPts val="1200"/>
              </a:spcBef>
            </a:pPr>
            <a:r>
              <a:rPr lang="fr-FR" sz="2000" b="1" dirty="0">
                <a:solidFill>
                  <a:srgbClr val="C00000"/>
                </a:solidFill>
              </a:rPr>
              <a:t>Allaitement Maternel Exclusif jusqu’à l’âge de six (6) mois: un pari loin d’être gagné </a:t>
            </a:r>
          </a:p>
        </p:txBody>
      </p:sp>
    </p:spTree>
    <p:extLst>
      <p:ext uri="{BB962C8B-B14F-4D97-AF65-F5344CB8AC3E}">
        <p14:creationId xmlns:p14="http://schemas.microsoft.com/office/powerpoint/2010/main" val="351959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21</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21</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Résultat de l’Etude</a:t>
            </a:r>
          </a:p>
        </p:txBody>
      </p:sp>
      <p:sp>
        <p:nvSpPr>
          <p:cNvPr id="18" name="Espace réservé du contenu 2"/>
          <p:cNvSpPr txBox="1">
            <a:spLocks/>
          </p:cNvSpPr>
          <p:nvPr/>
        </p:nvSpPr>
        <p:spPr bwMode="auto">
          <a:xfrm>
            <a:off x="0" y="2137144"/>
            <a:ext cx="9069571" cy="4316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975" lvl="0" indent="0">
              <a:spcBef>
                <a:spcPts val="500"/>
              </a:spcBef>
              <a:spcAft>
                <a:spcPts val="0"/>
              </a:spcAft>
              <a:buNone/>
            </a:pPr>
            <a:r>
              <a:rPr lang="fr-FR" altLang="fr-FR" sz="2400" dirty="0">
                <a:solidFill>
                  <a:schemeClr val="accent4">
                    <a:lumMod val="75000"/>
                  </a:schemeClr>
                </a:solidFill>
                <a:latin typeface="+mj-lt"/>
              </a:rPr>
              <a:t>Quelques avancées enregistrées</a:t>
            </a:r>
          </a:p>
          <a:p>
            <a:pPr marL="446088" lvl="0" indent="-265113">
              <a:spcBef>
                <a:spcPts val="500"/>
              </a:spcBef>
              <a:spcAft>
                <a:spcPts val="0"/>
              </a:spcAft>
              <a:buFont typeface="Wingdings" panose="05000000000000000000" pitchFamily="2" charset="2"/>
              <a:buChar char="Ø"/>
            </a:pPr>
            <a:r>
              <a:rPr lang="fr-FR" altLang="fr-FR" sz="2400" dirty="0">
                <a:solidFill>
                  <a:schemeClr val="accent4">
                    <a:lumMod val="75000"/>
                  </a:schemeClr>
                </a:solidFill>
                <a:latin typeface="+mj-lt"/>
              </a:rPr>
              <a:t>Amélioration des connaissances des mères par rapport:</a:t>
            </a:r>
          </a:p>
          <a:p>
            <a:pPr marL="712788" lvl="0" indent="-350838">
              <a:spcBef>
                <a:spcPts val="500"/>
              </a:spcBef>
              <a:spcAft>
                <a:spcPts val="0"/>
              </a:spcAft>
              <a:buFont typeface="Wingdings" panose="05000000000000000000" pitchFamily="2" charset="2"/>
              <a:buChar char="§"/>
            </a:pPr>
            <a:r>
              <a:rPr lang="fr-FR" altLang="fr-FR" sz="2000" dirty="0">
                <a:solidFill>
                  <a:schemeClr val="accent4">
                    <a:lumMod val="75000"/>
                  </a:schemeClr>
                </a:solidFill>
                <a:latin typeface="+mj-lt"/>
              </a:rPr>
              <a:t>À la fréquence de tétées, </a:t>
            </a:r>
          </a:p>
          <a:p>
            <a:pPr marL="712788" lvl="0" indent="-350838">
              <a:spcBef>
                <a:spcPts val="500"/>
              </a:spcBef>
              <a:spcAft>
                <a:spcPts val="0"/>
              </a:spcAft>
              <a:buFont typeface="Wingdings" panose="05000000000000000000" pitchFamily="2" charset="2"/>
              <a:buChar char="§"/>
            </a:pPr>
            <a:r>
              <a:rPr lang="fr-FR" altLang="fr-FR" sz="2000" dirty="0">
                <a:solidFill>
                  <a:schemeClr val="accent4">
                    <a:lumMod val="75000"/>
                  </a:schemeClr>
                </a:solidFill>
                <a:latin typeface="+mj-lt"/>
              </a:rPr>
              <a:t>À la bonne prise de sein sans étouffer l’enfant, </a:t>
            </a:r>
          </a:p>
          <a:p>
            <a:pPr marL="712788" lvl="0" indent="-350838">
              <a:spcBef>
                <a:spcPts val="500"/>
              </a:spcBef>
              <a:spcAft>
                <a:spcPts val="0"/>
              </a:spcAft>
              <a:buFont typeface="Wingdings" panose="05000000000000000000" pitchFamily="2" charset="2"/>
              <a:buChar char="§"/>
            </a:pPr>
            <a:r>
              <a:rPr lang="fr-FR" altLang="fr-FR" sz="2000" dirty="0">
                <a:solidFill>
                  <a:schemeClr val="accent4">
                    <a:lumMod val="75000"/>
                  </a:schemeClr>
                </a:solidFill>
                <a:latin typeface="+mj-lt"/>
              </a:rPr>
              <a:t>Aux signes de bonne succion jusqu’à la satisfaction</a:t>
            </a:r>
          </a:p>
          <a:p>
            <a:pPr lvl="0">
              <a:spcBef>
                <a:spcPts val="500"/>
              </a:spcBef>
              <a:buFont typeface="Wingdings" panose="05000000000000000000" pitchFamily="2" charset="2"/>
              <a:buChar char="Ø"/>
            </a:pPr>
            <a:r>
              <a:rPr lang="fr-FR" altLang="fr-FR" sz="2400" dirty="0">
                <a:solidFill>
                  <a:schemeClr val="accent4">
                    <a:lumMod val="75000"/>
                  </a:schemeClr>
                </a:solidFill>
                <a:latin typeface="+mj-lt"/>
              </a:rPr>
              <a:t>Certains comportements et considérations sociales impactent l’allaitement</a:t>
            </a:r>
          </a:p>
          <a:p>
            <a:pPr marL="712788" lvl="0" indent="-314325">
              <a:spcBef>
                <a:spcPts val="500"/>
              </a:spcBef>
              <a:buFont typeface="Wingdings" panose="05000000000000000000" pitchFamily="2" charset="2"/>
              <a:buChar char="§"/>
            </a:pPr>
            <a:r>
              <a:rPr lang="fr-FR" altLang="fr-FR" sz="2000" dirty="0">
                <a:solidFill>
                  <a:schemeClr val="accent4">
                    <a:lumMod val="75000"/>
                  </a:schemeClr>
                </a:solidFill>
                <a:latin typeface="+mj-lt"/>
              </a:rPr>
              <a:t>Refus d’allaiter l’enfant en public vs fréquence de l’allaitement </a:t>
            </a:r>
          </a:p>
          <a:p>
            <a:pPr marL="712788" lvl="0" indent="-314325">
              <a:spcBef>
                <a:spcPts val="500"/>
              </a:spcBef>
              <a:buFont typeface="Wingdings" panose="05000000000000000000" pitchFamily="2" charset="2"/>
              <a:buChar char="§"/>
            </a:pPr>
            <a:r>
              <a:rPr lang="fr-FR" altLang="fr-FR" sz="2000" dirty="0">
                <a:solidFill>
                  <a:schemeClr val="accent4">
                    <a:lumMod val="75000"/>
                  </a:schemeClr>
                </a:solidFill>
                <a:latin typeface="+mj-lt"/>
              </a:rPr>
              <a:t>Refus d’allaiter l’enfant lorsque le lait est « chaud  »</a:t>
            </a:r>
          </a:p>
          <a:p>
            <a:pPr marL="712788" lvl="0" indent="-314325">
              <a:spcBef>
                <a:spcPts val="500"/>
              </a:spcBef>
              <a:buFont typeface="Wingdings" panose="05000000000000000000" pitchFamily="2" charset="2"/>
              <a:buChar char="§"/>
            </a:pPr>
            <a:r>
              <a:rPr lang="fr-FR" altLang="fr-FR" sz="2000" dirty="0">
                <a:solidFill>
                  <a:schemeClr val="accent4">
                    <a:lumMod val="75000"/>
                  </a:schemeClr>
                </a:solidFill>
                <a:latin typeface="+mj-lt"/>
              </a:rPr>
              <a:t>Perceptions et rapport avec le premier enfant </a:t>
            </a:r>
          </a:p>
          <a:p>
            <a:pPr marL="712788" lvl="0" indent="-314325">
              <a:spcBef>
                <a:spcPts val="500"/>
              </a:spcBef>
              <a:buFont typeface="Wingdings" panose="05000000000000000000" pitchFamily="2" charset="2"/>
              <a:buChar char="§"/>
            </a:pPr>
            <a:r>
              <a:rPr lang="fr-FR" altLang="fr-FR" sz="2000" dirty="0">
                <a:solidFill>
                  <a:schemeClr val="accent4">
                    <a:lumMod val="75000"/>
                  </a:schemeClr>
                </a:solidFill>
                <a:latin typeface="+mj-lt"/>
              </a:rPr>
              <a:t>Délaissement des enfants auprès des personnes âgées lors des absences quotidiennes des mères </a:t>
            </a:r>
          </a:p>
          <a:p>
            <a:pPr marL="0" lvl="0" indent="0">
              <a:spcBef>
                <a:spcPts val="0"/>
              </a:spcBef>
              <a:buNone/>
            </a:pPr>
            <a:endParaRPr lang="fr-FR" altLang="fr-FR" sz="1800" dirty="0">
              <a:solidFill>
                <a:schemeClr val="accent4">
                  <a:lumMod val="75000"/>
                </a:schemeClr>
              </a:solidFill>
              <a:latin typeface="+mj-lt"/>
            </a:endParaRPr>
          </a:p>
        </p:txBody>
      </p:sp>
      <p:sp>
        <p:nvSpPr>
          <p:cNvPr id="19" name="Rectangle à coins arrondis 18"/>
          <p:cNvSpPr/>
          <p:nvPr/>
        </p:nvSpPr>
        <p:spPr>
          <a:xfrm>
            <a:off x="193185" y="1180215"/>
            <a:ext cx="8832056" cy="8612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000" b="1" u="sng" dirty="0">
                <a:solidFill>
                  <a:schemeClr val="accent6">
                    <a:lumMod val="75000"/>
                  </a:schemeClr>
                </a:solidFill>
              </a:rPr>
              <a:t>Connaissances et attitudes autour de l’allaitement maternel</a:t>
            </a:r>
          </a:p>
          <a:p>
            <a:pPr lvl="0" algn="ctr">
              <a:spcBef>
                <a:spcPts val="600"/>
              </a:spcBef>
            </a:pPr>
            <a:r>
              <a:rPr lang="fr-FR" sz="2000" b="1" dirty="0">
                <a:solidFill>
                  <a:srgbClr val="C00000"/>
                </a:solidFill>
              </a:rPr>
              <a:t>Connaissances des mères autour des techniques de tétées</a:t>
            </a:r>
          </a:p>
        </p:txBody>
      </p:sp>
    </p:spTree>
    <p:extLst>
      <p:ext uri="{BB962C8B-B14F-4D97-AF65-F5344CB8AC3E}">
        <p14:creationId xmlns:p14="http://schemas.microsoft.com/office/powerpoint/2010/main" val="3377859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22</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22</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Résultat de l’Etude</a:t>
            </a:r>
          </a:p>
        </p:txBody>
      </p:sp>
      <p:sp>
        <p:nvSpPr>
          <p:cNvPr id="18" name="Espace réservé du contenu 2"/>
          <p:cNvSpPr txBox="1">
            <a:spLocks/>
          </p:cNvSpPr>
          <p:nvPr/>
        </p:nvSpPr>
        <p:spPr bwMode="auto">
          <a:xfrm>
            <a:off x="193185" y="2073349"/>
            <a:ext cx="8816671" cy="437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975" lvl="0" indent="0" algn="just">
              <a:spcBef>
                <a:spcPts val="600"/>
              </a:spcBef>
              <a:spcAft>
                <a:spcPts val="600"/>
              </a:spcAft>
              <a:buNone/>
            </a:pPr>
            <a:r>
              <a:rPr lang="fr-FR" altLang="fr-FR" sz="1800" dirty="0">
                <a:solidFill>
                  <a:schemeClr val="accent4">
                    <a:lumMod val="75000"/>
                  </a:schemeClr>
                </a:solidFill>
                <a:latin typeface="+mj-lt"/>
              </a:rPr>
              <a:t>Prise de  conscience qu’à partir de 6ème  mois, l’enfant a besoin d’autres types d’aliments pour compléter le lait maternel qui ne suffit plus. Les recettes régulièrement citées sont:</a:t>
            </a:r>
          </a:p>
          <a:p>
            <a:pPr marL="627063" lvl="0" indent="-285750">
              <a:spcBef>
                <a:spcPts val="600"/>
              </a:spcBef>
              <a:spcAft>
                <a:spcPts val="600"/>
              </a:spcAft>
              <a:buFont typeface="Wingdings" panose="05000000000000000000" pitchFamily="2" charset="2"/>
              <a:buChar char="§"/>
            </a:pPr>
            <a:r>
              <a:rPr lang="fr-FR" altLang="fr-FR" sz="1800" dirty="0">
                <a:solidFill>
                  <a:schemeClr val="accent4">
                    <a:lumMod val="75000"/>
                  </a:schemeClr>
                </a:solidFill>
                <a:latin typeface="+mj-lt"/>
              </a:rPr>
              <a:t>Purée de haricot, </a:t>
            </a:r>
          </a:p>
          <a:p>
            <a:pPr marL="627063" lvl="0" indent="-285750">
              <a:spcBef>
                <a:spcPts val="600"/>
              </a:spcBef>
              <a:spcAft>
                <a:spcPts val="600"/>
              </a:spcAft>
              <a:buFont typeface="Wingdings" panose="05000000000000000000" pitchFamily="2" charset="2"/>
              <a:buChar char="§"/>
            </a:pPr>
            <a:r>
              <a:rPr lang="fr-FR" altLang="fr-FR" sz="1800" dirty="0">
                <a:solidFill>
                  <a:schemeClr val="accent4">
                    <a:lumMod val="75000"/>
                  </a:schemeClr>
                </a:solidFill>
                <a:latin typeface="+mj-lt"/>
              </a:rPr>
              <a:t>Purée de légumes,  </a:t>
            </a:r>
          </a:p>
          <a:p>
            <a:pPr marL="627063" lvl="0" indent="-285750">
              <a:spcBef>
                <a:spcPts val="600"/>
              </a:spcBef>
              <a:spcAft>
                <a:spcPts val="600"/>
              </a:spcAft>
              <a:buFont typeface="Wingdings" panose="05000000000000000000" pitchFamily="2" charset="2"/>
              <a:buChar char="§"/>
            </a:pPr>
            <a:r>
              <a:rPr lang="fr-FR" altLang="fr-FR" sz="1800" dirty="0">
                <a:solidFill>
                  <a:schemeClr val="accent4">
                    <a:lumMod val="75000"/>
                  </a:schemeClr>
                </a:solidFill>
                <a:latin typeface="+mj-lt"/>
              </a:rPr>
              <a:t>Purée de la courge, </a:t>
            </a:r>
          </a:p>
          <a:p>
            <a:pPr marL="627063" indent="-285750">
              <a:spcBef>
                <a:spcPts val="600"/>
              </a:spcBef>
              <a:spcAft>
                <a:spcPts val="600"/>
              </a:spcAft>
              <a:buFont typeface="Wingdings" panose="05000000000000000000" pitchFamily="2" charset="2"/>
              <a:buChar char="§"/>
            </a:pPr>
            <a:r>
              <a:rPr lang="fr-FR" altLang="fr-FR" sz="1800" dirty="0">
                <a:solidFill>
                  <a:schemeClr val="accent4">
                    <a:lumMod val="75000"/>
                  </a:schemeClr>
                </a:solidFill>
                <a:latin typeface="+mj-lt"/>
              </a:rPr>
              <a:t>Différentes formes de bouillies enrichies. </a:t>
            </a:r>
          </a:p>
          <a:p>
            <a:pPr marL="180975" lvl="0" indent="0">
              <a:spcBef>
                <a:spcPts val="600"/>
              </a:spcBef>
              <a:spcAft>
                <a:spcPts val="600"/>
              </a:spcAft>
              <a:buNone/>
            </a:pPr>
            <a:r>
              <a:rPr lang="fr-FR" altLang="fr-FR" sz="1800" dirty="0">
                <a:solidFill>
                  <a:schemeClr val="accent4">
                    <a:lumMod val="75000"/>
                  </a:schemeClr>
                </a:solidFill>
                <a:latin typeface="+mj-lt"/>
              </a:rPr>
              <a:t>Les recettes fortifiantes traditionnelles: </a:t>
            </a:r>
          </a:p>
          <a:p>
            <a:pPr marL="627063" lvl="0" indent="-285750">
              <a:spcBef>
                <a:spcPts val="600"/>
              </a:spcBef>
              <a:spcAft>
                <a:spcPts val="600"/>
              </a:spcAft>
              <a:buFont typeface="Wingdings" panose="05000000000000000000" pitchFamily="2" charset="2"/>
              <a:buChar char="§"/>
            </a:pPr>
            <a:r>
              <a:rPr lang="fr-FR" altLang="fr-FR" sz="1800" dirty="0">
                <a:solidFill>
                  <a:schemeClr val="accent4">
                    <a:lumMod val="75000"/>
                  </a:schemeClr>
                </a:solidFill>
                <a:latin typeface="+mj-lt"/>
              </a:rPr>
              <a:t>« Maye », </a:t>
            </a:r>
          </a:p>
          <a:p>
            <a:pPr marL="627063" lvl="0" indent="-285750">
              <a:spcBef>
                <a:spcPts val="600"/>
              </a:spcBef>
              <a:spcAft>
                <a:spcPts val="600"/>
              </a:spcAft>
              <a:buFont typeface="Wingdings" panose="05000000000000000000" pitchFamily="2" charset="2"/>
              <a:buChar char="§"/>
            </a:pPr>
            <a:r>
              <a:rPr lang="fr-FR" altLang="fr-FR" sz="1800" dirty="0" err="1">
                <a:solidFill>
                  <a:schemeClr val="accent4">
                    <a:lumMod val="75000"/>
                  </a:schemeClr>
                </a:solidFill>
                <a:latin typeface="+mj-lt"/>
              </a:rPr>
              <a:t>moringa</a:t>
            </a:r>
            <a:r>
              <a:rPr lang="fr-FR" altLang="fr-FR" sz="1800" dirty="0">
                <a:solidFill>
                  <a:schemeClr val="accent4">
                    <a:lumMod val="75000"/>
                  </a:schemeClr>
                </a:solidFill>
                <a:latin typeface="+mj-lt"/>
              </a:rPr>
              <a:t>, </a:t>
            </a:r>
          </a:p>
          <a:p>
            <a:pPr marL="627063" lvl="0" indent="-285750">
              <a:spcBef>
                <a:spcPts val="600"/>
              </a:spcBef>
              <a:spcAft>
                <a:spcPts val="600"/>
              </a:spcAft>
              <a:buFont typeface="Wingdings" panose="05000000000000000000" pitchFamily="2" charset="2"/>
              <a:buChar char="§"/>
            </a:pPr>
            <a:r>
              <a:rPr lang="fr-FR" altLang="fr-FR" sz="1800" dirty="0">
                <a:solidFill>
                  <a:schemeClr val="accent4">
                    <a:lumMod val="75000"/>
                  </a:schemeClr>
                </a:solidFill>
                <a:latin typeface="+mj-lt"/>
              </a:rPr>
              <a:t>«</a:t>
            </a:r>
            <a:r>
              <a:rPr lang="fr-FR" altLang="fr-FR" sz="1800" dirty="0" err="1">
                <a:solidFill>
                  <a:schemeClr val="accent4">
                    <a:lumMod val="75000"/>
                  </a:schemeClr>
                </a:solidFill>
                <a:latin typeface="+mj-lt"/>
              </a:rPr>
              <a:t>dauri</a:t>
            </a:r>
            <a:r>
              <a:rPr lang="fr-FR" altLang="fr-FR" sz="1800" dirty="0">
                <a:solidFill>
                  <a:schemeClr val="accent4">
                    <a:lumMod val="75000"/>
                  </a:schemeClr>
                </a:solidFill>
                <a:latin typeface="+mj-lt"/>
              </a:rPr>
              <a:t> appétissant » et « </a:t>
            </a:r>
            <a:r>
              <a:rPr lang="fr-FR" altLang="fr-FR" sz="1800" dirty="0" err="1">
                <a:solidFill>
                  <a:schemeClr val="accent4">
                    <a:lumMod val="75000"/>
                  </a:schemeClr>
                </a:solidFill>
                <a:latin typeface="+mj-lt"/>
              </a:rPr>
              <a:t>dauri</a:t>
            </a:r>
            <a:r>
              <a:rPr lang="fr-FR" altLang="fr-FR" sz="1800" dirty="0">
                <a:solidFill>
                  <a:schemeClr val="accent4">
                    <a:lumMod val="75000"/>
                  </a:schemeClr>
                </a:solidFill>
                <a:latin typeface="+mj-lt"/>
              </a:rPr>
              <a:t> fortifiant » (enfant plus résistant aux maladies) </a:t>
            </a:r>
          </a:p>
        </p:txBody>
      </p:sp>
      <p:sp>
        <p:nvSpPr>
          <p:cNvPr id="19" name="Rectangle à coins arrondis 18"/>
          <p:cNvSpPr/>
          <p:nvPr/>
        </p:nvSpPr>
        <p:spPr>
          <a:xfrm>
            <a:off x="177800" y="1084522"/>
            <a:ext cx="8832056" cy="8612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000" b="1" u="sng" dirty="0">
                <a:solidFill>
                  <a:schemeClr val="accent6">
                    <a:lumMod val="75000"/>
                  </a:schemeClr>
                </a:solidFill>
              </a:rPr>
              <a:t>Alimentation de complément pour les enfants</a:t>
            </a:r>
          </a:p>
          <a:p>
            <a:pPr lvl="0" algn="ctr">
              <a:spcBef>
                <a:spcPts val="1200"/>
              </a:spcBef>
            </a:pPr>
            <a:r>
              <a:rPr lang="fr-FR" sz="2000" b="1" dirty="0">
                <a:solidFill>
                  <a:srgbClr val="C00000"/>
                </a:solidFill>
              </a:rPr>
              <a:t>Vers une amélioration des connaissances des mères (sensibilisations)</a:t>
            </a:r>
          </a:p>
        </p:txBody>
      </p:sp>
    </p:spTree>
    <p:extLst>
      <p:ext uri="{BB962C8B-B14F-4D97-AF65-F5344CB8AC3E}">
        <p14:creationId xmlns:p14="http://schemas.microsoft.com/office/powerpoint/2010/main" val="1091516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23</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23</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Résultat de l’Etude</a:t>
            </a:r>
          </a:p>
        </p:txBody>
      </p:sp>
      <p:sp>
        <p:nvSpPr>
          <p:cNvPr id="18" name="Espace réservé du contenu 2"/>
          <p:cNvSpPr txBox="1">
            <a:spLocks/>
          </p:cNvSpPr>
          <p:nvPr/>
        </p:nvSpPr>
        <p:spPr bwMode="auto">
          <a:xfrm>
            <a:off x="0" y="2137144"/>
            <a:ext cx="9069571" cy="4316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975" lvl="0" indent="0">
              <a:spcBef>
                <a:spcPts val="500"/>
              </a:spcBef>
              <a:spcAft>
                <a:spcPts val="0"/>
              </a:spcAft>
              <a:buNone/>
            </a:pPr>
            <a:endParaRPr lang="fr-FR" altLang="fr-FR" sz="1800" dirty="0">
              <a:solidFill>
                <a:schemeClr val="accent4">
                  <a:lumMod val="75000"/>
                </a:schemeClr>
              </a:solidFill>
              <a:latin typeface="+mj-lt"/>
            </a:endParaRPr>
          </a:p>
          <a:p>
            <a:pPr marL="180975" lvl="0" indent="0">
              <a:spcBef>
                <a:spcPts val="600"/>
              </a:spcBef>
              <a:spcAft>
                <a:spcPts val="600"/>
              </a:spcAft>
              <a:buNone/>
            </a:pPr>
            <a:r>
              <a:rPr lang="fr-FR" altLang="fr-FR" sz="1800" dirty="0">
                <a:solidFill>
                  <a:schemeClr val="accent4">
                    <a:lumMod val="75000"/>
                  </a:schemeClr>
                </a:solidFill>
                <a:latin typeface="+mj-lt"/>
              </a:rPr>
              <a:t>Recettes saisonnières: </a:t>
            </a:r>
          </a:p>
          <a:p>
            <a:pPr marL="627063" lvl="0" indent="-265113">
              <a:spcBef>
                <a:spcPts val="600"/>
              </a:spcBef>
              <a:spcAft>
                <a:spcPts val="600"/>
              </a:spcAft>
              <a:buFont typeface="Wingdings" panose="05000000000000000000" pitchFamily="2" charset="2"/>
              <a:buChar char="§"/>
            </a:pPr>
            <a:r>
              <a:rPr lang="fr-FR" altLang="fr-FR" sz="1800" dirty="0">
                <a:solidFill>
                  <a:schemeClr val="accent4">
                    <a:lumMod val="75000"/>
                  </a:schemeClr>
                </a:solidFill>
                <a:latin typeface="+mj-lt"/>
              </a:rPr>
              <a:t>« </a:t>
            </a:r>
            <a:r>
              <a:rPr lang="fr-FR" altLang="fr-FR" sz="1800" dirty="0" err="1">
                <a:solidFill>
                  <a:schemeClr val="accent4">
                    <a:lumMod val="75000"/>
                  </a:schemeClr>
                </a:solidFill>
                <a:latin typeface="+mj-lt"/>
              </a:rPr>
              <a:t>tumu</a:t>
            </a:r>
            <a:r>
              <a:rPr lang="fr-FR" altLang="fr-FR" sz="1800" dirty="0">
                <a:solidFill>
                  <a:schemeClr val="accent4">
                    <a:lumMod val="75000"/>
                  </a:schemeClr>
                </a:solidFill>
                <a:latin typeface="+mj-lt"/>
              </a:rPr>
              <a:t> »,</a:t>
            </a:r>
          </a:p>
          <a:p>
            <a:pPr marL="627063" lvl="0" indent="-265113">
              <a:spcBef>
                <a:spcPts val="600"/>
              </a:spcBef>
              <a:spcAft>
                <a:spcPts val="600"/>
              </a:spcAft>
              <a:buFont typeface="Wingdings" panose="05000000000000000000" pitchFamily="2" charset="2"/>
              <a:buChar char="§"/>
            </a:pPr>
            <a:r>
              <a:rPr lang="fr-FR" altLang="fr-FR" sz="1800" dirty="0">
                <a:solidFill>
                  <a:schemeClr val="accent4">
                    <a:lumMod val="75000"/>
                  </a:schemeClr>
                </a:solidFill>
                <a:latin typeface="+mj-lt"/>
              </a:rPr>
              <a:t>« </a:t>
            </a:r>
            <a:r>
              <a:rPr lang="fr-FR" altLang="fr-FR" sz="1800" dirty="0" err="1">
                <a:solidFill>
                  <a:schemeClr val="accent4">
                    <a:lumMod val="75000"/>
                  </a:schemeClr>
                </a:solidFill>
                <a:latin typeface="+mj-lt"/>
              </a:rPr>
              <a:t>hansari</a:t>
            </a:r>
            <a:r>
              <a:rPr lang="fr-FR" altLang="fr-FR" sz="1800" dirty="0">
                <a:solidFill>
                  <a:schemeClr val="accent4">
                    <a:lumMod val="75000"/>
                  </a:schemeClr>
                </a:solidFill>
                <a:latin typeface="+mj-lt"/>
              </a:rPr>
              <a:t> » (haricot vert), </a:t>
            </a:r>
          </a:p>
          <a:p>
            <a:pPr marL="627063" lvl="0" indent="-265113">
              <a:spcBef>
                <a:spcPts val="600"/>
              </a:spcBef>
              <a:spcAft>
                <a:spcPts val="600"/>
              </a:spcAft>
              <a:buFont typeface="Wingdings" panose="05000000000000000000" pitchFamily="2" charset="2"/>
              <a:buChar char="§"/>
            </a:pPr>
            <a:r>
              <a:rPr lang="fr-FR" altLang="fr-FR" sz="1800" dirty="0">
                <a:solidFill>
                  <a:schemeClr val="accent4">
                    <a:lumMod val="75000"/>
                  </a:schemeClr>
                </a:solidFill>
                <a:latin typeface="+mj-lt"/>
              </a:rPr>
              <a:t>choux, « </a:t>
            </a:r>
            <a:r>
              <a:rPr lang="fr-FR" altLang="fr-FR" sz="1800" dirty="0" err="1">
                <a:solidFill>
                  <a:schemeClr val="accent4">
                    <a:lumMod val="75000"/>
                  </a:schemeClr>
                </a:solidFill>
                <a:latin typeface="+mj-lt"/>
              </a:rPr>
              <a:t>gurji</a:t>
            </a:r>
            <a:r>
              <a:rPr lang="fr-FR" altLang="fr-FR" sz="1800" dirty="0">
                <a:solidFill>
                  <a:schemeClr val="accent4">
                    <a:lumMod val="75000"/>
                  </a:schemeClr>
                </a:solidFill>
                <a:latin typeface="+mj-lt"/>
              </a:rPr>
              <a:t> » (concombre) etc.</a:t>
            </a:r>
          </a:p>
          <a:p>
            <a:pPr marL="180975" lvl="0" indent="0">
              <a:spcBef>
                <a:spcPts val="600"/>
              </a:spcBef>
              <a:spcAft>
                <a:spcPts val="600"/>
              </a:spcAft>
              <a:buNone/>
            </a:pPr>
            <a:endParaRPr lang="fr-FR" altLang="fr-FR" sz="1800" dirty="0">
              <a:solidFill>
                <a:schemeClr val="accent4">
                  <a:lumMod val="75000"/>
                </a:schemeClr>
              </a:solidFill>
              <a:latin typeface="+mj-lt"/>
            </a:endParaRPr>
          </a:p>
          <a:p>
            <a:pPr marL="180975" lvl="0" indent="0">
              <a:spcBef>
                <a:spcPts val="600"/>
              </a:spcBef>
              <a:spcAft>
                <a:spcPts val="600"/>
              </a:spcAft>
              <a:buNone/>
            </a:pPr>
            <a:r>
              <a:rPr lang="fr-FR" altLang="fr-FR" sz="1800" dirty="0">
                <a:solidFill>
                  <a:schemeClr val="accent4">
                    <a:lumMod val="75000"/>
                  </a:schemeClr>
                </a:solidFill>
                <a:latin typeface="+mj-lt"/>
              </a:rPr>
              <a:t>Toutes ces recettes sont:</a:t>
            </a:r>
          </a:p>
          <a:p>
            <a:pPr marL="627063" lvl="0" indent="-285750">
              <a:spcBef>
                <a:spcPts val="600"/>
              </a:spcBef>
              <a:spcAft>
                <a:spcPts val="600"/>
              </a:spcAft>
              <a:buFont typeface="Wingdings" panose="05000000000000000000" pitchFamily="2" charset="2"/>
              <a:buChar char="§"/>
            </a:pPr>
            <a:r>
              <a:rPr lang="fr-FR" altLang="fr-FR" sz="1800" dirty="0">
                <a:solidFill>
                  <a:schemeClr val="accent4">
                    <a:lumMod val="75000"/>
                  </a:schemeClr>
                </a:solidFill>
                <a:latin typeface="+mj-lt"/>
              </a:rPr>
              <a:t>Appréciées par les enfants: ils en sont friands</a:t>
            </a:r>
          </a:p>
          <a:p>
            <a:pPr marL="627063" lvl="0" indent="-285750">
              <a:spcBef>
                <a:spcPts val="600"/>
              </a:spcBef>
              <a:spcAft>
                <a:spcPts val="600"/>
              </a:spcAft>
              <a:buFont typeface="Wingdings" panose="05000000000000000000" pitchFamily="2" charset="2"/>
              <a:buChar char="§"/>
            </a:pPr>
            <a:r>
              <a:rPr lang="fr-FR" altLang="fr-FR" sz="1800" dirty="0">
                <a:solidFill>
                  <a:schemeClr val="accent4">
                    <a:lumMod val="75000"/>
                  </a:schemeClr>
                </a:solidFill>
                <a:latin typeface="+mj-lt"/>
              </a:rPr>
              <a:t>Appréciées par les mères: faites à base d’aliments locaux, relativement faciles d’accès</a:t>
            </a:r>
          </a:p>
          <a:p>
            <a:pPr marL="0" lvl="0" indent="0">
              <a:spcBef>
                <a:spcPts val="0"/>
              </a:spcBef>
              <a:buNone/>
            </a:pPr>
            <a:endParaRPr lang="fr-FR" altLang="fr-FR" sz="1400" dirty="0">
              <a:solidFill>
                <a:schemeClr val="accent4">
                  <a:lumMod val="75000"/>
                </a:schemeClr>
              </a:solidFill>
              <a:latin typeface="+mj-lt"/>
            </a:endParaRPr>
          </a:p>
        </p:txBody>
      </p:sp>
      <p:sp>
        <p:nvSpPr>
          <p:cNvPr id="19" name="Rectangle à coins arrondis 18"/>
          <p:cNvSpPr/>
          <p:nvPr/>
        </p:nvSpPr>
        <p:spPr>
          <a:xfrm>
            <a:off x="193185" y="1180215"/>
            <a:ext cx="8832056" cy="8612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000" b="1" u="sng" dirty="0">
                <a:solidFill>
                  <a:schemeClr val="accent6">
                    <a:lumMod val="75000"/>
                  </a:schemeClr>
                </a:solidFill>
              </a:rPr>
              <a:t>Alimentation de complément pour les enfants</a:t>
            </a:r>
          </a:p>
          <a:p>
            <a:pPr lvl="0" algn="ctr">
              <a:spcBef>
                <a:spcPts val="1200"/>
              </a:spcBef>
            </a:pPr>
            <a:r>
              <a:rPr lang="fr-FR" sz="2000" b="1" dirty="0">
                <a:solidFill>
                  <a:srgbClr val="C00000"/>
                </a:solidFill>
              </a:rPr>
              <a:t>Vers une amélioration des connaissances des mères (sensibilisations)</a:t>
            </a:r>
          </a:p>
        </p:txBody>
      </p:sp>
    </p:spTree>
    <p:extLst>
      <p:ext uri="{BB962C8B-B14F-4D97-AF65-F5344CB8AC3E}">
        <p14:creationId xmlns:p14="http://schemas.microsoft.com/office/powerpoint/2010/main" val="2948352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24</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24</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Résultat de l’Etude</a:t>
            </a:r>
          </a:p>
        </p:txBody>
      </p:sp>
      <p:sp>
        <p:nvSpPr>
          <p:cNvPr id="18" name="Espace réservé du contenu 2"/>
          <p:cNvSpPr txBox="1">
            <a:spLocks/>
          </p:cNvSpPr>
          <p:nvPr/>
        </p:nvSpPr>
        <p:spPr bwMode="auto">
          <a:xfrm>
            <a:off x="-59715" y="2596634"/>
            <a:ext cx="9069571" cy="4316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6725" lvl="0" indent="-285750">
              <a:spcBef>
                <a:spcPts val="1200"/>
              </a:spcBef>
              <a:spcAft>
                <a:spcPts val="600"/>
              </a:spcAft>
              <a:buFont typeface="Wingdings" panose="05000000000000000000" pitchFamily="2" charset="2"/>
              <a:buChar char="Ø"/>
            </a:pPr>
            <a:r>
              <a:rPr lang="fr-FR" altLang="fr-FR" sz="2000" dirty="0">
                <a:solidFill>
                  <a:schemeClr val="accent4">
                    <a:lumMod val="75000"/>
                  </a:schemeClr>
                </a:solidFill>
                <a:latin typeface="+mj-lt"/>
              </a:rPr>
              <a:t>Initiation précoce des enfants aux plat familial:  bouillie et aliments lourds</a:t>
            </a:r>
          </a:p>
          <a:p>
            <a:pPr marL="808038" lvl="0" indent="-285750">
              <a:spcBef>
                <a:spcPts val="1200"/>
              </a:spcBef>
              <a:spcAft>
                <a:spcPts val="600"/>
              </a:spcAft>
              <a:buFont typeface="Wingdings" panose="05000000000000000000" pitchFamily="2" charset="2"/>
              <a:buChar char="§"/>
            </a:pPr>
            <a:r>
              <a:rPr lang="fr-FR" altLang="fr-FR" sz="2000" dirty="0">
                <a:solidFill>
                  <a:schemeClr val="accent4">
                    <a:lumMod val="75000"/>
                  </a:schemeClr>
                </a:solidFill>
                <a:latin typeface="+mj-lt"/>
              </a:rPr>
              <a:t>Logiques: préparation de l’enfant au sevrage ou complément alimentaire  en cas d’insuffisance du lait</a:t>
            </a:r>
          </a:p>
          <a:p>
            <a:pPr marL="466725" lvl="0" indent="-285750">
              <a:spcBef>
                <a:spcPts val="1200"/>
              </a:spcBef>
              <a:spcAft>
                <a:spcPts val="600"/>
              </a:spcAft>
              <a:buFont typeface="Wingdings" panose="05000000000000000000" pitchFamily="2" charset="2"/>
              <a:buChar char="Ø"/>
            </a:pPr>
            <a:r>
              <a:rPr lang="fr-FR" altLang="fr-FR" sz="2000" dirty="0">
                <a:solidFill>
                  <a:schemeClr val="accent4">
                    <a:lumMod val="75000"/>
                  </a:schemeClr>
                </a:solidFill>
                <a:latin typeface="+mj-lt"/>
              </a:rPr>
              <a:t>Monotonie du  plat familial: mil, sorgho, maïs à Maradi  et en plus pâtes alimentaires et farine de blé à Agadez </a:t>
            </a:r>
          </a:p>
          <a:p>
            <a:pPr marL="808038" lvl="0" indent="-285750">
              <a:spcBef>
                <a:spcPts val="1200"/>
              </a:spcBef>
              <a:spcAft>
                <a:spcPts val="600"/>
              </a:spcAft>
              <a:buFont typeface="Wingdings" panose="05000000000000000000" pitchFamily="2" charset="2"/>
              <a:buChar char="§"/>
            </a:pPr>
            <a:r>
              <a:rPr lang="fr-FR" altLang="fr-FR" sz="2000" dirty="0">
                <a:solidFill>
                  <a:schemeClr val="accent4">
                    <a:lumMod val="75000"/>
                  </a:schemeClr>
                </a:solidFill>
                <a:latin typeface="+mj-lt"/>
              </a:rPr>
              <a:t>Dû à la pauvreté, à la taille de la famille</a:t>
            </a:r>
          </a:p>
          <a:p>
            <a:pPr marL="808038" lvl="0" indent="-285750">
              <a:spcBef>
                <a:spcPts val="1200"/>
              </a:spcBef>
              <a:spcAft>
                <a:spcPts val="600"/>
              </a:spcAft>
              <a:buFont typeface="Wingdings" panose="05000000000000000000" pitchFamily="2" charset="2"/>
              <a:buChar char="§"/>
            </a:pPr>
            <a:r>
              <a:rPr lang="fr-FR" altLang="fr-FR" sz="2000" dirty="0">
                <a:solidFill>
                  <a:schemeClr val="accent4">
                    <a:lumMod val="75000"/>
                  </a:schemeClr>
                </a:solidFill>
                <a:latin typeface="+mj-lt"/>
              </a:rPr>
              <a:t>Légumes et fruits sont occasionnels surtout en milieu rural et chez les populations à mode de vie</a:t>
            </a:r>
          </a:p>
          <a:p>
            <a:pPr marL="0" lvl="0" indent="0">
              <a:spcBef>
                <a:spcPts val="0"/>
              </a:spcBef>
              <a:buNone/>
            </a:pPr>
            <a:endParaRPr lang="fr-FR" altLang="fr-FR" sz="1400" dirty="0">
              <a:solidFill>
                <a:schemeClr val="accent4">
                  <a:lumMod val="75000"/>
                </a:schemeClr>
              </a:solidFill>
              <a:latin typeface="+mj-lt"/>
            </a:endParaRPr>
          </a:p>
        </p:txBody>
      </p:sp>
      <p:sp>
        <p:nvSpPr>
          <p:cNvPr id="19" name="Rectangle à coins arrondis 18"/>
          <p:cNvSpPr/>
          <p:nvPr/>
        </p:nvSpPr>
        <p:spPr>
          <a:xfrm>
            <a:off x="193185" y="1180215"/>
            <a:ext cx="8832056" cy="8722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000" b="1" u="sng" dirty="0">
                <a:solidFill>
                  <a:schemeClr val="accent6">
                    <a:lumMod val="75000"/>
                  </a:schemeClr>
                </a:solidFill>
              </a:rPr>
              <a:t>Alimentation de complément pour les enfants</a:t>
            </a:r>
          </a:p>
          <a:p>
            <a:pPr lvl="0" algn="ctr">
              <a:spcBef>
                <a:spcPts val="1200"/>
              </a:spcBef>
            </a:pPr>
            <a:r>
              <a:rPr lang="fr-FR" b="1" dirty="0">
                <a:solidFill>
                  <a:srgbClr val="C00000"/>
                </a:solidFill>
              </a:rPr>
              <a:t>Pratiques et comportements en matières de l’alimentation de complément</a:t>
            </a:r>
          </a:p>
        </p:txBody>
      </p:sp>
    </p:spTree>
    <p:extLst>
      <p:ext uri="{BB962C8B-B14F-4D97-AF65-F5344CB8AC3E}">
        <p14:creationId xmlns:p14="http://schemas.microsoft.com/office/powerpoint/2010/main" val="321890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25</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25</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Résultat de l’Etude</a:t>
            </a:r>
          </a:p>
        </p:txBody>
      </p:sp>
      <p:sp>
        <p:nvSpPr>
          <p:cNvPr id="18" name="Espace réservé du contenu 2"/>
          <p:cNvSpPr txBox="1">
            <a:spLocks/>
          </p:cNvSpPr>
          <p:nvPr/>
        </p:nvSpPr>
        <p:spPr bwMode="auto">
          <a:xfrm>
            <a:off x="0" y="2137144"/>
            <a:ext cx="9069571" cy="4316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6725" lvl="0" indent="-285750">
              <a:spcBef>
                <a:spcPts val="600"/>
              </a:spcBef>
              <a:spcAft>
                <a:spcPts val="0"/>
              </a:spcAft>
              <a:buFont typeface="Wingdings" panose="05000000000000000000" pitchFamily="2" charset="2"/>
              <a:buChar char="Ø"/>
            </a:pPr>
            <a:r>
              <a:rPr lang="fr-FR" altLang="fr-FR" sz="2000" dirty="0">
                <a:solidFill>
                  <a:schemeClr val="accent4">
                    <a:lumMod val="75000"/>
                  </a:schemeClr>
                </a:solidFill>
                <a:latin typeface="+mj-lt"/>
              </a:rPr>
              <a:t>Restrictions alimentaires </a:t>
            </a:r>
          </a:p>
          <a:p>
            <a:pPr marL="808038" lvl="0" indent="-285750">
              <a:spcBef>
                <a:spcPts val="600"/>
              </a:spcBef>
              <a:spcAft>
                <a:spcPts val="0"/>
              </a:spcAft>
              <a:buFont typeface="Wingdings" panose="05000000000000000000" pitchFamily="2" charset="2"/>
              <a:buChar char="§"/>
            </a:pPr>
            <a:r>
              <a:rPr lang="fr-FR" altLang="fr-FR" sz="2000" dirty="0">
                <a:solidFill>
                  <a:schemeClr val="accent4">
                    <a:lumMod val="75000"/>
                  </a:schemeClr>
                </a:solidFill>
                <a:latin typeface="+mj-lt"/>
              </a:rPr>
              <a:t>l’œuf: enfant enclin à voler (garçon et fille de tous les trois groupes ethniques) </a:t>
            </a:r>
          </a:p>
          <a:p>
            <a:pPr marL="808038" lvl="0" indent="-285750">
              <a:spcBef>
                <a:spcPts val="600"/>
              </a:spcBef>
              <a:spcAft>
                <a:spcPts val="0"/>
              </a:spcAft>
              <a:buFont typeface="Wingdings" panose="05000000000000000000" pitchFamily="2" charset="2"/>
              <a:buChar char="§"/>
            </a:pPr>
            <a:r>
              <a:rPr lang="fr-FR" altLang="fr-FR" sz="2000" dirty="0">
                <a:solidFill>
                  <a:schemeClr val="accent4">
                    <a:lumMod val="75000"/>
                  </a:schemeClr>
                </a:solidFill>
                <a:latin typeface="+mj-lt"/>
              </a:rPr>
              <a:t>La viande: </a:t>
            </a:r>
          </a:p>
          <a:p>
            <a:pPr marL="1073150" lvl="0" indent="-285750">
              <a:spcBef>
                <a:spcPts val="600"/>
              </a:spcBef>
              <a:spcAft>
                <a:spcPts val="0"/>
              </a:spcAft>
            </a:pPr>
            <a:r>
              <a:rPr lang="fr-FR" altLang="fr-FR" sz="2000" dirty="0">
                <a:solidFill>
                  <a:schemeClr val="accent4">
                    <a:lumMod val="75000"/>
                  </a:schemeClr>
                </a:solidFill>
                <a:latin typeface="+mj-lt"/>
              </a:rPr>
              <a:t>consommation limitée chez les filles [Protection et préservation de sa dignité] (Haussa)</a:t>
            </a:r>
          </a:p>
          <a:p>
            <a:pPr marL="1073150" lvl="0" indent="-285750">
              <a:spcBef>
                <a:spcPts val="600"/>
              </a:spcBef>
              <a:spcAft>
                <a:spcPts val="0"/>
              </a:spcAft>
            </a:pPr>
            <a:r>
              <a:rPr lang="fr-FR" altLang="fr-FR" sz="2000" dirty="0">
                <a:solidFill>
                  <a:schemeClr val="accent4">
                    <a:lumMod val="75000"/>
                  </a:schemeClr>
                </a:solidFill>
                <a:latin typeface="+mj-lt"/>
              </a:rPr>
              <a:t> Garçon et fille (Touaregs)</a:t>
            </a:r>
          </a:p>
          <a:p>
            <a:pPr marL="808038" lvl="0" indent="-285750">
              <a:spcBef>
                <a:spcPts val="600"/>
              </a:spcBef>
              <a:spcAft>
                <a:spcPts val="0"/>
              </a:spcAft>
              <a:buFont typeface="Wingdings" panose="05000000000000000000" pitchFamily="2" charset="2"/>
              <a:buChar char="§"/>
            </a:pPr>
            <a:r>
              <a:rPr lang="fr-FR" altLang="fr-FR" sz="2000" dirty="0">
                <a:solidFill>
                  <a:schemeClr val="accent4">
                    <a:lumMod val="75000"/>
                  </a:schemeClr>
                </a:solidFill>
                <a:latin typeface="+mj-lt"/>
              </a:rPr>
              <a:t>La volaille (Touaregs)</a:t>
            </a:r>
          </a:p>
          <a:p>
            <a:pPr marL="808038" lvl="0" indent="-285750">
              <a:spcBef>
                <a:spcPts val="600"/>
              </a:spcBef>
              <a:spcAft>
                <a:spcPts val="0"/>
              </a:spcAft>
              <a:buFont typeface="Wingdings" panose="05000000000000000000" pitchFamily="2" charset="2"/>
              <a:buChar char="§"/>
            </a:pPr>
            <a:r>
              <a:rPr lang="fr-FR" altLang="fr-FR" sz="2000" dirty="0">
                <a:solidFill>
                  <a:schemeClr val="accent4">
                    <a:lumMod val="75000"/>
                  </a:schemeClr>
                </a:solidFill>
                <a:latin typeface="+mj-lt"/>
              </a:rPr>
              <a:t>le poisson (peulhs et Touaregs)</a:t>
            </a:r>
          </a:p>
          <a:p>
            <a:pPr marL="466725" lvl="0" indent="-285750">
              <a:spcBef>
                <a:spcPts val="600"/>
              </a:spcBef>
              <a:spcAft>
                <a:spcPts val="0"/>
              </a:spcAft>
              <a:buFont typeface="Wingdings" panose="05000000000000000000" pitchFamily="2" charset="2"/>
              <a:buChar char="Ø"/>
            </a:pPr>
            <a:r>
              <a:rPr lang="fr-FR" altLang="fr-FR" sz="2000" dirty="0">
                <a:solidFill>
                  <a:schemeClr val="accent4">
                    <a:lumMod val="75000"/>
                  </a:schemeClr>
                </a:solidFill>
                <a:latin typeface="+mj-lt"/>
              </a:rPr>
              <a:t>Préparation de l’enfant à l’endurance ou résistance: </a:t>
            </a:r>
          </a:p>
          <a:p>
            <a:pPr marL="466725" lvl="0" indent="-285750">
              <a:spcBef>
                <a:spcPts val="600"/>
              </a:spcBef>
              <a:spcAft>
                <a:spcPts val="0"/>
              </a:spcAft>
              <a:buFont typeface="Wingdings" panose="05000000000000000000" pitchFamily="2" charset="2"/>
              <a:buChar char="Ø"/>
            </a:pPr>
            <a:r>
              <a:rPr lang="fr-FR" altLang="fr-FR" sz="2000" dirty="0">
                <a:solidFill>
                  <a:schemeClr val="accent4">
                    <a:lumMod val="75000"/>
                  </a:schemeClr>
                </a:solidFill>
                <a:latin typeface="+mj-lt"/>
              </a:rPr>
              <a:t>Le garçon est destiné à surmonter les difficultés et les souffrances. </a:t>
            </a:r>
          </a:p>
          <a:p>
            <a:pPr marL="466725" lvl="0" indent="-285750">
              <a:spcBef>
                <a:spcPts val="600"/>
              </a:spcBef>
              <a:spcAft>
                <a:spcPts val="0"/>
              </a:spcAft>
              <a:buFont typeface="Wingdings" panose="05000000000000000000" pitchFamily="2" charset="2"/>
              <a:buChar char="Ø"/>
            </a:pPr>
            <a:r>
              <a:rPr lang="fr-FR" altLang="fr-FR" sz="2000" dirty="0">
                <a:solidFill>
                  <a:schemeClr val="accent4">
                    <a:lumMod val="75000"/>
                  </a:schemeClr>
                </a:solidFill>
                <a:latin typeface="+mj-lt"/>
              </a:rPr>
              <a:t>pratique très répandue chez les Touaregs</a:t>
            </a:r>
          </a:p>
          <a:p>
            <a:pPr marL="0" lvl="0" indent="0">
              <a:spcBef>
                <a:spcPts val="0"/>
              </a:spcBef>
              <a:buNone/>
            </a:pPr>
            <a:endParaRPr lang="fr-FR" altLang="fr-FR" sz="1400" dirty="0">
              <a:solidFill>
                <a:schemeClr val="accent4">
                  <a:lumMod val="75000"/>
                </a:schemeClr>
              </a:solidFill>
              <a:latin typeface="+mj-lt"/>
            </a:endParaRPr>
          </a:p>
        </p:txBody>
      </p:sp>
      <p:sp>
        <p:nvSpPr>
          <p:cNvPr id="19" name="Rectangle à coins arrondis 18"/>
          <p:cNvSpPr/>
          <p:nvPr/>
        </p:nvSpPr>
        <p:spPr>
          <a:xfrm>
            <a:off x="193185" y="1180215"/>
            <a:ext cx="8832056" cy="8722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000" b="1" u="sng" dirty="0">
                <a:solidFill>
                  <a:schemeClr val="accent6">
                    <a:lumMod val="75000"/>
                  </a:schemeClr>
                </a:solidFill>
              </a:rPr>
              <a:t>Alimentation de complément pour les enfants</a:t>
            </a:r>
          </a:p>
          <a:p>
            <a:pPr lvl="0" algn="ctr">
              <a:spcBef>
                <a:spcPts val="1200"/>
              </a:spcBef>
            </a:pPr>
            <a:r>
              <a:rPr lang="fr-FR" b="1" dirty="0">
                <a:solidFill>
                  <a:srgbClr val="C00000"/>
                </a:solidFill>
              </a:rPr>
              <a:t>Pratiques et comportements en matières de l’alimentation de complément</a:t>
            </a:r>
          </a:p>
        </p:txBody>
      </p:sp>
    </p:spTree>
    <p:extLst>
      <p:ext uri="{BB962C8B-B14F-4D97-AF65-F5344CB8AC3E}">
        <p14:creationId xmlns:p14="http://schemas.microsoft.com/office/powerpoint/2010/main" val="1447807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26</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26</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Résultat de l’Etude</a:t>
            </a:r>
          </a:p>
        </p:txBody>
      </p:sp>
      <p:sp>
        <p:nvSpPr>
          <p:cNvPr id="18" name="Espace réservé du contenu 2"/>
          <p:cNvSpPr txBox="1">
            <a:spLocks/>
          </p:cNvSpPr>
          <p:nvPr/>
        </p:nvSpPr>
        <p:spPr bwMode="auto">
          <a:xfrm>
            <a:off x="0" y="2137144"/>
            <a:ext cx="9069571" cy="4316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6725" lvl="0" indent="-285750">
              <a:spcBef>
                <a:spcPts val="600"/>
              </a:spcBef>
              <a:spcAft>
                <a:spcPts val="600"/>
              </a:spcAft>
              <a:buFont typeface="Wingdings" panose="05000000000000000000" pitchFamily="2" charset="2"/>
              <a:buChar char="Ø"/>
            </a:pPr>
            <a:r>
              <a:rPr lang="fr-FR" altLang="fr-FR" sz="2000" dirty="0">
                <a:solidFill>
                  <a:srgbClr val="C00000"/>
                </a:solidFill>
                <a:latin typeface="+mj-lt"/>
              </a:rPr>
              <a:t>Les conditions d’existence des femmes</a:t>
            </a:r>
            <a:r>
              <a:rPr lang="fr-FR" altLang="fr-FR" sz="2000" dirty="0">
                <a:solidFill>
                  <a:schemeClr val="accent4">
                    <a:lumMod val="75000"/>
                  </a:schemeClr>
                </a:solidFill>
                <a:latin typeface="+mj-lt"/>
              </a:rPr>
              <a:t>: entre reproduction et production des ressources</a:t>
            </a:r>
          </a:p>
          <a:p>
            <a:pPr marL="466725" lvl="0" indent="-285750">
              <a:spcBef>
                <a:spcPts val="600"/>
              </a:spcBef>
              <a:spcAft>
                <a:spcPts val="600"/>
              </a:spcAft>
              <a:buFont typeface="Wingdings" panose="05000000000000000000" pitchFamily="2" charset="2"/>
              <a:buChar char="Ø"/>
            </a:pPr>
            <a:r>
              <a:rPr lang="fr-FR" altLang="fr-FR" sz="2000" dirty="0">
                <a:solidFill>
                  <a:srgbClr val="C00000"/>
                </a:solidFill>
                <a:latin typeface="+mj-lt"/>
              </a:rPr>
              <a:t>Comportements pro natalistes </a:t>
            </a:r>
            <a:r>
              <a:rPr lang="fr-FR" altLang="fr-FR" sz="2000" dirty="0">
                <a:solidFill>
                  <a:schemeClr val="accent4">
                    <a:lumMod val="75000"/>
                  </a:schemeClr>
                </a:solidFill>
                <a:latin typeface="+mj-lt"/>
              </a:rPr>
              <a:t>: « </a:t>
            </a:r>
            <a:r>
              <a:rPr lang="fr-FR" altLang="fr-FR" sz="2000" dirty="0" err="1">
                <a:solidFill>
                  <a:schemeClr val="accent4">
                    <a:lumMod val="75000"/>
                  </a:schemeClr>
                </a:solidFill>
                <a:latin typeface="+mj-lt"/>
              </a:rPr>
              <a:t>Rurutsa</a:t>
            </a:r>
            <a:r>
              <a:rPr lang="fr-FR" altLang="fr-FR" sz="2000" dirty="0">
                <a:solidFill>
                  <a:schemeClr val="accent4">
                    <a:lumMod val="75000"/>
                  </a:schemeClr>
                </a:solidFill>
                <a:latin typeface="+mj-lt"/>
              </a:rPr>
              <a:t> » ou les naissances rapprochées</a:t>
            </a:r>
          </a:p>
          <a:p>
            <a:pPr marL="466725" lvl="0" indent="-285750">
              <a:spcBef>
                <a:spcPts val="600"/>
              </a:spcBef>
              <a:spcAft>
                <a:spcPts val="600"/>
              </a:spcAft>
              <a:buFont typeface="Wingdings" panose="05000000000000000000" pitchFamily="2" charset="2"/>
              <a:buChar char="Ø"/>
            </a:pPr>
            <a:r>
              <a:rPr lang="fr-FR" altLang="fr-FR" sz="2000" dirty="0">
                <a:solidFill>
                  <a:schemeClr val="accent4">
                    <a:lumMod val="75000"/>
                  </a:schemeClr>
                </a:solidFill>
                <a:latin typeface="+mj-lt"/>
              </a:rPr>
              <a:t> </a:t>
            </a:r>
            <a:r>
              <a:rPr lang="fr-FR" altLang="fr-FR" sz="2000" dirty="0">
                <a:solidFill>
                  <a:srgbClr val="C00000"/>
                </a:solidFill>
                <a:latin typeface="+mj-lt"/>
              </a:rPr>
              <a:t>Assainissement et hygiène</a:t>
            </a:r>
            <a:r>
              <a:rPr lang="fr-FR" altLang="fr-FR" sz="2000" dirty="0">
                <a:solidFill>
                  <a:schemeClr val="accent4">
                    <a:lumMod val="75000"/>
                  </a:schemeClr>
                </a:solidFill>
                <a:latin typeface="+mj-lt"/>
              </a:rPr>
              <a:t>: absence des latrines, perceptions de l’hygiène</a:t>
            </a:r>
          </a:p>
          <a:p>
            <a:pPr marL="466725" lvl="0" indent="-285750">
              <a:spcBef>
                <a:spcPts val="600"/>
              </a:spcBef>
              <a:spcAft>
                <a:spcPts val="600"/>
              </a:spcAft>
              <a:buFont typeface="Wingdings" panose="05000000000000000000" pitchFamily="2" charset="2"/>
              <a:buChar char="Ø"/>
            </a:pPr>
            <a:r>
              <a:rPr lang="fr-FR" altLang="fr-FR" sz="2000" dirty="0">
                <a:solidFill>
                  <a:srgbClr val="C00000"/>
                </a:solidFill>
                <a:latin typeface="+mj-lt"/>
              </a:rPr>
              <a:t>Le partage du PPN</a:t>
            </a:r>
            <a:r>
              <a:rPr lang="fr-FR" altLang="fr-FR" sz="2000" dirty="0">
                <a:solidFill>
                  <a:schemeClr val="accent4">
                    <a:lumMod val="75000"/>
                  </a:schemeClr>
                </a:solidFill>
                <a:latin typeface="+mj-lt"/>
              </a:rPr>
              <a:t> : une contrainte sociale, solidarité nuisible</a:t>
            </a:r>
          </a:p>
          <a:p>
            <a:pPr marL="466725" lvl="0" indent="-285750">
              <a:spcBef>
                <a:spcPts val="600"/>
              </a:spcBef>
              <a:spcAft>
                <a:spcPts val="600"/>
              </a:spcAft>
              <a:buFont typeface="Wingdings" panose="05000000000000000000" pitchFamily="2" charset="2"/>
              <a:buChar char="Ø"/>
            </a:pPr>
            <a:r>
              <a:rPr lang="fr-FR" altLang="fr-FR" sz="2000" dirty="0">
                <a:solidFill>
                  <a:srgbClr val="C00000"/>
                </a:solidFill>
                <a:latin typeface="+mj-lt"/>
              </a:rPr>
              <a:t>Malnutrition comme honte</a:t>
            </a:r>
          </a:p>
          <a:p>
            <a:pPr marL="466725" lvl="0" indent="-285750">
              <a:spcBef>
                <a:spcPts val="600"/>
              </a:spcBef>
              <a:spcAft>
                <a:spcPts val="600"/>
              </a:spcAft>
              <a:buFont typeface="Wingdings" panose="05000000000000000000" pitchFamily="2" charset="2"/>
              <a:buChar char="Ø"/>
            </a:pPr>
            <a:r>
              <a:rPr lang="fr-FR" altLang="fr-FR" sz="2000" dirty="0">
                <a:solidFill>
                  <a:srgbClr val="C00000"/>
                </a:solidFill>
                <a:latin typeface="+mj-lt"/>
              </a:rPr>
              <a:t>Restrictions alimentaires chez les femmes enceintes et allaitantes</a:t>
            </a:r>
          </a:p>
          <a:p>
            <a:pPr marL="0" lvl="0" indent="0">
              <a:spcBef>
                <a:spcPts val="0"/>
              </a:spcBef>
              <a:buNone/>
            </a:pPr>
            <a:endParaRPr lang="fr-FR" altLang="fr-FR" sz="1400" dirty="0">
              <a:solidFill>
                <a:schemeClr val="accent4">
                  <a:lumMod val="75000"/>
                </a:schemeClr>
              </a:solidFill>
              <a:latin typeface="+mj-lt"/>
            </a:endParaRPr>
          </a:p>
        </p:txBody>
      </p:sp>
      <p:sp>
        <p:nvSpPr>
          <p:cNvPr id="19" name="Rectangle à coins arrondis 18"/>
          <p:cNvSpPr/>
          <p:nvPr/>
        </p:nvSpPr>
        <p:spPr>
          <a:xfrm>
            <a:off x="193185" y="1180215"/>
            <a:ext cx="8832056" cy="8722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000" b="1" u="sng" dirty="0">
                <a:solidFill>
                  <a:schemeClr val="accent6">
                    <a:lumMod val="75000"/>
                  </a:schemeClr>
                </a:solidFill>
              </a:rPr>
              <a:t>Autres facteurs de l’alimentation des enfants et des ménages </a:t>
            </a:r>
          </a:p>
          <a:p>
            <a:pPr lvl="0" algn="ctr">
              <a:spcBef>
                <a:spcPts val="1200"/>
              </a:spcBef>
            </a:pPr>
            <a:r>
              <a:rPr lang="fr-FR" b="1" dirty="0">
                <a:solidFill>
                  <a:srgbClr val="C00000"/>
                </a:solidFill>
              </a:rPr>
              <a:t>Facteurs structurels</a:t>
            </a:r>
          </a:p>
        </p:txBody>
      </p:sp>
    </p:spTree>
    <p:extLst>
      <p:ext uri="{BB962C8B-B14F-4D97-AF65-F5344CB8AC3E}">
        <p14:creationId xmlns:p14="http://schemas.microsoft.com/office/powerpoint/2010/main" val="280574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27</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27</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Résultat de l’Etude</a:t>
            </a:r>
          </a:p>
        </p:txBody>
      </p:sp>
      <p:sp>
        <p:nvSpPr>
          <p:cNvPr id="18" name="Espace réservé du contenu 2"/>
          <p:cNvSpPr txBox="1">
            <a:spLocks/>
          </p:cNvSpPr>
          <p:nvPr/>
        </p:nvSpPr>
        <p:spPr bwMode="auto">
          <a:xfrm>
            <a:off x="0" y="2137144"/>
            <a:ext cx="9069571" cy="4316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6725" lvl="0" indent="-285750">
              <a:spcBef>
                <a:spcPts val="0"/>
              </a:spcBef>
              <a:spcAft>
                <a:spcPts val="0"/>
              </a:spcAft>
              <a:buFont typeface="Wingdings" panose="05000000000000000000" pitchFamily="2" charset="2"/>
              <a:buChar char="Ø"/>
            </a:pPr>
            <a:r>
              <a:rPr lang="fr-FR" altLang="fr-FR" sz="2000" dirty="0">
                <a:solidFill>
                  <a:schemeClr val="accent4">
                    <a:lumMod val="75000"/>
                  </a:schemeClr>
                </a:solidFill>
                <a:latin typeface="+mj-lt"/>
              </a:rPr>
              <a:t>Insécurité due au terrorisme avec </a:t>
            </a:r>
            <a:r>
              <a:rPr lang="fr-FR" altLang="fr-FR" sz="2000" dirty="0" err="1">
                <a:solidFill>
                  <a:schemeClr val="accent4">
                    <a:lumMod val="75000"/>
                  </a:schemeClr>
                </a:solidFill>
                <a:latin typeface="+mj-lt"/>
              </a:rPr>
              <a:t>Boko</a:t>
            </a:r>
            <a:r>
              <a:rPr lang="fr-FR" altLang="fr-FR" sz="2000" dirty="0">
                <a:solidFill>
                  <a:schemeClr val="accent4">
                    <a:lumMod val="75000"/>
                  </a:schemeClr>
                </a:solidFill>
                <a:latin typeface="+mj-lt"/>
              </a:rPr>
              <a:t> </a:t>
            </a:r>
            <a:r>
              <a:rPr lang="fr-FR" altLang="fr-FR" sz="2000" dirty="0" err="1">
                <a:solidFill>
                  <a:schemeClr val="accent4">
                    <a:lumMod val="75000"/>
                  </a:schemeClr>
                </a:solidFill>
                <a:latin typeface="+mj-lt"/>
              </a:rPr>
              <a:t>Haram</a:t>
            </a:r>
            <a:r>
              <a:rPr lang="fr-FR" altLang="fr-FR" sz="2000" dirty="0">
                <a:solidFill>
                  <a:schemeClr val="accent4">
                    <a:lumMod val="75000"/>
                  </a:schemeClr>
                </a:solidFill>
                <a:latin typeface="+mj-lt"/>
              </a:rPr>
              <a:t> et les djihadistes qui ont pour mode opératoire le kidnapping des populations, la mise à feu des villages et le vol du bétail</a:t>
            </a:r>
          </a:p>
          <a:p>
            <a:pPr marL="893763" lvl="0" indent="-342900">
              <a:spcBef>
                <a:spcPts val="0"/>
              </a:spcBef>
              <a:spcAft>
                <a:spcPts val="0"/>
              </a:spcAft>
              <a:buFont typeface="Wingdings" panose="05000000000000000000" pitchFamily="2" charset="2"/>
              <a:buChar char="§"/>
            </a:pPr>
            <a:r>
              <a:rPr lang="fr-FR" altLang="fr-FR" sz="2000" dirty="0">
                <a:solidFill>
                  <a:srgbClr val="C00000"/>
                </a:solidFill>
                <a:latin typeface="+mj-lt"/>
              </a:rPr>
              <a:t>Beaucoup des terres abandonnées</a:t>
            </a:r>
          </a:p>
          <a:p>
            <a:pPr marL="893763" lvl="0" indent="-342900">
              <a:spcBef>
                <a:spcPts val="0"/>
              </a:spcBef>
              <a:spcAft>
                <a:spcPts val="0"/>
              </a:spcAft>
              <a:buFont typeface="Wingdings" panose="05000000000000000000" pitchFamily="2" charset="2"/>
              <a:buChar char="§"/>
            </a:pPr>
            <a:r>
              <a:rPr lang="fr-FR" altLang="fr-FR" sz="2000" dirty="0">
                <a:solidFill>
                  <a:srgbClr val="C00000"/>
                </a:solidFill>
                <a:latin typeface="+mj-lt"/>
              </a:rPr>
              <a:t>Déplacement forcé des populations </a:t>
            </a:r>
          </a:p>
          <a:p>
            <a:pPr marL="893763" lvl="0" indent="-342900">
              <a:spcBef>
                <a:spcPts val="0"/>
              </a:spcBef>
              <a:spcAft>
                <a:spcPts val="0"/>
              </a:spcAft>
              <a:buFont typeface="Wingdings" panose="05000000000000000000" pitchFamily="2" charset="2"/>
              <a:buChar char="§"/>
            </a:pPr>
            <a:r>
              <a:rPr lang="fr-FR" altLang="fr-FR" sz="2000" dirty="0">
                <a:solidFill>
                  <a:srgbClr val="C00000"/>
                </a:solidFill>
                <a:latin typeface="+mj-lt"/>
              </a:rPr>
              <a:t>Partages de peu de vivres et locaux par les populations allochtones </a:t>
            </a:r>
          </a:p>
          <a:p>
            <a:pPr marL="893763" lvl="0" indent="-342900">
              <a:spcBef>
                <a:spcPts val="0"/>
              </a:spcBef>
              <a:spcAft>
                <a:spcPts val="0"/>
              </a:spcAft>
              <a:buFont typeface="Wingdings" panose="05000000000000000000" pitchFamily="2" charset="2"/>
              <a:buChar char="§"/>
            </a:pPr>
            <a:r>
              <a:rPr lang="fr-FR" altLang="fr-FR" sz="2000" dirty="0">
                <a:solidFill>
                  <a:srgbClr val="C00000"/>
                </a:solidFill>
                <a:latin typeface="+mj-lt"/>
              </a:rPr>
              <a:t>Paupérisation accentuée des populations: paiement des rançons</a:t>
            </a:r>
          </a:p>
          <a:p>
            <a:pPr marL="466725" lvl="0" indent="-285750">
              <a:spcBef>
                <a:spcPts val="0"/>
              </a:spcBef>
              <a:spcAft>
                <a:spcPts val="0"/>
              </a:spcAft>
              <a:buFont typeface="Wingdings" panose="05000000000000000000" pitchFamily="2" charset="2"/>
              <a:buChar char="Ø"/>
            </a:pPr>
            <a:endParaRPr lang="fr-FR" altLang="fr-FR" sz="2000" dirty="0">
              <a:solidFill>
                <a:schemeClr val="accent4">
                  <a:lumMod val="75000"/>
                </a:schemeClr>
              </a:solidFill>
              <a:latin typeface="+mj-lt"/>
            </a:endParaRPr>
          </a:p>
          <a:p>
            <a:pPr marL="466725" lvl="0" indent="-285750">
              <a:spcBef>
                <a:spcPts val="0"/>
              </a:spcBef>
              <a:spcAft>
                <a:spcPts val="0"/>
              </a:spcAft>
              <a:buFont typeface="Wingdings" panose="05000000000000000000" pitchFamily="2" charset="2"/>
              <a:buChar char="Ø"/>
            </a:pPr>
            <a:r>
              <a:rPr lang="fr-FR" altLang="fr-FR" sz="2000" dirty="0">
                <a:solidFill>
                  <a:schemeClr val="accent4">
                    <a:lumMod val="75000"/>
                  </a:schemeClr>
                </a:solidFill>
                <a:latin typeface="+mj-lt"/>
              </a:rPr>
              <a:t>Tout autre choc déstabilisant le cours de la vie impactant négativement l’alimentation des enfants et des familles surtout dans les zones frontalières du Nigeria: </a:t>
            </a:r>
          </a:p>
          <a:p>
            <a:pPr marL="466725" lvl="0" indent="-285750">
              <a:spcBef>
                <a:spcPts val="0"/>
              </a:spcBef>
              <a:spcAft>
                <a:spcPts val="0"/>
              </a:spcAft>
              <a:buFont typeface="Wingdings" panose="05000000000000000000" pitchFamily="2" charset="2"/>
              <a:buChar char="Ø"/>
            </a:pPr>
            <a:endParaRPr lang="fr-FR" altLang="fr-FR" sz="2000" dirty="0">
              <a:solidFill>
                <a:schemeClr val="accent4">
                  <a:lumMod val="75000"/>
                </a:schemeClr>
              </a:solidFill>
              <a:latin typeface="+mj-lt"/>
            </a:endParaRPr>
          </a:p>
          <a:p>
            <a:pPr marL="893763" lvl="0" indent="-342900">
              <a:spcBef>
                <a:spcPts val="0"/>
              </a:spcBef>
              <a:spcAft>
                <a:spcPts val="0"/>
              </a:spcAft>
              <a:buFont typeface="Wingdings" panose="05000000000000000000" pitchFamily="2" charset="2"/>
              <a:buChar char="§"/>
            </a:pPr>
            <a:r>
              <a:rPr lang="fr-FR" altLang="fr-FR" sz="2000" dirty="0">
                <a:solidFill>
                  <a:srgbClr val="C00000"/>
                </a:solidFill>
                <a:latin typeface="+mj-lt"/>
              </a:rPr>
              <a:t>Facteurs liés aux circonstances telles que le décès maternel, les conflits ou instabilité dans les couples (divorces, répudiations)</a:t>
            </a:r>
          </a:p>
          <a:p>
            <a:pPr marL="0" lvl="0" indent="0">
              <a:spcBef>
                <a:spcPts val="0"/>
              </a:spcBef>
              <a:buNone/>
            </a:pPr>
            <a:endParaRPr lang="fr-FR" altLang="fr-FR" sz="1400" dirty="0">
              <a:solidFill>
                <a:schemeClr val="accent4">
                  <a:lumMod val="75000"/>
                </a:schemeClr>
              </a:solidFill>
              <a:latin typeface="+mj-lt"/>
            </a:endParaRPr>
          </a:p>
        </p:txBody>
      </p:sp>
      <p:sp>
        <p:nvSpPr>
          <p:cNvPr id="19" name="Rectangle à coins arrondis 18"/>
          <p:cNvSpPr/>
          <p:nvPr/>
        </p:nvSpPr>
        <p:spPr>
          <a:xfrm>
            <a:off x="193185" y="1180215"/>
            <a:ext cx="8832056" cy="8722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000" b="1" u="sng" dirty="0">
                <a:solidFill>
                  <a:schemeClr val="accent6">
                    <a:lumMod val="75000"/>
                  </a:schemeClr>
                </a:solidFill>
              </a:rPr>
              <a:t>Autres facteurs de l’alimentation des enfants et des ménages </a:t>
            </a:r>
          </a:p>
          <a:p>
            <a:pPr lvl="0" algn="ctr">
              <a:spcBef>
                <a:spcPts val="1200"/>
              </a:spcBef>
            </a:pPr>
            <a:r>
              <a:rPr lang="fr-FR" b="1" dirty="0">
                <a:solidFill>
                  <a:srgbClr val="C00000"/>
                </a:solidFill>
              </a:rPr>
              <a:t>Facteurs conjoncturels </a:t>
            </a:r>
          </a:p>
        </p:txBody>
      </p:sp>
    </p:spTree>
    <p:extLst>
      <p:ext uri="{BB962C8B-B14F-4D97-AF65-F5344CB8AC3E}">
        <p14:creationId xmlns:p14="http://schemas.microsoft.com/office/powerpoint/2010/main" val="903508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28</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28</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584775"/>
          </a:xfrm>
          <a:prstGeom prst="rect">
            <a:avLst/>
          </a:prstGeom>
          <a:noFill/>
        </p:spPr>
        <p:txBody>
          <a:bodyPr wrap="square" rtlCol="0">
            <a:spAutoFit/>
          </a:bodyPr>
          <a:lstStyle/>
          <a:p>
            <a:pPr algn="ctr" defTabSz="363538">
              <a:tabLst>
                <a:tab pos="903288" algn="l"/>
                <a:tab pos="1077913" algn="l"/>
              </a:tabLst>
            </a:pPr>
            <a:r>
              <a:rPr lang="fr-FR" sz="3200" b="1" cap="small" dirty="0">
                <a:solidFill>
                  <a:srgbClr val="FFFFFF"/>
                </a:solidFill>
              </a:rPr>
              <a:t>Résultat de l’Etude</a:t>
            </a:r>
          </a:p>
        </p:txBody>
      </p:sp>
      <p:sp>
        <p:nvSpPr>
          <p:cNvPr id="18" name="Espace réservé du contenu 2"/>
          <p:cNvSpPr txBox="1">
            <a:spLocks/>
          </p:cNvSpPr>
          <p:nvPr/>
        </p:nvSpPr>
        <p:spPr bwMode="auto">
          <a:xfrm>
            <a:off x="0" y="2137144"/>
            <a:ext cx="9069571" cy="4316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6725" lvl="0" indent="-285750">
              <a:spcBef>
                <a:spcPts val="600"/>
              </a:spcBef>
              <a:spcAft>
                <a:spcPts val="0"/>
              </a:spcAft>
              <a:buFont typeface="Wingdings" panose="05000000000000000000" pitchFamily="2" charset="2"/>
              <a:buChar char="Ø"/>
            </a:pPr>
            <a:r>
              <a:rPr lang="fr-FR" altLang="fr-FR" sz="2000" dirty="0">
                <a:solidFill>
                  <a:schemeClr val="accent4">
                    <a:lumMod val="75000"/>
                  </a:schemeClr>
                </a:solidFill>
                <a:latin typeface="+mj-lt"/>
              </a:rPr>
              <a:t>Dysfonctionnements du fonctionnement des systèmes de santé locaux.</a:t>
            </a:r>
          </a:p>
          <a:p>
            <a:pPr marL="893763" lvl="0" indent="-342900">
              <a:spcBef>
                <a:spcPts val="600"/>
              </a:spcBef>
              <a:spcAft>
                <a:spcPts val="0"/>
              </a:spcAft>
              <a:buFont typeface="Wingdings" panose="05000000000000000000" pitchFamily="2" charset="2"/>
              <a:buChar char="§"/>
            </a:pPr>
            <a:r>
              <a:rPr lang="fr-FR" altLang="fr-FR" sz="2000" dirty="0">
                <a:solidFill>
                  <a:srgbClr val="C00000"/>
                </a:solidFill>
                <a:latin typeface="+mj-lt"/>
              </a:rPr>
              <a:t>Rupture fréquentes du PPN vs fréquentation des CREN:</a:t>
            </a:r>
          </a:p>
          <a:p>
            <a:pPr marL="1254125" lvl="0" indent="-342900" defTabSz="1073150">
              <a:spcBef>
                <a:spcPts val="600"/>
              </a:spcBef>
              <a:spcAft>
                <a:spcPts val="0"/>
              </a:spcAft>
            </a:pPr>
            <a:r>
              <a:rPr lang="fr-FR" altLang="fr-FR" sz="2000" dirty="0">
                <a:solidFill>
                  <a:schemeClr val="accent4">
                    <a:lumMod val="75000"/>
                  </a:schemeClr>
                </a:solidFill>
                <a:latin typeface="+mj-lt"/>
              </a:rPr>
              <a:t>Les femmes ne viennent pas en cas de rupture </a:t>
            </a:r>
          </a:p>
          <a:p>
            <a:pPr marL="1254125" lvl="0" indent="-342900" defTabSz="1073150">
              <a:spcBef>
                <a:spcPts val="600"/>
              </a:spcBef>
              <a:spcAft>
                <a:spcPts val="0"/>
              </a:spcAft>
            </a:pPr>
            <a:r>
              <a:rPr lang="fr-FR" altLang="fr-FR" sz="2000" dirty="0">
                <a:solidFill>
                  <a:schemeClr val="accent4">
                    <a:lumMod val="75000"/>
                  </a:schemeClr>
                </a:solidFill>
                <a:latin typeface="+mj-lt"/>
              </a:rPr>
              <a:t>Ne perçoivent pas l’utilité de venir </a:t>
            </a:r>
          </a:p>
          <a:p>
            <a:pPr marL="893763" lvl="0" indent="-342900">
              <a:spcBef>
                <a:spcPts val="600"/>
              </a:spcBef>
              <a:spcAft>
                <a:spcPts val="0"/>
              </a:spcAft>
              <a:buFont typeface="Wingdings" panose="05000000000000000000" pitchFamily="2" charset="2"/>
              <a:buChar char="§"/>
            </a:pPr>
            <a:r>
              <a:rPr lang="fr-FR" altLang="fr-FR" sz="2000" dirty="0">
                <a:solidFill>
                  <a:srgbClr val="C00000"/>
                </a:solidFill>
                <a:latin typeface="+mj-lt"/>
              </a:rPr>
              <a:t>Fermeture des cases de santé en zone nomade: </a:t>
            </a:r>
          </a:p>
          <a:p>
            <a:pPr marL="1254125" lvl="0" indent="-342900" defTabSz="893763">
              <a:spcBef>
                <a:spcPts val="600"/>
              </a:spcBef>
              <a:spcAft>
                <a:spcPts val="0"/>
              </a:spcAft>
            </a:pPr>
            <a:r>
              <a:rPr lang="fr-FR" altLang="fr-FR" sz="2000" dirty="0">
                <a:solidFill>
                  <a:schemeClr val="accent4">
                    <a:lumMod val="75000"/>
                  </a:schemeClr>
                </a:solidFill>
                <a:latin typeface="+mj-lt"/>
              </a:rPr>
              <a:t>Préférence des consultations à domicile par les nomades</a:t>
            </a:r>
          </a:p>
          <a:p>
            <a:pPr marL="1254125" lvl="0" indent="-342900" defTabSz="893763">
              <a:spcBef>
                <a:spcPts val="600"/>
              </a:spcBef>
              <a:spcAft>
                <a:spcPts val="0"/>
              </a:spcAft>
            </a:pPr>
            <a:r>
              <a:rPr lang="fr-FR" altLang="fr-FR" sz="2000" dirty="0">
                <a:solidFill>
                  <a:schemeClr val="accent4">
                    <a:lumMod val="75000"/>
                  </a:schemeClr>
                </a:solidFill>
                <a:latin typeface="+mj-lt"/>
              </a:rPr>
              <a:t>Problème de fidélisation des agents dans les cases de santé</a:t>
            </a:r>
          </a:p>
          <a:p>
            <a:pPr marL="893763" lvl="0" indent="-342900">
              <a:spcBef>
                <a:spcPts val="600"/>
              </a:spcBef>
              <a:spcAft>
                <a:spcPts val="0"/>
              </a:spcAft>
              <a:buFont typeface="Wingdings" panose="05000000000000000000" pitchFamily="2" charset="2"/>
              <a:buChar char="§"/>
            </a:pPr>
            <a:r>
              <a:rPr lang="fr-FR" altLang="fr-FR" sz="2000" dirty="0">
                <a:solidFill>
                  <a:srgbClr val="C00000"/>
                </a:solidFill>
                <a:latin typeface="+mj-lt"/>
              </a:rPr>
              <a:t>La performance et contre-performance:</a:t>
            </a:r>
          </a:p>
          <a:p>
            <a:pPr marL="1254125" lvl="0" indent="-342900">
              <a:spcBef>
                <a:spcPts val="600"/>
              </a:spcBef>
              <a:spcAft>
                <a:spcPts val="0"/>
              </a:spcAft>
            </a:pPr>
            <a:r>
              <a:rPr lang="fr-FR" altLang="fr-FR" sz="2000" dirty="0">
                <a:solidFill>
                  <a:schemeClr val="accent4">
                    <a:lumMod val="75000"/>
                  </a:schemeClr>
                </a:solidFill>
                <a:latin typeface="+mj-lt"/>
              </a:rPr>
              <a:t>Zones non couvertes par les activités de sensibilisation</a:t>
            </a:r>
          </a:p>
          <a:p>
            <a:pPr marL="1254125" lvl="0" indent="-342900">
              <a:spcBef>
                <a:spcPts val="600"/>
              </a:spcBef>
              <a:spcAft>
                <a:spcPts val="0"/>
              </a:spcAft>
            </a:pPr>
            <a:r>
              <a:rPr lang="fr-FR" altLang="fr-FR" sz="2000" dirty="0">
                <a:solidFill>
                  <a:schemeClr val="accent4">
                    <a:lumMod val="75000"/>
                  </a:schemeClr>
                </a:solidFill>
                <a:latin typeface="+mj-lt"/>
              </a:rPr>
              <a:t>Relais dormants, inactifs, </a:t>
            </a:r>
          </a:p>
          <a:p>
            <a:pPr marL="1254125" lvl="0" indent="-342900">
              <a:spcBef>
                <a:spcPts val="600"/>
              </a:spcBef>
              <a:spcAft>
                <a:spcPts val="0"/>
              </a:spcAft>
            </a:pPr>
            <a:r>
              <a:rPr lang="fr-FR" altLang="fr-FR" sz="2000" dirty="0">
                <a:solidFill>
                  <a:schemeClr val="accent4">
                    <a:lumMod val="75000"/>
                  </a:schemeClr>
                </a:solidFill>
                <a:latin typeface="+mj-lt"/>
              </a:rPr>
              <a:t>Relais sans formation adéquate</a:t>
            </a:r>
          </a:p>
          <a:p>
            <a:pPr marL="1254125" lvl="0" indent="-342900">
              <a:spcBef>
                <a:spcPts val="600"/>
              </a:spcBef>
              <a:spcAft>
                <a:spcPts val="0"/>
              </a:spcAft>
            </a:pPr>
            <a:r>
              <a:rPr lang="fr-FR" altLang="fr-FR" sz="2000" dirty="0">
                <a:solidFill>
                  <a:schemeClr val="accent4">
                    <a:lumMod val="75000"/>
                  </a:schemeClr>
                </a:solidFill>
                <a:latin typeface="+mj-lt"/>
              </a:rPr>
              <a:t>Pas de suivi des activités des relais</a:t>
            </a:r>
          </a:p>
          <a:p>
            <a:pPr marL="466725" lvl="0" indent="-285750">
              <a:spcBef>
                <a:spcPts val="0"/>
              </a:spcBef>
              <a:spcAft>
                <a:spcPts val="0"/>
              </a:spcAft>
              <a:buFont typeface="Wingdings" panose="05000000000000000000" pitchFamily="2" charset="2"/>
              <a:buChar char="Ø"/>
            </a:pPr>
            <a:endParaRPr lang="fr-FR" altLang="fr-FR" sz="2000" dirty="0">
              <a:solidFill>
                <a:schemeClr val="accent4">
                  <a:lumMod val="75000"/>
                </a:schemeClr>
              </a:solidFill>
              <a:latin typeface="+mj-lt"/>
            </a:endParaRPr>
          </a:p>
          <a:p>
            <a:pPr marL="0" lvl="0" indent="0">
              <a:spcBef>
                <a:spcPts val="0"/>
              </a:spcBef>
              <a:buNone/>
            </a:pPr>
            <a:endParaRPr lang="fr-FR" altLang="fr-FR" sz="1400" dirty="0">
              <a:solidFill>
                <a:schemeClr val="accent4">
                  <a:lumMod val="75000"/>
                </a:schemeClr>
              </a:solidFill>
              <a:latin typeface="+mj-lt"/>
            </a:endParaRPr>
          </a:p>
        </p:txBody>
      </p:sp>
      <p:sp>
        <p:nvSpPr>
          <p:cNvPr id="19" name="Rectangle à coins arrondis 18"/>
          <p:cNvSpPr/>
          <p:nvPr/>
        </p:nvSpPr>
        <p:spPr>
          <a:xfrm>
            <a:off x="193185" y="1180215"/>
            <a:ext cx="8832056" cy="8722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000" b="1" u="sng" dirty="0">
                <a:solidFill>
                  <a:schemeClr val="accent6">
                    <a:lumMod val="75000"/>
                  </a:schemeClr>
                </a:solidFill>
              </a:rPr>
              <a:t>Autres facteurs de l’alimentation des enfants et des ménages </a:t>
            </a:r>
          </a:p>
          <a:p>
            <a:pPr lvl="0" algn="ctr">
              <a:spcBef>
                <a:spcPts val="1200"/>
              </a:spcBef>
            </a:pPr>
            <a:r>
              <a:rPr lang="fr-FR" b="1" dirty="0">
                <a:solidFill>
                  <a:srgbClr val="C00000"/>
                </a:solidFill>
              </a:rPr>
              <a:t>Facteurs institutionnels </a:t>
            </a:r>
          </a:p>
        </p:txBody>
      </p:sp>
    </p:spTree>
    <p:extLst>
      <p:ext uri="{BB962C8B-B14F-4D97-AF65-F5344CB8AC3E}">
        <p14:creationId xmlns:p14="http://schemas.microsoft.com/office/powerpoint/2010/main" val="3859653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29</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29</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216518" y="51315"/>
            <a:ext cx="4787677" cy="461665"/>
          </a:xfrm>
          <a:prstGeom prst="rect">
            <a:avLst/>
          </a:prstGeom>
          <a:noFill/>
        </p:spPr>
        <p:txBody>
          <a:bodyPr wrap="square" rtlCol="0">
            <a:spAutoFit/>
          </a:bodyPr>
          <a:lstStyle/>
          <a:p>
            <a:pPr algn="ctr" defTabSz="363538">
              <a:tabLst>
                <a:tab pos="903288" algn="l"/>
                <a:tab pos="1077913" algn="l"/>
              </a:tabLst>
            </a:pPr>
            <a:r>
              <a:rPr lang="fr-FR" sz="2400" b="1" cap="small" dirty="0">
                <a:solidFill>
                  <a:srgbClr val="FFFFFF"/>
                </a:solidFill>
              </a:rPr>
              <a:t>Résultats de l’Etude</a:t>
            </a:r>
          </a:p>
        </p:txBody>
      </p:sp>
      <p:sp>
        <p:nvSpPr>
          <p:cNvPr id="20" name="Rectangle à coins arrondis 19"/>
          <p:cNvSpPr/>
          <p:nvPr/>
        </p:nvSpPr>
        <p:spPr>
          <a:xfrm>
            <a:off x="4572001" y="1403499"/>
            <a:ext cx="4571999" cy="4959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pPr>
            <a:r>
              <a:rPr lang="fr-FR" sz="2400" u="sng" dirty="0">
                <a:solidFill>
                  <a:schemeClr val="accent6">
                    <a:lumMod val="75000"/>
                  </a:schemeClr>
                </a:solidFill>
              </a:rPr>
              <a:t>Maradi</a:t>
            </a:r>
          </a:p>
          <a:p>
            <a:pPr marL="85725" indent="-85725" algn="just">
              <a:spcBef>
                <a:spcPts val="1200"/>
              </a:spcBef>
              <a:buFont typeface="Wingdings" panose="05000000000000000000" pitchFamily="2" charset="2"/>
              <a:buChar char="§"/>
            </a:pPr>
            <a:r>
              <a:rPr lang="fr-FR" sz="1300" dirty="0">
                <a:solidFill>
                  <a:schemeClr val="bg1"/>
                </a:solidFill>
              </a:rPr>
              <a:t>Les connaissances sur la malnutrition aiguë ont positivement évolué grâce à l’effort des agents locaux des services de santé gouvernementaux, non gouvernementaux et communautaires.</a:t>
            </a:r>
          </a:p>
          <a:p>
            <a:pPr marL="85725" indent="-85725" algn="just">
              <a:spcBef>
                <a:spcPts val="1200"/>
              </a:spcBef>
              <a:buFont typeface="Wingdings" panose="05000000000000000000" pitchFamily="2" charset="2"/>
              <a:buChar char="§"/>
            </a:pPr>
            <a:r>
              <a:rPr lang="fr-FR" sz="1300" dirty="0">
                <a:solidFill>
                  <a:schemeClr val="bg1"/>
                </a:solidFill>
              </a:rPr>
              <a:t> Les connaissances et les pratiques des mères en matière de dépistage de la malnutrition aiguë ont considérablement augmenté grâce à la vulgarisation des approches PB/mère et PB/ famille et le transfert de compétences aux mères</a:t>
            </a:r>
          </a:p>
          <a:p>
            <a:pPr marL="85725" indent="-85725" algn="just">
              <a:spcBef>
                <a:spcPts val="1200"/>
              </a:spcBef>
              <a:buFont typeface="Wingdings" panose="05000000000000000000" pitchFamily="2" charset="2"/>
              <a:buChar char="§"/>
            </a:pPr>
            <a:r>
              <a:rPr lang="fr-FR" sz="1300" dirty="0">
                <a:solidFill>
                  <a:schemeClr val="bg1"/>
                </a:solidFill>
              </a:rPr>
              <a:t>Le travail des professionnels de santé et des relais communautaires ont fortement contribué à une meilleure connaissance des avantages de l’allaitement maternel exclusif, des bonnes techniques des tétées et de recettes culinaires d’aliments de complément</a:t>
            </a:r>
          </a:p>
          <a:p>
            <a:pPr marL="85725" indent="-85725" algn="just">
              <a:spcBef>
                <a:spcPts val="1200"/>
              </a:spcBef>
              <a:buFont typeface="Wingdings" panose="05000000000000000000" pitchFamily="2" charset="2"/>
              <a:buChar char="§"/>
            </a:pPr>
            <a:r>
              <a:rPr lang="fr-FR" sz="1300" dirty="0">
                <a:solidFill>
                  <a:schemeClr val="bg1"/>
                </a:solidFill>
              </a:rPr>
              <a:t>L’intégration systématique de la prise en charge de la malnutrition aiguë dans les systèmes locaux de santé et communautaires grâce au dynamisme de la communauté humanitaire travaillant dans la région</a:t>
            </a:r>
          </a:p>
          <a:p>
            <a:pPr algn="ctr">
              <a:spcBef>
                <a:spcPts val="1200"/>
              </a:spcBef>
            </a:pPr>
            <a:endParaRPr lang="fr-FR" dirty="0">
              <a:solidFill>
                <a:schemeClr val="bg1"/>
              </a:solidFill>
            </a:endParaRPr>
          </a:p>
        </p:txBody>
      </p:sp>
      <p:sp>
        <p:nvSpPr>
          <p:cNvPr id="21" name="Rectangle à coins arrondis 20"/>
          <p:cNvSpPr/>
          <p:nvPr/>
        </p:nvSpPr>
        <p:spPr>
          <a:xfrm>
            <a:off x="1" y="1403498"/>
            <a:ext cx="4572000" cy="48420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400" u="sng" dirty="0">
                <a:solidFill>
                  <a:schemeClr val="accent6">
                    <a:lumMod val="75000"/>
                  </a:schemeClr>
                </a:solidFill>
              </a:rPr>
              <a:t>Agadez</a:t>
            </a:r>
          </a:p>
          <a:p>
            <a:pPr marL="85725" lvl="0" indent="-85725" algn="just">
              <a:spcBef>
                <a:spcPts val="1200"/>
              </a:spcBef>
              <a:buFont typeface="Wingdings" panose="05000000000000000000" pitchFamily="2" charset="2"/>
              <a:buChar char="§"/>
            </a:pPr>
            <a:r>
              <a:rPr lang="fr-FR" sz="1300" dirty="0">
                <a:solidFill>
                  <a:schemeClr val="bg1"/>
                </a:solidFill>
              </a:rPr>
              <a:t>La mise au sein immédiatement après l’accouchement et l’acceptation du colostrum est une pratique qui a toujours existé dans les sociétés à mode de vie nomade</a:t>
            </a:r>
          </a:p>
          <a:p>
            <a:pPr marL="85725" lvl="0" indent="-85725" algn="just">
              <a:spcBef>
                <a:spcPts val="1200"/>
              </a:spcBef>
              <a:buFont typeface="Wingdings" panose="05000000000000000000" pitchFamily="2" charset="2"/>
              <a:buChar char="§"/>
            </a:pPr>
            <a:r>
              <a:rPr lang="fr-FR" sz="1300" dirty="0">
                <a:solidFill>
                  <a:schemeClr val="bg1"/>
                </a:solidFill>
              </a:rPr>
              <a:t>Le lait constitue la base de l’alimentation des familles (éleveurs/nomades) et un solide aliment de complément pour les enfants car donné prioritairement aux enfants pour ses vertus de fortification du corps admises socialement </a:t>
            </a:r>
          </a:p>
          <a:p>
            <a:pPr marL="85725" lvl="0" indent="-85725" algn="just">
              <a:spcBef>
                <a:spcPts val="1200"/>
              </a:spcBef>
              <a:buFont typeface="Wingdings" panose="05000000000000000000" pitchFamily="2" charset="2"/>
              <a:buChar char="§"/>
            </a:pPr>
            <a:r>
              <a:rPr lang="fr-FR" sz="1300" dirty="0">
                <a:solidFill>
                  <a:schemeClr val="bg1"/>
                </a:solidFill>
              </a:rPr>
              <a:t>La disponibilité plus diversifiée sur les marchés des aliments riches en micronutriments comme les fruits et légumes a été observée grâce à la production maraichère locale</a:t>
            </a:r>
          </a:p>
          <a:p>
            <a:pPr marL="85725" lvl="0" indent="-85725" algn="just">
              <a:spcBef>
                <a:spcPts val="1200"/>
              </a:spcBef>
              <a:buFont typeface="Wingdings" panose="05000000000000000000" pitchFamily="2" charset="2"/>
              <a:buChar char="§"/>
            </a:pPr>
            <a:r>
              <a:rPr lang="fr-FR" sz="1300" dirty="0">
                <a:solidFill>
                  <a:schemeClr val="bg1"/>
                </a:solidFill>
              </a:rPr>
              <a:t>L’importance des échanges alimentaires transfrontaliers entre Agadez et l’Algérie d’une part et d’autre part la Libye permet de diversifier les disponibilités alimentaires sur les marchés locaux à des prix relativement bas par rapport aux autres régions du pays</a:t>
            </a:r>
          </a:p>
        </p:txBody>
      </p:sp>
      <p:sp>
        <p:nvSpPr>
          <p:cNvPr id="18" name="Rectangle à coins arrondis 17"/>
          <p:cNvSpPr/>
          <p:nvPr/>
        </p:nvSpPr>
        <p:spPr>
          <a:xfrm>
            <a:off x="735445" y="879025"/>
            <a:ext cx="7536685" cy="4415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ts val="1200"/>
              </a:spcBef>
            </a:pPr>
            <a:r>
              <a:rPr lang="fr-FR" sz="2000" b="1" u="sng" dirty="0">
                <a:solidFill>
                  <a:schemeClr val="accent6">
                    <a:lumMod val="75000"/>
                  </a:schemeClr>
                </a:solidFill>
              </a:rPr>
              <a:t>Quelques Pratiques prometteuses observées à titre illustratif</a:t>
            </a:r>
          </a:p>
        </p:txBody>
      </p:sp>
    </p:spTree>
    <p:extLst>
      <p:ext uri="{BB962C8B-B14F-4D97-AF65-F5344CB8AC3E}">
        <p14:creationId xmlns:p14="http://schemas.microsoft.com/office/powerpoint/2010/main" val="3645829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30</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30</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408387" y="144918"/>
            <a:ext cx="4787677" cy="523220"/>
          </a:xfrm>
          <a:prstGeom prst="rect">
            <a:avLst/>
          </a:prstGeom>
          <a:noFill/>
        </p:spPr>
        <p:txBody>
          <a:bodyPr wrap="square" rtlCol="0">
            <a:spAutoFit/>
          </a:bodyPr>
          <a:lstStyle/>
          <a:p>
            <a:pPr algn="ctr" defTabSz="363538">
              <a:tabLst>
                <a:tab pos="903288" algn="l"/>
                <a:tab pos="1077913" algn="l"/>
              </a:tabLst>
            </a:pPr>
            <a:r>
              <a:rPr lang="fr-FR" sz="2800" b="1" cap="small" dirty="0">
                <a:solidFill>
                  <a:srgbClr val="FFFFFF"/>
                </a:solidFill>
              </a:rPr>
              <a:t>Conclusion  Générale </a:t>
            </a:r>
          </a:p>
        </p:txBody>
      </p:sp>
      <p:sp>
        <p:nvSpPr>
          <p:cNvPr id="2" name="Rectangle 1"/>
          <p:cNvSpPr/>
          <p:nvPr/>
        </p:nvSpPr>
        <p:spPr>
          <a:xfrm>
            <a:off x="95692" y="1100024"/>
            <a:ext cx="8914163" cy="5226046"/>
          </a:xfrm>
          <a:prstGeom prst="rect">
            <a:avLst/>
          </a:prstGeom>
        </p:spPr>
        <p:txBody>
          <a:bodyPr wrap="square">
            <a:spAutoFit/>
          </a:bodyPr>
          <a:lstStyle/>
          <a:p>
            <a:pPr marL="0" lvl="1">
              <a:lnSpc>
                <a:spcPct val="90000"/>
              </a:lnSpc>
              <a:spcBef>
                <a:spcPts val="600"/>
              </a:spcBef>
              <a:spcAft>
                <a:spcPts val="600"/>
              </a:spcAft>
              <a:defRPr/>
            </a:pPr>
            <a:r>
              <a:rPr lang="fr-FR" sz="1900" dirty="0">
                <a:solidFill>
                  <a:schemeClr val="accent4">
                    <a:lumMod val="75000"/>
                  </a:schemeClr>
                </a:solidFill>
                <a:latin typeface="+mj-lt"/>
              </a:rPr>
              <a:t>Le processus de décision dans l’alimentation et les soins donnés aux enfants est </a:t>
            </a:r>
            <a:r>
              <a:rPr lang="fr-FR" sz="1900" b="1" dirty="0">
                <a:solidFill>
                  <a:schemeClr val="accent4">
                    <a:lumMod val="75000"/>
                  </a:schemeClr>
                </a:solidFill>
                <a:latin typeface="+mj-lt"/>
              </a:rPr>
              <a:t>complexe </a:t>
            </a:r>
            <a:r>
              <a:rPr lang="fr-FR" sz="1900" dirty="0">
                <a:solidFill>
                  <a:schemeClr val="accent4">
                    <a:lumMod val="75000"/>
                  </a:schemeClr>
                </a:solidFill>
                <a:latin typeface="+mj-lt"/>
              </a:rPr>
              <a:t>:</a:t>
            </a:r>
          </a:p>
          <a:p>
            <a:pPr marL="446088" lvl="1" indent="-265113">
              <a:lnSpc>
                <a:spcPct val="90000"/>
              </a:lnSpc>
              <a:spcBef>
                <a:spcPts val="600"/>
              </a:spcBef>
              <a:spcAft>
                <a:spcPts val="600"/>
              </a:spcAft>
              <a:buFontTx/>
              <a:buChar char="-"/>
              <a:defRPr/>
            </a:pPr>
            <a:r>
              <a:rPr lang="fr-FR" sz="1900" b="1" dirty="0">
                <a:solidFill>
                  <a:schemeClr val="accent4">
                    <a:lumMod val="75000"/>
                  </a:schemeClr>
                </a:solidFill>
                <a:latin typeface="+mj-lt"/>
              </a:rPr>
              <a:t>plus collectif qu’individuel </a:t>
            </a:r>
          </a:p>
          <a:p>
            <a:pPr marL="446088" lvl="1" indent="-265113">
              <a:lnSpc>
                <a:spcPct val="90000"/>
              </a:lnSpc>
              <a:spcBef>
                <a:spcPts val="600"/>
              </a:spcBef>
              <a:spcAft>
                <a:spcPts val="600"/>
              </a:spcAft>
              <a:buFontTx/>
              <a:buChar char="-"/>
              <a:defRPr/>
            </a:pPr>
            <a:r>
              <a:rPr lang="fr-FR" sz="1900" dirty="0">
                <a:solidFill>
                  <a:srgbClr val="FF0000"/>
                </a:solidFill>
                <a:latin typeface="+mj-lt"/>
                <a:ea typeface="Calibri" panose="020F0502020204030204" pitchFamily="34" charset="0"/>
                <a:cs typeface="Times New Roman" panose="02020603050405020304" pitchFamily="18" charset="0"/>
              </a:rPr>
              <a:t>coexistence de plusieurs cercles d’influence </a:t>
            </a:r>
            <a:r>
              <a:rPr lang="fr-FR" sz="1900" dirty="0">
                <a:solidFill>
                  <a:schemeClr val="accent4">
                    <a:lumMod val="75000"/>
                  </a:schemeClr>
                </a:solidFill>
                <a:latin typeface="+mj-lt"/>
              </a:rPr>
              <a:t>autour de la mère de l’enfant avec de nombreuses interférences</a:t>
            </a:r>
          </a:p>
          <a:p>
            <a:pPr marL="446088" lvl="1" indent="-265113">
              <a:lnSpc>
                <a:spcPct val="90000"/>
              </a:lnSpc>
              <a:spcBef>
                <a:spcPts val="600"/>
              </a:spcBef>
              <a:spcAft>
                <a:spcPts val="600"/>
              </a:spcAft>
              <a:buFontTx/>
              <a:buChar char="-"/>
              <a:defRPr/>
            </a:pPr>
            <a:r>
              <a:rPr lang="fr-FR" sz="1900" dirty="0">
                <a:solidFill>
                  <a:srgbClr val="FF0000"/>
                </a:solidFill>
                <a:latin typeface="+mj-lt"/>
                <a:ea typeface="Calibri" panose="020F0502020204030204" pitchFamily="34" charset="0"/>
                <a:cs typeface="Times New Roman" panose="02020603050405020304" pitchFamily="18" charset="0"/>
              </a:rPr>
              <a:t>La forte survivance des pratiques et rites sociaux </a:t>
            </a:r>
            <a:r>
              <a:rPr lang="fr-FR" sz="1900" dirty="0">
                <a:solidFill>
                  <a:schemeClr val="accent4">
                    <a:lumMod val="75000"/>
                  </a:schemeClr>
                </a:solidFill>
                <a:latin typeface="+mj-lt"/>
              </a:rPr>
              <a:t>spécifiques à chaque groupe ethnique au-delà de la région administrative.</a:t>
            </a:r>
          </a:p>
          <a:p>
            <a:pPr marL="446088" lvl="1" indent="-265113">
              <a:lnSpc>
                <a:spcPct val="90000"/>
              </a:lnSpc>
              <a:spcBef>
                <a:spcPts val="600"/>
              </a:spcBef>
              <a:spcAft>
                <a:spcPts val="600"/>
              </a:spcAft>
              <a:buFontTx/>
              <a:buChar char="-"/>
              <a:defRPr/>
            </a:pPr>
            <a:r>
              <a:rPr lang="fr-FR" sz="1900" dirty="0">
                <a:solidFill>
                  <a:srgbClr val="FF0000"/>
                </a:solidFill>
                <a:latin typeface="+mj-lt"/>
                <a:cs typeface="Times New Roman" panose="02020603050405020304" pitchFamily="18" charset="0"/>
              </a:rPr>
              <a:t>Cette complexité  plus marquée à Maradi </a:t>
            </a:r>
            <a:r>
              <a:rPr lang="fr-FR" sz="1900" dirty="0">
                <a:solidFill>
                  <a:schemeClr val="accent4">
                    <a:lumMod val="75000"/>
                  </a:schemeClr>
                </a:solidFill>
                <a:latin typeface="+mj-lt"/>
              </a:rPr>
              <a:t>retarde les transformations positives attendues dans les soins et l’alimentation de l’enfant;</a:t>
            </a:r>
          </a:p>
          <a:p>
            <a:pPr marL="446088" lvl="1" indent="-265113">
              <a:lnSpc>
                <a:spcPct val="90000"/>
              </a:lnSpc>
              <a:spcBef>
                <a:spcPts val="600"/>
              </a:spcBef>
              <a:spcAft>
                <a:spcPts val="600"/>
              </a:spcAft>
              <a:buFontTx/>
              <a:buChar char="-"/>
              <a:defRPr/>
            </a:pPr>
            <a:r>
              <a:rPr lang="fr-FR" sz="1900" dirty="0">
                <a:solidFill>
                  <a:schemeClr val="accent4">
                    <a:lumMod val="75000"/>
                  </a:schemeClr>
                </a:solidFill>
                <a:latin typeface="+mj-lt"/>
              </a:rPr>
              <a:t>L’acquisition des connaissances et la volonté des mères seules ne suffisent pas pour un changement massif en faveur de l’adoption des messages de nutrition véhiculés par les services locaux de santé.</a:t>
            </a:r>
          </a:p>
          <a:p>
            <a:pPr marL="446088" lvl="1" indent="-265113">
              <a:lnSpc>
                <a:spcPct val="90000"/>
              </a:lnSpc>
              <a:spcBef>
                <a:spcPts val="600"/>
              </a:spcBef>
              <a:spcAft>
                <a:spcPts val="600"/>
              </a:spcAft>
              <a:buFontTx/>
              <a:buChar char="-"/>
              <a:defRPr/>
            </a:pPr>
            <a:r>
              <a:rPr lang="fr-FR" sz="1900" dirty="0">
                <a:solidFill>
                  <a:srgbClr val="FF0000"/>
                </a:solidFill>
                <a:latin typeface="+mj-lt"/>
                <a:ea typeface="Calibri" panose="020F0502020204030204" pitchFamily="34" charset="0"/>
                <a:cs typeface="Times New Roman" panose="02020603050405020304" pitchFamily="18" charset="0"/>
              </a:rPr>
              <a:t>Les stratégies nationales de communication </a:t>
            </a:r>
            <a:r>
              <a:rPr lang="fr-FR" sz="1900" dirty="0">
                <a:solidFill>
                  <a:schemeClr val="accent4">
                    <a:lumMod val="75000"/>
                  </a:schemeClr>
                </a:solidFill>
                <a:latin typeface="+mj-lt"/>
              </a:rPr>
              <a:t>mises en œuvre dans les </a:t>
            </a:r>
            <a:r>
              <a:rPr lang="fr-FR" sz="1900" dirty="0">
                <a:solidFill>
                  <a:srgbClr val="C00000"/>
                </a:solidFill>
                <a:latin typeface="+mj-lt"/>
              </a:rPr>
              <a:t>régions de Maradi et Agadez ont un impact limité </a:t>
            </a:r>
            <a:r>
              <a:rPr lang="fr-FR" sz="1900" dirty="0">
                <a:solidFill>
                  <a:schemeClr val="accent4">
                    <a:lumMod val="75000"/>
                  </a:schemeClr>
                </a:solidFill>
                <a:latin typeface="+mj-lt"/>
              </a:rPr>
              <a:t>sur la réduction de nombreuses barrières à l’adoption de bonnes pratiques d’alimentation du nourrisson et du jeune et le traitement de la malnutrition</a:t>
            </a:r>
          </a:p>
        </p:txBody>
      </p:sp>
    </p:spTree>
    <p:extLst>
      <p:ext uri="{BB962C8B-B14F-4D97-AF65-F5344CB8AC3E}">
        <p14:creationId xmlns:p14="http://schemas.microsoft.com/office/powerpoint/2010/main" val="253500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31</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31</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408387" y="144918"/>
            <a:ext cx="4787677" cy="523220"/>
          </a:xfrm>
          <a:prstGeom prst="rect">
            <a:avLst/>
          </a:prstGeom>
          <a:noFill/>
        </p:spPr>
        <p:txBody>
          <a:bodyPr wrap="square" rtlCol="0">
            <a:spAutoFit/>
          </a:bodyPr>
          <a:lstStyle/>
          <a:p>
            <a:pPr algn="ctr" defTabSz="363538">
              <a:tabLst>
                <a:tab pos="903288" algn="l"/>
                <a:tab pos="1077913" algn="l"/>
              </a:tabLst>
            </a:pPr>
            <a:r>
              <a:rPr lang="fr-FR" sz="2800" b="1" cap="small" dirty="0">
                <a:solidFill>
                  <a:srgbClr val="FFFFFF"/>
                </a:solidFill>
              </a:rPr>
              <a:t>Recommandations Générales </a:t>
            </a:r>
          </a:p>
        </p:txBody>
      </p:sp>
      <p:sp>
        <p:nvSpPr>
          <p:cNvPr id="2" name="Rectangle 1"/>
          <p:cNvSpPr/>
          <p:nvPr/>
        </p:nvSpPr>
        <p:spPr>
          <a:xfrm>
            <a:off x="244548" y="1100024"/>
            <a:ext cx="8559209" cy="4395049"/>
          </a:xfrm>
          <a:prstGeom prst="rect">
            <a:avLst/>
          </a:prstGeom>
        </p:spPr>
        <p:txBody>
          <a:bodyPr wrap="square">
            <a:spAutoFit/>
          </a:bodyPr>
          <a:lstStyle/>
          <a:p>
            <a:pPr lvl="1">
              <a:lnSpc>
                <a:spcPct val="90000"/>
              </a:lnSpc>
              <a:spcBef>
                <a:spcPts val="1200"/>
              </a:spcBef>
              <a:spcAft>
                <a:spcPts val="1200"/>
              </a:spcAft>
              <a:defRPr/>
            </a:pPr>
            <a:r>
              <a:rPr lang="fr-FR" sz="2400" dirty="0">
                <a:solidFill>
                  <a:schemeClr val="accent4">
                    <a:lumMod val="75000"/>
                  </a:schemeClr>
                </a:solidFill>
                <a:latin typeface="+mj-lt"/>
              </a:rPr>
              <a:t>Trois principes d’action découlent de cette étude :</a:t>
            </a:r>
          </a:p>
          <a:p>
            <a:pPr lvl="1" indent="-457200">
              <a:lnSpc>
                <a:spcPct val="90000"/>
              </a:lnSpc>
              <a:spcBef>
                <a:spcPts val="1200"/>
              </a:spcBef>
              <a:spcAft>
                <a:spcPts val="1200"/>
              </a:spcAft>
              <a:buFont typeface="+mj-lt"/>
              <a:buAutoNum type="arabicPeriod"/>
              <a:defRPr/>
            </a:pPr>
            <a:r>
              <a:rPr lang="fr-FR" sz="2200" dirty="0">
                <a:solidFill>
                  <a:srgbClr val="C00000"/>
                </a:solidFill>
                <a:latin typeface="+mj-lt"/>
                <a:ea typeface="Calibri" panose="020F0502020204030204" pitchFamily="34" charset="0"/>
                <a:cs typeface="Times New Roman" panose="02020603050405020304" pitchFamily="18" charset="0"/>
              </a:rPr>
              <a:t>Considérer la malnutrition/nutrition/alimentation comme un « objet-frontière » (Leigh Star, 1986)</a:t>
            </a:r>
            <a:r>
              <a:rPr lang="fr-FR" sz="2200" dirty="0">
                <a:solidFill>
                  <a:prstClr val="black"/>
                </a:solidFill>
                <a:latin typeface="+mj-lt"/>
                <a:ea typeface="Calibri" panose="020F0502020204030204" pitchFamily="34" charset="0"/>
                <a:cs typeface="Times New Roman" panose="02020603050405020304" pitchFamily="18" charset="0"/>
              </a:rPr>
              <a:t>, </a:t>
            </a:r>
            <a:r>
              <a:rPr lang="fr-FR" sz="2200" dirty="0">
                <a:solidFill>
                  <a:schemeClr val="accent4">
                    <a:lumMod val="75000"/>
                  </a:schemeClr>
                </a:solidFill>
                <a:latin typeface="+mj-lt"/>
              </a:rPr>
              <a:t>c’est-à-dire comme un carrefour autour duquel interviennent plusieurs acteurs avec des référentiels et logiques différents, </a:t>
            </a:r>
          </a:p>
          <a:p>
            <a:pPr lvl="1" indent="-457200">
              <a:lnSpc>
                <a:spcPct val="90000"/>
              </a:lnSpc>
              <a:spcBef>
                <a:spcPts val="1200"/>
              </a:spcBef>
              <a:spcAft>
                <a:spcPts val="1200"/>
              </a:spcAft>
              <a:buFont typeface="+mj-lt"/>
              <a:buAutoNum type="arabicPeriod"/>
              <a:defRPr/>
            </a:pPr>
            <a:r>
              <a:rPr lang="fr-FR" sz="2200" dirty="0">
                <a:solidFill>
                  <a:srgbClr val="C00000"/>
                </a:solidFill>
                <a:latin typeface="+mj-lt"/>
                <a:ea typeface="Calibri" panose="020F0502020204030204" pitchFamily="34" charset="0"/>
                <a:cs typeface="Times New Roman" panose="02020603050405020304" pitchFamily="18" charset="0"/>
              </a:rPr>
              <a:t>Capitaliser les expériences empiriques des programmes</a:t>
            </a:r>
            <a:r>
              <a:rPr lang="fr-FR" sz="2200" dirty="0">
                <a:solidFill>
                  <a:prstClr val="black"/>
                </a:solidFill>
                <a:latin typeface="+mj-lt"/>
                <a:ea typeface="Calibri" panose="020F0502020204030204" pitchFamily="34" charset="0"/>
                <a:cs typeface="Times New Roman" panose="02020603050405020304" pitchFamily="18" charset="0"/>
              </a:rPr>
              <a:t> </a:t>
            </a:r>
            <a:r>
              <a:rPr lang="fr-FR" sz="2200" dirty="0">
                <a:solidFill>
                  <a:schemeClr val="accent4">
                    <a:lumMod val="75000"/>
                  </a:schemeClr>
                </a:solidFill>
                <a:latin typeface="+mj-lt"/>
              </a:rPr>
              <a:t>mis en œuvre,</a:t>
            </a:r>
          </a:p>
          <a:p>
            <a:pPr lvl="1" indent="-457200">
              <a:lnSpc>
                <a:spcPct val="90000"/>
              </a:lnSpc>
              <a:spcBef>
                <a:spcPts val="1200"/>
              </a:spcBef>
              <a:spcAft>
                <a:spcPts val="1200"/>
              </a:spcAft>
              <a:buFont typeface="+mj-lt"/>
              <a:buAutoNum type="arabicPeriod"/>
              <a:defRPr/>
            </a:pPr>
            <a:r>
              <a:rPr lang="fr-FR" sz="2200" dirty="0">
                <a:solidFill>
                  <a:srgbClr val="C00000"/>
                </a:solidFill>
                <a:latin typeface="+mj-lt"/>
                <a:ea typeface="Calibri" panose="020F0502020204030204" pitchFamily="34" charset="0"/>
                <a:cs typeface="Times New Roman" panose="02020603050405020304" pitchFamily="18" charset="0"/>
              </a:rPr>
              <a:t>Adopter une stratégie de communication qui s’inscrit dans le cadre d’un dialogue participatif </a:t>
            </a:r>
            <a:r>
              <a:rPr lang="fr-FR" sz="2200" dirty="0">
                <a:solidFill>
                  <a:schemeClr val="accent4">
                    <a:lumMod val="75000"/>
                  </a:schemeClr>
                </a:solidFill>
                <a:latin typeface="+mj-lt"/>
              </a:rPr>
              <a:t>en donnant la parole aux cibles pour parler de leurs savoirs expérientiels. Il s’agira </a:t>
            </a:r>
            <a:r>
              <a:rPr lang="fr-FR" sz="2200" dirty="0">
                <a:solidFill>
                  <a:prstClr val="black"/>
                </a:solidFill>
                <a:latin typeface="+mj-lt"/>
                <a:ea typeface="Calibri" panose="020F0502020204030204" pitchFamily="34" charset="0"/>
                <a:cs typeface="Times New Roman" panose="02020603050405020304" pitchFamily="18" charset="0"/>
              </a:rPr>
              <a:t>de </a:t>
            </a:r>
            <a:r>
              <a:rPr lang="fr-FR" sz="2200" dirty="0">
                <a:solidFill>
                  <a:srgbClr val="C00000"/>
                </a:solidFill>
                <a:latin typeface="+mj-lt"/>
                <a:ea typeface="Calibri" panose="020F0502020204030204" pitchFamily="34" charset="0"/>
                <a:cs typeface="Times New Roman" panose="02020603050405020304" pitchFamily="18" charset="0"/>
              </a:rPr>
              <a:t>sortir de l’asymétrie dans les relations avec les acteurs cibles</a:t>
            </a:r>
            <a:r>
              <a:rPr lang="fr-FR" sz="2200" dirty="0">
                <a:solidFill>
                  <a:prstClr val="black"/>
                </a:solidFill>
                <a:latin typeface="+mj-lt"/>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67131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32</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32</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408387" y="144918"/>
            <a:ext cx="4787677" cy="523220"/>
          </a:xfrm>
          <a:prstGeom prst="rect">
            <a:avLst/>
          </a:prstGeom>
          <a:noFill/>
        </p:spPr>
        <p:txBody>
          <a:bodyPr wrap="square" rtlCol="0">
            <a:spAutoFit/>
          </a:bodyPr>
          <a:lstStyle/>
          <a:p>
            <a:pPr algn="ctr" defTabSz="363538">
              <a:tabLst>
                <a:tab pos="903288" algn="l"/>
                <a:tab pos="1077913" algn="l"/>
              </a:tabLst>
            </a:pPr>
            <a:r>
              <a:rPr lang="fr-FR" sz="2800" b="1" cap="small" dirty="0">
                <a:solidFill>
                  <a:srgbClr val="FFFFFF"/>
                </a:solidFill>
              </a:rPr>
              <a:t>Recommandations Générales </a:t>
            </a:r>
          </a:p>
        </p:txBody>
      </p:sp>
      <p:sp>
        <p:nvSpPr>
          <p:cNvPr id="2" name="Rectangle 1"/>
          <p:cNvSpPr/>
          <p:nvPr/>
        </p:nvSpPr>
        <p:spPr>
          <a:xfrm>
            <a:off x="0" y="1100024"/>
            <a:ext cx="9009856" cy="4976747"/>
          </a:xfrm>
          <a:prstGeom prst="rect">
            <a:avLst/>
          </a:prstGeom>
        </p:spPr>
        <p:txBody>
          <a:bodyPr wrap="square">
            <a:spAutoFit/>
          </a:bodyPr>
          <a:lstStyle/>
          <a:p>
            <a:pPr lvl="1">
              <a:lnSpc>
                <a:spcPct val="90000"/>
              </a:lnSpc>
              <a:spcBef>
                <a:spcPts val="1200"/>
              </a:spcBef>
              <a:spcAft>
                <a:spcPts val="600"/>
              </a:spcAft>
              <a:defRPr/>
            </a:pPr>
            <a:r>
              <a:rPr lang="fr-FR" sz="2200" dirty="0">
                <a:solidFill>
                  <a:schemeClr val="accent4">
                    <a:lumMod val="75000"/>
                  </a:schemeClr>
                </a:solidFill>
                <a:latin typeface="+mj-lt"/>
              </a:rPr>
              <a:t>Il est urgent d’agir :</a:t>
            </a:r>
          </a:p>
          <a:p>
            <a:pPr marL="542925" lvl="1" indent="-361950" algn="just">
              <a:lnSpc>
                <a:spcPct val="90000"/>
              </a:lnSpc>
              <a:spcBef>
                <a:spcPts val="1200"/>
              </a:spcBef>
              <a:spcAft>
                <a:spcPts val="600"/>
              </a:spcAft>
              <a:buFont typeface="Wingdings" panose="05000000000000000000" pitchFamily="2" charset="2"/>
              <a:buChar char="§"/>
              <a:defRPr/>
            </a:pPr>
            <a:r>
              <a:rPr lang="fr-FR" sz="2200" dirty="0">
                <a:solidFill>
                  <a:srgbClr val="C00000"/>
                </a:solidFill>
                <a:latin typeface="+mj-lt"/>
              </a:rPr>
              <a:t>En renforçant et en portant à une plus grande échelle les acquis et les pratiques prometteuses </a:t>
            </a:r>
            <a:r>
              <a:rPr lang="fr-FR" sz="2200" dirty="0">
                <a:solidFill>
                  <a:schemeClr val="accent4">
                    <a:lumMod val="75000"/>
                  </a:schemeClr>
                </a:solidFill>
                <a:latin typeface="+mj-lt"/>
              </a:rPr>
              <a:t>dans chacune des deux régions;</a:t>
            </a:r>
          </a:p>
          <a:p>
            <a:pPr marL="542925" lvl="1" indent="-361950" algn="just">
              <a:lnSpc>
                <a:spcPct val="90000"/>
              </a:lnSpc>
              <a:spcBef>
                <a:spcPts val="1200"/>
              </a:spcBef>
              <a:spcAft>
                <a:spcPts val="600"/>
              </a:spcAft>
              <a:buFont typeface="Wingdings" panose="05000000000000000000" pitchFamily="2" charset="2"/>
              <a:buChar char="§"/>
              <a:defRPr/>
            </a:pPr>
            <a:r>
              <a:rPr lang="fr-FR" sz="2200" dirty="0">
                <a:solidFill>
                  <a:srgbClr val="C00000"/>
                </a:solidFill>
                <a:latin typeface="+mj-lt"/>
              </a:rPr>
              <a:t>En développant et en mettant en œuvre des plans/stratégies de communication</a:t>
            </a:r>
            <a:r>
              <a:rPr lang="fr-FR" sz="2200" dirty="0">
                <a:solidFill>
                  <a:schemeClr val="accent4">
                    <a:lumMod val="75000"/>
                  </a:schemeClr>
                </a:solidFill>
                <a:latin typeface="+mj-lt"/>
              </a:rPr>
              <a:t> pour le changement de comportements </a:t>
            </a:r>
            <a:r>
              <a:rPr lang="fr-FR" sz="2200" dirty="0">
                <a:solidFill>
                  <a:srgbClr val="C00000"/>
                </a:solidFill>
                <a:latin typeface="+mj-lt"/>
              </a:rPr>
              <a:t>spécifiques aux contextes régionaux et leurs modes de vie dominants </a:t>
            </a:r>
            <a:r>
              <a:rPr lang="fr-FR" sz="2200" dirty="0">
                <a:solidFill>
                  <a:schemeClr val="accent4">
                    <a:lumMod val="75000"/>
                  </a:schemeClr>
                </a:solidFill>
                <a:latin typeface="+mj-lt"/>
              </a:rPr>
              <a:t>; </a:t>
            </a:r>
          </a:p>
          <a:p>
            <a:pPr marL="542925" lvl="1" indent="-361950" algn="just">
              <a:lnSpc>
                <a:spcPct val="90000"/>
              </a:lnSpc>
              <a:spcBef>
                <a:spcPts val="1200"/>
              </a:spcBef>
              <a:spcAft>
                <a:spcPts val="600"/>
              </a:spcAft>
              <a:buFont typeface="Wingdings" panose="05000000000000000000" pitchFamily="2" charset="2"/>
              <a:buChar char="§"/>
              <a:defRPr/>
            </a:pPr>
            <a:r>
              <a:rPr lang="fr-FR" sz="2200" dirty="0">
                <a:solidFill>
                  <a:srgbClr val="C00000"/>
                </a:solidFill>
                <a:latin typeface="+mj-lt"/>
              </a:rPr>
              <a:t>En améliorant le fonctionnement et la couverture des services publics et communautaires</a:t>
            </a:r>
            <a:r>
              <a:rPr lang="fr-FR" sz="2200" dirty="0">
                <a:solidFill>
                  <a:schemeClr val="accent4">
                    <a:lumMod val="75000"/>
                  </a:schemeClr>
                </a:solidFill>
                <a:latin typeface="+mj-lt"/>
              </a:rPr>
              <a:t> destinés aux groupes vulnérables ;</a:t>
            </a:r>
          </a:p>
          <a:p>
            <a:pPr marL="542925" lvl="1" indent="-361950" algn="just">
              <a:lnSpc>
                <a:spcPct val="90000"/>
              </a:lnSpc>
              <a:spcBef>
                <a:spcPts val="1200"/>
              </a:spcBef>
              <a:spcAft>
                <a:spcPts val="600"/>
              </a:spcAft>
              <a:buFont typeface="Wingdings" panose="05000000000000000000" pitchFamily="2" charset="2"/>
              <a:buChar char="§"/>
              <a:defRPr/>
            </a:pPr>
            <a:r>
              <a:rPr lang="fr-FR" sz="2200" dirty="0">
                <a:solidFill>
                  <a:srgbClr val="C00000"/>
                </a:solidFill>
                <a:latin typeface="+mj-lt"/>
              </a:rPr>
              <a:t>En améliorant l’efficacité technique des programmes décentralisés de nutrition</a:t>
            </a:r>
            <a:r>
              <a:rPr lang="fr-FR" sz="2200" dirty="0">
                <a:solidFill>
                  <a:schemeClr val="accent4">
                    <a:lumMod val="75000"/>
                  </a:schemeClr>
                </a:solidFill>
                <a:latin typeface="+mj-lt"/>
              </a:rPr>
              <a:t> à travers des processus de formulation et de mise en œuvre davantage basées sur des données (qualitatives et quantitatives) probantes et contextuelles. </a:t>
            </a:r>
            <a:endParaRPr lang="fr-FR" sz="2200" dirty="0">
              <a:solidFill>
                <a:prstClr val="black"/>
              </a:solidFill>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848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33</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xmlns=""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solidFill>
                  <a:srgbClr val="FFFFFF"/>
                </a:solidFill>
              </a:rPr>
              <a:pPr/>
              <a:t>33</a:t>
            </a:fld>
            <a:endParaRPr lang="fr-FR">
              <a:solidFill>
                <a:srgbClr val="FFFFFF"/>
              </a:solidFill>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408387" y="144918"/>
            <a:ext cx="4787677" cy="523220"/>
          </a:xfrm>
          <a:prstGeom prst="rect">
            <a:avLst/>
          </a:prstGeom>
          <a:noFill/>
        </p:spPr>
        <p:txBody>
          <a:bodyPr wrap="square" rtlCol="0">
            <a:spAutoFit/>
          </a:bodyPr>
          <a:lstStyle/>
          <a:p>
            <a:pPr algn="ctr" defTabSz="363538">
              <a:tabLst>
                <a:tab pos="903288" algn="l"/>
                <a:tab pos="1077913" algn="l"/>
              </a:tabLst>
            </a:pPr>
            <a:r>
              <a:rPr lang="fr-FR" sz="2800" b="1" cap="small" dirty="0">
                <a:solidFill>
                  <a:srgbClr val="FFFFFF"/>
                </a:solidFill>
              </a:rPr>
              <a:t>Message de la PNIN</a:t>
            </a:r>
          </a:p>
        </p:txBody>
      </p:sp>
      <p:sp>
        <p:nvSpPr>
          <p:cNvPr id="2" name="Rectangle 1"/>
          <p:cNvSpPr/>
          <p:nvPr/>
        </p:nvSpPr>
        <p:spPr>
          <a:xfrm>
            <a:off x="240632" y="1074477"/>
            <a:ext cx="8769224" cy="4583691"/>
          </a:xfrm>
          <a:prstGeom prst="rect">
            <a:avLst/>
          </a:prstGeom>
        </p:spPr>
        <p:txBody>
          <a:bodyPr wrap="square">
            <a:spAutoFit/>
          </a:bodyPr>
          <a:lstStyle/>
          <a:p>
            <a:pPr marL="176213" lvl="1" indent="-79375" algn="just">
              <a:lnSpc>
                <a:spcPct val="150000"/>
              </a:lnSpc>
              <a:spcBef>
                <a:spcPts val="1200"/>
              </a:spcBef>
              <a:spcAft>
                <a:spcPts val="600"/>
              </a:spcAft>
              <a:defRPr/>
            </a:pPr>
            <a:r>
              <a:rPr lang="fr-FR" sz="2800" dirty="0">
                <a:solidFill>
                  <a:schemeClr val="accent4">
                    <a:lumMod val="75000"/>
                  </a:schemeClr>
                </a:solidFill>
                <a:latin typeface="+mj-lt"/>
              </a:rPr>
              <a:t>La PNIN fournit des informations utiles et crédibles.</a:t>
            </a:r>
          </a:p>
          <a:p>
            <a:pPr marL="176213" lvl="1" indent="-79375" algn="just">
              <a:lnSpc>
                <a:spcPct val="150000"/>
              </a:lnSpc>
              <a:spcBef>
                <a:spcPts val="1200"/>
              </a:spcBef>
              <a:spcAft>
                <a:spcPts val="600"/>
              </a:spcAft>
              <a:defRPr/>
            </a:pPr>
            <a:r>
              <a:rPr lang="fr-FR" sz="2800" dirty="0">
                <a:solidFill>
                  <a:schemeClr val="accent4">
                    <a:lumMod val="75000"/>
                  </a:schemeClr>
                </a:solidFill>
                <a:latin typeface="+mj-lt"/>
              </a:rPr>
              <a:t>Elle aide les Autorités à formuler les priorités et les programmes pour lutter contre toutes les formes de malnutrition au Niger </a:t>
            </a:r>
          </a:p>
          <a:p>
            <a:pPr marL="176213" lvl="1" indent="-79375" algn="just">
              <a:lnSpc>
                <a:spcPct val="150000"/>
              </a:lnSpc>
              <a:spcBef>
                <a:spcPts val="1200"/>
              </a:spcBef>
              <a:spcAft>
                <a:spcPts val="600"/>
              </a:spcAft>
              <a:defRPr/>
            </a:pPr>
            <a:r>
              <a:rPr lang="fr-FR" sz="2800" dirty="0">
                <a:solidFill>
                  <a:schemeClr val="accent4">
                    <a:lumMod val="75000"/>
                  </a:schemeClr>
                </a:solidFill>
                <a:latin typeface="+mj-lt"/>
                <a:hlinkClick r:id="rId5"/>
              </a:rPr>
              <a:t>https://pnin-niger.org</a:t>
            </a:r>
            <a:endParaRPr lang="fr-FR" sz="2800" dirty="0">
              <a:solidFill>
                <a:schemeClr val="accent4">
                  <a:lumMod val="75000"/>
                </a:schemeClr>
              </a:solidFill>
              <a:latin typeface="+mj-lt"/>
            </a:endParaRPr>
          </a:p>
          <a:p>
            <a:pPr marL="176213" lvl="1" indent="-79375" algn="just">
              <a:lnSpc>
                <a:spcPct val="150000"/>
              </a:lnSpc>
              <a:spcBef>
                <a:spcPts val="1200"/>
              </a:spcBef>
              <a:spcAft>
                <a:spcPts val="600"/>
              </a:spcAft>
              <a:defRPr/>
            </a:pPr>
            <a:r>
              <a:rPr lang="fr-FR" sz="2800" dirty="0">
                <a:solidFill>
                  <a:schemeClr val="accent4">
                    <a:lumMod val="75000"/>
                  </a:schemeClr>
                </a:solidFill>
                <a:latin typeface="+mj-lt"/>
              </a:rPr>
              <a:t>La PNIN est votre service 24h/24. Consultez-la.</a:t>
            </a:r>
          </a:p>
        </p:txBody>
      </p:sp>
    </p:spTree>
    <p:extLst>
      <p:ext uri="{BB962C8B-B14F-4D97-AF65-F5344CB8AC3E}">
        <p14:creationId xmlns:p14="http://schemas.microsoft.com/office/powerpoint/2010/main" val="33172104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rme 2">
            <a:extLst>
              <a:ext uri="{FF2B5EF4-FFF2-40B4-BE49-F238E27FC236}">
                <a16:creationId xmlns:a16="http://schemas.microsoft.com/office/drawing/2014/main" xmlns="" id="{1B4F30C4-0278-4E91-930A-109066B3E455}"/>
              </a:ext>
            </a:extLst>
          </p:cNvPr>
          <p:cNvSpPr>
            <a:spLocks/>
          </p:cNvSpPr>
          <p:nvPr/>
        </p:nvSpPr>
        <p:spPr bwMode="auto">
          <a:xfrm>
            <a:off x="184822" y="2852935"/>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p:txBody>
      </p:sp>
      <p:grpSp>
        <p:nvGrpSpPr>
          <p:cNvPr id="14" name="Groupe 13"/>
          <p:cNvGrpSpPr/>
          <p:nvPr/>
        </p:nvGrpSpPr>
        <p:grpSpPr>
          <a:xfrm>
            <a:off x="6983413" y="0"/>
            <a:ext cx="2160587"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b="1"/>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87312" y="4076936"/>
            <a:ext cx="4277176" cy="2016224"/>
          </a:xfrm>
          <a:prstGeom prst="rect">
            <a:avLst/>
          </a:prstGeom>
        </p:spPr>
      </p:pic>
      <p:sp>
        <p:nvSpPr>
          <p:cNvPr id="20" name="Forme 2">
            <a:extLst>
              <a:ext uri="{FF2B5EF4-FFF2-40B4-BE49-F238E27FC236}">
                <a16:creationId xmlns:a16="http://schemas.microsoft.com/office/drawing/2014/main" xmlns="" id="{1B4F30C4-0278-4E91-930A-109066B3E455}"/>
              </a:ext>
            </a:extLst>
          </p:cNvPr>
          <p:cNvSpPr>
            <a:spLocks/>
          </p:cNvSpPr>
          <p:nvPr/>
        </p:nvSpPr>
        <p:spPr bwMode="auto">
          <a:xfrm>
            <a:off x="2541181" y="6350"/>
            <a:ext cx="4442232" cy="589073"/>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3600" dirty="0">
                <a:ln w="0"/>
                <a:solidFill>
                  <a:schemeClr val="bg1"/>
                </a:solidFill>
                <a:effectLst>
                  <a:outerShdw blurRad="38100" dist="19050" dir="2700000" algn="tl" rotWithShape="0">
                    <a:schemeClr val="dk1">
                      <a:alpha val="40000"/>
                    </a:schemeClr>
                  </a:outerShdw>
                </a:effectLst>
                <a:latin typeface="Calibri" pitchFamily="34" charset="0"/>
              </a:rPr>
              <a:t>https://pnin-niger.org</a:t>
            </a:r>
          </a:p>
        </p:txBody>
      </p:sp>
    </p:spTree>
    <p:extLst>
      <p:ext uri="{BB962C8B-B14F-4D97-AF65-F5344CB8AC3E}">
        <p14:creationId xmlns:p14="http://schemas.microsoft.com/office/powerpoint/2010/main" val="406305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9"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dissolve">
                                      <p:cBhvr>
                                        <p:cTn id="16" dur="500"/>
                                        <p:tgtEl>
                                          <p:spTgt spid="2"/>
                                        </p:tgtEl>
                                      </p:cBhvr>
                                    </p:animEffect>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0-#ppt_w/2"/>
                                          </p:val>
                                        </p:tav>
                                        <p:tav tm="100000">
                                          <p:val>
                                            <p:strVal val="#ppt_x"/>
                                          </p:val>
                                        </p:tav>
                                      </p:tavLst>
                                    </p:anim>
                                    <p:anim calcmode="lin" valueType="num">
                                      <p:cBhvr additive="base">
                                        <p:cTn id="21"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Lst>
  </p:timing>
</p:sld>
</file>

<file path=ppt/theme/theme1.xml><?xml version="1.0" encoding="utf-8"?>
<a:theme xmlns:a="http://schemas.openxmlformats.org/drawingml/2006/main" name="Office Them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6798</TotalTime>
  <Words>2927</Words>
  <Application>Microsoft Office PowerPoint</Application>
  <PresentationFormat>Affichage à l'écran (4:3)</PresentationFormat>
  <Paragraphs>586</Paragraphs>
  <Slides>34</Slides>
  <Notes>34</Notes>
  <HiddenSlides>1</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34</vt:i4>
      </vt:variant>
    </vt:vector>
  </HeadingPairs>
  <TitlesOfParts>
    <vt:vector size="44" baseType="lpstr">
      <vt:lpstr>Arial</vt:lpstr>
      <vt:lpstr>Calibri</vt:lpstr>
      <vt:lpstr>Calibri Light</vt:lpstr>
      <vt:lpstr>Cambria</vt:lpstr>
      <vt:lpstr>Times New Roman</vt:lpstr>
      <vt:lpstr>Trebuchet MS</vt:lpstr>
      <vt:lpstr>Wingdings</vt:lpstr>
      <vt:lpstr>Wingdings 2</vt:lpstr>
      <vt:lpstr>Office Theme</vt:lpstr>
      <vt:lpstr>Thème Office</vt:lpstr>
      <vt:lpstr>Etude qualitative sur les connaissances, pratiques et comportements en matière de nutrition et de l’alimentation des enfants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 en nutrition</dc:title>
  <dc:creator>Issiak Balarabe MAHAMANE</dc:creator>
  <cp:lastModifiedBy>Utilisateur Windows</cp:lastModifiedBy>
  <cp:revision>175</cp:revision>
  <cp:lastPrinted>2020-05-27T08:23:16Z</cp:lastPrinted>
  <dcterms:created xsi:type="dcterms:W3CDTF">2020-04-04T09:56:18Z</dcterms:created>
  <dcterms:modified xsi:type="dcterms:W3CDTF">2022-12-14T13:05:05Z</dcterms:modified>
</cp:coreProperties>
</file>