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handoutMasterIdLst>
    <p:handoutMasterId r:id="rId31"/>
  </p:handoutMasterIdLst>
  <p:sldIdLst>
    <p:sldId id="290" r:id="rId2"/>
    <p:sldId id="281" r:id="rId3"/>
    <p:sldId id="283" r:id="rId4"/>
    <p:sldId id="284" r:id="rId5"/>
    <p:sldId id="286" r:id="rId6"/>
    <p:sldId id="287" r:id="rId7"/>
    <p:sldId id="288" r:id="rId8"/>
    <p:sldId id="291" r:id="rId9"/>
    <p:sldId id="308" r:id="rId10"/>
    <p:sldId id="309" r:id="rId11"/>
    <p:sldId id="302" r:id="rId12"/>
    <p:sldId id="292" r:id="rId13"/>
    <p:sldId id="295" r:id="rId14"/>
    <p:sldId id="297" r:id="rId15"/>
    <p:sldId id="312" r:id="rId16"/>
    <p:sldId id="313" r:id="rId17"/>
    <p:sldId id="314" r:id="rId18"/>
    <p:sldId id="298" r:id="rId19"/>
    <p:sldId id="299" r:id="rId20"/>
    <p:sldId id="300" r:id="rId21"/>
    <p:sldId id="301" r:id="rId22"/>
    <p:sldId id="315" r:id="rId23"/>
    <p:sldId id="316" r:id="rId24"/>
    <p:sldId id="317" r:id="rId25"/>
    <p:sldId id="318" r:id="rId26"/>
    <p:sldId id="303" r:id="rId27"/>
    <p:sldId id="307" r:id="rId28"/>
    <p:sldId id="30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90"/>
            <p14:sldId id="281"/>
            <p14:sldId id="283"/>
            <p14:sldId id="284"/>
            <p14:sldId id="286"/>
            <p14:sldId id="287"/>
            <p14:sldId id="288"/>
          </p14:sldIdLst>
        </p14:section>
        <p14:section name="Design, Morph, Annotate, Work Together, Tell Me" id="{B9B51309-D148-4332-87C2-07BE32FBCA3B}">
          <p14:sldIdLst>
            <p14:sldId id="291"/>
            <p14:sldId id="308"/>
            <p14:sldId id="309"/>
            <p14:sldId id="302"/>
            <p14:sldId id="292"/>
            <p14:sldId id="295"/>
            <p14:sldId id="297"/>
            <p14:sldId id="312"/>
            <p14:sldId id="313"/>
            <p14:sldId id="314"/>
            <p14:sldId id="298"/>
            <p14:sldId id="299"/>
            <p14:sldId id="300"/>
            <p14:sldId id="301"/>
            <p14:sldId id="315"/>
            <p14:sldId id="316"/>
            <p14:sldId id="317"/>
            <p14:sldId id="318"/>
            <p14:sldId id="303"/>
            <p14:sldId id="307"/>
            <p14:sldId id="306"/>
          </p14:sldIdLst>
        </p14:section>
        <p14:section name="Learn More" id="{2CC34DB2-6590-42C0-AD4B-A04C606018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 id="3" name="Aboubacar" initials="A"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4726"/>
    <a:srgbClr val="404040"/>
    <a:srgbClr val="FF9B45"/>
    <a:srgbClr val="DD462F"/>
    <a:srgbClr val="F8CFB6"/>
    <a:srgbClr val="F8CAB6"/>
    <a:srgbClr val="923922"/>
    <a:srgbClr val="F5F5F5"/>
    <a:srgbClr val="F2F2F2"/>
    <a:srgbClr val="D2B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214" autoAdjust="0"/>
  </p:normalViewPr>
  <p:slideViewPr>
    <p:cSldViewPr snapToGrid="0">
      <p:cViewPr varScale="1">
        <p:scale>
          <a:sx n="68" d="100"/>
          <a:sy n="68" d="100"/>
        </p:scale>
        <p:origin x="616" y="4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9" d="100"/>
          <a:sy n="69" d="100"/>
        </p:scale>
        <p:origin x="2784"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680FBE-A8DF-4758-9AC4-3A9E1039168F}" type="datetimeFigureOut">
              <a:rPr lang="en-US" smtClean="0"/>
              <a:pPr/>
              <a:t>2/5/2023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679768-A2FC-4D08-91F6-8DCE6C566B36}" type="slidenum">
              <a:rPr lang="en-US" smtClean="0"/>
              <a:pPr/>
              <a:t>‹N°›</a:t>
            </a:fld>
            <a:endParaRPr lang="en-US"/>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pPr/>
              <a:t>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pPr/>
              <a:t>‹N°›</a:t>
            </a:fld>
            <a:endParaRPr lang="en-US"/>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pPr/>
              <a:t>1</a:t>
            </a:fld>
            <a:endParaRPr lang="en-US"/>
          </a:p>
        </p:txBody>
      </p:sp>
    </p:spTree>
    <p:extLst>
      <p:ext uri="{BB962C8B-B14F-4D97-AF65-F5344CB8AC3E}">
        <p14:creationId xmlns:p14="http://schemas.microsoft.com/office/powerpoint/2010/main" val="1782560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a:xfrm>
            <a:off x="521207" y="448056"/>
            <a:ext cx="6877119" cy="640080"/>
          </a:xfrm>
        </p:spPr>
        <p:txBody>
          <a:bodyPr anchor="b" anchorCtr="0">
            <a:normAutofit/>
          </a:bodyPr>
          <a:lstStyle>
            <a:lvl1pPr>
              <a:defRPr sz="2800">
                <a:solidFill>
                  <a:schemeClr val="bg2">
                    <a:lumMod val="25000"/>
                  </a:schemeClr>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a:lnSpc>
                <a:spcPct val="150000"/>
              </a:lnSpc>
              <a:spcBef>
                <a:spcPts val="1000"/>
              </a:spcBef>
              <a:spcAft>
                <a:spcPts val="1200"/>
              </a:spcAft>
              <a:buNone/>
            </a:pPr>
            <a:r>
              <a:rPr lang="en-US"/>
              <a:t>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
        <p:nvSpPr>
          <p:cNvPr id="6"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8BEEBAAA-29B5-4AF5-BC5F-7E580C29002D}" type="datetimeFigureOut">
              <a:rPr lang="en-US" smtClean="0"/>
              <a:pPr/>
              <a:t>2/5/2023</a:t>
            </a:fld>
            <a:endParaRPr lang="en-US" dirty="0"/>
          </a:p>
        </p:txBody>
      </p:sp>
      <p:sp>
        <p:nvSpPr>
          <p:cNvPr id="7"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endParaRPr lang="en-US"/>
          </a:p>
        </p:txBody>
      </p:sp>
      <p:sp>
        <p:nvSpPr>
          <p:cNvPr id="8" name="Slide Number Placeholder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‹N°›</a:t>
            </a:fld>
            <a:endParaRPr lang="en-US" dirty="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Rectangle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521208" y="1536192"/>
            <a:ext cx="6876288" cy="640080"/>
          </a:xfrm>
        </p:spPr>
        <p:txBody>
          <a:bodyPr>
            <a:normAutofit/>
          </a:bodyPr>
          <a:lstStyle>
            <a:lvl1pPr>
              <a:defRPr sz="3600">
                <a:solidFill>
                  <a:schemeClr val="bg1"/>
                </a:solidFill>
              </a:defRPr>
            </a:lvl1pPr>
          </a:lstStyle>
          <a:p>
            <a:r>
              <a:rPr lang="en-US"/>
              <a:t>Click to edit Master title style</a:t>
            </a:r>
            <a:endParaRPr lang="en-US" dirty="0"/>
          </a:p>
        </p:txBody>
      </p:sp>
      <p:sp>
        <p:nvSpPr>
          <p:cNvPr id="7" name="Content Placeholder 6"/>
          <p:cNvSpPr>
            <a:spLocks noGrp="1"/>
          </p:cNvSpPr>
          <p:nvPr>
            <p:ph sz="quarter" idx="13"/>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a:lnSpc>
                <a:spcPct val="150000"/>
              </a:lnSpc>
              <a:spcBef>
                <a:spcPts val="1000"/>
              </a:spcBef>
              <a:spcAft>
                <a:spcPts val="1200"/>
              </a:spcAft>
              <a:buNone/>
            </a:pPr>
            <a:r>
              <a:rPr lang="en-US"/>
              <a:t>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Tree>
    <p:extLst>
      <p:ext uri="{BB962C8B-B14F-4D97-AF65-F5344CB8AC3E}">
        <p14:creationId xmlns:p14="http://schemas.microsoft.com/office/powerpoint/2010/main" val="13356555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sp>
        <p:nvSpPr>
          <p:cNvPr id="2" name="Title Placeholder 1"/>
          <p:cNvSpPr>
            <a:spLocks noGrp="1"/>
          </p:cNvSpPr>
          <p:nvPr>
            <p:ph type="title"/>
          </p:nvPr>
        </p:nvSpPr>
        <p:spPr>
          <a:xfrm>
            <a:off x="521208" y="448056"/>
            <a:ext cx="6876288" cy="64008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539496" y="1435608"/>
            <a:ext cx="4416552" cy="3977640"/>
          </a:xfrm>
          <a:prstGeom prst="rect">
            <a:avLst/>
          </a:prstGeom>
        </p:spPr>
        <p:txBody>
          <a:bodyPr vert="horz" lIns="91440" tIns="45720" rIns="91440" bIns="45720" rtlCol="0">
            <a:normAutofit/>
          </a:bodyPr>
          <a:lstStyle/>
          <a:p>
            <a:pPr lvl="0"/>
            <a:r>
              <a:rPr lang="en-US" dirty="0"/>
              <a:t>Edit Master text styles</a:t>
            </a:r>
          </a:p>
          <a:p>
            <a:pPr marL="228600" lvl="0" indent="-228600" algn="l" defTabSz="914400" rtl="0" eaLnBrk="1" latinLnBrk="0" hangingPunct="1">
              <a:lnSpc>
                <a:spcPct val="90000"/>
              </a:lnSpc>
              <a:spcBef>
                <a:spcPct val="30000"/>
              </a:spcBef>
              <a:buFont typeface="Arial" panose="020B0604020202020204" pitchFamily="34" charset="0"/>
              <a:buChar char="•"/>
            </a:pPr>
            <a:r>
              <a:rPr lang="en-US" dirty="0"/>
              <a:t>Second level</a:t>
            </a:r>
          </a:p>
          <a:p>
            <a:pPr marL="685800" lvl="1" indent="-228600" algn="l" defTabSz="914400" rtl="0" eaLnBrk="1" latinLnBrk="0" hangingPunct="1">
              <a:lnSpc>
                <a:spcPct val="90000"/>
              </a:lnSpc>
              <a:spcBef>
                <a:spcPct val="30000"/>
              </a:spcBef>
              <a:buFont typeface="Arial" panose="020B0604020202020204" pitchFamily="34" charset="0"/>
              <a:buChar char="•"/>
            </a:pPr>
            <a:r>
              <a:rPr lang="en-US" dirty="0"/>
              <a:t>Third level</a:t>
            </a:r>
          </a:p>
          <a:p>
            <a:pPr marL="1143000" lvl="2" indent="-228600" algn="l" defTabSz="914400" rtl="0" eaLnBrk="1" latinLnBrk="0" hangingPunct="1">
              <a:lnSpc>
                <a:spcPct val="90000"/>
              </a:lnSpc>
              <a:spcBef>
                <a:spcPct val="30000"/>
              </a:spcBef>
              <a:buFont typeface="Arial" panose="020B0604020202020204" pitchFamily="34" charset="0"/>
              <a:buChar char="•"/>
            </a:pPr>
            <a:r>
              <a:rPr lang="en-US" dirty="0"/>
              <a:t>Fourth level</a:t>
            </a:r>
          </a:p>
          <a:p>
            <a:pPr marL="1600200" lvl="3" indent="-228600" algn="l" defTabSz="914400" rtl="0" eaLnBrk="1" latinLnBrk="0" hangingPunct="1">
              <a:lnSpc>
                <a:spcPct val="90000"/>
              </a:lnSpc>
              <a:spcBef>
                <a:spcPct val="30000"/>
              </a:spcBef>
              <a:buFont typeface="Arial" panose="020B0604020202020204" pitchFamily="34" charset="0"/>
              <a:buChar char="•"/>
            </a:pPr>
            <a:r>
              <a:rPr lang="en-US" dirty="0"/>
              <a:t>Fifth level</a:t>
            </a:r>
          </a:p>
        </p:txBody>
      </p:sp>
      <p:sp>
        <p:nvSpPr>
          <p:cNvPr id="4"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8BEEBAAA-29B5-4AF5-BC5F-7E580C29002D}" type="datetimeFigureOut">
              <a:rPr lang="en-US" smtClean="0"/>
              <a:pPr/>
              <a:t>2/5/2023</a:t>
            </a:fld>
            <a:endParaRPr lang="en-US" dirty="0"/>
          </a:p>
        </p:txBody>
      </p:sp>
      <p:sp>
        <p:nvSpPr>
          <p:cNvPr id="5"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75904"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‹N°›</a:t>
            </a:fld>
            <a:endParaRPr lang="en-US"/>
          </a:p>
        </p:txBody>
      </p:sp>
      <p:cxnSp>
        <p:nvCxnSpPr>
          <p:cNvPr id="8" name="Straight Connector 7"/>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1207" y="874643"/>
            <a:ext cx="7489731" cy="1301629"/>
          </a:xfrm>
        </p:spPr>
        <p:txBody>
          <a:bodyPr anchor="ctr" anchorCtr="0">
            <a:normAutofit fontScale="90000"/>
          </a:bodyPr>
          <a:lstStyle/>
          <a:p>
            <a:pPr algn="ctr"/>
            <a:r>
              <a:rPr lang="fr-FR" sz="17900" b="1" dirty="0"/>
              <a:t>BOOST</a:t>
            </a:r>
          </a:p>
        </p:txBody>
      </p:sp>
      <p:sp>
        <p:nvSpPr>
          <p:cNvPr id="3" name="Subtitle 2"/>
          <p:cNvSpPr>
            <a:spLocks noGrp="1"/>
          </p:cNvSpPr>
          <p:nvPr>
            <p:ph sz="quarter" idx="13"/>
          </p:nvPr>
        </p:nvSpPr>
        <p:spPr/>
        <p:txBody>
          <a:bodyPr>
            <a:normAutofit/>
          </a:bodyPr>
          <a:lstStyle/>
          <a:p>
            <a:r>
              <a:rPr lang="en-US" sz="2000" b="1" dirty="0"/>
              <a:t>A propos de </a:t>
            </a:r>
            <a:r>
              <a:rPr lang="fr-FR" sz="2000" dirty="0"/>
              <a:t>BOOST </a:t>
            </a:r>
          </a:p>
          <a:p>
            <a:pPr algn="just"/>
            <a:r>
              <a:rPr lang="fr-FR" sz="1600" b="1" dirty="0"/>
              <a:t>BOOST, un outil pour donner un « </a:t>
            </a:r>
            <a:r>
              <a:rPr lang="fr-FR" sz="1600" b="1" dirty="0" err="1"/>
              <a:t>BOOSTer</a:t>
            </a:r>
            <a:r>
              <a:rPr lang="fr-FR" sz="1600" b="1" dirty="0"/>
              <a:t> » l'efficacité des dépenses publiques.  BOOST n’est pas un sigle. C’est le nom d’un nouvel outil de traitement de données élaboré à la Banque mondiale pour contribuer à améliorer les performances du secteur public.  </a:t>
            </a:r>
          </a:p>
          <a:p>
            <a:r>
              <a:rPr lang="en-US" sz="700" dirty="0"/>
              <a:t> </a:t>
            </a:r>
            <a:endParaRPr lang="fr-FR" sz="700" dirty="0"/>
          </a:p>
        </p:txBody>
      </p:sp>
    </p:spTree>
    <p:extLst>
      <p:ext uri="{BB962C8B-B14F-4D97-AF65-F5344CB8AC3E}">
        <p14:creationId xmlns:p14="http://schemas.microsoft.com/office/powerpoint/2010/main" val="4080759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fr-FR" b="1" dirty="0"/>
              <a:t>Objectifs</a:t>
            </a:r>
            <a:endParaRPr lang="en-US" sz="3600" b="1" dirty="0">
              <a:latin typeface="Segoe UI Light" panose="020B0502040204020203" pitchFamily="34" charset="0"/>
              <a:cs typeface="Segoe UI Light" panose="020B0502040204020203" pitchFamily="34" charset="0"/>
            </a:endParaRPr>
          </a:p>
        </p:txBody>
      </p:sp>
      <p:sp>
        <p:nvSpPr>
          <p:cNvPr id="2" name="Content Placeholder 1"/>
          <p:cNvSpPr>
            <a:spLocks noGrp="1"/>
          </p:cNvSpPr>
          <p:nvPr>
            <p:ph sz="quarter" idx="10"/>
          </p:nvPr>
        </p:nvSpPr>
        <p:spPr>
          <a:xfrm>
            <a:off x="244929" y="1306285"/>
            <a:ext cx="11609613" cy="5225144"/>
          </a:xfrm>
        </p:spPr>
        <p:txBody>
          <a:bodyPr>
            <a:noAutofit/>
          </a:bodyPr>
          <a:lstStyle/>
          <a:p>
            <a:pPr marL="171450" lvl="0" indent="-171450" algn="just">
              <a:buFont typeface="Wingdings" panose="05000000000000000000" pitchFamily="2" charset="2"/>
              <a:buChar char="Ø"/>
            </a:pPr>
            <a:r>
              <a:rPr lang="fr-FR" sz="2000" b="1" dirty="0"/>
              <a:t>L’outil de données BOOST </a:t>
            </a:r>
            <a:r>
              <a:rPr lang="fr-FR" sz="2000" b="1" dirty="0" smtClean="0"/>
              <a:t>permet </a:t>
            </a:r>
            <a:r>
              <a:rPr lang="fr-FR" sz="2000" b="1" dirty="0"/>
              <a:t>de déterminer aisément comment améliorer l’affectation et l’utilisation des dépenses publiques. </a:t>
            </a:r>
            <a:endParaRPr lang="fr-FR" sz="2000" dirty="0"/>
          </a:p>
          <a:p>
            <a:pPr marL="171450" lvl="0" indent="-171450" algn="just">
              <a:buFont typeface="Wingdings" panose="05000000000000000000" pitchFamily="2" charset="2"/>
              <a:buChar char="Ø"/>
            </a:pPr>
            <a:r>
              <a:rPr lang="fr-FR" sz="2000" b="1" dirty="0"/>
              <a:t>BOOST rend plus accessibles les données détaillées sur les dépenses publiques. </a:t>
            </a:r>
            <a:endParaRPr lang="fr-FR" sz="2000" dirty="0"/>
          </a:p>
          <a:p>
            <a:pPr marL="171450" lvl="0" indent="-171450" algn="just">
              <a:buFont typeface="Wingdings" panose="05000000000000000000" pitchFamily="2" charset="2"/>
              <a:buChar char="Ø"/>
            </a:pPr>
            <a:r>
              <a:rPr lang="fr-FR" sz="2000" b="1" dirty="0"/>
              <a:t>BOOST facilite les travaux d’analyse, les rend plus pratiques et plus perspicaces pour éclairer les recommandations stratégiques sur l’amélioration de la qualité et de l’efficacité de la prestation des services publics.</a:t>
            </a:r>
            <a:endParaRPr lang="fr-FR" sz="2000" dirty="0"/>
          </a:p>
          <a:p>
            <a:pPr marL="171450" lvl="0" indent="-171450" algn="just">
              <a:buFont typeface="Wingdings" panose="05000000000000000000" pitchFamily="2" charset="2"/>
              <a:buChar char="Ø"/>
            </a:pPr>
            <a:r>
              <a:rPr lang="fr-FR" sz="2000" b="1" dirty="0"/>
              <a:t>BOOST est en cours d’utilisation dans plus de 40 pays à travers le monde (jusqu’en mai 2019), pour que les citoyens puissent suivre plus activement les dépenses publiques. </a:t>
            </a:r>
            <a:endParaRPr lang="fr-FR" sz="2000" dirty="0"/>
          </a:p>
          <a:p>
            <a:pPr algn="just"/>
            <a:endParaRPr lang="fr-FR" sz="2600" dirty="0"/>
          </a:p>
        </p:txBody>
      </p:sp>
    </p:spTree>
    <p:extLst>
      <p:ext uri="{BB962C8B-B14F-4D97-AF65-F5344CB8AC3E}">
        <p14:creationId xmlns:p14="http://schemas.microsoft.com/office/powerpoint/2010/main" val="9580368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latin typeface="Segoe UI Light" panose="020B0502040204020203" pitchFamily="34" charset="0"/>
                <a:cs typeface="Segoe UI Light" panose="020B0502040204020203" pitchFamily="34" charset="0"/>
              </a:rPr>
              <a:t>Le Principe</a:t>
            </a:r>
            <a:endParaRPr lang="fr-FR" sz="3600" b="1" dirty="0"/>
          </a:p>
        </p:txBody>
      </p:sp>
      <p:sp>
        <p:nvSpPr>
          <p:cNvPr id="3" name="Content Placeholder 2"/>
          <p:cNvSpPr>
            <a:spLocks noGrp="1"/>
          </p:cNvSpPr>
          <p:nvPr>
            <p:ph sz="quarter" idx="10"/>
          </p:nvPr>
        </p:nvSpPr>
        <p:spPr>
          <a:xfrm>
            <a:off x="310243" y="1273629"/>
            <a:ext cx="11642271" cy="5323113"/>
          </a:xfrm>
        </p:spPr>
        <p:txBody>
          <a:bodyPr>
            <a:noAutofit/>
          </a:bodyPr>
          <a:lstStyle/>
          <a:p>
            <a:pPr algn="just"/>
            <a:r>
              <a:rPr lang="fr-FR" sz="2800" b="1" dirty="0"/>
              <a:t>BOOST</a:t>
            </a:r>
            <a:r>
              <a:rPr lang="fr-FR" sz="2800" dirty="0"/>
              <a:t> recueille auprès des services administrateurs des données des finances publiques (DIF), établit les données détaillées sur les dépenses publiques et les présente sous une forme simple, facilement utilisable. Les chercheurs, les responsables publics et les citoyens ordinaires peuvent ensuite utiliser BOOST pour examiner les tendances de l’affectation des ressources publiques, analyser les sources potentielles d’efficacité/inefficacité et devenir mieux informés sur la manière dont est financée la prestation des services publics.</a:t>
            </a:r>
          </a:p>
          <a:p>
            <a:pPr algn="just"/>
            <a:endParaRPr lang="fr-FR" sz="2800" dirty="0"/>
          </a:p>
        </p:txBody>
      </p:sp>
    </p:spTree>
    <p:extLst>
      <p:ext uri="{BB962C8B-B14F-4D97-AF65-F5344CB8AC3E}">
        <p14:creationId xmlns:p14="http://schemas.microsoft.com/office/powerpoint/2010/main" val="32720653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fr-FR" sz="4000" b="1" dirty="0"/>
              <a:t>Comment ca marche ?</a:t>
            </a:r>
            <a:endParaRPr lang="en-US" sz="4800" b="1" dirty="0">
              <a:latin typeface="Segoe UI Light" panose="020B0502040204020203" pitchFamily="34" charset="0"/>
              <a:cs typeface="Segoe UI Light" panose="020B0502040204020203" pitchFamily="34" charset="0"/>
            </a:endParaRPr>
          </a:p>
        </p:txBody>
      </p:sp>
      <p:sp>
        <p:nvSpPr>
          <p:cNvPr id="2" name="Content Placeholder 1"/>
          <p:cNvSpPr>
            <a:spLocks noGrp="1"/>
          </p:cNvSpPr>
          <p:nvPr>
            <p:ph sz="quarter" idx="10"/>
          </p:nvPr>
        </p:nvSpPr>
        <p:spPr>
          <a:xfrm>
            <a:off x="244929" y="1218769"/>
            <a:ext cx="11609613" cy="5394306"/>
          </a:xfrm>
        </p:spPr>
        <p:txBody>
          <a:bodyPr>
            <a:noAutofit/>
          </a:bodyPr>
          <a:lstStyle/>
          <a:p>
            <a:pPr algn="just"/>
            <a:r>
              <a:rPr lang="fr-FR" sz="2600" dirty="0"/>
              <a:t>Le processus commence par le recueil de données détaillées sur les dépenses publiques directement auprès </a:t>
            </a:r>
            <a:r>
              <a:rPr lang="fr-FR" sz="2400" dirty="0"/>
              <a:t>des services administrateurs des données des finances publiques (</a:t>
            </a:r>
            <a:r>
              <a:rPr lang="fr-FR" sz="2600" dirty="0"/>
              <a:t>DIF). En demandant des données brutes au niveau le plus décomposé disponible, la base de données BOOST qui en résulte tire parti de toute l’étendue et la profondeur du système de classification budgétaire d’un pays. Les données sur les dépenses, organisées selon les codes de classification budgétaire d’un pays, sont ensuite élaborées en une seule base de données couvrant tous les dimensions, toutes les unités de dépenses et tous les types de dépenses enregistrées dans le système d’information.</a:t>
            </a:r>
          </a:p>
          <a:p>
            <a:pPr algn="just"/>
            <a:endParaRPr lang="en-US" sz="2800" dirty="0"/>
          </a:p>
          <a:p>
            <a:pPr algn="just"/>
            <a:endParaRPr lang="en-US" sz="2800" dirty="0"/>
          </a:p>
          <a:p>
            <a:pPr algn="just"/>
            <a:endParaRPr lang="fr-FR" sz="2800" dirty="0"/>
          </a:p>
        </p:txBody>
      </p:sp>
    </p:spTree>
    <p:extLst>
      <p:ext uri="{BB962C8B-B14F-4D97-AF65-F5344CB8AC3E}">
        <p14:creationId xmlns:p14="http://schemas.microsoft.com/office/powerpoint/2010/main" val="13858228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1207" y="317424"/>
            <a:ext cx="6877119" cy="640080"/>
          </a:xfrm>
        </p:spPr>
        <p:txBody>
          <a:bodyPr>
            <a:normAutofit/>
          </a:bodyPr>
          <a:lstStyle/>
          <a:p>
            <a:r>
              <a:rPr lang="fr-FR" sz="3600" b="1" dirty="0">
                <a:latin typeface="Segoe UI Light" panose="020B0502040204020203" pitchFamily="34" charset="0"/>
                <a:cs typeface="Segoe UI Light" panose="020B0502040204020203" pitchFamily="34" charset="0"/>
              </a:rPr>
              <a:t>Existe-t-il un « BOOST » standard ?</a:t>
            </a:r>
          </a:p>
        </p:txBody>
      </p:sp>
      <p:sp>
        <p:nvSpPr>
          <p:cNvPr id="2" name="Content Placeholder 1"/>
          <p:cNvSpPr>
            <a:spLocks noGrp="1"/>
          </p:cNvSpPr>
          <p:nvPr>
            <p:ph sz="quarter" idx="10"/>
          </p:nvPr>
        </p:nvSpPr>
        <p:spPr>
          <a:xfrm>
            <a:off x="244929" y="1186111"/>
            <a:ext cx="11609613" cy="5394306"/>
          </a:xfrm>
        </p:spPr>
        <p:txBody>
          <a:bodyPr>
            <a:noAutofit/>
          </a:bodyPr>
          <a:lstStyle/>
          <a:p>
            <a:pPr algn="just"/>
            <a:r>
              <a:rPr lang="fr-FR" sz="2800" b="1" dirty="0"/>
              <a:t>Le contenu de chaque BOOST est propre au pays. </a:t>
            </a:r>
            <a:r>
              <a:rPr lang="fr-FR" sz="2800" dirty="0"/>
              <a:t>Par exemple, certains ministères des Finances ont des systèmes d’informations qui enregistrent les données de dépenses détaillées pour chaque prestataire de services publics (écoles, centres de santé, maison d’agriculteurs, etc.), alors que d’autres peuvent ne disposer que de données agrégées au niveau des régions (directions régionales). Quoi qu’il en soit, tous les BOOST ont certaines caractéristiques communes. </a:t>
            </a:r>
          </a:p>
          <a:p>
            <a:pPr algn="just"/>
            <a:endParaRPr lang="fr-FR" sz="2600" dirty="0"/>
          </a:p>
          <a:p>
            <a:pPr algn="just"/>
            <a:endParaRPr lang="fr-FR" sz="2600" dirty="0"/>
          </a:p>
        </p:txBody>
      </p:sp>
    </p:spTree>
    <p:extLst>
      <p:ext uri="{BB962C8B-B14F-4D97-AF65-F5344CB8AC3E}">
        <p14:creationId xmlns:p14="http://schemas.microsoft.com/office/powerpoint/2010/main" val="17614170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1207" y="317424"/>
            <a:ext cx="11333335" cy="640080"/>
          </a:xfrm>
        </p:spPr>
        <p:txBody>
          <a:bodyPr>
            <a:normAutofit fontScale="90000"/>
          </a:bodyPr>
          <a:lstStyle/>
          <a:p>
            <a:r>
              <a:rPr lang="fr-FR" sz="3600" b="1" dirty="0">
                <a:latin typeface="Segoe UI Light" panose="020B0502040204020203" pitchFamily="34" charset="0"/>
                <a:cs typeface="Segoe UI Light" panose="020B0502040204020203" pitchFamily="34" charset="0"/>
              </a:rPr>
              <a:t>Existe-t-il un « BOOST » standard ?                                 </a:t>
            </a:r>
            <a:r>
              <a:rPr lang="fr-FR" sz="3600" b="1" i="1" dirty="0">
                <a:latin typeface="Segoe UI Light" panose="020B0502040204020203" pitchFamily="34" charset="0"/>
                <a:cs typeface="Segoe UI Light" panose="020B0502040204020203" pitchFamily="34" charset="0"/>
              </a:rPr>
              <a:t>(suite)</a:t>
            </a:r>
          </a:p>
        </p:txBody>
      </p:sp>
      <p:sp>
        <p:nvSpPr>
          <p:cNvPr id="2" name="Content Placeholder 1"/>
          <p:cNvSpPr>
            <a:spLocks noGrp="1"/>
          </p:cNvSpPr>
          <p:nvPr>
            <p:ph sz="quarter" idx="10"/>
          </p:nvPr>
        </p:nvSpPr>
        <p:spPr>
          <a:xfrm>
            <a:off x="244929" y="1186111"/>
            <a:ext cx="11609613" cy="5394306"/>
          </a:xfrm>
        </p:spPr>
        <p:txBody>
          <a:bodyPr>
            <a:noAutofit/>
          </a:bodyPr>
          <a:lstStyle/>
          <a:p>
            <a:r>
              <a:rPr lang="fr-FR" sz="2400" dirty="0"/>
              <a:t>Chaque base de données contient généralement des informations sur le budget approuvé, le budget révisé et les montants effectifs des dépenses ventilées par :</a:t>
            </a:r>
            <a:endParaRPr lang="fr-FR" sz="2400" b="1" i="1" dirty="0"/>
          </a:p>
          <a:p>
            <a:pPr marL="285750" indent="-285750">
              <a:spcBef>
                <a:spcPts val="600"/>
              </a:spcBef>
              <a:spcAft>
                <a:spcPts val="600"/>
              </a:spcAft>
              <a:buFont typeface="Wingdings" panose="05000000000000000000" pitchFamily="2" charset="2"/>
              <a:buChar char="Ø"/>
            </a:pPr>
            <a:r>
              <a:rPr lang="fr-FR" sz="1800" b="1" i="1" dirty="0"/>
              <a:t>niveau de l’administration </a:t>
            </a:r>
            <a:r>
              <a:rPr lang="fr-FR" sz="1800" b="1" dirty="0"/>
              <a:t>(centrale ou locale) ; </a:t>
            </a:r>
          </a:p>
          <a:p>
            <a:pPr marL="285750" indent="-285750">
              <a:spcBef>
                <a:spcPts val="600"/>
              </a:spcBef>
              <a:spcAft>
                <a:spcPts val="600"/>
              </a:spcAft>
              <a:buFont typeface="Wingdings" panose="05000000000000000000" pitchFamily="2" charset="2"/>
              <a:buChar char="Ø"/>
            </a:pPr>
            <a:r>
              <a:rPr lang="fr-FR" sz="1800" b="1" i="1" dirty="0"/>
              <a:t>unité administrative </a:t>
            </a:r>
            <a:r>
              <a:rPr lang="fr-FR" sz="1800" b="1" dirty="0"/>
              <a:t>(généralement un ministère ou une institution, un organisme public, une université, un hôpital ou une école) ; </a:t>
            </a:r>
          </a:p>
          <a:p>
            <a:pPr marL="285750" indent="-285750">
              <a:spcBef>
                <a:spcPts val="600"/>
              </a:spcBef>
              <a:spcAft>
                <a:spcPts val="600"/>
              </a:spcAft>
              <a:buFont typeface="Wingdings" panose="05000000000000000000" pitchFamily="2" charset="2"/>
              <a:buChar char="Ø"/>
            </a:pPr>
            <a:r>
              <a:rPr lang="fr-FR" sz="1800" b="1" i="1" dirty="0"/>
              <a:t>classification économique </a:t>
            </a:r>
            <a:r>
              <a:rPr lang="fr-FR" sz="1800" b="1" dirty="0"/>
              <a:t>(salaires, biens et services, dépenses d’équipement, etc.) ; </a:t>
            </a:r>
          </a:p>
          <a:p>
            <a:pPr marL="285750" indent="-285750">
              <a:spcBef>
                <a:spcPts val="600"/>
              </a:spcBef>
              <a:spcAft>
                <a:spcPts val="600"/>
              </a:spcAft>
              <a:buFont typeface="Wingdings" panose="05000000000000000000" pitchFamily="2" charset="2"/>
              <a:buChar char="Ø"/>
            </a:pPr>
            <a:r>
              <a:rPr lang="fr-FR" sz="1800" b="1" i="1" dirty="0"/>
              <a:t>classification fonctionnelle </a:t>
            </a:r>
            <a:r>
              <a:rPr lang="fr-FR" sz="1800" b="1" dirty="0"/>
              <a:t>(secteur et sous-secteur) ; </a:t>
            </a:r>
          </a:p>
          <a:p>
            <a:pPr marL="285750" indent="-285750">
              <a:spcBef>
                <a:spcPts val="600"/>
              </a:spcBef>
              <a:spcAft>
                <a:spcPts val="600"/>
              </a:spcAft>
              <a:buFont typeface="Wingdings" panose="05000000000000000000" pitchFamily="2" charset="2"/>
              <a:buChar char="Ø"/>
            </a:pPr>
            <a:r>
              <a:rPr lang="fr-FR" sz="1800" b="1" i="1" dirty="0"/>
              <a:t>classification par programme </a:t>
            </a:r>
            <a:r>
              <a:rPr lang="fr-FR" sz="1800" b="1" dirty="0"/>
              <a:t>(si le pays utilise la budgétisation fondée sur les programmes) ; et </a:t>
            </a:r>
          </a:p>
          <a:p>
            <a:pPr marL="285750" indent="-285750">
              <a:spcBef>
                <a:spcPts val="600"/>
              </a:spcBef>
              <a:spcAft>
                <a:spcPts val="600"/>
              </a:spcAft>
              <a:buFont typeface="Wingdings" panose="05000000000000000000" pitchFamily="2" charset="2"/>
              <a:buChar char="Ø"/>
            </a:pPr>
            <a:r>
              <a:rPr lang="fr-FR" sz="1800" b="1" i="1" dirty="0"/>
              <a:t>source de financement </a:t>
            </a:r>
            <a:endParaRPr lang="fr-FR" sz="1800" b="1" dirty="0"/>
          </a:p>
          <a:p>
            <a:pPr algn="just"/>
            <a:endParaRPr lang="fr-FR" sz="2600" dirty="0"/>
          </a:p>
          <a:p>
            <a:pPr algn="just"/>
            <a:endParaRPr lang="fr-FR" sz="2600" dirty="0"/>
          </a:p>
        </p:txBody>
      </p:sp>
    </p:spTree>
    <p:extLst>
      <p:ext uri="{BB962C8B-B14F-4D97-AF65-F5344CB8AC3E}">
        <p14:creationId xmlns:p14="http://schemas.microsoft.com/office/powerpoint/2010/main" val="33180928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1207" y="317424"/>
            <a:ext cx="8486159" cy="640080"/>
          </a:xfrm>
        </p:spPr>
        <p:txBody>
          <a:bodyPr>
            <a:noAutofit/>
          </a:bodyPr>
          <a:lstStyle/>
          <a:p>
            <a:r>
              <a:rPr lang="fr-FR" sz="3600" b="1" dirty="0">
                <a:latin typeface="Segoe UI Light" panose="020B0502040204020203" pitchFamily="34" charset="0"/>
                <a:cs typeface="Segoe UI Light" panose="020B0502040204020203" pitchFamily="34" charset="0"/>
              </a:rPr>
              <a:t>Facilitation d’usage</a:t>
            </a:r>
          </a:p>
        </p:txBody>
      </p:sp>
      <p:sp>
        <p:nvSpPr>
          <p:cNvPr id="2" name="Content Placeholder 1"/>
          <p:cNvSpPr>
            <a:spLocks noGrp="1"/>
          </p:cNvSpPr>
          <p:nvPr>
            <p:ph sz="quarter" idx="10"/>
          </p:nvPr>
        </p:nvSpPr>
        <p:spPr>
          <a:xfrm>
            <a:off x="244929" y="1186111"/>
            <a:ext cx="11609613" cy="5394306"/>
          </a:xfrm>
        </p:spPr>
        <p:txBody>
          <a:bodyPr>
            <a:noAutofit/>
          </a:bodyPr>
          <a:lstStyle/>
          <a:p>
            <a:pPr algn="just"/>
            <a:r>
              <a:rPr lang="fr-FR" sz="2400" b="1" dirty="0"/>
              <a:t>Pour permettre aux utilisateurs de s’y retrouver facilement, parmi toutes ces multiples dimensions, les données sont présentées sur Microsoft Excel avec une interface utilisateur frontale consistant en un tableau croisé dynamique. </a:t>
            </a:r>
            <a:r>
              <a:rPr lang="fr-FR" sz="2400" dirty="0"/>
              <a:t>Ce type de tableau permet à l’utilisateur d’agréger les données à l’aide de différentes combinaisons de classifications budgétaires, ou de choisir (en utilisant des filtres) des éléments de dépenses individuels par secteur, région ou détenteur du budget et de procéder à une analyse plus approfondie pour mieux comprendre comment les dépenses ont évolué.</a:t>
            </a:r>
          </a:p>
          <a:p>
            <a:pPr algn="just"/>
            <a:endParaRPr lang="fr-FR" sz="2400" dirty="0"/>
          </a:p>
          <a:p>
            <a:pPr algn="just"/>
            <a:endParaRPr lang="fr-FR" sz="2400" dirty="0"/>
          </a:p>
        </p:txBody>
      </p:sp>
    </p:spTree>
    <p:extLst>
      <p:ext uri="{BB962C8B-B14F-4D97-AF65-F5344CB8AC3E}">
        <p14:creationId xmlns:p14="http://schemas.microsoft.com/office/powerpoint/2010/main" val="22548297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1207" y="327934"/>
            <a:ext cx="8486159" cy="640080"/>
          </a:xfrm>
        </p:spPr>
        <p:txBody>
          <a:bodyPr>
            <a:noAutofit/>
          </a:bodyPr>
          <a:lstStyle/>
          <a:p>
            <a:r>
              <a:rPr lang="en-US" sz="3600" b="1" dirty="0">
                <a:solidFill>
                  <a:srgbClr val="FF0000"/>
                </a:solidFill>
                <a:latin typeface="Segoe UI Light" panose="020B0502040204020203" pitchFamily="34" charset="0"/>
                <a:cs typeface="Segoe UI Light" panose="020B0502040204020203" pitchFamily="34" charset="0"/>
              </a:rPr>
              <a:t>Concepts de base des finances publiques</a:t>
            </a:r>
          </a:p>
        </p:txBody>
      </p:sp>
      <p:sp>
        <p:nvSpPr>
          <p:cNvPr id="2" name="Content Placeholder 1"/>
          <p:cNvSpPr>
            <a:spLocks noGrp="1"/>
          </p:cNvSpPr>
          <p:nvPr>
            <p:ph sz="quarter" idx="10"/>
          </p:nvPr>
        </p:nvSpPr>
        <p:spPr>
          <a:xfrm>
            <a:off x="244929" y="1186111"/>
            <a:ext cx="11609613" cy="5394306"/>
          </a:xfrm>
        </p:spPr>
        <p:txBody>
          <a:bodyPr>
            <a:noAutofit/>
          </a:bodyPr>
          <a:lstStyle/>
          <a:p>
            <a:pPr algn="ctr"/>
            <a:r>
              <a:rPr lang="fr-FR" sz="3200" b="1" dirty="0"/>
              <a:t>LA CLASSIFICATION DES DEPENSES</a:t>
            </a:r>
            <a:endParaRPr lang="fr-FR" sz="3200" dirty="0"/>
          </a:p>
          <a:p>
            <a:pPr algn="just"/>
            <a:r>
              <a:rPr lang="fr-FR" sz="3200" dirty="0"/>
              <a:t>Les dépenses du budget général, des budgets annexes et des comptes spéciaux du Trésor sont présentées selon les classifications administrative, par programme, fonctionnelle,  économique et additionnelles.</a:t>
            </a:r>
          </a:p>
          <a:p>
            <a:r>
              <a:rPr lang="fr-FR" dirty="0"/>
              <a:t> </a:t>
            </a:r>
          </a:p>
          <a:p>
            <a:pPr algn="just"/>
            <a:endParaRPr lang="en-US" sz="2800" dirty="0"/>
          </a:p>
          <a:p>
            <a:pPr algn="just"/>
            <a:endParaRPr lang="fr-FR" sz="2600" dirty="0"/>
          </a:p>
        </p:txBody>
      </p:sp>
    </p:spTree>
    <p:extLst>
      <p:ext uri="{BB962C8B-B14F-4D97-AF65-F5344CB8AC3E}">
        <p14:creationId xmlns:p14="http://schemas.microsoft.com/office/powerpoint/2010/main" val="37497779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21206" y="448056"/>
            <a:ext cx="10173297" cy="640080"/>
          </a:xfrm>
        </p:spPr>
        <p:txBody>
          <a:bodyPr>
            <a:noAutofit/>
          </a:bodyPr>
          <a:lstStyle/>
          <a:p>
            <a:r>
              <a:rPr lang="fr-FR" sz="2000" i="1" dirty="0">
                <a:latin typeface="Arial Black" pitchFamily="34" charset="0"/>
              </a:rPr>
              <a:t>COMPOSITION  IMPUTATION DU BUDGET DES MOYENS</a:t>
            </a:r>
          </a:p>
        </p:txBody>
      </p:sp>
      <p:sp>
        <p:nvSpPr>
          <p:cNvPr id="4" name="ZoneTexte 3"/>
          <p:cNvSpPr txBox="1"/>
          <p:nvPr/>
        </p:nvSpPr>
        <p:spPr>
          <a:xfrm>
            <a:off x="766119" y="1375719"/>
            <a:ext cx="10939849" cy="5386090"/>
          </a:xfrm>
          <a:prstGeom prst="rect">
            <a:avLst/>
          </a:prstGeom>
          <a:noFill/>
        </p:spPr>
        <p:txBody>
          <a:bodyPr wrap="square" rtlCol="0">
            <a:spAutoFit/>
          </a:bodyPr>
          <a:lstStyle/>
          <a:p>
            <a:pPr lvl="0"/>
            <a:r>
              <a:rPr lang="fr-FR" b="1" dirty="0"/>
              <a:t>Titre (1,1)</a:t>
            </a:r>
            <a:r>
              <a:rPr lang="fr-FR" dirty="0"/>
              <a:t> : codifié sur 1 caractère  à partir de la 1ère position, retrace les grandes catégories de nature des dépenses.  </a:t>
            </a:r>
          </a:p>
          <a:p>
            <a:pPr lvl="0"/>
            <a:r>
              <a:rPr lang="fr-FR" b="1" dirty="0"/>
              <a:t>Section (2,2): </a:t>
            </a:r>
            <a:r>
              <a:rPr lang="fr-FR" dirty="0"/>
              <a:t>codifiée sur 2 caractères à partir de la 2</a:t>
            </a:r>
            <a:r>
              <a:rPr lang="fr-FR" baseline="30000" dirty="0"/>
              <a:t>ième</a:t>
            </a:r>
            <a:r>
              <a:rPr lang="fr-FR" dirty="0"/>
              <a:t> position, signifie le ministère ou l’institution destinataire o</a:t>
            </a:r>
            <a:r>
              <a:rPr lang="fr-FR" b="1" dirty="0"/>
              <a:t>u gestionnaire </a:t>
            </a:r>
            <a:r>
              <a:rPr lang="fr-FR" dirty="0"/>
              <a:t>de la dépense.</a:t>
            </a:r>
          </a:p>
          <a:p>
            <a:pPr lvl="0"/>
            <a:r>
              <a:rPr lang="fr-FR" sz="2000" b="1" dirty="0"/>
              <a:t>Secteur</a:t>
            </a:r>
            <a:r>
              <a:rPr lang="fr-FR" b="1" dirty="0"/>
              <a:t> (4,1)</a:t>
            </a:r>
            <a:r>
              <a:rPr lang="fr-FR" dirty="0"/>
              <a:t>: codifié sur 1</a:t>
            </a:r>
            <a:r>
              <a:rPr lang="fr-FR" baseline="30000" dirty="0"/>
              <a:t> car</a:t>
            </a:r>
            <a:r>
              <a:rPr lang="fr-FR" dirty="0"/>
              <a:t>actère à partir de la 4</a:t>
            </a:r>
            <a:r>
              <a:rPr lang="fr-FR" baseline="30000" dirty="0"/>
              <a:t>ième</a:t>
            </a:r>
            <a:r>
              <a:rPr lang="fr-FR" dirty="0"/>
              <a:t> position, précise le domaine d’intervention ou le secteur d’activités.</a:t>
            </a:r>
          </a:p>
          <a:p>
            <a:pPr lvl="0"/>
            <a:r>
              <a:rPr lang="fr-FR" b="1" dirty="0"/>
              <a:t>Localisation Principale (5,1) :</a:t>
            </a:r>
            <a:r>
              <a:rPr lang="fr-FR" dirty="0"/>
              <a:t> codifié sur 1 caractère à partir de la 5</a:t>
            </a:r>
            <a:r>
              <a:rPr lang="fr-FR" baseline="30000" dirty="0"/>
              <a:t>ième</a:t>
            </a:r>
            <a:r>
              <a:rPr lang="fr-FR" dirty="0"/>
              <a:t> position,  renseigne sur l’implantation administrative pour les entités administratives et sur la couverture spatiale pour les programmes et projets.</a:t>
            </a:r>
          </a:p>
          <a:p>
            <a:pPr lvl="0"/>
            <a:r>
              <a:rPr lang="fr-FR" b="1" dirty="0"/>
              <a:t>Type de Structure (6,1): </a:t>
            </a:r>
            <a:r>
              <a:rPr lang="fr-FR" dirty="0"/>
              <a:t>codifié sur 1 caractère à partir de la 6</a:t>
            </a:r>
            <a:r>
              <a:rPr lang="fr-FR" baseline="30000" dirty="0"/>
              <a:t>ième</a:t>
            </a:r>
            <a:r>
              <a:rPr lang="fr-FR" dirty="0"/>
              <a:t> position,  nous renseigne sur le type de la structure</a:t>
            </a:r>
          </a:p>
          <a:p>
            <a:pPr lvl="0"/>
            <a:r>
              <a:rPr lang="fr-FR" b="1" dirty="0"/>
              <a:t>Structure (7,2): </a:t>
            </a:r>
            <a:r>
              <a:rPr lang="fr-FR" dirty="0"/>
              <a:t>codifiée sur 2 caractères à partir de la 7</a:t>
            </a:r>
            <a:r>
              <a:rPr lang="fr-FR" baseline="30000" dirty="0"/>
              <a:t>ième</a:t>
            </a:r>
            <a:r>
              <a:rPr lang="fr-FR" dirty="0"/>
              <a:t> position,  renseigne sur la structure destinataire ou gestionnaire de la dépense pour les entités administratives et indique le numéro d’ordre pour les programmes et projets.</a:t>
            </a:r>
          </a:p>
          <a:p>
            <a:pPr lvl="0"/>
            <a:r>
              <a:rPr lang="fr-FR" b="1" dirty="0"/>
              <a:t>Sous-structure (9,2):</a:t>
            </a:r>
            <a:r>
              <a:rPr lang="fr-FR" dirty="0"/>
              <a:t> codifiée sur 2 caractères à partir de la 9</a:t>
            </a:r>
            <a:r>
              <a:rPr lang="fr-FR" baseline="30000" dirty="0"/>
              <a:t>ième</a:t>
            </a:r>
            <a:r>
              <a:rPr lang="fr-FR" dirty="0"/>
              <a:t> position, renseigne sur le rang d’une sous structure pour les entités administratives et désigne l’année pour les programmes et projets.</a:t>
            </a:r>
          </a:p>
          <a:p>
            <a:pPr lvl="0"/>
            <a:r>
              <a:rPr lang="fr-FR" b="1" dirty="0"/>
              <a:t>Région</a:t>
            </a:r>
            <a:r>
              <a:rPr lang="fr-FR" dirty="0"/>
              <a:t>(11;2): codifiée sur 2 caractères  à partir de la 11</a:t>
            </a:r>
            <a:r>
              <a:rPr lang="fr-FR" baseline="30000" dirty="0"/>
              <a:t>ième</a:t>
            </a:r>
            <a:r>
              <a:rPr lang="fr-FR" dirty="0"/>
              <a:t> position,  nous renseigne sur l’emplacement géographique des entités administratives, des programmes et projets.</a:t>
            </a:r>
          </a:p>
          <a:p>
            <a:endParaRPr lang="fr-F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21207" y="448056"/>
            <a:ext cx="11670793" cy="640080"/>
          </a:xfrm>
        </p:spPr>
        <p:txBody>
          <a:bodyPr>
            <a:normAutofit/>
          </a:bodyPr>
          <a:lstStyle/>
          <a:p>
            <a:r>
              <a:rPr lang="fr-FR" sz="2000" b="1" i="1" dirty="0">
                <a:latin typeface="Arial Black" pitchFamily="34" charset="0"/>
              </a:rPr>
              <a:t>DECOMPOSITION DU BUDGET DES MOYENS (Suite)</a:t>
            </a:r>
            <a:endParaRPr lang="fr-FR" sz="2000" dirty="0"/>
          </a:p>
        </p:txBody>
      </p:sp>
      <p:sp>
        <p:nvSpPr>
          <p:cNvPr id="4" name="ZoneTexte 3"/>
          <p:cNvSpPr txBox="1"/>
          <p:nvPr/>
        </p:nvSpPr>
        <p:spPr>
          <a:xfrm>
            <a:off x="691978" y="1375719"/>
            <a:ext cx="10700952" cy="4524315"/>
          </a:xfrm>
          <a:prstGeom prst="rect">
            <a:avLst/>
          </a:prstGeom>
          <a:noFill/>
        </p:spPr>
        <p:txBody>
          <a:bodyPr wrap="square" rtlCol="0">
            <a:spAutoFit/>
          </a:bodyPr>
          <a:lstStyle/>
          <a:p>
            <a:pPr lvl="0"/>
            <a:r>
              <a:rPr lang="fr-FR" b="1" dirty="0"/>
              <a:t>Groupe de Bailleurs de Fonds (13,1): </a:t>
            </a:r>
            <a:r>
              <a:rPr lang="fr-FR" dirty="0"/>
              <a:t>codifié sur 1 caractère  à partir de la 13</a:t>
            </a:r>
            <a:r>
              <a:rPr lang="fr-FR" baseline="30000" dirty="0"/>
              <a:t>ième</a:t>
            </a:r>
            <a:r>
              <a:rPr lang="fr-FR" dirty="0"/>
              <a:t> position,  nous renseigne sur le groupe du bailleur de fonds assurant le financement de la dépense.</a:t>
            </a:r>
          </a:p>
          <a:p>
            <a:pPr lvl="0"/>
            <a:r>
              <a:rPr lang="fr-FR" b="1" dirty="0"/>
              <a:t>Bailleurs de Fonds (14,2): </a:t>
            </a:r>
            <a:r>
              <a:rPr lang="fr-FR" dirty="0"/>
              <a:t>codifié sur 2 caractères  à partir de la 14</a:t>
            </a:r>
            <a:r>
              <a:rPr lang="fr-FR" baseline="30000" dirty="0"/>
              <a:t>ième</a:t>
            </a:r>
            <a:r>
              <a:rPr lang="fr-FR" dirty="0"/>
              <a:t> position,  nous fournit l’identité du bailleur de fonds.</a:t>
            </a:r>
          </a:p>
          <a:p>
            <a:pPr lvl="0"/>
            <a:r>
              <a:rPr lang="fr-FR" b="1" dirty="0"/>
              <a:t>Type de Financement (16,2): </a:t>
            </a:r>
            <a:r>
              <a:rPr lang="fr-FR" dirty="0"/>
              <a:t>codifié sur 2 caractères  à partir de la 16</a:t>
            </a:r>
            <a:r>
              <a:rPr lang="fr-FR" baseline="30000" dirty="0"/>
              <a:t>ième</a:t>
            </a:r>
            <a:r>
              <a:rPr lang="fr-FR" dirty="0"/>
              <a:t> position,  nous renseigne sur la nature et la source du financement.</a:t>
            </a:r>
          </a:p>
          <a:p>
            <a:pPr lvl="0"/>
            <a:r>
              <a:rPr lang="fr-FR" b="1" dirty="0"/>
              <a:t>Chapitre (2,11): </a:t>
            </a:r>
            <a:r>
              <a:rPr lang="fr-FR" dirty="0"/>
              <a:t>codifié sur 11 caractères à partir de la 2</a:t>
            </a:r>
            <a:r>
              <a:rPr lang="fr-FR" baseline="30000" dirty="0"/>
              <a:t>ième</a:t>
            </a:r>
            <a:r>
              <a:rPr lang="fr-FR" dirty="0"/>
              <a:t> position, il regroupe la section, le secteur, la  localisation principale, le  type de structure, la structure, la sous-structure et la région. Il nous renseigne sur le service, groupe de service ou programme.</a:t>
            </a:r>
          </a:p>
          <a:p>
            <a:pPr lvl="0"/>
            <a:r>
              <a:rPr lang="fr-FR" b="1" dirty="0"/>
              <a:t>Article (18,2): </a:t>
            </a:r>
            <a:r>
              <a:rPr lang="fr-FR" dirty="0"/>
              <a:t>codifié sur 2 caractères  à partir de la 18</a:t>
            </a:r>
            <a:r>
              <a:rPr lang="fr-FR" baseline="30000" dirty="0"/>
              <a:t>ième</a:t>
            </a:r>
            <a:r>
              <a:rPr lang="fr-FR" dirty="0"/>
              <a:t> position,  fournit l’identification du compte par nature du plan comptable général de l’Etat.</a:t>
            </a:r>
          </a:p>
          <a:p>
            <a:pPr lvl="0"/>
            <a:r>
              <a:rPr lang="fr-FR" b="1" dirty="0"/>
              <a:t>Paragraphe (20,1): </a:t>
            </a:r>
            <a:r>
              <a:rPr lang="fr-FR" dirty="0"/>
              <a:t>codifié sur 1 caractère  à partir de la 20</a:t>
            </a:r>
            <a:r>
              <a:rPr lang="fr-FR" baseline="30000" dirty="0"/>
              <a:t>ième</a:t>
            </a:r>
            <a:r>
              <a:rPr lang="fr-FR" dirty="0"/>
              <a:t> position,  représente le 3</a:t>
            </a:r>
            <a:r>
              <a:rPr lang="fr-FR" baseline="30000" dirty="0"/>
              <a:t>ème</a:t>
            </a:r>
            <a:r>
              <a:rPr lang="fr-FR" dirty="0"/>
              <a:t> caractère du compte par nature.</a:t>
            </a:r>
          </a:p>
          <a:p>
            <a:pPr lvl="0"/>
            <a:r>
              <a:rPr lang="fr-FR" b="1" dirty="0"/>
              <a:t>Ligne (21,2): </a:t>
            </a:r>
            <a:r>
              <a:rPr lang="fr-FR" dirty="0"/>
              <a:t>codifié sur 2 caractères à partir de la 21</a:t>
            </a:r>
            <a:r>
              <a:rPr lang="fr-FR" baseline="30000" dirty="0"/>
              <a:t>ième</a:t>
            </a:r>
            <a:r>
              <a:rPr lang="fr-FR" dirty="0"/>
              <a:t> position, dont le 1</a:t>
            </a:r>
            <a:r>
              <a:rPr lang="fr-FR" baseline="30000" dirty="0"/>
              <a:t>er</a:t>
            </a:r>
            <a:r>
              <a:rPr lang="fr-FR" dirty="0"/>
              <a:t> représente le compte élémentaire par nature et le dernier est issu d’une numérotation libre des lignes au sein du paragraphe</a:t>
            </a:r>
          </a:p>
          <a:p>
            <a:endParaRPr lang="fr-F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1207" y="317424"/>
            <a:ext cx="11450076" cy="640080"/>
          </a:xfrm>
        </p:spPr>
        <p:txBody>
          <a:bodyPr>
            <a:noAutofit/>
          </a:bodyPr>
          <a:lstStyle/>
          <a:p>
            <a:r>
              <a:rPr lang="en-US" sz="2000" b="1" dirty="0">
                <a:latin typeface="Rockwell Extra Bold" pitchFamily="18" charset="0"/>
                <a:cs typeface="Segoe UI Light" panose="020B0502040204020203" pitchFamily="34" charset="0"/>
              </a:rPr>
              <a:t>Concepts de base de la nouvelle nomenclature (</a:t>
            </a:r>
            <a:r>
              <a:rPr lang="en-US" sz="2000" b="1" dirty="0" err="1">
                <a:latin typeface="Rockwell Extra Bold" pitchFamily="18" charset="0"/>
                <a:cs typeface="Segoe UI Light" panose="020B0502040204020203" pitchFamily="34" charset="0"/>
              </a:rPr>
              <a:t>ou</a:t>
            </a:r>
            <a:r>
              <a:rPr lang="en-US" sz="2000" b="1" dirty="0">
                <a:latin typeface="Rockwell Extra Bold" pitchFamily="18" charset="0"/>
                <a:cs typeface="Segoe UI Light" panose="020B0502040204020203" pitchFamily="34" charset="0"/>
              </a:rPr>
              <a:t> budget </a:t>
            </a:r>
            <a:r>
              <a:rPr lang="en-US" sz="2000" b="1" dirty="0" err="1">
                <a:latin typeface="Rockwell Extra Bold" pitchFamily="18" charset="0"/>
                <a:cs typeface="Segoe UI Light" panose="020B0502040204020203" pitchFamily="34" charset="0"/>
              </a:rPr>
              <a:t>programme</a:t>
            </a:r>
            <a:r>
              <a:rPr lang="en-US" sz="2000" b="1" dirty="0">
                <a:latin typeface="Rockwell Extra Bold" pitchFamily="18" charset="0"/>
                <a:cs typeface="Segoe UI Light" panose="020B0502040204020203" pitchFamily="34" charset="0"/>
              </a:rPr>
              <a:t>)</a:t>
            </a:r>
          </a:p>
        </p:txBody>
      </p:sp>
      <p:sp>
        <p:nvSpPr>
          <p:cNvPr id="2" name="Content Placeholder 1"/>
          <p:cNvSpPr>
            <a:spLocks noGrp="1"/>
          </p:cNvSpPr>
          <p:nvPr>
            <p:ph sz="quarter" idx="10"/>
          </p:nvPr>
        </p:nvSpPr>
        <p:spPr>
          <a:xfrm>
            <a:off x="244929" y="1186111"/>
            <a:ext cx="11609613" cy="5394306"/>
          </a:xfrm>
        </p:spPr>
        <p:txBody>
          <a:bodyPr>
            <a:noAutofit/>
          </a:bodyPr>
          <a:lstStyle/>
          <a:p>
            <a:r>
              <a:rPr lang="fr-FR" dirty="0"/>
              <a:t> </a:t>
            </a:r>
          </a:p>
          <a:p>
            <a:pPr algn="just"/>
            <a:endParaRPr lang="en-US" sz="2800" dirty="0"/>
          </a:p>
          <a:p>
            <a:pPr algn="just"/>
            <a:endParaRPr lang="fr-FR" sz="2600" dirty="0"/>
          </a:p>
        </p:txBody>
      </p:sp>
      <p:graphicFrame>
        <p:nvGraphicFramePr>
          <p:cNvPr id="4" name="Table 3">
            <a:extLst>
              <a:ext uri="{FF2B5EF4-FFF2-40B4-BE49-F238E27FC236}">
                <a16:creationId xmlns:a16="http://schemas.microsoft.com/office/drawing/2014/main" id="{FEC36FF3-5040-42DA-8C32-CB500969E85E}"/>
              </a:ext>
            </a:extLst>
          </p:cNvPr>
          <p:cNvGraphicFramePr>
            <a:graphicFrameLocks noGrp="1"/>
          </p:cNvGraphicFramePr>
          <p:nvPr>
            <p:extLst>
              <p:ext uri="{D42A27DB-BD31-4B8C-83A1-F6EECF244321}">
                <p14:modId xmlns:p14="http://schemas.microsoft.com/office/powerpoint/2010/main" val="4107500701"/>
              </p:ext>
            </p:extLst>
          </p:nvPr>
        </p:nvGraphicFramePr>
        <p:xfrm>
          <a:off x="244925" y="1499191"/>
          <a:ext cx="11609609" cy="3103167"/>
        </p:xfrm>
        <a:graphic>
          <a:graphicData uri="http://schemas.openxmlformats.org/drawingml/2006/table">
            <a:tbl>
              <a:tblPr>
                <a:tableStyleId>{5C22544A-7EE6-4342-B048-85BDC9FD1C3A}</a:tableStyleId>
              </a:tblPr>
              <a:tblGrid>
                <a:gridCol w="603511">
                  <a:extLst>
                    <a:ext uri="{9D8B030D-6E8A-4147-A177-3AD203B41FA5}">
                      <a16:colId xmlns:a16="http://schemas.microsoft.com/office/drawing/2014/main" val="1041799283"/>
                    </a:ext>
                  </a:extLst>
                </a:gridCol>
                <a:gridCol w="105878">
                  <a:extLst>
                    <a:ext uri="{9D8B030D-6E8A-4147-A177-3AD203B41FA5}">
                      <a16:colId xmlns:a16="http://schemas.microsoft.com/office/drawing/2014/main" val="445647143"/>
                    </a:ext>
                  </a:extLst>
                </a:gridCol>
                <a:gridCol w="532041">
                  <a:extLst>
                    <a:ext uri="{9D8B030D-6E8A-4147-A177-3AD203B41FA5}">
                      <a16:colId xmlns:a16="http://schemas.microsoft.com/office/drawing/2014/main" val="71809962"/>
                    </a:ext>
                  </a:extLst>
                </a:gridCol>
                <a:gridCol w="571745">
                  <a:extLst>
                    <a:ext uri="{9D8B030D-6E8A-4147-A177-3AD203B41FA5}">
                      <a16:colId xmlns:a16="http://schemas.microsoft.com/office/drawing/2014/main" val="1311714393"/>
                    </a:ext>
                  </a:extLst>
                </a:gridCol>
                <a:gridCol w="571745">
                  <a:extLst>
                    <a:ext uri="{9D8B030D-6E8A-4147-A177-3AD203B41FA5}">
                      <a16:colId xmlns:a16="http://schemas.microsoft.com/office/drawing/2014/main" val="472134576"/>
                    </a:ext>
                  </a:extLst>
                </a:gridCol>
                <a:gridCol w="1008498">
                  <a:extLst>
                    <a:ext uri="{9D8B030D-6E8A-4147-A177-3AD203B41FA5}">
                      <a16:colId xmlns:a16="http://schemas.microsoft.com/office/drawing/2014/main" val="2023562670"/>
                    </a:ext>
                  </a:extLst>
                </a:gridCol>
                <a:gridCol w="571745">
                  <a:extLst>
                    <a:ext uri="{9D8B030D-6E8A-4147-A177-3AD203B41FA5}">
                      <a16:colId xmlns:a16="http://schemas.microsoft.com/office/drawing/2014/main" val="3622828828"/>
                    </a:ext>
                  </a:extLst>
                </a:gridCol>
                <a:gridCol w="529394">
                  <a:extLst>
                    <a:ext uri="{9D8B030D-6E8A-4147-A177-3AD203B41FA5}">
                      <a16:colId xmlns:a16="http://schemas.microsoft.com/office/drawing/2014/main" val="1850721268"/>
                    </a:ext>
                  </a:extLst>
                </a:gridCol>
                <a:gridCol w="571745">
                  <a:extLst>
                    <a:ext uri="{9D8B030D-6E8A-4147-A177-3AD203B41FA5}">
                      <a16:colId xmlns:a16="http://schemas.microsoft.com/office/drawing/2014/main" val="2324713667"/>
                    </a:ext>
                  </a:extLst>
                </a:gridCol>
                <a:gridCol w="571745">
                  <a:extLst>
                    <a:ext uri="{9D8B030D-6E8A-4147-A177-3AD203B41FA5}">
                      <a16:colId xmlns:a16="http://schemas.microsoft.com/office/drawing/2014/main" val="1705881420"/>
                    </a:ext>
                  </a:extLst>
                </a:gridCol>
                <a:gridCol w="741154">
                  <a:extLst>
                    <a:ext uri="{9D8B030D-6E8A-4147-A177-3AD203B41FA5}">
                      <a16:colId xmlns:a16="http://schemas.microsoft.com/office/drawing/2014/main" val="1216907631"/>
                    </a:ext>
                  </a:extLst>
                </a:gridCol>
                <a:gridCol w="571745">
                  <a:extLst>
                    <a:ext uri="{9D8B030D-6E8A-4147-A177-3AD203B41FA5}">
                      <a16:colId xmlns:a16="http://schemas.microsoft.com/office/drawing/2014/main" val="1255026485"/>
                    </a:ext>
                  </a:extLst>
                </a:gridCol>
                <a:gridCol w="656448">
                  <a:extLst>
                    <a:ext uri="{9D8B030D-6E8A-4147-A177-3AD203B41FA5}">
                      <a16:colId xmlns:a16="http://schemas.microsoft.com/office/drawing/2014/main" val="3561565158"/>
                    </a:ext>
                  </a:extLst>
                </a:gridCol>
                <a:gridCol w="571745">
                  <a:extLst>
                    <a:ext uri="{9D8B030D-6E8A-4147-A177-3AD203B41FA5}">
                      <a16:colId xmlns:a16="http://schemas.microsoft.com/office/drawing/2014/main" val="2000087861"/>
                    </a:ext>
                  </a:extLst>
                </a:gridCol>
                <a:gridCol w="571745">
                  <a:extLst>
                    <a:ext uri="{9D8B030D-6E8A-4147-A177-3AD203B41FA5}">
                      <a16:colId xmlns:a16="http://schemas.microsoft.com/office/drawing/2014/main" val="2857227558"/>
                    </a:ext>
                  </a:extLst>
                </a:gridCol>
                <a:gridCol w="571745">
                  <a:extLst>
                    <a:ext uri="{9D8B030D-6E8A-4147-A177-3AD203B41FA5}">
                      <a16:colId xmlns:a16="http://schemas.microsoft.com/office/drawing/2014/main" val="2303388963"/>
                    </a:ext>
                  </a:extLst>
                </a:gridCol>
                <a:gridCol w="571745">
                  <a:extLst>
                    <a:ext uri="{9D8B030D-6E8A-4147-A177-3AD203B41FA5}">
                      <a16:colId xmlns:a16="http://schemas.microsoft.com/office/drawing/2014/main" val="1886851849"/>
                    </a:ext>
                  </a:extLst>
                </a:gridCol>
                <a:gridCol w="571745">
                  <a:extLst>
                    <a:ext uri="{9D8B030D-6E8A-4147-A177-3AD203B41FA5}">
                      <a16:colId xmlns:a16="http://schemas.microsoft.com/office/drawing/2014/main" val="2018915723"/>
                    </a:ext>
                  </a:extLst>
                </a:gridCol>
                <a:gridCol w="571745">
                  <a:extLst>
                    <a:ext uri="{9D8B030D-6E8A-4147-A177-3AD203B41FA5}">
                      <a16:colId xmlns:a16="http://schemas.microsoft.com/office/drawing/2014/main" val="2060760602"/>
                    </a:ext>
                  </a:extLst>
                </a:gridCol>
                <a:gridCol w="571745">
                  <a:extLst>
                    <a:ext uri="{9D8B030D-6E8A-4147-A177-3AD203B41FA5}">
                      <a16:colId xmlns:a16="http://schemas.microsoft.com/office/drawing/2014/main" val="3618953737"/>
                    </a:ext>
                  </a:extLst>
                </a:gridCol>
              </a:tblGrid>
              <a:tr h="249312">
                <a:tc>
                  <a:txBody>
                    <a:bodyPr/>
                    <a:lstStyle/>
                    <a:p>
                      <a:pPr algn="l" fontAlgn="b"/>
                      <a:endParaRPr lang="fr-FR" sz="1200" b="1" i="0" u="none" strike="noStrike" dirty="0">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gridSpan="4">
                  <a:txBody>
                    <a:bodyPr/>
                    <a:lstStyle/>
                    <a:p>
                      <a:pPr algn="ctr" fontAlgn="ctr"/>
                      <a:r>
                        <a:rPr lang="fr-FR" sz="1200" b="1" u="none" strike="noStrike">
                          <a:effectLst/>
                        </a:rPr>
                        <a:t>Administrative (Section + Chapitre)</a:t>
                      </a:r>
                      <a:endParaRPr lang="fr-FR" sz="1200" b="1" i="0" u="none" strike="noStrike">
                        <a:solidFill>
                          <a:srgbClr val="000000"/>
                        </a:solidFill>
                        <a:effectLst/>
                        <a:latin typeface="Arial" panose="020B0604020202020204" pitchFamily="34" charset="0"/>
                      </a:endParaRPr>
                    </a:p>
                  </a:txBody>
                  <a:tcPr marL="3022" marR="3022" marT="3022" marB="0" anchor="ct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gridSpan="6">
                  <a:txBody>
                    <a:bodyPr/>
                    <a:lstStyle/>
                    <a:p>
                      <a:pPr algn="ctr" fontAlgn="ctr"/>
                      <a:r>
                        <a:rPr lang="fr-FR" sz="1200" b="1" u="none" strike="noStrike">
                          <a:effectLst/>
                        </a:rPr>
                        <a:t>Classifications additionnelles</a:t>
                      </a:r>
                      <a:endParaRPr lang="fr-FR" sz="1200" b="1" i="0" u="none" strike="noStrike">
                        <a:solidFill>
                          <a:srgbClr val="000000"/>
                        </a:solidFill>
                        <a:effectLst/>
                        <a:latin typeface="Arial" panose="020B0604020202020204" pitchFamily="34" charset="0"/>
                      </a:endParaRPr>
                    </a:p>
                  </a:txBody>
                  <a:tcPr marL="3022" marR="3022" marT="3022" marB="0" anchor="ct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011154012"/>
                  </a:ext>
                </a:extLst>
              </a:tr>
              <a:tr h="372442">
                <a:tc>
                  <a:txBody>
                    <a:bodyPr/>
                    <a:lstStyle/>
                    <a:p>
                      <a:pPr algn="l" fontAlgn="b"/>
                      <a:r>
                        <a:rPr lang="fr-FR" sz="1200" b="1" u="none" strike="noStrike">
                          <a:effectLst/>
                        </a:rPr>
                        <a:t>Catégorie</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Section</a:t>
                      </a:r>
                      <a:endParaRPr lang="fr-FR" sz="1200" b="1" i="0" u="none" strike="noStrike">
                        <a:solidFill>
                          <a:srgbClr val="000000"/>
                        </a:solidFill>
                        <a:effectLst/>
                        <a:latin typeface="Arial" panose="020B0604020202020204" pitchFamily="34" charset="0"/>
                      </a:endParaRPr>
                    </a:p>
                  </a:txBody>
                  <a:tcPr marL="3022" marR="3022" marT="3022" marB="0" anchor="b"/>
                </a:tc>
                <a:tc gridSpan="3">
                  <a:txBody>
                    <a:bodyPr/>
                    <a:lstStyle/>
                    <a:p>
                      <a:pPr algn="ctr" fontAlgn="ctr"/>
                      <a:r>
                        <a:rPr lang="fr-FR" sz="1200" b="1" u="none" strike="noStrike">
                          <a:effectLst/>
                        </a:rPr>
                        <a:t>Chapitre (= gestionnaire du crédit)</a:t>
                      </a:r>
                      <a:endParaRPr lang="fr-FR" sz="1200" b="1" i="0" u="none" strike="noStrike">
                        <a:solidFill>
                          <a:srgbClr val="000000"/>
                        </a:solidFill>
                        <a:effectLst/>
                        <a:latin typeface="Arial" panose="020B0604020202020204" pitchFamily="34" charset="0"/>
                      </a:endParaRPr>
                    </a:p>
                  </a:txBody>
                  <a:tcPr marL="3022" marR="3022" marT="3022" marB="0" anchor="ctr"/>
                </a:tc>
                <a:tc hMerge="1">
                  <a:txBody>
                    <a:bodyPr/>
                    <a:lstStyle/>
                    <a:p>
                      <a:endParaRPr lang="fr-FR"/>
                    </a:p>
                  </a:txBody>
                  <a:tcPr/>
                </a:tc>
                <a:tc hMerge="1">
                  <a:txBody>
                    <a:bodyPr/>
                    <a:lstStyle/>
                    <a:p>
                      <a:endParaRPr lang="fr-FR"/>
                    </a:p>
                  </a:txBody>
                  <a:tcPr/>
                </a:tc>
                <a:tc gridSpan="2">
                  <a:txBody>
                    <a:bodyPr/>
                    <a:lstStyle/>
                    <a:p>
                      <a:pPr algn="ctr" fontAlgn="ctr"/>
                      <a:r>
                        <a:rPr lang="fr-FR" sz="1200" b="1" u="none" strike="noStrike" dirty="0">
                          <a:effectLst/>
                        </a:rPr>
                        <a:t>Programmatique</a:t>
                      </a:r>
                      <a:endParaRPr lang="fr-FR" sz="1200" b="1" i="0" u="none" strike="noStrike" dirty="0">
                        <a:solidFill>
                          <a:srgbClr val="000000"/>
                        </a:solidFill>
                        <a:effectLst/>
                        <a:latin typeface="Arial" panose="020B0604020202020204" pitchFamily="34" charset="0"/>
                      </a:endParaRPr>
                    </a:p>
                  </a:txBody>
                  <a:tcPr marL="3022" marR="3022" marT="3022" marB="0" anchor="ctr"/>
                </a:tc>
                <a:tc hMerge="1">
                  <a:txBody>
                    <a:bodyPr/>
                    <a:lstStyle/>
                    <a:p>
                      <a:endParaRPr lang="fr-FR"/>
                    </a:p>
                  </a:txBody>
                  <a:tcPr/>
                </a:tc>
                <a:tc>
                  <a:txBody>
                    <a:bodyPr/>
                    <a:lstStyle/>
                    <a:p>
                      <a:pPr algn="l"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gridSpan="3">
                  <a:txBody>
                    <a:bodyPr/>
                    <a:lstStyle/>
                    <a:p>
                      <a:pPr algn="ctr" fontAlgn="ctr"/>
                      <a:r>
                        <a:rPr lang="fr-FR" sz="1200" b="1" u="none" strike="noStrike">
                          <a:effectLst/>
                        </a:rPr>
                        <a:t>Economique</a:t>
                      </a:r>
                      <a:endParaRPr lang="fr-FR" sz="1200" b="1" i="0" u="none" strike="noStrike">
                        <a:solidFill>
                          <a:srgbClr val="000000"/>
                        </a:solidFill>
                        <a:effectLst/>
                        <a:latin typeface="Arial" panose="020B0604020202020204" pitchFamily="34" charset="0"/>
                      </a:endParaRPr>
                    </a:p>
                  </a:txBody>
                  <a:tcPr marL="3022" marR="3022" marT="3022" marB="0" anchor="ctr"/>
                </a:tc>
                <a:tc hMerge="1">
                  <a:txBody>
                    <a:bodyPr/>
                    <a:lstStyle/>
                    <a:p>
                      <a:endParaRPr lang="fr-FR"/>
                    </a:p>
                  </a:txBody>
                  <a:tcPr/>
                </a:tc>
                <a:tc hMerge="1">
                  <a:txBody>
                    <a:bodyPr/>
                    <a:lstStyle/>
                    <a:p>
                      <a:endParaRPr lang="fr-FR"/>
                    </a:p>
                  </a:txBody>
                  <a:tcPr/>
                </a:tc>
                <a:tc>
                  <a:txBody>
                    <a:bodyPr/>
                    <a:lstStyle/>
                    <a:p>
                      <a:pPr algn="l" fontAlgn="b"/>
                      <a:r>
                        <a:rPr lang="fr-FR" sz="1200" b="1" u="none" strike="noStrike">
                          <a:effectLst/>
                        </a:rPr>
                        <a:t>Fonction</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gridSpan="3">
                  <a:txBody>
                    <a:bodyPr/>
                    <a:lstStyle/>
                    <a:p>
                      <a:pPr algn="ctr" fontAlgn="b"/>
                      <a:r>
                        <a:rPr lang="fr-FR" sz="1200" b="1" u="none" strike="noStrike">
                          <a:effectLst/>
                        </a:rPr>
                        <a:t>Bénéficiaire</a:t>
                      </a:r>
                      <a:endParaRPr lang="fr-FR" sz="1200" b="1" i="0" u="none" strike="noStrike">
                        <a:solidFill>
                          <a:srgbClr val="000000"/>
                        </a:solidFill>
                        <a:effectLst/>
                        <a:latin typeface="Arial" panose="020B0604020202020204" pitchFamily="34" charset="0"/>
                      </a:endParaRPr>
                    </a:p>
                  </a:txBody>
                  <a:tcPr marL="3022" marR="3022" marT="3022" marB="0" anchor="b"/>
                </a:tc>
                <a:tc hMerge="1">
                  <a:txBody>
                    <a:bodyPr/>
                    <a:lstStyle/>
                    <a:p>
                      <a:endParaRPr lang="fr-FR"/>
                    </a:p>
                  </a:txBody>
                  <a:tcPr/>
                </a:tc>
                <a:tc hMerge="1">
                  <a:txBody>
                    <a:bodyPr/>
                    <a:lstStyle/>
                    <a:p>
                      <a:endParaRPr lang="fr-FR"/>
                    </a:p>
                  </a:txBody>
                  <a:tcPr/>
                </a:tc>
                <a:tc gridSpan="3">
                  <a:txBody>
                    <a:bodyPr/>
                    <a:lstStyle/>
                    <a:p>
                      <a:pPr algn="ctr" fontAlgn="ctr"/>
                      <a:r>
                        <a:rPr lang="fr-FR" sz="1200" b="1" u="none" strike="noStrike">
                          <a:effectLst/>
                        </a:rPr>
                        <a:t>Financement</a:t>
                      </a:r>
                      <a:endParaRPr lang="fr-FR" sz="1200" b="1" i="0" u="none" strike="noStrike">
                        <a:solidFill>
                          <a:srgbClr val="000000"/>
                        </a:solidFill>
                        <a:effectLst/>
                        <a:latin typeface="Arial" panose="020B0604020202020204" pitchFamily="34" charset="0"/>
                      </a:endParaRPr>
                    </a:p>
                  </a:txBody>
                  <a:tcPr marL="3022" marR="3022" marT="3022" marB="0" anchor="ct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224284087"/>
                  </a:ext>
                </a:extLst>
              </a:tr>
              <a:tr h="495573">
                <a:tc>
                  <a:txBody>
                    <a:bodyPr/>
                    <a:lstStyle/>
                    <a:p>
                      <a:pPr algn="ctr" fontAlgn="b"/>
                      <a:r>
                        <a:rPr lang="fr-FR" sz="1200" b="1" u="none" strike="noStrike">
                          <a:effectLst/>
                        </a:rPr>
                        <a:t>X</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Section</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Type service</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Service</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Code géo.</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Prgm</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Action</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Activité</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Article</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Paragraphe</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Ligne</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Divisi+Grp</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Classe</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Type B</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Code B</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P.Pauv</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GBF</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BF</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TF</a:t>
                      </a:r>
                      <a:endParaRPr lang="fr-FR" sz="1200" b="1" i="0" u="none" strike="noStrike">
                        <a:solidFill>
                          <a:srgbClr val="000000"/>
                        </a:solidFill>
                        <a:effectLst/>
                        <a:latin typeface="Arial" panose="020B0604020202020204" pitchFamily="34" charset="0"/>
                      </a:endParaRPr>
                    </a:p>
                  </a:txBody>
                  <a:tcPr marL="3022" marR="3022" marT="3022" marB="0" anchor="b"/>
                </a:tc>
                <a:extLst>
                  <a:ext uri="{0D108BD9-81ED-4DB2-BD59-A6C34878D82A}">
                    <a16:rowId xmlns:a16="http://schemas.microsoft.com/office/drawing/2014/main" val="4055144781"/>
                  </a:ext>
                </a:extLst>
              </a:tr>
              <a:tr h="129282">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XX</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X</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XXX</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XX</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XXX</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XX</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XX</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XX</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X</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XX</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XXX</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X</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X</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XXX</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X</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X</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XXX</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XX</a:t>
                      </a:r>
                      <a:endParaRPr lang="fr-FR" sz="1200" b="1" i="0" u="none" strike="noStrike">
                        <a:solidFill>
                          <a:srgbClr val="000000"/>
                        </a:solidFill>
                        <a:effectLst/>
                        <a:latin typeface="Arial" panose="020B0604020202020204" pitchFamily="34" charset="0"/>
                      </a:endParaRPr>
                    </a:p>
                  </a:txBody>
                  <a:tcPr marL="3022" marR="3022" marT="3022" marB="0" anchor="b"/>
                </a:tc>
                <a:extLst>
                  <a:ext uri="{0D108BD9-81ED-4DB2-BD59-A6C34878D82A}">
                    <a16:rowId xmlns:a16="http://schemas.microsoft.com/office/drawing/2014/main" val="801054079"/>
                  </a:ext>
                </a:extLst>
              </a:tr>
              <a:tr h="129282">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extLst>
                  <a:ext uri="{0D108BD9-81ED-4DB2-BD59-A6C34878D82A}">
                    <a16:rowId xmlns:a16="http://schemas.microsoft.com/office/drawing/2014/main" val="807700766"/>
                  </a:ext>
                </a:extLst>
              </a:tr>
              <a:tr h="249312">
                <a:tc>
                  <a:txBody>
                    <a:bodyPr/>
                    <a:lstStyle/>
                    <a:p>
                      <a:pPr algn="l"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dirty="0">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extLst>
                  <a:ext uri="{0D108BD9-81ED-4DB2-BD59-A6C34878D82A}">
                    <a16:rowId xmlns:a16="http://schemas.microsoft.com/office/drawing/2014/main" val="2160458525"/>
                  </a:ext>
                </a:extLst>
              </a:tr>
              <a:tr h="129282">
                <a:tc>
                  <a:txBody>
                    <a:bodyPr/>
                    <a:lstStyle/>
                    <a:p>
                      <a:pPr algn="ctr" fontAlgn="b"/>
                      <a:r>
                        <a:rPr lang="fr-FR" sz="1200" b="1" u="none" strike="noStrike">
                          <a:effectLst/>
                        </a:rPr>
                        <a:t>1</a:t>
                      </a:r>
                      <a:endParaRPr lang="fr-FR" sz="1200" b="1" i="1" u="none" strike="noStrike">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2</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1</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2</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endParaRPr lang="fr-FR" sz="1200" b="1" i="0" u="none" strike="noStrike" dirty="0">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extLst>
                  <a:ext uri="{0D108BD9-81ED-4DB2-BD59-A6C34878D82A}">
                    <a16:rowId xmlns:a16="http://schemas.microsoft.com/office/drawing/2014/main" val="3493589121"/>
                  </a:ext>
                </a:extLst>
              </a:tr>
              <a:tr h="249312">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dirty="0">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extLst>
                  <a:ext uri="{0D108BD9-81ED-4DB2-BD59-A6C34878D82A}">
                    <a16:rowId xmlns:a16="http://schemas.microsoft.com/office/drawing/2014/main" val="680083969"/>
                  </a:ext>
                </a:extLst>
              </a:tr>
              <a:tr h="129282">
                <a:tc>
                  <a:txBody>
                    <a:bodyPr/>
                    <a:lstStyle/>
                    <a:p>
                      <a:pPr algn="ctr" fontAlgn="b"/>
                      <a:r>
                        <a:rPr lang="fr-FR" sz="1200" b="1" u="none" strike="noStrike">
                          <a:effectLst/>
                        </a:rPr>
                        <a:t>1</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2</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endParaRPr lang="fr-FR" sz="1200" b="1" i="0" u="none" strike="noStrike" dirty="0">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extLst>
                  <a:ext uri="{0D108BD9-81ED-4DB2-BD59-A6C34878D82A}">
                    <a16:rowId xmlns:a16="http://schemas.microsoft.com/office/drawing/2014/main" val="2068281992"/>
                  </a:ext>
                </a:extLst>
              </a:tr>
              <a:tr h="129282">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extLst>
                  <a:ext uri="{0D108BD9-81ED-4DB2-BD59-A6C34878D82A}">
                    <a16:rowId xmlns:a16="http://schemas.microsoft.com/office/drawing/2014/main" val="4044623081"/>
                  </a:ext>
                </a:extLst>
              </a:tr>
              <a:tr h="129282">
                <a:tc>
                  <a:txBody>
                    <a:bodyPr/>
                    <a:lstStyle/>
                    <a:p>
                      <a:pPr algn="l"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extLst>
                  <a:ext uri="{0D108BD9-81ED-4DB2-BD59-A6C34878D82A}">
                    <a16:rowId xmlns:a16="http://schemas.microsoft.com/office/drawing/2014/main" val="2356728356"/>
                  </a:ext>
                </a:extLst>
              </a:tr>
              <a:tr h="129282">
                <a:tc>
                  <a:txBody>
                    <a:bodyPr/>
                    <a:lstStyle/>
                    <a:p>
                      <a:pPr algn="ctr" fontAlgn="b"/>
                      <a:r>
                        <a:rPr lang="fr-FR" sz="1200" b="1" u="none" strike="noStrike">
                          <a:effectLst/>
                        </a:rPr>
                        <a:t>1</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2</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3</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 </a:t>
                      </a:r>
                      <a:endParaRPr lang="fr-FR" sz="1200" b="1" i="0" u="none" strike="noStrike">
                        <a:solidFill>
                          <a:srgbClr val="000000"/>
                        </a:solidFill>
                        <a:effectLst/>
                        <a:latin typeface="Arial" panose="020B0604020202020204" pitchFamily="34" charset="0"/>
                      </a:endParaRPr>
                    </a:p>
                  </a:txBody>
                  <a:tcPr marL="3022" marR="3022" marT="3022" marB="0" anchor="b"/>
                </a:tc>
                <a:extLst>
                  <a:ext uri="{0D108BD9-81ED-4DB2-BD59-A6C34878D82A}">
                    <a16:rowId xmlns:a16="http://schemas.microsoft.com/office/drawing/2014/main" val="1396208996"/>
                  </a:ext>
                </a:extLst>
              </a:tr>
              <a:tr h="129282">
                <a:tc>
                  <a:txBody>
                    <a:bodyPr/>
                    <a:lstStyle/>
                    <a:p>
                      <a:pPr algn="ctr" fontAlgn="b"/>
                      <a:r>
                        <a:rPr lang="fr-FR" sz="1200" b="1" u="none" strike="noStrike" dirty="0">
                          <a:effectLst/>
                        </a:rPr>
                        <a:t>1</a:t>
                      </a:r>
                      <a:endParaRPr lang="fr-FR" sz="1200" b="1" i="0" u="none" strike="noStrike" dirty="0">
                        <a:solidFill>
                          <a:srgbClr val="000000"/>
                        </a:solidFill>
                        <a:effectLst/>
                        <a:latin typeface="Arial" panose="020B0604020202020204" pitchFamily="34" charset="0"/>
                      </a:endParaRPr>
                    </a:p>
                  </a:txBody>
                  <a:tcPr marL="3022" marR="3022" marT="3022" marB="0" anchor="b"/>
                </a:tc>
                <a:tc>
                  <a:txBody>
                    <a:bodyPr/>
                    <a:lstStyle/>
                    <a:p>
                      <a:pPr algn="l" fontAlgn="b"/>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2</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1</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3</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2</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3</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2</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2</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2</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1</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2</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3</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1</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1</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3</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1</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1</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a:effectLst/>
                        </a:rPr>
                        <a:t>3</a:t>
                      </a:r>
                      <a:endParaRPr lang="fr-FR" sz="1200" b="1" i="0" u="none" strike="noStrike">
                        <a:solidFill>
                          <a:srgbClr val="000000"/>
                        </a:solidFill>
                        <a:effectLst/>
                        <a:latin typeface="Arial" panose="020B0604020202020204" pitchFamily="34" charset="0"/>
                      </a:endParaRPr>
                    </a:p>
                  </a:txBody>
                  <a:tcPr marL="3022" marR="3022" marT="3022" marB="0" anchor="b"/>
                </a:tc>
                <a:tc>
                  <a:txBody>
                    <a:bodyPr/>
                    <a:lstStyle/>
                    <a:p>
                      <a:pPr algn="ctr" fontAlgn="b"/>
                      <a:r>
                        <a:rPr lang="fr-FR" sz="1200" b="1" u="none" strike="noStrike" dirty="0">
                          <a:effectLst/>
                        </a:rPr>
                        <a:t>2</a:t>
                      </a:r>
                      <a:endParaRPr lang="fr-FR" sz="1200" b="1" i="0" u="none" strike="noStrike" dirty="0">
                        <a:solidFill>
                          <a:srgbClr val="000000"/>
                        </a:solidFill>
                        <a:effectLst/>
                        <a:latin typeface="Arial" panose="020B0604020202020204" pitchFamily="34" charset="0"/>
                      </a:endParaRPr>
                    </a:p>
                  </a:txBody>
                  <a:tcPr marL="3022" marR="3022" marT="3022" marB="0" anchor="b"/>
                </a:tc>
                <a:extLst>
                  <a:ext uri="{0D108BD9-81ED-4DB2-BD59-A6C34878D82A}">
                    <a16:rowId xmlns:a16="http://schemas.microsoft.com/office/drawing/2014/main" val="26360346"/>
                  </a:ext>
                </a:extLst>
              </a:tr>
            </a:tbl>
          </a:graphicData>
        </a:graphic>
      </p:graphicFrame>
    </p:spTree>
    <p:extLst>
      <p:ext uri="{BB962C8B-B14F-4D97-AF65-F5344CB8AC3E}">
        <p14:creationId xmlns:p14="http://schemas.microsoft.com/office/powerpoint/2010/main" val="31421206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1207" y="317424"/>
            <a:ext cx="8486159" cy="640080"/>
          </a:xfrm>
        </p:spPr>
        <p:txBody>
          <a:bodyPr>
            <a:noAutofit/>
          </a:bodyPr>
          <a:lstStyle/>
          <a:p>
            <a:r>
              <a:rPr lang="fr-FR" sz="3600" b="1" dirty="0"/>
              <a:t>Classification administrative</a:t>
            </a:r>
            <a:endParaRPr lang="fr-FR" sz="3600" dirty="0"/>
          </a:p>
        </p:txBody>
      </p:sp>
      <p:sp>
        <p:nvSpPr>
          <p:cNvPr id="2" name="Content Placeholder 1"/>
          <p:cNvSpPr>
            <a:spLocks noGrp="1"/>
          </p:cNvSpPr>
          <p:nvPr>
            <p:ph sz="quarter" idx="10"/>
          </p:nvPr>
        </p:nvSpPr>
        <p:spPr>
          <a:xfrm>
            <a:off x="244929" y="1186111"/>
            <a:ext cx="11609613" cy="5394306"/>
          </a:xfrm>
        </p:spPr>
        <p:txBody>
          <a:bodyPr>
            <a:noAutofit/>
          </a:bodyPr>
          <a:lstStyle/>
          <a:p>
            <a:pPr algn="just"/>
            <a:r>
              <a:rPr lang="fr-FR" sz="3200" dirty="0"/>
              <a:t>La classification administrative a pour objet de présenter les dépenses budgétaires selon les services ou groupes de services chargés de leur gestion. Elle permet d'identifier la hiérarchie du service chargé de l'exécution de la dépense et de préciser son degré d'autonomie, ainsi que sa situation géographique.</a:t>
            </a:r>
          </a:p>
          <a:p>
            <a:pPr algn="just"/>
            <a:r>
              <a:rPr lang="fr-FR" sz="3200" dirty="0"/>
              <a:t>Elle comprend deux niveaux : la </a:t>
            </a:r>
            <a:r>
              <a:rPr lang="fr-FR" sz="3200" b="1" dirty="0"/>
              <a:t>section</a:t>
            </a:r>
            <a:r>
              <a:rPr lang="fr-FR" sz="3200" dirty="0"/>
              <a:t> et le </a:t>
            </a:r>
            <a:r>
              <a:rPr lang="fr-FR" sz="3200" b="1" dirty="0"/>
              <a:t>chapitre</a:t>
            </a:r>
            <a:r>
              <a:rPr lang="fr-FR" sz="3200" dirty="0"/>
              <a:t>.</a:t>
            </a:r>
          </a:p>
          <a:p>
            <a:pPr algn="just"/>
            <a:endParaRPr lang="fr-FR" sz="2600" dirty="0"/>
          </a:p>
        </p:txBody>
      </p:sp>
    </p:spTree>
    <p:extLst>
      <p:ext uri="{BB962C8B-B14F-4D97-AF65-F5344CB8AC3E}">
        <p14:creationId xmlns:p14="http://schemas.microsoft.com/office/powerpoint/2010/main" val="42685164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1207" y="317424"/>
            <a:ext cx="8486159" cy="640080"/>
          </a:xfrm>
        </p:spPr>
        <p:txBody>
          <a:bodyPr>
            <a:noAutofit/>
          </a:bodyPr>
          <a:lstStyle/>
          <a:p>
            <a:r>
              <a:rPr lang="fr-FR" sz="3600" b="1" dirty="0"/>
              <a:t>Classification administrative (suite)</a:t>
            </a:r>
            <a:endParaRPr lang="fr-FR" sz="3600" dirty="0"/>
          </a:p>
        </p:txBody>
      </p:sp>
      <p:sp>
        <p:nvSpPr>
          <p:cNvPr id="2" name="Content Placeholder 1"/>
          <p:cNvSpPr>
            <a:spLocks noGrp="1"/>
          </p:cNvSpPr>
          <p:nvPr>
            <p:ph sz="quarter" idx="10"/>
          </p:nvPr>
        </p:nvSpPr>
        <p:spPr>
          <a:xfrm>
            <a:off x="159489" y="1186110"/>
            <a:ext cx="11887200" cy="5456427"/>
          </a:xfrm>
        </p:spPr>
        <p:txBody>
          <a:bodyPr>
            <a:noAutofit/>
          </a:bodyPr>
          <a:lstStyle/>
          <a:p>
            <a:r>
              <a:rPr lang="fr-FR" sz="1800" b="1" dirty="0"/>
              <a:t>La section </a:t>
            </a:r>
            <a:r>
              <a:rPr lang="fr-FR" sz="1800" dirty="0"/>
              <a:t>constitue le premier niveau de classification correspondant aux ministères et institutions de l'Etat. Elle est codifiée sur deux caractères situés entre 00 et 99. Le code 99 est réservé aux dépenses communes, incluant la dette publique et les crédits globaux. </a:t>
            </a:r>
          </a:p>
          <a:p>
            <a:r>
              <a:rPr lang="fr-FR" sz="1800" b="1" dirty="0"/>
              <a:t>Le chapitre </a:t>
            </a:r>
            <a:r>
              <a:rPr lang="fr-FR" sz="1800" dirty="0"/>
              <a:t>constitue le deuxième niveau de la classification administrative et correspond aux services ou groupes de services d'un ministère ou d'une institution de l'Etat. Outre les deux caractères de la section, le chapitre est codifié sur six (6) caractères, ainsi qu'il suit : </a:t>
            </a:r>
          </a:p>
          <a:p>
            <a:pPr lvl="1">
              <a:spcBef>
                <a:spcPts val="600"/>
              </a:spcBef>
              <a:spcAft>
                <a:spcPts val="600"/>
              </a:spcAft>
            </a:pPr>
            <a:r>
              <a:rPr lang="fr-FR" sz="1600" b="1" i="1" dirty="0"/>
              <a:t>type ou groupe de services </a:t>
            </a:r>
            <a:r>
              <a:rPr lang="fr-FR" sz="1600" dirty="0"/>
              <a:t>(1):  La codification du type de service distingue les services centraux, les services déconcentrés, les services a gestion autonome, les structures de missions, ...). Elle est faite sur un (1) caractère. </a:t>
            </a:r>
          </a:p>
          <a:p>
            <a:pPr lvl="1">
              <a:spcBef>
                <a:spcPts val="600"/>
              </a:spcBef>
              <a:spcAft>
                <a:spcPts val="600"/>
              </a:spcAft>
            </a:pPr>
            <a:r>
              <a:rPr lang="fr-FR" sz="1600" b="1" i="1" dirty="0"/>
              <a:t>service (3): </a:t>
            </a:r>
            <a:r>
              <a:rPr lang="fr-FR" sz="1600" dirty="0"/>
              <a:t>La codification du service identifie le service gestionnaire des crédits</a:t>
            </a:r>
          </a:p>
          <a:p>
            <a:pPr lvl="1">
              <a:spcBef>
                <a:spcPts val="600"/>
              </a:spcBef>
              <a:spcAft>
                <a:spcPts val="600"/>
              </a:spcAft>
            </a:pPr>
            <a:r>
              <a:rPr lang="fr-FR" sz="1600" b="1" i="1" dirty="0"/>
              <a:t>localisation géographique (2): </a:t>
            </a:r>
            <a:r>
              <a:rPr lang="fr-FR" sz="1600" dirty="0"/>
              <a:t>La codification de la localisation géographique (LG) renseigne sur l'emplacement géographique des services gestionnaires de crédits. Elle est numérique à deux (2) caractères.</a:t>
            </a:r>
          </a:p>
          <a:p>
            <a:r>
              <a:rPr lang="fr-FR" sz="1800" dirty="0"/>
              <a:t> </a:t>
            </a:r>
          </a:p>
          <a:p>
            <a:pPr algn="just"/>
            <a:endParaRPr lang="fr-FR" sz="3600" dirty="0"/>
          </a:p>
        </p:txBody>
      </p:sp>
    </p:spTree>
    <p:extLst>
      <p:ext uri="{BB962C8B-B14F-4D97-AF65-F5344CB8AC3E}">
        <p14:creationId xmlns:p14="http://schemas.microsoft.com/office/powerpoint/2010/main" val="34568090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1207" y="317424"/>
            <a:ext cx="8486159" cy="640080"/>
          </a:xfrm>
        </p:spPr>
        <p:txBody>
          <a:bodyPr>
            <a:noAutofit/>
          </a:bodyPr>
          <a:lstStyle/>
          <a:p>
            <a:r>
              <a:rPr lang="fr-FR" sz="3600" b="1" dirty="0">
                <a:solidFill>
                  <a:srgbClr val="FF0000"/>
                </a:solidFill>
              </a:rPr>
              <a:t>Classification par programme</a:t>
            </a:r>
            <a:endParaRPr lang="fr-FR" sz="3600" dirty="0">
              <a:solidFill>
                <a:srgbClr val="FF0000"/>
              </a:solidFill>
            </a:endParaRPr>
          </a:p>
        </p:txBody>
      </p:sp>
      <p:sp>
        <p:nvSpPr>
          <p:cNvPr id="2" name="Content Placeholder 1"/>
          <p:cNvSpPr>
            <a:spLocks noGrp="1"/>
          </p:cNvSpPr>
          <p:nvPr>
            <p:ph sz="quarter" idx="10"/>
          </p:nvPr>
        </p:nvSpPr>
        <p:spPr>
          <a:xfrm>
            <a:off x="159489" y="1186110"/>
            <a:ext cx="11887200" cy="5354465"/>
          </a:xfrm>
        </p:spPr>
        <p:txBody>
          <a:bodyPr>
            <a:noAutofit/>
          </a:bodyPr>
          <a:lstStyle/>
          <a:p>
            <a:pPr algn="just"/>
            <a:r>
              <a:rPr lang="fr-FR" sz="3200" dirty="0"/>
              <a:t>Les crédits budgétaires sont spécialisés par programmes à l’intérieur des ministères. </a:t>
            </a:r>
          </a:p>
          <a:p>
            <a:pPr algn="just"/>
            <a:r>
              <a:rPr lang="fr-FR" sz="3200" dirty="0"/>
              <a:t>Un programme peut regrouper tout ou partie des crédits d’une direction, d’un service, d’un ensemble de directions ou de services d’un même ministère ou institution. </a:t>
            </a:r>
          </a:p>
          <a:p>
            <a:pPr algn="just"/>
            <a:r>
              <a:rPr lang="fr-FR" sz="3200" dirty="0"/>
              <a:t>Chaque programme est identifié par deux (3) caractères.</a:t>
            </a:r>
          </a:p>
          <a:p>
            <a:pPr algn="just"/>
            <a:r>
              <a:rPr lang="fr-FR" sz="5400" dirty="0"/>
              <a:t> </a:t>
            </a:r>
          </a:p>
          <a:p>
            <a:pPr algn="just"/>
            <a:endParaRPr lang="fr-FR" sz="8800" dirty="0"/>
          </a:p>
        </p:txBody>
      </p:sp>
    </p:spTree>
    <p:extLst>
      <p:ext uri="{BB962C8B-B14F-4D97-AF65-F5344CB8AC3E}">
        <p14:creationId xmlns:p14="http://schemas.microsoft.com/office/powerpoint/2010/main" val="6583381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21207" y="448056"/>
            <a:ext cx="11040172" cy="640080"/>
          </a:xfrm>
        </p:spPr>
        <p:txBody>
          <a:bodyPr/>
          <a:lstStyle/>
          <a:p>
            <a:r>
              <a:rPr lang="fr-FR" b="1" dirty="0">
                <a:solidFill>
                  <a:srgbClr val="FF0000"/>
                </a:solidFill>
                <a:latin typeface="Aharoni" pitchFamily="2" charset="-79"/>
                <a:cs typeface="Aharoni" pitchFamily="2" charset="-79"/>
              </a:rPr>
              <a:t>Programme</a:t>
            </a:r>
            <a:r>
              <a:rPr lang="fr-FR" b="1" dirty="0"/>
              <a:t>  			 		</a:t>
            </a:r>
            <a:r>
              <a:rPr lang="fr-FR" b="1" dirty="0">
                <a:solidFill>
                  <a:schemeClr val="accent6"/>
                </a:solidFill>
                <a:latin typeface="Aharoni" pitchFamily="2" charset="-79"/>
                <a:cs typeface="Aharoni" pitchFamily="2" charset="-79"/>
              </a:rPr>
              <a:t>Action </a:t>
            </a:r>
            <a:endParaRPr lang="fr-FR" dirty="0">
              <a:solidFill>
                <a:schemeClr val="accent6"/>
              </a:solidFill>
              <a:latin typeface="Aharoni" pitchFamily="2" charset="-79"/>
              <a:cs typeface="Aharoni" pitchFamily="2" charset="-79"/>
            </a:endParaRPr>
          </a:p>
        </p:txBody>
      </p:sp>
      <p:sp>
        <p:nvSpPr>
          <p:cNvPr id="3" name="Espace réservé du contenu 2"/>
          <p:cNvSpPr>
            <a:spLocks noGrp="1"/>
          </p:cNvSpPr>
          <p:nvPr>
            <p:ph sz="quarter" idx="10"/>
          </p:nvPr>
        </p:nvSpPr>
        <p:spPr>
          <a:xfrm>
            <a:off x="539496" y="1204388"/>
            <a:ext cx="5232130" cy="5259482"/>
          </a:xfrm>
        </p:spPr>
        <p:txBody>
          <a:bodyPr>
            <a:noAutofit/>
          </a:bodyPr>
          <a:lstStyle/>
          <a:p>
            <a:r>
              <a:rPr lang="fr-FR" sz="1800" dirty="0">
                <a:solidFill>
                  <a:srgbClr val="FF0000"/>
                </a:solidFill>
                <a:latin typeface="Aharoni" pitchFamily="2" charset="-79"/>
                <a:cs typeface="Aharoni" pitchFamily="2" charset="-79"/>
              </a:rPr>
              <a:t>Le Programme est un ensemble d'actions à mettre en œuvre au sein d'une administration pour la réalisation d'un objectif déterminé de politique publique dans le cadre d'une fonction.</a:t>
            </a:r>
          </a:p>
          <a:p>
            <a:r>
              <a:rPr lang="fr-FR" sz="1800" dirty="0">
                <a:solidFill>
                  <a:srgbClr val="FF0000"/>
                </a:solidFill>
                <a:latin typeface="Aharoni" pitchFamily="2" charset="-79"/>
                <a:cs typeface="Aharoni" pitchFamily="2" charset="-79"/>
              </a:rPr>
              <a:t>Le programme est basé sur un objectif répondant aux caractéristiques décrites plus haut et il</a:t>
            </a:r>
          </a:p>
          <a:p>
            <a:r>
              <a:rPr lang="fr-FR" sz="1800" dirty="0">
                <a:solidFill>
                  <a:srgbClr val="FF0000"/>
                </a:solidFill>
                <a:latin typeface="Aharoni" pitchFamily="2" charset="-79"/>
                <a:cs typeface="Aharoni" pitchFamily="2" charset="-79"/>
              </a:rPr>
              <a:t>s’appuie sur une stratégie explicite de mise en œuvre .</a:t>
            </a:r>
          </a:p>
          <a:p>
            <a:endParaRPr lang="fr-FR" sz="1800" dirty="0">
              <a:solidFill>
                <a:schemeClr val="accent5"/>
              </a:solidFill>
              <a:latin typeface="Aharoni" pitchFamily="2" charset="-79"/>
              <a:cs typeface="Aharoni" pitchFamily="2" charset="-79"/>
            </a:endParaRPr>
          </a:p>
        </p:txBody>
      </p:sp>
      <p:sp>
        <p:nvSpPr>
          <p:cNvPr id="4" name="Espace réservé du contenu 2"/>
          <p:cNvSpPr txBox="1">
            <a:spLocks/>
          </p:cNvSpPr>
          <p:nvPr/>
        </p:nvSpPr>
        <p:spPr>
          <a:xfrm>
            <a:off x="6376514" y="1199138"/>
            <a:ext cx="5232130" cy="5259482"/>
          </a:xfrm>
          <a:prstGeom prst="rect">
            <a:avLst/>
          </a:prstGeom>
        </p:spPr>
        <p:txBody>
          <a:bodyPr vert="horz" lIns="91440" tIns="45720" rIns="91440" bIns="45720" rtlCol="0">
            <a:noAutofit/>
          </a:bodyPr>
          <a:lstStyle/>
          <a:p>
            <a:pPr algn="just">
              <a:lnSpc>
                <a:spcPct val="150000"/>
              </a:lnSpc>
            </a:pPr>
            <a:r>
              <a:rPr lang="fr-FR" dirty="0">
                <a:solidFill>
                  <a:schemeClr val="accent6"/>
                </a:solidFill>
                <a:latin typeface="Aharoni" pitchFamily="2" charset="-79"/>
                <a:cs typeface="Aharoni" pitchFamily="2" charset="-79"/>
              </a:rPr>
              <a:t>C’est la composante élémentaire d'un programme, à laquelle sont associés des objectifs précis, explicites et mesurables par des indicateurs de performance. </a:t>
            </a:r>
          </a:p>
          <a:p>
            <a:pPr algn="just">
              <a:lnSpc>
                <a:spcPct val="150000"/>
              </a:lnSpc>
            </a:pPr>
            <a:endParaRPr lang="fr-FR" dirty="0">
              <a:solidFill>
                <a:schemeClr val="accent6"/>
              </a:solidFill>
              <a:latin typeface="Aharoni" pitchFamily="2" charset="-79"/>
              <a:cs typeface="Aharoni" pitchFamily="2" charset="-79"/>
            </a:endParaRPr>
          </a:p>
          <a:p>
            <a:pPr algn="just">
              <a:lnSpc>
                <a:spcPct val="150000"/>
              </a:lnSpc>
            </a:pPr>
            <a:r>
              <a:rPr lang="fr-FR" dirty="0">
                <a:solidFill>
                  <a:schemeClr val="accent6"/>
                </a:solidFill>
                <a:latin typeface="Aharoni" pitchFamily="2" charset="-79"/>
                <a:cs typeface="Aharoni" pitchFamily="2" charset="-79"/>
              </a:rPr>
              <a:t>Dans la hiérarchie des objectifs, l’Action vise la réalisation d’un objectif intermédiaire du programme dont elle fait partie. </a:t>
            </a:r>
          </a:p>
          <a:p>
            <a:pPr algn="just">
              <a:lnSpc>
                <a:spcPct val="150000"/>
              </a:lnSpc>
            </a:pPr>
            <a:endParaRPr lang="fr-FR" dirty="0">
              <a:solidFill>
                <a:schemeClr val="accent6"/>
              </a:solidFill>
              <a:latin typeface="Aharoni" pitchFamily="2" charset="-79"/>
              <a:cs typeface="Aharoni" pitchFamily="2" charset="-79"/>
            </a:endParaRPr>
          </a:p>
          <a:p>
            <a:pPr algn="just">
              <a:lnSpc>
                <a:spcPct val="150000"/>
              </a:lnSpc>
            </a:pPr>
            <a:r>
              <a:rPr lang="fr-FR" dirty="0">
                <a:solidFill>
                  <a:schemeClr val="accent6"/>
                </a:solidFill>
                <a:latin typeface="Aharoni" pitchFamily="2" charset="-79"/>
                <a:cs typeface="Aharoni" pitchFamily="2" charset="-79"/>
              </a:rPr>
              <a:t>Elle comporte un ensemble d’activités et de tâches à exécuter dans le cadre de sa mise en œuvre.</a:t>
            </a:r>
          </a:p>
          <a:p>
            <a:pPr marL="0" marR="0" lvl="0" indent="0" algn="just" defTabSz="914400" rtl="0" eaLnBrk="1" fontAlgn="auto" latinLnBrk="0" hangingPunct="1">
              <a:lnSpc>
                <a:spcPct val="150000"/>
              </a:lnSpc>
              <a:spcBef>
                <a:spcPts val="1000"/>
              </a:spcBef>
              <a:spcAft>
                <a:spcPts val="1200"/>
              </a:spcAft>
              <a:buClrTx/>
              <a:buSzTx/>
              <a:buFontTx/>
              <a:buNone/>
              <a:tabLst/>
              <a:defRPr/>
            </a:pPr>
            <a:endParaRPr kumimoji="0" lang="fr-FR" sz="1800" b="0" i="0" u="none" strike="noStrike" kern="1200" cap="none" spc="0" normalizeH="0" baseline="0" noProof="0" dirty="0">
              <a:ln>
                <a:noFill/>
              </a:ln>
              <a:solidFill>
                <a:schemeClr val="tx1">
                  <a:lumMod val="75000"/>
                  <a:lumOff val="25000"/>
                </a:schemeClr>
              </a:solidFill>
              <a:effectLst/>
              <a:uLnTx/>
              <a:uFillTx/>
              <a:latin typeface="Aharoni" pitchFamily="2" charset="-79"/>
              <a:cs typeface="Aharoni" pitchFamily="2" charset="-79"/>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21207" y="448056"/>
            <a:ext cx="11040172" cy="640080"/>
          </a:xfrm>
        </p:spPr>
        <p:txBody>
          <a:bodyPr/>
          <a:lstStyle/>
          <a:p>
            <a:r>
              <a:rPr lang="fr-FR" b="1" dirty="0">
                <a:solidFill>
                  <a:srgbClr val="FF0000"/>
                </a:solidFill>
                <a:latin typeface="Aharoni" pitchFamily="2" charset="-79"/>
                <a:cs typeface="Aharoni" pitchFamily="2" charset="-79"/>
              </a:rPr>
              <a:t>Activité</a:t>
            </a:r>
            <a:r>
              <a:rPr lang="fr-FR" b="1" dirty="0"/>
              <a:t>    			 		 </a:t>
            </a:r>
            <a:r>
              <a:rPr lang="fr-FR" b="1" dirty="0">
                <a:solidFill>
                  <a:schemeClr val="accent6"/>
                </a:solidFill>
                <a:latin typeface="Aharoni" pitchFamily="2" charset="-79"/>
                <a:cs typeface="Aharoni" pitchFamily="2" charset="-79"/>
              </a:rPr>
              <a:t>Tâche</a:t>
            </a:r>
            <a:r>
              <a:rPr lang="fr-FR" b="1" dirty="0"/>
              <a:t> </a:t>
            </a:r>
            <a:endParaRPr lang="fr-FR" dirty="0">
              <a:solidFill>
                <a:schemeClr val="accent6"/>
              </a:solidFill>
              <a:latin typeface="Aharoni" pitchFamily="2" charset="-79"/>
              <a:cs typeface="Aharoni" pitchFamily="2" charset="-79"/>
            </a:endParaRPr>
          </a:p>
        </p:txBody>
      </p:sp>
      <p:sp>
        <p:nvSpPr>
          <p:cNvPr id="3" name="Espace réservé du contenu 2"/>
          <p:cNvSpPr>
            <a:spLocks noGrp="1"/>
          </p:cNvSpPr>
          <p:nvPr>
            <p:ph sz="quarter" idx="10"/>
          </p:nvPr>
        </p:nvSpPr>
        <p:spPr>
          <a:xfrm>
            <a:off x="539496" y="1204388"/>
            <a:ext cx="4795902" cy="5259482"/>
          </a:xfrm>
        </p:spPr>
        <p:txBody>
          <a:bodyPr>
            <a:noAutofit/>
          </a:bodyPr>
          <a:lstStyle/>
          <a:p>
            <a:r>
              <a:rPr lang="fr-FR" sz="1800" dirty="0">
                <a:solidFill>
                  <a:srgbClr val="FF0000"/>
                </a:solidFill>
                <a:latin typeface="Aharoni" pitchFamily="2" charset="-79"/>
                <a:cs typeface="Aharoni" pitchFamily="2" charset="-79"/>
              </a:rPr>
              <a:t>L’activité est un ensemble cohérent de tâches nécessitant des ressources humaines,</a:t>
            </a:r>
          </a:p>
          <a:p>
            <a:r>
              <a:rPr lang="fr-FR" sz="1800" dirty="0">
                <a:solidFill>
                  <a:srgbClr val="FF0000"/>
                </a:solidFill>
                <a:latin typeface="Aharoni" pitchFamily="2" charset="-79"/>
                <a:cs typeface="Aharoni" pitchFamily="2" charset="-79"/>
              </a:rPr>
              <a:t>financières et matérielles pour la production d’un bien ou d’un service.</a:t>
            </a:r>
          </a:p>
          <a:p>
            <a:r>
              <a:rPr lang="fr-FR" sz="1800" dirty="0">
                <a:solidFill>
                  <a:srgbClr val="FF0000"/>
                </a:solidFill>
                <a:latin typeface="Aharoni" pitchFamily="2" charset="-79"/>
                <a:cs typeface="Aharoni" pitchFamily="2" charset="-79"/>
              </a:rPr>
              <a:t>Une activité doit être confiée à une seule unité administrative qui devient responsable de sa réalisation. Par contre, une unité administrative peut être responsable de plusieurs activités.</a:t>
            </a:r>
          </a:p>
          <a:p>
            <a:endParaRPr lang="fr-FR" sz="1800" dirty="0">
              <a:solidFill>
                <a:srgbClr val="FF0000"/>
              </a:solidFill>
              <a:latin typeface="Aharoni" pitchFamily="2" charset="-79"/>
              <a:cs typeface="Aharoni" pitchFamily="2" charset="-79"/>
            </a:endParaRPr>
          </a:p>
        </p:txBody>
      </p:sp>
      <p:sp>
        <p:nvSpPr>
          <p:cNvPr id="4" name="Espace réservé du contenu 2"/>
          <p:cNvSpPr txBox="1">
            <a:spLocks/>
          </p:cNvSpPr>
          <p:nvPr/>
        </p:nvSpPr>
        <p:spPr>
          <a:xfrm>
            <a:off x="5847127" y="1199138"/>
            <a:ext cx="5761517" cy="5259482"/>
          </a:xfrm>
          <a:prstGeom prst="rect">
            <a:avLst/>
          </a:prstGeom>
        </p:spPr>
        <p:txBody>
          <a:bodyPr vert="horz" lIns="91440" tIns="45720" rIns="91440" bIns="45720" rtlCol="0">
            <a:noAutofit/>
          </a:bodyPr>
          <a:lstStyle/>
          <a:p>
            <a:pPr>
              <a:lnSpc>
                <a:spcPct val="150000"/>
              </a:lnSpc>
            </a:pPr>
            <a:r>
              <a:rPr lang="fr-FR" dirty="0">
                <a:solidFill>
                  <a:schemeClr val="accent6"/>
                </a:solidFill>
                <a:latin typeface="Aharoni" pitchFamily="2" charset="-79"/>
                <a:cs typeface="Aharoni" pitchFamily="2" charset="-79"/>
              </a:rPr>
              <a:t>C’est la composante opérationnelle élémentaire d’une activité dans un programme. La tâche doit être immédiatement évaluable et rattachée à une seule nature économique de la</a:t>
            </a:r>
          </a:p>
          <a:p>
            <a:pPr>
              <a:lnSpc>
                <a:spcPct val="150000"/>
              </a:lnSpc>
            </a:pPr>
            <a:r>
              <a:rPr lang="fr-FR" dirty="0">
                <a:solidFill>
                  <a:schemeClr val="accent6"/>
                </a:solidFill>
                <a:latin typeface="Aharoni" pitchFamily="2" charset="-79"/>
                <a:cs typeface="Aharoni" pitchFamily="2" charset="-79"/>
              </a:rPr>
              <a:t>dépense conformément à la nomenclature budgétaire. </a:t>
            </a:r>
          </a:p>
          <a:p>
            <a:pPr>
              <a:lnSpc>
                <a:spcPct val="150000"/>
              </a:lnSpc>
            </a:pPr>
            <a:r>
              <a:rPr lang="fr-FR" dirty="0">
                <a:solidFill>
                  <a:schemeClr val="accent6"/>
                </a:solidFill>
                <a:latin typeface="Aharoni" pitchFamily="2" charset="-79"/>
                <a:cs typeface="Aharoni" pitchFamily="2" charset="-79"/>
              </a:rPr>
              <a:t>La définition de la tâche marque la</a:t>
            </a:r>
          </a:p>
          <a:p>
            <a:pPr>
              <a:lnSpc>
                <a:spcPct val="150000"/>
              </a:lnSpc>
            </a:pPr>
            <a:r>
              <a:rPr lang="fr-FR" dirty="0">
                <a:solidFill>
                  <a:schemeClr val="accent6"/>
                </a:solidFill>
                <a:latin typeface="Aharoni" pitchFamily="2" charset="-79"/>
                <a:cs typeface="Aharoni" pitchFamily="2" charset="-79"/>
              </a:rPr>
              <a:t>dernière étape de la programmation.</a:t>
            </a:r>
          </a:p>
          <a:p>
            <a:pPr>
              <a:lnSpc>
                <a:spcPct val="150000"/>
              </a:lnSpc>
            </a:pPr>
            <a:r>
              <a:rPr lang="fr-FR" dirty="0">
                <a:solidFill>
                  <a:schemeClr val="accent6"/>
                </a:solidFill>
                <a:latin typeface="Aharoni" pitchFamily="2" charset="-79"/>
                <a:cs typeface="Aharoni" pitchFamily="2" charset="-79"/>
              </a:rPr>
              <a:t>Le passage du Budget programme au Budget par objet s’effectue à partir des tâches. Car la</a:t>
            </a:r>
          </a:p>
          <a:p>
            <a:pPr>
              <a:lnSpc>
                <a:spcPct val="150000"/>
              </a:lnSpc>
            </a:pPr>
            <a:r>
              <a:rPr lang="fr-FR" dirty="0">
                <a:solidFill>
                  <a:schemeClr val="accent6"/>
                </a:solidFill>
                <a:latin typeface="Aharoni" pitchFamily="2" charset="-79"/>
                <a:cs typeface="Aharoni" pitchFamily="2" charset="-79"/>
              </a:rPr>
              <a:t>tâche permet une évaluation précise du coût de l’activité et permet d’établir le lien entre le</a:t>
            </a:r>
          </a:p>
          <a:p>
            <a:pPr>
              <a:lnSpc>
                <a:spcPct val="150000"/>
              </a:lnSpc>
            </a:pPr>
            <a:r>
              <a:rPr lang="fr-FR" dirty="0">
                <a:solidFill>
                  <a:schemeClr val="accent6"/>
                </a:solidFill>
                <a:latin typeface="Aharoni" pitchFamily="2" charset="-79"/>
                <a:cs typeface="Aharoni" pitchFamily="2" charset="-79"/>
              </a:rPr>
              <a:t>programme et la nomenclature budgétaire.</a:t>
            </a:r>
          </a:p>
          <a:p>
            <a:pPr marL="0" marR="0" lvl="0" indent="0" algn="just" defTabSz="914400" rtl="0" eaLnBrk="1" fontAlgn="auto" latinLnBrk="0" hangingPunct="1">
              <a:lnSpc>
                <a:spcPct val="150000"/>
              </a:lnSpc>
              <a:spcBef>
                <a:spcPts val="1000"/>
              </a:spcBef>
              <a:spcAft>
                <a:spcPts val="1200"/>
              </a:spcAft>
              <a:buClrTx/>
              <a:buSzTx/>
              <a:buFontTx/>
              <a:buNone/>
              <a:tabLst/>
              <a:defRPr/>
            </a:pPr>
            <a:endParaRPr kumimoji="0" lang="fr-FR" sz="1800" b="0" i="0" u="none" strike="noStrike" kern="1200" cap="none" spc="0" normalizeH="0" baseline="0" noProof="0" dirty="0">
              <a:ln>
                <a:noFill/>
              </a:ln>
              <a:solidFill>
                <a:schemeClr val="tx1">
                  <a:lumMod val="75000"/>
                  <a:lumOff val="25000"/>
                </a:schemeClr>
              </a:solidFill>
              <a:effectLst/>
              <a:uLnTx/>
              <a:uFillTx/>
              <a:latin typeface="Aharoni" pitchFamily="2" charset="-79"/>
              <a:cs typeface="Aharoni" pitchFamily="2" charset="-79"/>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latin typeface="Aharoni" pitchFamily="2" charset="-79"/>
                <a:cs typeface="Aharoni" pitchFamily="2" charset="-79"/>
              </a:rPr>
              <a:t>EXEMPLE</a:t>
            </a:r>
          </a:p>
        </p:txBody>
      </p:sp>
      <p:sp>
        <p:nvSpPr>
          <p:cNvPr id="3" name="Espace réservé du contenu 2"/>
          <p:cNvSpPr>
            <a:spLocks noGrp="1"/>
          </p:cNvSpPr>
          <p:nvPr>
            <p:ph sz="quarter" idx="10"/>
          </p:nvPr>
        </p:nvSpPr>
        <p:spPr>
          <a:xfrm>
            <a:off x="539495" y="1435608"/>
            <a:ext cx="10527897" cy="3977640"/>
          </a:xfrm>
        </p:spPr>
        <p:txBody>
          <a:bodyPr>
            <a:noAutofit/>
          </a:bodyPr>
          <a:lstStyle/>
          <a:p>
            <a:r>
              <a:rPr lang="fr-FR" sz="2000" b="1" i="1" dirty="0">
                <a:solidFill>
                  <a:srgbClr val="FF0000"/>
                </a:solidFill>
                <a:latin typeface="Aharoni" pitchFamily="2" charset="-79"/>
                <a:cs typeface="Aharoni" pitchFamily="2" charset="-79"/>
              </a:rPr>
              <a:t>Programme</a:t>
            </a:r>
            <a:r>
              <a:rPr lang="fr-FR" sz="2000" dirty="0">
                <a:latin typeface="Aharoni" pitchFamily="2" charset="-79"/>
                <a:cs typeface="Aharoni" pitchFamily="2" charset="-79"/>
              </a:rPr>
              <a:t> : Amélioration de l’accès à l’information financière</a:t>
            </a:r>
          </a:p>
          <a:p>
            <a:r>
              <a:rPr lang="fr-FR" sz="2000" b="1" i="1" dirty="0">
                <a:solidFill>
                  <a:srgbClr val="FF0000"/>
                </a:solidFill>
                <a:latin typeface="Aharoni" pitchFamily="2" charset="-79"/>
                <a:cs typeface="Aharoni" pitchFamily="2" charset="-79"/>
              </a:rPr>
              <a:t>	Action</a:t>
            </a:r>
            <a:r>
              <a:rPr lang="fr-FR" sz="2000" dirty="0">
                <a:latin typeface="Aharoni" pitchFamily="2" charset="-79"/>
                <a:cs typeface="Aharoni" pitchFamily="2" charset="-79"/>
              </a:rPr>
              <a:t> : Mise en place d’un système décisionnel</a:t>
            </a:r>
          </a:p>
          <a:p>
            <a:r>
              <a:rPr lang="fr-FR" sz="2000" b="1" i="1" dirty="0">
                <a:solidFill>
                  <a:srgbClr val="FF0000"/>
                </a:solidFill>
                <a:latin typeface="Aharoni" pitchFamily="2" charset="-79"/>
                <a:cs typeface="Aharoni" pitchFamily="2" charset="-79"/>
              </a:rPr>
              <a:t>		Activité</a:t>
            </a:r>
            <a:r>
              <a:rPr lang="fr-FR" sz="2000" dirty="0">
                <a:latin typeface="Aharoni" pitchFamily="2" charset="-79"/>
                <a:cs typeface="Aharoni" pitchFamily="2" charset="-79"/>
              </a:rPr>
              <a:t> : Élaboration d’une plate forme web</a:t>
            </a:r>
          </a:p>
          <a:p>
            <a:r>
              <a:rPr lang="fr-FR" sz="2000" b="1" i="1" dirty="0">
                <a:latin typeface="Aharoni" pitchFamily="2" charset="-79"/>
                <a:cs typeface="Aharoni" pitchFamily="2" charset="-79"/>
              </a:rPr>
              <a:t>			</a:t>
            </a:r>
            <a:r>
              <a:rPr lang="fr-FR" sz="2000" b="1" i="1" dirty="0">
                <a:solidFill>
                  <a:srgbClr val="FF0000"/>
                </a:solidFill>
                <a:latin typeface="Aharoni" pitchFamily="2" charset="-79"/>
                <a:cs typeface="Aharoni" pitchFamily="2" charset="-79"/>
              </a:rPr>
              <a:t>Tâche</a:t>
            </a:r>
            <a:r>
              <a:rPr lang="fr-FR" sz="2000" dirty="0">
                <a:latin typeface="Aharoni" pitchFamily="2" charset="-79"/>
                <a:cs typeface="Aharoni" pitchFamily="2" charset="-79"/>
              </a:rPr>
              <a:t> 1 :Recrutement de consultants</a:t>
            </a:r>
          </a:p>
          <a:p>
            <a:r>
              <a:rPr lang="fr-FR" sz="2000" b="1" i="1" dirty="0">
                <a:latin typeface="Aharoni" pitchFamily="2" charset="-79"/>
                <a:cs typeface="Aharoni" pitchFamily="2" charset="-79"/>
              </a:rPr>
              <a:t>			</a:t>
            </a:r>
            <a:r>
              <a:rPr lang="fr-FR" sz="2000" b="1" i="1" dirty="0">
                <a:solidFill>
                  <a:srgbClr val="FF0000"/>
                </a:solidFill>
                <a:latin typeface="Aharoni" pitchFamily="2" charset="-79"/>
                <a:cs typeface="Aharoni" pitchFamily="2" charset="-79"/>
              </a:rPr>
              <a:t>Tâche</a:t>
            </a:r>
            <a:r>
              <a:rPr lang="fr-FR" sz="2000" dirty="0">
                <a:latin typeface="Aharoni" pitchFamily="2" charset="-79"/>
                <a:cs typeface="Aharoni" pitchFamily="2" charset="-79"/>
              </a:rPr>
              <a:t> 2 : Collecte de données</a:t>
            </a:r>
          </a:p>
          <a:p>
            <a:r>
              <a:rPr lang="fr-FR" sz="2000" b="1" i="1" dirty="0">
                <a:latin typeface="Aharoni" pitchFamily="2" charset="-79"/>
                <a:cs typeface="Aharoni" pitchFamily="2" charset="-79"/>
              </a:rPr>
              <a:t>			</a:t>
            </a:r>
            <a:r>
              <a:rPr lang="fr-FR" sz="2000" b="1" i="1" dirty="0">
                <a:solidFill>
                  <a:srgbClr val="FF0000"/>
                </a:solidFill>
                <a:latin typeface="Aharoni" pitchFamily="2" charset="-79"/>
                <a:cs typeface="Aharoni" pitchFamily="2" charset="-79"/>
              </a:rPr>
              <a:t>Tâche</a:t>
            </a:r>
            <a:r>
              <a:rPr lang="fr-FR" sz="2000" dirty="0">
                <a:latin typeface="Aharoni" pitchFamily="2" charset="-79"/>
                <a:cs typeface="Aharoni" pitchFamily="2" charset="-79"/>
              </a:rPr>
              <a:t> 3 : Atelier de validation du diagnostic</a:t>
            </a:r>
          </a:p>
          <a:p>
            <a:r>
              <a:rPr lang="fr-FR" sz="2000" b="1" i="1" dirty="0">
                <a:latin typeface="Aharoni" pitchFamily="2" charset="-79"/>
                <a:cs typeface="Aharoni" pitchFamily="2" charset="-79"/>
              </a:rPr>
              <a:t>			</a:t>
            </a:r>
            <a:r>
              <a:rPr lang="fr-FR" sz="2000" b="1" i="1" dirty="0">
                <a:solidFill>
                  <a:srgbClr val="FF0000"/>
                </a:solidFill>
                <a:latin typeface="Aharoni" pitchFamily="2" charset="-79"/>
                <a:cs typeface="Aharoni" pitchFamily="2" charset="-79"/>
              </a:rPr>
              <a:t>Tâche</a:t>
            </a:r>
            <a:r>
              <a:rPr lang="fr-FR" sz="2000" dirty="0">
                <a:latin typeface="Aharoni" pitchFamily="2" charset="-79"/>
                <a:cs typeface="Aharoni" pitchFamily="2" charset="-79"/>
              </a:rPr>
              <a:t> 4 : Atelier de validation des stratégies</a:t>
            </a:r>
          </a:p>
          <a:p>
            <a:endParaRPr lang="fr-FR" sz="2000" dirty="0">
              <a:latin typeface="Aharoni" pitchFamily="2" charset="-79"/>
              <a:cs typeface="Aharoni" pitchFamily="2" charset="-79"/>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1207" y="317424"/>
            <a:ext cx="8486159" cy="640080"/>
          </a:xfrm>
        </p:spPr>
        <p:txBody>
          <a:bodyPr>
            <a:noAutofit/>
          </a:bodyPr>
          <a:lstStyle/>
          <a:p>
            <a:r>
              <a:rPr lang="fr-FR" b="1" dirty="0">
                <a:latin typeface="Aharoni" pitchFamily="2" charset="-79"/>
                <a:cs typeface="Aharoni" pitchFamily="2" charset="-79"/>
              </a:rPr>
              <a:t>Classification fonctionnelle</a:t>
            </a:r>
          </a:p>
        </p:txBody>
      </p:sp>
      <p:sp>
        <p:nvSpPr>
          <p:cNvPr id="2" name="Content Placeholder 1"/>
          <p:cNvSpPr>
            <a:spLocks noGrp="1"/>
          </p:cNvSpPr>
          <p:nvPr>
            <p:ph sz="quarter" idx="10"/>
          </p:nvPr>
        </p:nvSpPr>
        <p:spPr>
          <a:xfrm>
            <a:off x="159489" y="1007440"/>
            <a:ext cx="11887200" cy="5354465"/>
          </a:xfrm>
        </p:spPr>
        <p:txBody>
          <a:bodyPr>
            <a:noAutofit/>
          </a:bodyPr>
          <a:lstStyle/>
          <a:p>
            <a:pPr algn="just">
              <a:spcBef>
                <a:spcPts val="600"/>
              </a:spcBef>
              <a:spcAft>
                <a:spcPts val="600"/>
              </a:spcAft>
            </a:pPr>
            <a:r>
              <a:rPr lang="fr-FR" sz="2400" dirty="0"/>
              <a:t>La classification fonctionnelle a pour objet de classer les dépenses budgétaires selon leurs objectifs socio-économiques. Elle s'articule autour des notions de division, groupe et classe.                                              </a:t>
            </a:r>
          </a:p>
          <a:p>
            <a:pPr algn="just">
              <a:spcBef>
                <a:spcPts val="600"/>
              </a:spcBef>
              <a:spcAft>
                <a:spcPts val="600"/>
              </a:spcAft>
            </a:pPr>
            <a:r>
              <a:rPr lang="fr-FR" sz="2400" b="1" dirty="0"/>
              <a:t>La division </a:t>
            </a:r>
            <a:r>
              <a:rPr lang="fr-FR" sz="2400" dirty="0"/>
              <a:t>s'identifie à un objectif général des administrations publiques. Elle est codifiée sur deux (2) caractères comme suit : 01. services généraux 02. Défense ; 03, ordre public et sécurité ; 04 affaires économiques ; 05 protection de l'environnement ; 06 logements et équipements collectifs ; 07, santé ; 08 loisirs, culture et culte ; 09 enseignement ; 10. Protection sociale.</a:t>
            </a:r>
          </a:p>
          <a:p>
            <a:pPr algn="just">
              <a:spcBef>
                <a:spcPts val="600"/>
              </a:spcBef>
              <a:spcAft>
                <a:spcPts val="600"/>
              </a:spcAft>
            </a:pPr>
            <a:r>
              <a:rPr lang="fr-FR" sz="2400" b="1" dirty="0"/>
              <a:t>Le  groupe  </a:t>
            </a:r>
            <a:r>
              <a:rPr lang="fr-FR" sz="2400" dirty="0"/>
              <a:t>et </a:t>
            </a:r>
            <a:r>
              <a:rPr lang="fr-FR" sz="2400" b="1" dirty="0"/>
              <a:t>la  classe  </a:t>
            </a:r>
            <a:r>
              <a:rPr lang="fr-FR" sz="2400" dirty="0"/>
              <a:t>donnent le détail des moyens par lesquels les objectifs généraux sont atteints. Ils sont codifiés chacun par un (1) caractère.</a:t>
            </a:r>
          </a:p>
          <a:p>
            <a:pPr lvl="0" algn="just"/>
            <a:endParaRPr lang="fr-FR" sz="2400" dirty="0"/>
          </a:p>
          <a:p>
            <a:pPr algn="just"/>
            <a:r>
              <a:rPr lang="fr-FR" sz="8800" dirty="0"/>
              <a:t> </a:t>
            </a:r>
          </a:p>
          <a:p>
            <a:pPr algn="just"/>
            <a:endParaRPr lang="fr-FR" sz="19900" dirty="0"/>
          </a:p>
        </p:txBody>
      </p:sp>
    </p:spTree>
    <p:extLst>
      <p:ext uri="{BB962C8B-B14F-4D97-AF65-F5344CB8AC3E}">
        <p14:creationId xmlns:p14="http://schemas.microsoft.com/office/powerpoint/2010/main" val="12297759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1207" y="317424"/>
            <a:ext cx="8486159" cy="640080"/>
          </a:xfrm>
        </p:spPr>
        <p:txBody>
          <a:bodyPr>
            <a:noAutofit/>
          </a:bodyPr>
          <a:lstStyle/>
          <a:p>
            <a:r>
              <a:rPr lang="fr-FR" b="1" dirty="0">
                <a:latin typeface="Aharoni" pitchFamily="2" charset="-79"/>
                <a:cs typeface="Aharoni" pitchFamily="2" charset="-79"/>
              </a:rPr>
              <a:t>Classification économique</a:t>
            </a:r>
            <a:endParaRPr lang="fr-FR" dirty="0">
              <a:latin typeface="Aharoni" pitchFamily="2" charset="-79"/>
              <a:cs typeface="Aharoni" pitchFamily="2" charset="-79"/>
            </a:endParaRPr>
          </a:p>
        </p:txBody>
      </p:sp>
      <p:sp>
        <p:nvSpPr>
          <p:cNvPr id="2" name="Content Placeholder 1"/>
          <p:cNvSpPr>
            <a:spLocks noGrp="1"/>
          </p:cNvSpPr>
          <p:nvPr>
            <p:ph sz="quarter" idx="10"/>
          </p:nvPr>
        </p:nvSpPr>
        <p:spPr>
          <a:xfrm>
            <a:off x="159489" y="1186110"/>
            <a:ext cx="11887200" cy="5354465"/>
          </a:xfrm>
        </p:spPr>
        <p:txBody>
          <a:bodyPr>
            <a:noAutofit/>
          </a:bodyPr>
          <a:lstStyle/>
          <a:p>
            <a:pPr algn="just"/>
            <a:r>
              <a:rPr lang="fr-FR" sz="2000" dirty="0"/>
              <a:t>La classification économique de la nomenclature budgétaire est cohérente avec le plan comptable général de l'Etat. Elle est constituée de l'article et du paragraphe.                                                            </a:t>
            </a:r>
            <a:r>
              <a:rPr lang="fr-FR" sz="2000" b="1" dirty="0"/>
              <a:t>L'article </a:t>
            </a:r>
            <a:r>
              <a:rPr lang="fr-FR" sz="2000" dirty="0"/>
              <a:t>représente la catégorie économique de la dépense et est codifié sur deux (2) caractères, identifiés par les deux premiers caractères du compte par nature du plan comptable de l'Etat.</a:t>
            </a:r>
          </a:p>
          <a:p>
            <a:pPr algn="just"/>
            <a:r>
              <a:rPr lang="fr-FR" sz="2000" b="1" dirty="0"/>
              <a:t>Le paragraphe </a:t>
            </a:r>
            <a:r>
              <a:rPr lang="fr-FR" sz="2000" dirty="0"/>
              <a:t>est une subdivision de l'article précisant la nature de la dépense. Il est identifié par les trois premiers caractères du compte par nature du plan comptable de l'Etat.                                                                                                                                En vue d'assurer une identification plus détaillée de la nature de la dépense, une subdivision du paragraphe en ligne est introduite. La ligne est codifiée par deux (2) caractères portant ainsi la codification économique à cinq (5) caractères.</a:t>
            </a:r>
          </a:p>
          <a:p>
            <a:pPr lvl="0" algn="just"/>
            <a:endParaRPr lang="fr-FR" sz="4000" dirty="0"/>
          </a:p>
          <a:p>
            <a:pPr algn="just"/>
            <a:r>
              <a:rPr lang="fr-FR" sz="16600" dirty="0"/>
              <a:t> </a:t>
            </a:r>
          </a:p>
          <a:p>
            <a:pPr algn="just"/>
            <a:endParaRPr lang="fr-FR" sz="41300" dirty="0"/>
          </a:p>
        </p:txBody>
      </p:sp>
    </p:spTree>
    <p:extLst>
      <p:ext uri="{BB962C8B-B14F-4D97-AF65-F5344CB8AC3E}">
        <p14:creationId xmlns:p14="http://schemas.microsoft.com/office/powerpoint/2010/main" val="15824747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1207" y="317424"/>
            <a:ext cx="8486159" cy="640080"/>
          </a:xfrm>
        </p:spPr>
        <p:txBody>
          <a:bodyPr>
            <a:noAutofit/>
          </a:bodyPr>
          <a:lstStyle/>
          <a:p>
            <a:r>
              <a:rPr lang="fr-FR" b="1" dirty="0">
                <a:latin typeface="Aharoni" pitchFamily="2" charset="-79"/>
                <a:cs typeface="Aharoni" pitchFamily="2" charset="-79"/>
              </a:rPr>
              <a:t>Classifications additionnelles</a:t>
            </a:r>
            <a:endParaRPr lang="fr-FR" dirty="0">
              <a:latin typeface="Aharoni" pitchFamily="2" charset="-79"/>
              <a:cs typeface="Aharoni" pitchFamily="2" charset="-79"/>
            </a:endParaRPr>
          </a:p>
        </p:txBody>
      </p:sp>
      <p:sp>
        <p:nvSpPr>
          <p:cNvPr id="2" name="Content Placeholder 1"/>
          <p:cNvSpPr>
            <a:spLocks noGrp="1"/>
          </p:cNvSpPr>
          <p:nvPr>
            <p:ph sz="quarter" idx="10"/>
          </p:nvPr>
        </p:nvSpPr>
        <p:spPr>
          <a:xfrm>
            <a:off x="159489" y="1186110"/>
            <a:ext cx="11887200" cy="5354465"/>
          </a:xfrm>
        </p:spPr>
        <p:txBody>
          <a:bodyPr>
            <a:noAutofit/>
          </a:bodyPr>
          <a:lstStyle/>
          <a:p>
            <a:r>
              <a:rPr lang="fr-FR" sz="2000" dirty="0"/>
              <a:t>Pour répondre aux besoins d'analyse, d'informations et de suivi, des classifications additionnelles sont introduites en vue de distinguer les dépenses par catégorie, par bénéficiaire et par mode de financement.                                                                                                                                                                 </a:t>
            </a:r>
            <a:r>
              <a:rPr lang="fr-FR" sz="2000" b="1" dirty="0"/>
              <a:t>La catégorie </a:t>
            </a:r>
            <a:r>
              <a:rPr lang="fr-FR" sz="2000" dirty="0"/>
              <a:t>présente les dépenses par grande nature et est identifiée sur un (1) caractère.                                  La classification par </a:t>
            </a:r>
            <a:r>
              <a:rPr lang="fr-FR" sz="2000" b="1" dirty="0"/>
              <a:t>bénéficiaire</a:t>
            </a:r>
            <a:r>
              <a:rPr lang="fr-FR" sz="2000" dirty="0"/>
              <a:t> permet d'identifier le bénéficiaire final de la dépense, elle est codifiée sur cinq (5) caractères comme suit :</a:t>
            </a:r>
          </a:p>
          <a:p>
            <a:pPr lvl="0"/>
            <a:r>
              <a:rPr lang="fr-FR" sz="2000" dirty="0"/>
              <a:t>un (1) caractère pour le type de bénéficiaire ;                                                                                                trois (3) caractères pour l'identification du bénéficiaire ;                                                                                       un (1) caractère pour identifier les dépenses pro pauvres.</a:t>
            </a:r>
          </a:p>
          <a:p>
            <a:pPr lvl="0" algn="just"/>
            <a:endParaRPr lang="fr-FR" sz="6600" dirty="0"/>
          </a:p>
          <a:p>
            <a:pPr algn="just"/>
            <a:r>
              <a:rPr lang="fr-FR" sz="41300" dirty="0"/>
              <a:t> </a:t>
            </a:r>
          </a:p>
          <a:p>
            <a:pPr algn="just"/>
            <a:endParaRPr lang="fr-FR" sz="102800" dirty="0"/>
          </a:p>
        </p:txBody>
      </p:sp>
    </p:spTree>
    <p:extLst>
      <p:ext uri="{BB962C8B-B14F-4D97-AF65-F5344CB8AC3E}">
        <p14:creationId xmlns:p14="http://schemas.microsoft.com/office/powerpoint/2010/main" val="2416397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1207" y="317424"/>
            <a:ext cx="11429788" cy="640080"/>
          </a:xfrm>
        </p:spPr>
        <p:txBody>
          <a:bodyPr>
            <a:noAutofit/>
          </a:bodyPr>
          <a:lstStyle/>
          <a:p>
            <a:r>
              <a:rPr lang="fr-FR" b="1" dirty="0">
                <a:latin typeface="Aharoni" pitchFamily="2" charset="-79"/>
                <a:cs typeface="Aharoni" pitchFamily="2" charset="-79"/>
              </a:rPr>
              <a:t>Classifications additionnelles </a:t>
            </a:r>
            <a:r>
              <a:rPr lang="fr-FR" b="1" i="1" dirty="0"/>
              <a:t>(suite)</a:t>
            </a:r>
            <a:endParaRPr lang="fr-FR" dirty="0"/>
          </a:p>
        </p:txBody>
      </p:sp>
      <p:sp>
        <p:nvSpPr>
          <p:cNvPr id="2" name="Content Placeholder 1"/>
          <p:cNvSpPr>
            <a:spLocks noGrp="1"/>
          </p:cNvSpPr>
          <p:nvPr>
            <p:ph sz="quarter" idx="10"/>
          </p:nvPr>
        </p:nvSpPr>
        <p:spPr>
          <a:xfrm>
            <a:off x="159489" y="1186110"/>
            <a:ext cx="11887200" cy="5354465"/>
          </a:xfrm>
        </p:spPr>
        <p:txBody>
          <a:bodyPr>
            <a:noAutofit/>
          </a:bodyPr>
          <a:lstStyle/>
          <a:p>
            <a:r>
              <a:rPr lang="fr-FR" sz="2400" dirty="0"/>
              <a:t>La classification par mode de financement est une codification additionnelle qui permet de regrouper les dépenses par nature de financement. Cette classification comprend :                                                                                                                        </a:t>
            </a:r>
            <a:r>
              <a:rPr lang="fr-FR" sz="2400" b="1" dirty="0"/>
              <a:t>le   groupe   de   bailleurs   ou   créanciers:</a:t>
            </a:r>
            <a:r>
              <a:rPr lang="fr-FR" sz="2400" dirty="0"/>
              <a:t> codifié   sur   deux   (2)   caractères,  renseigne sur le groupe du bailleur de fonds assurant le financement de la dépense (bilatéraux, multilatéraux, ...);                                                                                            </a:t>
            </a:r>
            <a:r>
              <a:rPr lang="fr-FR" sz="2400" b="1" dirty="0"/>
              <a:t>le bailleur:</a:t>
            </a:r>
            <a:r>
              <a:rPr lang="fr-FR" sz="2400" dirty="0"/>
              <a:t> codifié sur au moins sur trois (3) caractères, fournit l'identité du bailleur de fonds;                                                                                                                                          </a:t>
            </a:r>
            <a:r>
              <a:rPr lang="fr-FR" sz="2400" b="1" dirty="0"/>
              <a:t>le type  de financement: </a:t>
            </a:r>
            <a:r>
              <a:rPr lang="fr-FR" sz="2400" dirty="0"/>
              <a:t>codifié  sur deux (2)  caractères, renseigne  sur la nature et la source du financement (trésor, aide non remboursable, emprunt).</a:t>
            </a:r>
          </a:p>
          <a:p>
            <a:endParaRPr lang="fr-FR" sz="11500" dirty="0"/>
          </a:p>
          <a:p>
            <a:pPr algn="just"/>
            <a:r>
              <a:rPr lang="fr-FR" sz="102800" dirty="0"/>
              <a:t> </a:t>
            </a:r>
          </a:p>
          <a:p>
            <a:pPr algn="just"/>
            <a:endParaRPr lang="fr-FR" sz="255800" dirty="0"/>
          </a:p>
        </p:txBody>
      </p:sp>
    </p:spTree>
    <p:extLst>
      <p:ext uri="{BB962C8B-B14F-4D97-AF65-F5344CB8AC3E}">
        <p14:creationId xmlns:p14="http://schemas.microsoft.com/office/powerpoint/2010/main" val="10317462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9186" y="700305"/>
            <a:ext cx="11288110" cy="640080"/>
          </a:xfrm>
        </p:spPr>
        <p:txBody>
          <a:bodyPr>
            <a:noAutofit/>
          </a:bodyPr>
          <a:lstStyle/>
          <a:p>
            <a:pPr algn="ctr"/>
            <a:r>
              <a:rPr lang="fr-FR" b="1" dirty="0">
                <a:latin typeface="Aharoni" pitchFamily="2" charset="-79"/>
                <a:cs typeface="Aharoni" pitchFamily="2" charset="-79"/>
              </a:rPr>
              <a:t/>
            </a:r>
            <a:br>
              <a:rPr lang="fr-FR" b="1" dirty="0">
                <a:latin typeface="Aharoni" pitchFamily="2" charset="-79"/>
                <a:cs typeface="Aharoni" pitchFamily="2" charset="-79"/>
              </a:rPr>
            </a:br>
            <a:r>
              <a:rPr lang="fr-FR" b="1" dirty="0">
                <a:latin typeface="Aharoni" pitchFamily="2" charset="-79"/>
                <a:cs typeface="Aharoni" pitchFamily="2" charset="-79"/>
              </a:rPr>
              <a:t/>
            </a:r>
            <a:br>
              <a:rPr lang="fr-FR" b="1" dirty="0">
                <a:latin typeface="Aharoni" pitchFamily="2" charset="-79"/>
                <a:cs typeface="Aharoni" pitchFamily="2" charset="-79"/>
              </a:rPr>
            </a:br>
            <a:r>
              <a:rPr lang="fr-FR" b="1" dirty="0">
                <a:latin typeface="Aharoni" pitchFamily="2" charset="-79"/>
                <a:cs typeface="Aharoni" pitchFamily="2" charset="-79"/>
              </a:rPr>
              <a:t>Autorisation d’engagement et Crédit de paiement</a:t>
            </a:r>
            <a:r>
              <a:rPr lang="fr-FR" dirty="0">
                <a:latin typeface="Aharoni" pitchFamily="2" charset="-79"/>
                <a:cs typeface="Aharoni" pitchFamily="2" charset="-79"/>
              </a:rPr>
              <a:t/>
            </a:r>
            <a:br>
              <a:rPr lang="fr-FR" dirty="0">
                <a:latin typeface="Aharoni" pitchFamily="2" charset="-79"/>
                <a:cs typeface="Aharoni" pitchFamily="2" charset="-79"/>
              </a:rPr>
            </a:br>
            <a:endParaRPr lang="fr-FR" dirty="0"/>
          </a:p>
        </p:txBody>
      </p:sp>
      <p:sp>
        <p:nvSpPr>
          <p:cNvPr id="3" name="Espace réservé du contenu 2"/>
          <p:cNvSpPr>
            <a:spLocks noGrp="1"/>
          </p:cNvSpPr>
          <p:nvPr>
            <p:ph sz="quarter" idx="10"/>
          </p:nvPr>
        </p:nvSpPr>
        <p:spPr>
          <a:xfrm>
            <a:off x="539496" y="1435608"/>
            <a:ext cx="10969332" cy="3977640"/>
          </a:xfrm>
        </p:spPr>
        <p:txBody>
          <a:bodyPr>
            <a:noAutofit/>
          </a:bodyPr>
          <a:lstStyle/>
          <a:p>
            <a:pPr algn="just"/>
            <a:r>
              <a:rPr lang="fr-FR" sz="2400" dirty="0">
                <a:latin typeface="Aharoni" pitchFamily="2" charset="-79"/>
                <a:cs typeface="Aharoni" pitchFamily="2" charset="-79"/>
              </a:rPr>
              <a:t>Dans le Régime financier, les </a:t>
            </a:r>
            <a:r>
              <a:rPr lang="fr-FR" sz="2400" dirty="0">
                <a:solidFill>
                  <a:srgbClr val="FF0000"/>
                </a:solidFill>
                <a:latin typeface="Aharoni" pitchFamily="2" charset="-79"/>
                <a:cs typeface="Aharoni" pitchFamily="2" charset="-79"/>
              </a:rPr>
              <a:t>autorisations d'engagement (AE) </a:t>
            </a:r>
            <a:r>
              <a:rPr lang="fr-FR" sz="2400" dirty="0">
                <a:latin typeface="Aharoni" pitchFamily="2" charset="-79"/>
                <a:cs typeface="Aharoni" pitchFamily="2" charset="-79"/>
              </a:rPr>
              <a:t>constituent la limite supérieure des dépenses pouvant être engagées au cours d'une période n'excédant pas trois (3) ans. Les </a:t>
            </a:r>
            <a:r>
              <a:rPr lang="fr-FR" sz="2400" dirty="0">
                <a:solidFill>
                  <a:srgbClr val="FF0000"/>
                </a:solidFill>
                <a:latin typeface="Aharoni" pitchFamily="2" charset="-79"/>
                <a:cs typeface="Aharoni" pitchFamily="2" charset="-79"/>
              </a:rPr>
              <a:t>crédits de paiement (CP) </a:t>
            </a:r>
            <a:r>
              <a:rPr lang="fr-FR" sz="2400" dirty="0">
                <a:latin typeface="Aharoni" pitchFamily="2" charset="-79"/>
                <a:cs typeface="Aharoni" pitchFamily="2" charset="-79"/>
              </a:rPr>
              <a:t>constituent la limite supérieure des dépenses pouvant être engagées et ordonnancées durant un exercice budgétaire pour la couverture des engagements contractés dans le cadre des autorisations d'engagement.</a:t>
            </a:r>
          </a:p>
          <a:p>
            <a:pPr algn="just"/>
            <a:endParaRPr lang="fr-FR" sz="2400" dirty="0">
              <a:latin typeface="Aharoni" pitchFamily="2" charset="-79"/>
              <a:cs typeface="Aharoni" pitchFamily="2" charset="-79"/>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9186" y="700305"/>
            <a:ext cx="11288110" cy="640080"/>
          </a:xfrm>
        </p:spPr>
        <p:txBody>
          <a:bodyPr>
            <a:noAutofit/>
          </a:bodyPr>
          <a:lstStyle/>
          <a:p>
            <a:pPr algn="ctr"/>
            <a:r>
              <a:rPr lang="fr-FR" b="1" dirty="0">
                <a:latin typeface="Aharoni" pitchFamily="2" charset="-79"/>
                <a:cs typeface="Aharoni" pitchFamily="2" charset="-79"/>
              </a:rPr>
              <a:t/>
            </a:r>
            <a:br>
              <a:rPr lang="fr-FR" b="1" dirty="0">
                <a:latin typeface="Aharoni" pitchFamily="2" charset="-79"/>
                <a:cs typeface="Aharoni" pitchFamily="2" charset="-79"/>
              </a:rPr>
            </a:br>
            <a:r>
              <a:rPr lang="fr-FR" b="1" dirty="0">
                <a:latin typeface="Aharoni" pitchFamily="2" charset="-79"/>
                <a:cs typeface="Aharoni" pitchFamily="2" charset="-79"/>
              </a:rPr>
              <a:t/>
            </a:r>
            <a:br>
              <a:rPr lang="fr-FR" b="1" dirty="0">
                <a:latin typeface="Aharoni" pitchFamily="2" charset="-79"/>
                <a:cs typeface="Aharoni" pitchFamily="2" charset="-79"/>
              </a:rPr>
            </a:br>
            <a:r>
              <a:rPr lang="fr-FR" b="1" dirty="0">
                <a:latin typeface="Aharoni" pitchFamily="2" charset="-79"/>
                <a:cs typeface="Aharoni" pitchFamily="2" charset="-79"/>
              </a:rPr>
              <a:t>Autorisation d’engagement et Crédit de paiement (suite)</a:t>
            </a:r>
            <a:r>
              <a:rPr lang="fr-FR" dirty="0">
                <a:latin typeface="Aharoni" pitchFamily="2" charset="-79"/>
                <a:cs typeface="Aharoni" pitchFamily="2" charset="-79"/>
              </a:rPr>
              <a:t/>
            </a:r>
            <a:br>
              <a:rPr lang="fr-FR" dirty="0">
                <a:latin typeface="Aharoni" pitchFamily="2" charset="-79"/>
                <a:cs typeface="Aharoni" pitchFamily="2" charset="-79"/>
              </a:rPr>
            </a:br>
            <a:endParaRPr lang="fr-FR" dirty="0"/>
          </a:p>
        </p:txBody>
      </p:sp>
      <p:sp>
        <p:nvSpPr>
          <p:cNvPr id="3" name="Espace réservé du contenu 2"/>
          <p:cNvSpPr>
            <a:spLocks noGrp="1"/>
          </p:cNvSpPr>
          <p:nvPr>
            <p:ph sz="quarter" idx="10"/>
          </p:nvPr>
        </p:nvSpPr>
        <p:spPr>
          <a:xfrm>
            <a:off x="178676" y="1162348"/>
            <a:ext cx="11634952" cy="3977640"/>
          </a:xfrm>
        </p:spPr>
        <p:txBody>
          <a:bodyPr>
            <a:noAutofit/>
          </a:bodyPr>
          <a:lstStyle/>
          <a:p>
            <a:pPr algn="just"/>
            <a:r>
              <a:rPr lang="fr-FR" sz="2400" dirty="0">
                <a:latin typeface="Aharoni" pitchFamily="2" charset="-79"/>
                <a:cs typeface="Aharoni" pitchFamily="2" charset="-79"/>
              </a:rPr>
              <a:t>Les AE au-delà de l’exercice budgétaire interviennent généralement dans la budgétisation des dépenses d’investissement. Lorsque l’exécution d’une dépense dépasse l’exercice budgétaire, c.à.d. qu’elle s’étale sur deux ans et plus, celle-ci donne lieu à une autorisation d’engagement sur la durée de son exécution. Chaque année des crédits sont alloués pour faire face aux obligations de paiement : ce sont les CP. Le CP constitue à cet effet, la tranche annuelle de l’autorisation d’engagement.</a:t>
            </a:r>
          </a:p>
          <a:p>
            <a:pPr algn="just"/>
            <a:r>
              <a:rPr lang="fr-FR" sz="2400" dirty="0">
                <a:latin typeface="Aharoni" pitchFamily="2" charset="-79"/>
                <a:cs typeface="Aharoni" pitchFamily="2" charset="-79"/>
              </a:rPr>
              <a:t>Les AE sont accordées pour des actions spécifiques à l’intérieur d’un programme.</a:t>
            </a:r>
          </a:p>
          <a:p>
            <a:pPr algn="just"/>
            <a:endParaRPr lang="fr-FR" sz="2400" dirty="0">
              <a:latin typeface="Aharoni" pitchFamily="2" charset="-79"/>
              <a:cs typeface="Aharoni" pitchFamily="2" charset="-79"/>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9296" y="448056"/>
            <a:ext cx="11232083" cy="640080"/>
          </a:xfrm>
        </p:spPr>
        <p:txBody>
          <a:bodyPr>
            <a:normAutofit fontScale="90000"/>
          </a:bodyPr>
          <a:lstStyle/>
          <a:p>
            <a:r>
              <a:rPr lang="fr-FR" b="1" dirty="0"/>
              <a:t/>
            </a:r>
            <a:br>
              <a:rPr lang="fr-FR" b="1" dirty="0"/>
            </a:br>
            <a:r>
              <a:rPr lang="fr-FR" b="1" dirty="0"/>
              <a:t/>
            </a:r>
            <a:br>
              <a:rPr lang="fr-FR" b="1" dirty="0"/>
            </a:br>
            <a:r>
              <a:rPr lang="fr-FR" b="1" dirty="0"/>
              <a:t/>
            </a:r>
            <a:br>
              <a:rPr lang="fr-FR" b="1" dirty="0"/>
            </a:br>
            <a:r>
              <a:rPr lang="fr-FR" sz="2700" b="1" dirty="0">
                <a:solidFill>
                  <a:srgbClr val="FF0000"/>
                </a:solidFill>
                <a:latin typeface="Aharoni" pitchFamily="2" charset="-79"/>
                <a:cs typeface="Aharoni" pitchFamily="2" charset="-79"/>
              </a:rPr>
              <a:t>L'ENGAGEMENT DE LA </a:t>
            </a:r>
            <a:r>
              <a:rPr lang="fr-FR" sz="2700" b="1" dirty="0" smtClean="0">
                <a:solidFill>
                  <a:srgbClr val="FF0000"/>
                </a:solidFill>
                <a:latin typeface="Aharoni" pitchFamily="2" charset="-79"/>
                <a:cs typeface="Aharoni" pitchFamily="2" charset="-79"/>
              </a:rPr>
              <a:t>DEPENSE</a:t>
            </a:r>
            <a:r>
              <a:rPr lang="fr-FR" b="1" dirty="0"/>
              <a:t> </a:t>
            </a:r>
            <a:r>
              <a:rPr lang="fr-FR" b="1" dirty="0" smtClean="0"/>
              <a:t> </a:t>
            </a:r>
            <a:r>
              <a:rPr lang="fr-FR" sz="2700" b="1" dirty="0" smtClean="0">
                <a:solidFill>
                  <a:schemeClr val="accent6"/>
                </a:solidFill>
                <a:latin typeface="Aharoni" pitchFamily="2" charset="-79"/>
                <a:cs typeface="Aharoni" pitchFamily="2" charset="-79"/>
              </a:rPr>
              <a:t>LA </a:t>
            </a:r>
            <a:r>
              <a:rPr lang="fr-FR" sz="2700" b="1" dirty="0">
                <a:solidFill>
                  <a:schemeClr val="accent6"/>
                </a:solidFill>
                <a:latin typeface="Aharoni" pitchFamily="2" charset="-79"/>
                <a:cs typeface="Aharoni" pitchFamily="2" charset="-79"/>
              </a:rPr>
              <a:t>LIQUIDATION DES DEPENSES</a:t>
            </a:r>
            <a:r>
              <a:rPr lang="fr-FR" b="1" dirty="0"/>
              <a:t> </a:t>
            </a:r>
            <a:endParaRPr lang="fr-FR" dirty="0">
              <a:solidFill>
                <a:schemeClr val="accent6"/>
              </a:solidFill>
              <a:latin typeface="Aharoni" pitchFamily="2" charset="-79"/>
              <a:cs typeface="Aharoni" pitchFamily="2" charset="-79"/>
            </a:endParaRPr>
          </a:p>
        </p:txBody>
      </p:sp>
      <p:sp>
        <p:nvSpPr>
          <p:cNvPr id="3" name="Espace réservé du contenu 2"/>
          <p:cNvSpPr>
            <a:spLocks noGrp="1"/>
          </p:cNvSpPr>
          <p:nvPr>
            <p:ph sz="quarter" idx="10"/>
          </p:nvPr>
        </p:nvSpPr>
        <p:spPr>
          <a:xfrm>
            <a:off x="329295" y="1204388"/>
            <a:ext cx="4930861" cy="5259482"/>
          </a:xfrm>
        </p:spPr>
        <p:txBody>
          <a:bodyPr>
            <a:noAutofit/>
          </a:bodyPr>
          <a:lstStyle/>
          <a:p>
            <a:pPr algn="just"/>
            <a:r>
              <a:rPr lang="fr-FR" sz="2400" dirty="0">
                <a:solidFill>
                  <a:srgbClr val="FF0000"/>
                </a:solidFill>
                <a:latin typeface="Aharoni" pitchFamily="2" charset="-79"/>
                <a:cs typeface="Aharoni" pitchFamily="2" charset="-79"/>
              </a:rPr>
              <a:t>L'engagement de la dépense publique est l'acte par lequel l'Etat, crée ou constate à son encontre une obligation de laquelle résultera une charge qui nécessite l'affectation des crédits équivalents pour son paiement.</a:t>
            </a:r>
          </a:p>
          <a:p>
            <a:endParaRPr lang="fr-FR" sz="2400" dirty="0">
              <a:solidFill>
                <a:srgbClr val="FF0000"/>
              </a:solidFill>
              <a:latin typeface="Aharoni" pitchFamily="2" charset="-79"/>
              <a:cs typeface="Aharoni" pitchFamily="2" charset="-79"/>
            </a:endParaRPr>
          </a:p>
        </p:txBody>
      </p:sp>
      <p:sp>
        <p:nvSpPr>
          <p:cNvPr id="4" name="Espace réservé du contenu 2"/>
          <p:cNvSpPr txBox="1">
            <a:spLocks/>
          </p:cNvSpPr>
          <p:nvPr/>
        </p:nvSpPr>
        <p:spPr>
          <a:xfrm>
            <a:off x="5486400" y="1199138"/>
            <a:ext cx="6442841" cy="5259482"/>
          </a:xfrm>
          <a:prstGeom prst="rect">
            <a:avLst/>
          </a:prstGeom>
        </p:spPr>
        <p:txBody>
          <a:bodyPr vert="horz" lIns="91440" tIns="45720" rIns="91440" bIns="45720" rtlCol="0">
            <a:noAutofit/>
          </a:bodyPr>
          <a:lstStyle/>
          <a:p>
            <a:pPr>
              <a:lnSpc>
                <a:spcPct val="150000"/>
              </a:lnSpc>
            </a:pPr>
            <a:r>
              <a:rPr lang="fr-FR" sz="2400" dirty="0">
                <a:solidFill>
                  <a:schemeClr val="accent6"/>
                </a:solidFill>
                <a:latin typeface="Aharoni" pitchFamily="2" charset="-79"/>
                <a:cs typeface="Aharoni" pitchFamily="2" charset="-79"/>
              </a:rPr>
              <a:t>La liquidation a pour objet de vérifier la réalité de la dette et d'arrêter le montant exact de la dépense. Elle est faite au vu des titres et pièces justifiant la preuve des droits acquis par les créanciers.</a:t>
            </a:r>
          </a:p>
          <a:p>
            <a:pPr>
              <a:lnSpc>
                <a:spcPct val="150000"/>
              </a:lnSpc>
            </a:pPr>
            <a:r>
              <a:rPr lang="fr-FR" sz="2400" dirty="0">
                <a:solidFill>
                  <a:schemeClr val="accent6"/>
                </a:solidFill>
                <a:latin typeface="Aharoni" pitchFamily="2" charset="-79"/>
                <a:cs typeface="Aharoni" pitchFamily="2" charset="-79"/>
              </a:rPr>
              <a:t>Sous réserve des exceptions prévues par les lois et règlements, la liquidation ne peut intervenir qu'après constatation du service fait ou une décision individuelle autorisant la dépense.</a:t>
            </a:r>
            <a:endParaRPr kumimoji="0" lang="fr-FR" sz="2400" b="0" i="0" u="none" strike="noStrike" kern="1200" cap="none" spc="0" normalizeH="0" baseline="0" noProof="0" dirty="0">
              <a:ln>
                <a:noFill/>
              </a:ln>
              <a:solidFill>
                <a:schemeClr val="accent6"/>
              </a:solidFill>
              <a:effectLst/>
              <a:uLnTx/>
              <a:uFillTx/>
              <a:latin typeface="Aharoni" pitchFamily="2" charset="-79"/>
              <a:cs typeface="Aharoni" pitchFamily="2" charset="-79"/>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9186" y="700305"/>
            <a:ext cx="11288110" cy="640080"/>
          </a:xfrm>
        </p:spPr>
        <p:txBody>
          <a:bodyPr>
            <a:noAutofit/>
          </a:bodyPr>
          <a:lstStyle/>
          <a:p>
            <a:pPr algn="ctr"/>
            <a:r>
              <a:rPr lang="fr-FR" b="1" dirty="0">
                <a:latin typeface="Aharoni" pitchFamily="2" charset="-79"/>
                <a:cs typeface="Aharoni" pitchFamily="2" charset="-79"/>
              </a:rPr>
              <a:t/>
            </a:r>
            <a:br>
              <a:rPr lang="fr-FR" b="1" dirty="0">
                <a:latin typeface="Aharoni" pitchFamily="2" charset="-79"/>
                <a:cs typeface="Aharoni" pitchFamily="2" charset="-79"/>
              </a:rPr>
            </a:br>
            <a:r>
              <a:rPr lang="fr-FR" b="1" dirty="0">
                <a:latin typeface="Aharoni" pitchFamily="2" charset="-79"/>
                <a:cs typeface="Aharoni" pitchFamily="2" charset="-79"/>
              </a:rPr>
              <a:t/>
            </a:r>
            <a:br>
              <a:rPr lang="fr-FR" b="1" dirty="0">
                <a:latin typeface="Aharoni" pitchFamily="2" charset="-79"/>
                <a:cs typeface="Aharoni" pitchFamily="2" charset="-79"/>
              </a:rPr>
            </a:br>
            <a:r>
              <a:rPr lang="fr-FR" b="1" dirty="0">
                <a:latin typeface="Aharoni" pitchFamily="2" charset="-79"/>
                <a:cs typeface="Aharoni" pitchFamily="2" charset="-79"/>
              </a:rPr>
              <a:t>L'ORDONNANCEMENT DES DEPENSES</a:t>
            </a:r>
            <a:r>
              <a:rPr lang="fr-FR" dirty="0">
                <a:latin typeface="Aharoni" pitchFamily="2" charset="-79"/>
                <a:cs typeface="Aharoni" pitchFamily="2" charset="-79"/>
              </a:rPr>
              <a:t/>
            </a:r>
            <a:br>
              <a:rPr lang="fr-FR" dirty="0">
                <a:latin typeface="Aharoni" pitchFamily="2" charset="-79"/>
                <a:cs typeface="Aharoni" pitchFamily="2" charset="-79"/>
              </a:rPr>
            </a:br>
            <a:endParaRPr lang="fr-FR" dirty="0"/>
          </a:p>
        </p:txBody>
      </p:sp>
      <p:sp>
        <p:nvSpPr>
          <p:cNvPr id="3" name="Espace réservé du contenu 2"/>
          <p:cNvSpPr>
            <a:spLocks noGrp="1"/>
          </p:cNvSpPr>
          <p:nvPr>
            <p:ph sz="quarter" idx="10"/>
          </p:nvPr>
        </p:nvSpPr>
        <p:spPr>
          <a:xfrm>
            <a:off x="178676" y="1162348"/>
            <a:ext cx="11634952" cy="3977640"/>
          </a:xfrm>
        </p:spPr>
        <p:txBody>
          <a:bodyPr>
            <a:noAutofit/>
          </a:bodyPr>
          <a:lstStyle/>
          <a:p>
            <a:r>
              <a:rPr lang="fr-FR" sz="2400" dirty="0">
                <a:latin typeface="Aharoni" pitchFamily="2" charset="-79"/>
                <a:cs typeface="Aharoni" pitchFamily="2" charset="-79"/>
              </a:rPr>
              <a:t>L'ordonnancement est l'acte administratif donnant, conformément aux résultats de la liquidation, l'ordre au comptable de payer la dette de l'Etat.</a:t>
            </a:r>
          </a:p>
          <a:p>
            <a:r>
              <a:rPr lang="fr-FR" sz="2400" dirty="0">
                <a:latin typeface="Aharoni" pitchFamily="2" charset="-79"/>
                <a:cs typeface="Aharoni" pitchFamily="2" charset="-79"/>
              </a:rPr>
              <a:t>Il est matérialisé par l'émission d'un mandat de payement.</a:t>
            </a:r>
          </a:p>
          <a:p>
            <a:r>
              <a:rPr lang="fr-FR" sz="2400" dirty="0">
                <a:latin typeface="Aharoni" pitchFamily="2" charset="-79"/>
                <a:cs typeface="Aharoni" pitchFamily="2" charset="-79"/>
              </a:rPr>
              <a:t>Les dépenses effectuées sur crédits délégués font l'objet d'un ordonnancement de régularisation après payement.</a:t>
            </a:r>
          </a:p>
          <a:p>
            <a:pPr algn="just"/>
            <a:endParaRPr lang="fr-FR" sz="2400" dirty="0">
              <a:latin typeface="Aharoni" pitchFamily="2" charset="-79"/>
              <a:cs typeface="Aharoni" pitchFamily="2" charset="-79"/>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1207" y="317424"/>
            <a:ext cx="11376626" cy="640080"/>
          </a:xfrm>
        </p:spPr>
        <p:txBody>
          <a:bodyPr>
            <a:noAutofit/>
          </a:bodyPr>
          <a:lstStyle/>
          <a:p>
            <a:r>
              <a:rPr lang="fr-FR" dirty="0"/>
              <a:t>Fonctions d’usage</a:t>
            </a:r>
          </a:p>
        </p:txBody>
      </p:sp>
      <p:sp>
        <p:nvSpPr>
          <p:cNvPr id="2" name="Content Placeholder 1"/>
          <p:cNvSpPr>
            <a:spLocks noGrp="1"/>
          </p:cNvSpPr>
          <p:nvPr>
            <p:ph sz="quarter" idx="10"/>
          </p:nvPr>
        </p:nvSpPr>
        <p:spPr>
          <a:xfrm>
            <a:off x="521207" y="1186110"/>
            <a:ext cx="11525482" cy="5354465"/>
          </a:xfrm>
        </p:spPr>
        <p:txBody>
          <a:bodyPr>
            <a:noAutofit/>
          </a:bodyPr>
          <a:lstStyle/>
          <a:p>
            <a:r>
              <a:rPr lang="fr-FR" sz="3200" b="1" dirty="0"/>
              <a:t>Fonction Excel : STXT</a:t>
            </a:r>
            <a:endParaRPr lang="fr-FR" sz="3200" dirty="0"/>
          </a:p>
          <a:p>
            <a:pPr algn="just"/>
            <a:r>
              <a:rPr lang="fr-FR" sz="3200" dirty="0"/>
              <a:t>La fonction Excel </a:t>
            </a:r>
            <a:r>
              <a:rPr lang="fr-FR" sz="3200" b="1" dirty="0"/>
              <a:t>STXT</a:t>
            </a:r>
            <a:r>
              <a:rPr lang="fr-FR" sz="3200" dirty="0"/>
              <a:t> récupère le nombre de caractères de votre choix dans une chaîne de caractères, à partir d'un emplacement que vous indiquez. Sa syntaxe est :</a:t>
            </a:r>
          </a:p>
          <a:p>
            <a:r>
              <a:rPr lang="fr-FR" sz="3200" dirty="0"/>
              <a:t>=STXT(texte; </a:t>
            </a:r>
            <a:r>
              <a:rPr lang="fr-FR" sz="3200" dirty="0" err="1"/>
              <a:t>numéro_de_départ</a:t>
            </a:r>
            <a:r>
              <a:rPr lang="fr-FR" sz="3200" dirty="0"/>
              <a:t>; </a:t>
            </a:r>
            <a:r>
              <a:rPr lang="fr-FR" sz="3200" dirty="0" err="1"/>
              <a:t>nombre_de_caractères</a:t>
            </a:r>
            <a:r>
              <a:rPr lang="fr-FR" sz="3200" dirty="0"/>
              <a:t>)</a:t>
            </a:r>
          </a:p>
          <a:p>
            <a:endParaRPr lang="fr-FR" sz="11500" dirty="0"/>
          </a:p>
          <a:p>
            <a:pPr algn="just"/>
            <a:r>
              <a:rPr lang="fr-FR" sz="102800" dirty="0"/>
              <a:t> </a:t>
            </a:r>
          </a:p>
          <a:p>
            <a:pPr algn="just"/>
            <a:endParaRPr lang="fr-FR" sz="255800" dirty="0"/>
          </a:p>
        </p:txBody>
      </p:sp>
    </p:spTree>
    <p:extLst>
      <p:ext uri="{BB962C8B-B14F-4D97-AF65-F5344CB8AC3E}">
        <p14:creationId xmlns:p14="http://schemas.microsoft.com/office/powerpoint/2010/main" val="35632458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1207" y="317424"/>
            <a:ext cx="11376626" cy="640080"/>
          </a:xfrm>
        </p:spPr>
        <p:txBody>
          <a:bodyPr>
            <a:noAutofit/>
          </a:bodyPr>
          <a:lstStyle/>
          <a:p>
            <a:r>
              <a:rPr lang="fr-FR" dirty="0"/>
              <a:t>Fonctions d’usage</a:t>
            </a:r>
          </a:p>
        </p:txBody>
      </p:sp>
      <p:sp>
        <p:nvSpPr>
          <p:cNvPr id="2" name="Content Placeholder 1"/>
          <p:cNvSpPr>
            <a:spLocks noGrp="1"/>
          </p:cNvSpPr>
          <p:nvPr>
            <p:ph sz="quarter" idx="10"/>
          </p:nvPr>
        </p:nvSpPr>
        <p:spPr>
          <a:xfrm>
            <a:off x="245097" y="1186110"/>
            <a:ext cx="11801592" cy="5354465"/>
          </a:xfrm>
        </p:spPr>
        <p:txBody>
          <a:bodyPr>
            <a:noAutofit/>
          </a:bodyPr>
          <a:lstStyle/>
          <a:p>
            <a:r>
              <a:rPr lang="fr-FR" sz="3200" b="1" dirty="0"/>
              <a:t>Fonction Excel : RECHERCHEV</a:t>
            </a:r>
          </a:p>
          <a:p>
            <a:pPr lvl="0" algn="just" eaLnBrk="0" fontAlgn="base" hangingPunct="0">
              <a:lnSpc>
                <a:spcPct val="100000"/>
              </a:lnSpc>
              <a:spcBef>
                <a:spcPct val="0"/>
              </a:spcBef>
              <a:spcAft>
                <a:spcPct val="0"/>
              </a:spcAft>
            </a:pPr>
            <a:r>
              <a:rPr lang="fr-FR" sz="3200" dirty="0"/>
              <a:t>La fonction Excel RECHERCHEV </a:t>
            </a:r>
            <a:r>
              <a:rPr lang="fr-FR" altLang="fr-FR" sz="3200" b="1" dirty="0" err="1">
                <a:solidFill>
                  <a:schemeClr val="tx1"/>
                </a:solidFill>
                <a:latin typeface="Arial" panose="020B0604020202020204" pitchFamily="34" charset="0"/>
                <a:ea typeface="Times New Roman" panose="02020603050405020304" pitchFamily="18" charset="0"/>
              </a:rPr>
              <a:t>RECHERCHEV</a:t>
            </a:r>
            <a:r>
              <a:rPr lang="fr-FR" altLang="fr-FR" sz="3200" dirty="0">
                <a:solidFill>
                  <a:schemeClr val="tx1"/>
                </a:solidFill>
                <a:latin typeface="Arial" panose="020B0604020202020204" pitchFamily="34" charset="0"/>
                <a:ea typeface="Times New Roman" panose="02020603050405020304" pitchFamily="18" charset="0"/>
              </a:rPr>
              <a:t> recherche une valeur dans la première colonne d'un tableau puis renvoie la valeur d'une cellule qui se situe sur la même ligne que la valeur recherchée.</a:t>
            </a:r>
          </a:p>
          <a:p>
            <a:r>
              <a:rPr lang="fr-FR" sz="3200" dirty="0"/>
              <a:t> Sa syntaxe est :</a:t>
            </a:r>
          </a:p>
          <a:p>
            <a:r>
              <a:rPr lang="fr-FR" altLang="fr-FR" sz="3200" dirty="0">
                <a:solidFill>
                  <a:schemeClr val="tx1"/>
                </a:solidFill>
                <a:latin typeface="Arial Unicode MS" panose="020B0604020202020204" pitchFamily="34" charset="-128"/>
                <a:ea typeface="Calibri" panose="020F0502020204030204" pitchFamily="34" charset="0"/>
                <a:cs typeface="Courier New" panose="02070309020205020404" pitchFamily="49" charset="0"/>
              </a:rPr>
              <a:t>=RECHERCHEV(recherche; tableau; colonne; type)</a:t>
            </a:r>
            <a:endParaRPr lang="fr-FR" sz="11500" dirty="0"/>
          </a:p>
          <a:p>
            <a:pPr algn="just"/>
            <a:r>
              <a:rPr lang="fr-FR" sz="102800" dirty="0"/>
              <a:t> </a:t>
            </a:r>
          </a:p>
          <a:p>
            <a:pPr algn="just"/>
            <a:endParaRPr lang="fr-FR" sz="255800" dirty="0"/>
          </a:p>
        </p:txBody>
      </p:sp>
    </p:spTree>
    <p:extLst>
      <p:ext uri="{BB962C8B-B14F-4D97-AF65-F5344CB8AC3E}">
        <p14:creationId xmlns:p14="http://schemas.microsoft.com/office/powerpoint/2010/main" val="9648612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21207" y="317424"/>
            <a:ext cx="11376626" cy="640080"/>
          </a:xfrm>
        </p:spPr>
        <p:txBody>
          <a:bodyPr>
            <a:noAutofit/>
          </a:bodyPr>
          <a:lstStyle/>
          <a:p>
            <a:r>
              <a:rPr lang="fr-FR" dirty="0"/>
              <a:t>Fonctions d’usage</a:t>
            </a:r>
          </a:p>
        </p:txBody>
      </p:sp>
      <p:sp>
        <p:nvSpPr>
          <p:cNvPr id="2" name="Content Placeholder 1"/>
          <p:cNvSpPr>
            <a:spLocks noGrp="1"/>
          </p:cNvSpPr>
          <p:nvPr>
            <p:ph sz="quarter" idx="10"/>
          </p:nvPr>
        </p:nvSpPr>
        <p:spPr>
          <a:xfrm>
            <a:off x="395925" y="1186110"/>
            <a:ext cx="11650763" cy="5354465"/>
          </a:xfrm>
        </p:spPr>
        <p:txBody>
          <a:bodyPr>
            <a:noAutofit/>
          </a:bodyPr>
          <a:lstStyle/>
          <a:p>
            <a:r>
              <a:rPr lang="fr-FR" sz="3200" b="1" dirty="0"/>
              <a:t>Fonction Excel : </a:t>
            </a:r>
            <a:r>
              <a:rPr lang="fr-FR" altLang="fr-FR" sz="3200" b="1" dirty="0">
                <a:solidFill>
                  <a:schemeClr val="tx1"/>
                </a:solidFill>
                <a:latin typeface="Arial" panose="020B0604020202020204" pitchFamily="34" charset="0"/>
                <a:ea typeface="Times New Roman" panose="02020603050405020304" pitchFamily="18" charset="0"/>
              </a:rPr>
              <a:t>CONCATENER</a:t>
            </a:r>
            <a:endParaRPr lang="fr-FR" sz="3200" dirty="0"/>
          </a:p>
          <a:p>
            <a:pPr algn="just"/>
            <a:r>
              <a:rPr lang="fr-FR" sz="3200" dirty="0"/>
              <a:t>La fonction Excel </a:t>
            </a:r>
            <a:r>
              <a:rPr lang="fr-FR" altLang="fr-FR" sz="3200" b="1" dirty="0">
                <a:solidFill>
                  <a:schemeClr val="tx1"/>
                </a:solidFill>
                <a:latin typeface="Arial" panose="020B0604020202020204" pitchFamily="34" charset="0"/>
                <a:ea typeface="Times New Roman" panose="02020603050405020304" pitchFamily="18" charset="0"/>
              </a:rPr>
              <a:t>CONCATENER</a:t>
            </a:r>
            <a:r>
              <a:rPr lang="fr-FR" sz="3200" dirty="0"/>
              <a:t> </a:t>
            </a:r>
            <a:r>
              <a:rPr lang="fr-FR" altLang="fr-FR" sz="3200" dirty="0">
                <a:solidFill>
                  <a:schemeClr val="tx1"/>
                </a:solidFill>
                <a:latin typeface="Arial" panose="020B0604020202020204" pitchFamily="34" charset="0"/>
                <a:ea typeface="Times New Roman" panose="02020603050405020304" pitchFamily="18" charset="0"/>
              </a:rPr>
              <a:t>assemble plusieurs chaînes de caractères pour n'en former plus qu'une</a:t>
            </a:r>
            <a:r>
              <a:rPr lang="fr-FR" sz="3200" dirty="0"/>
              <a:t>. </a:t>
            </a:r>
          </a:p>
          <a:p>
            <a:r>
              <a:rPr lang="fr-FR" sz="3200" dirty="0"/>
              <a:t>Sa syntaxe est :</a:t>
            </a:r>
          </a:p>
          <a:p>
            <a:pPr lvl="0" eaLnBrk="0" fontAlgn="base" hangingPunct="0">
              <a:lnSpc>
                <a:spcPct val="100000"/>
              </a:lnSpc>
              <a:spcBef>
                <a:spcPct val="0"/>
              </a:spcBef>
              <a:spcAft>
                <a:spcPct val="0"/>
              </a:spcAft>
            </a:pPr>
            <a:r>
              <a:rPr lang="fr-FR" altLang="fr-FR" sz="3200" dirty="0">
                <a:solidFill>
                  <a:schemeClr val="tx1"/>
                </a:solidFill>
                <a:latin typeface="Arial Unicode MS" panose="020B0604020202020204" pitchFamily="34" charset="-128"/>
                <a:ea typeface="Times New Roman" panose="02020603050405020304" pitchFamily="18" charset="0"/>
                <a:cs typeface="Courier New" panose="02070309020205020404" pitchFamily="49" charset="0"/>
              </a:rPr>
              <a:t>=CONCATENER(valeur_1; valeur_2; valeur_3; </a:t>
            </a:r>
            <a:r>
              <a:rPr lang="fr-FR" altLang="fr-FR" sz="3200" dirty="0" err="1">
                <a:solidFill>
                  <a:schemeClr val="tx1"/>
                </a:solidFill>
                <a:latin typeface="Arial Unicode MS" panose="020B0604020202020204" pitchFamily="34" charset="-128"/>
                <a:ea typeface="Times New Roman" panose="02020603050405020304" pitchFamily="18" charset="0"/>
                <a:cs typeface="Courier New" panose="02070309020205020404" pitchFamily="49" charset="0"/>
              </a:rPr>
              <a:t>etc</a:t>
            </a:r>
            <a:r>
              <a:rPr lang="fr-FR" altLang="fr-FR" sz="3200" dirty="0">
                <a:solidFill>
                  <a:schemeClr val="tx1"/>
                </a:solidFill>
                <a:latin typeface="Arial Unicode MS" panose="020B0604020202020204" pitchFamily="34" charset="-128"/>
                <a:ea typeface="Times New Roman" panose="02020603050405020304" pitchFamily="18" charset="0"/>
                <a:cs typeface="Courier New" panose="02070309020205020404" pitchFamily="49" charset="0"/>
              </a:rPr>
              <a:t>)</a:t>
            </a:r>
            <a:endParaRPr lang="fr-FR" altLang="fr-FR" sz="6000" dirty="0">
              <a:solidFill>
                <a:schemeClr val="tx1"/>
              </a:solidFill>
              <a:latin typeface="Arial" panose="020B0604020202020204" pitchFamily="34" charset="0"/>
            </a:endParaRPr>
          </a:p>
          <a:p>
            <a:endParaRPr lang="fr-FR" sz="11500" dirty="0"/>
          </a:p>
          <a:p>
            <a:pPr algn="just"/>
            <a:r>
              <a:rPr lang="fr-FR" sz="102800" dirty="0"/>
              <a:t> </a:t>
            </a:r>
          </a:p>
          <a:p>
            <a:pPr algn="just"/>
            <a:endParaRPr lang="fr-FR" sz="255800" dirty="0"/>
          </a:p>
        </p:txBody>
      </p:sp>
    </p:spTree>
    <p:extLst>
      <p:ext uri="{BB962C8B-B14F-4D97-AF65-F5344CB8AC3E}">
        <p14:creationId xmlns:p14="http://schemas.microsoft.com/office/powerpoint/2010/main" val="34692089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 to PowerPoint_Win32_new.potx" id="{95F22252-1276-4CE0-B5B2-7173AC23E7C1}" vid="{5251F4FC-9BFF-4FAA-9D53-CA33255737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Welcome to PowerPoint</Template>
  <TotalTime>1161</TotalTime>
  <Words>3024</Words>
  <Application>Microsoft Office PowerPoint</Application>
  <PresentationFormat>Grand écran</PresentationFormat>
  <Paragraphs>336</Paragraphs>
  <Slides>28</Slides>
  <Notes>1</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28</vt:i4>
      </vt:variant>
    </vt:vector>
  </HeadingPairs>
  <TitlesOfParts>
    <vt:vector size="40" baseType="lpstr">
      <vt:lpstr>Arial Unicode MS</vt:lpstr>
      <vt:lpstr>Aharoni</vt:lpstr>
      <vt:lpstr>Arial</vt:lpstr>
      <vt:lpstr>Arial Black</vt:lpstr>
      <vt:lpstr>Calibri</vt:lpstr>
      <vt:lpstr>Courier New</vt:lpstr>
      <vt:lpstr>Rockwell Extra Bold</vt:lpstr>
      <vt:lpstr>Segoe UI</vt:lpstr>
      <vt:lpstr>Segoe UI Light</vt:lpstr>
      <vt:lpstr>Times New Roman</vt:lpstr>
      <vt:lpstr>Wingdings</vt:lpstr>
      <vt:lpstr>WelcomeDoc</vt:lpstr>
      <vt:lpstr>BOOST</vt:lpstr>
      <vt:lpstr>Objectifs</vt:lpstr>
      <vt:lpstr>Le Principe</vt:lpstr>
      <vt:lpstr>Comment ca marche ?</vt:lpstr>
      <vt:lpstr>Existe-t-il un « BOOST » standard ?</vt:lpstr>
      <vt:lpstr>Existe-t-il un « BOOST » standard ?                                 (suite)</vt:lpstr>
      <vt:lpstr>Facilitation d’usage</vt:lpstr>
      <vt:lpstr>Concepts de base des finances publiques</vt:lpstr>
      <vt:lpstr>COMPOSITION  IMPUTATION DU BUDGET DES MOYENS</vt:lpstr>
      <vt:lpstr>DECOMPOSITION DU BUDGET DES MOYENS (Suite)</vt:lpstr>
      <vt:lpstr>Concepts de base de la nouvelle nomenclature (ou budget programme)</vt:lpstr>
      <vt:lpstr>Classification administrative</vt:lpstr>
      <vt:lpstr>Classification administrative (suite)</vt:lpstr>
      <vt:lpstr>Classification par programme</vt:lpstr>
      <vt:lpstr>Programme        Action </vt:lpstr>
      <vt:lpstr>Activité           Tâche </vt:lpstr>
      <vt:lpstr>EXEMPLE</vt:lpstr>
      <vt:lpstr>Classification fonctionnelle</vt:lpstr>
      <vt:lpstr>Classification économique</vt:lpstr>
      <vt:lpstr>Classifications additionnelles</vt:lpstr>
      <vt:lpstr>Classifications additionnelles (suite)</vt:lpstr>
      <vt:lpstr>  Autorisation d’engagement et Crédit de paiement </vt:lpstr>
      <vt:lpstr>  Autorisation d’engagement et Crédit de paiement (suite) </vt:lpstr>
      <vt:lpstr>   L'ENGAGEMENT DE LA DEPENSE  LA LIQUIDATION DES DEPENSES </vt:lpstr>
      <vt:lpstr>  L'ORDONNANCEMENT DES DEPENSES </vt:lpstr>
      <vt:lpstr>Fonctions d’usage</vt:lpstr>
      <vt:lpstr>Fonctions d’usage</vt:lpstr>
      <vt:lpstr>Fonctions d’usage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Budget Oriented Business Intelligence System</dc:title>
  <dc:creator>dogo</dc:creator>
  <cp:lastModifiedBy>Arazak</cp:lastModifiedBy>
  <cp:revision>64</cp:revision>
  <dcterms:created xsi:type="dcterms:W3CDTF">2019-01-10T11:57:22Z</dcterms:created>
  <dcterms:modified xsi:type="dcterms:W3CDTF">2023-02-05T21:26:13Z</dcterms:modified>
  <cp:version/>
</cp:coreProperties>
</file>