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1"/>
    <p:sldMasterId id="2147483679" r:id="rId2"/>
  </p:sldMasterIdLst>
  <p:notesMasterIdLst>
    <p:notesMasterId r:id="rId15"/>
  </p:notesMasterIdLst>
  <p:sldIdLst>
    <p:sldId id="262" r:id="rId3"/>
    <p:sldId id="804" r:id="rId4"/>
    <p:sldId id="808" r:id="rId5"/>
    <p:sldId id="772" r:id="rId6"/>
    <p:sldId id="805" r:id="rId7"/>
    <p:sldId id="812" r:id="rId8"/>
    <p:sldId id="813" r:id="rId9"/>
    <p:sldId id="807" r:id="rId10"/>
    <p:sldId id="809" r:id="rId11"/>
    <p:sldId id="810" r:id="rId12"/>
    <p:sldId id="743" r:id="rId13"/>
    <p:sldId id="771" r:id="rId14"/>
  </p:sldIdLst>
  <p:sldSz cx="9144000" cy="6858000" type="screen4x3"/>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F0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0612" autoAdjust="0"/>
  </p:normalViewPr>
  <p:slideViewPr>
    <p:cSldViewPr snapToGrid="0" snapToObjects="1">
      <p:cViewPr varScale="1">
        <p:scale>
          <a:sx n="60" d="100"/>
          <a:sy n="60" d="100"/>
        </p:scale>
        <p:origin x="1460" y="52"/>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napToObjects="1">
      <p:cViewPr varScale="1">
        <p:scale>
          <a:sx n="85" d="100"/>
          <a:sy n="85" d="100"/>
        </p:scale>
        <p:origin x="3928"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3"/>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3" y="3"/>
            <a:ext cx="2971800" cy="458788"/>
          </a:xfrm>
          <a:prstGeom prst="rect">
            <a:avLst/>
          </a:prstGeom>
        </p:spPr>
        <p:txBody>
          <a:bodyPr vert="horz" lIns="91440" tIns="45720" rIns="91440" bIns="45720" rtlCol="0"/>
          <a:lstStyle>
            <a:lvl1pPr algn="r">
              <a:defRPr sz="1200"/>
            </a:lvl1pPr>
          </a:lstStyle>
          <a:p>
            <a:fld id="{BEB1C76C-E7F6-144F-83F7-4BBA30215E2C}" type="datetimeFigureOut">
              <a:rPr lang="fr-FR" smtClean="0"/>
              <a:t>13/02/2023</a:t>
            </a:fld>
            <a:endParaRPr lang="fr-FR"/>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989CCC-5FC6-F141-82E1-CC45A867ECCD}" type="slidenum">
              <a:rPr lang="fr-FR" smtClean="0"/>
              <a:t>‹N°›</a:t>
            </a:fld>
            <a:endParaRPr lang="fr-FR"/>
          </a:p>
        </p:txBody>
      </p:sp>
    </p:spTree>
    <p:extLst>
      <p:ext uri="{BB962C8B-B14F-4D97-AF65-F5344CB8AC3E}">
        <p14:creationId xmlns:p14="http://schemas.microsoft.com/office/powerpoint/2010/main" val="34834755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630238"/>
            <a:ext cx="4114800" cy="3086100"/>
          </a:xfrm>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b="1" dirty="0"/>
              <a:t>Diapo 1:</a:t>
            </a:r>
            <a:endParaRPr lang="fr-FR" sz="1200" b="0" i="0" kern="1200" baseline="0" dirty="0">
              <a:solidFill>
                <a:schemeClr val="tx1"/>
              </a:solidFill>
              <a:effectLst/>
              <a:latin typeface="+mn-lt"/>
              <a:ea typeface="+mn-ea"/>
              <a:cs typeface="+mn-cs"/>
            </a:endParaRPr>
          </a:p>
          <a:p>
            <a:r>
              <a:rPr lang="fr-FR" sz="1200" b="1" i="0" kern="1200" baseline="0" dirty="0">
                <a:solidFill>
                  <a:schemeClr val="tx1"/>
                </a:solidFill>
                <a:effectLst/>
                <a:latin typeface="+mn-lt"/>
                <a:ea typeface="+mn-ea"/>
                <a:cs typeface="+mn-cs"/>
              </a:rPr>
              <a:t>35 secondes</a:t>
            </a:r>
            <a:r>
              <a:rPr lang="fr-FR" sz="1200" b="0" i="0" kern="1200" baseline="0" dirty="0">
                <a:solidFill>
                  <a:schemeClr val="tx1"/>
                </a:solidFill>
                <a:effectLst/>
                <a:latin typeface="+mn-lt"/>
                <a:ea typeface="+mn-ea"/>
                <a:cs typeface="+mn-cs"/>
              </a:rPr>
              <a:t>.</a:t>
            </a:r>
            <a:endParaRPr lang="fr-FR" sz="1200" b="0" i="0" kern="1200" dirty="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a:t>
            </a:fld>
            <a:endParaRPr lang="fr-FR"/>
          </a:p>
        </p:txBody>
      </p:sp>
    </p:spTree>
    <p:extLst>
      <p:ext uri="{BB962C8B-B14F-4D97-AF65-F5344CB8AC3E}">
        <p14:creationId xmlns:p14="http://schemas.microsoft.com/office/powerpoint/2010/main" val="3170042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Diapo 2.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dirty="0">
              <a:solidFill>
                <a:schemeClr val="tx1"/>
              </a:solidFill>
              <a:effectLst/>
              <a:latin typeface="+mn-lt"/>
              <a:ea typeface="+mn-ea"/>
              <a:cs typeface="+mn-cs"/>
            </a:endParaRPr>
          </a:p>
          <a:p>
            <a:r>
              <a:rPr lang="fr-FR" sz="1200" b="1" dirty="0">
                <a:effectLst/>
                <a:latin typeface="Arial" panose="020B0604020202020204" pitchFamily="34" charset="0"/>
                <a:ea typeface="Calibri" panose="020F0502020204030204" pitchFamily="34" charset="0"/>
                <a:cs typeface="Times New Roman" panose="02020603050405020304" pitchFamily="18" charset="0"/>
              </a:rPr>
              <a:t>10 secondes</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2</a:t>
            </a:fld>
            <a:endParaRPr lang="fr-FR">
              <a:solidFill>
                <a:prstClr val="black"/>
              </a:solidFill>
            </a:endParaRPr>
          </a:p>
        </p:txBody>
      </p:sp>
    </p:spTree>
    <p:extLst>
      <p:ext uri="{BB962C8B-B14F-4D97-AF65-F5344CB8AC3E}">
        <p14:creationId xmlns:p14="http://schemas.microsoft.com/office/powerpoint/2010/main" val="2227675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Diapo</a:t>
            </a:r>
            <a:r>
              <a:rPr lang="fr-FR" sz="1200" b="1" kern="1200" baseline="0" dirty="0">
                <a:solidFill>
                  <a:schemeClr val="tx1"/>
                </a:solidFill>
                <a:effectLst/>
                <a:latin typeface="+mn-lt"/>
                <a:ea typeface="+mn-ea"/>
                <a:cs typeface="+mn-cs"/>
              </a:rPr>
              <a:t> 3 : </a:t>
            </a:r>
            <a:r>
              <a:rPr lang="fr-FR" sz="1200" b="1" kern="1200" dirty="0">
                <a:solidFill>
                  <a:schemeClr val="tx1"/>
                </a:solidFill>
                <a:effectLst/>
                <a:latin typeface="+mn-lt"/>
                <a:ea typeface="+mn-ea"/>
                <a:cs typeface="+mn-cs"/>
              </a:rPr>
              <a:t> Evolution de la Sous alimentation au Niger</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dirty="0">
              <a:solidFill>
                <a:schemeClr val="tx1"/>
              </a:solidFill>
              <a:effectLst/>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fr-FR" sz="1200" b="0" kern="1200" dirty="0">
                <a:solidFill>
                  <a:schemeClr val="tx1"/>
                </a:solidFill>
                <a:effectLst/>
                <a:latin typeface="+mn-lt"/>
                <a:ea typeface="+mn-ea"/>
                <a:cs typeface="+mn-cs"/>
              </a:rPr>
              <a:t>Au Niger, des preuves indiquent une augmentation de la prévalence de la faim chronique ces dernières années après une longue période de déclin comme dans plusieurs pays de l’Afrique de l’Ouest. De 2000-2002 à 2019-2021, la prévalence de la sous-alimentation a diminué de 22,3 % à 13,2 % soit une réduction de presque 50 %. Cette longue période de baisse de la sous-alimentation pourrait s’expliquer par les Politiques Nationales tournées vers le développement rural avec la Stratégie du Développement Rural (SDR) avant 2005. Puis de 2005 à 2013 et malgré les crises alimentaires majeures récurrentes(2005, 2010, 2012), l’action humanitaire massive, la mise en œuvre de la Stratégie de Réduction de la Pauvreté et le début de l’Initiative 3N (« les Nigériens Nourrissent les Nigériens ») avec des financements majeures, ont contribué à la baisse continue de la sous-alimentation. Cependant cette réduction est suivie d’une hausse à partir de 2014-2016 pour atteindre 19,8 % en 2019-2021. Enfin, la croissance démographique s’est également accélérée à partir de 2012 (3,9 % de croissance).</a:t>
            </a:r>
            <a:endParaRPr lang="fr-FR" sz="1200" b="1" kern="1200" dirty="0">
              <a:solidFill>
                <a:schemeClr val="tx1"/>
              </a:solidFill>
              <a:effectLst/>
              <a:latin typeface="+mn-lt"/>
              <a:ea typeface="+mn-ea"/>
              <a:cs typeface="+mn-cs"/>
            </a:endParaRPr>
          </a:p>
          <a:p>
            <a:r>
              <a:rPr lang="fr-FR" sz="1200" b="1" dirty="0">
                <a:effectLst/>
                <a:latin typeface="Arial" panose="020B0604020202020204" pitchFamily="34" charset="0"/>
                <a:ea typeface="Calibri" panose="020F0502020204030204" pitchFamily="34" charset="0"/>
                <a:cs typeface="Times New Roman" panose="02020603050405020304" pitchFamily="18" charset="0"/>
              </a:rPr>
              <a:t>30 secondes</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3</a:t>
            </a:fld>
            <a:endParaRPr lang="fr-FR">
              <a:solidFill>
                <a:prstClr val="black"/>
              </a:solidFill>
            </a:endParaRPr>
          </a:p>
        </p:txBody>
      </p:sp>
    </p:spTree>
    <p:extLst>
      <p:ext uri="{BB962C8B-B14F-4D97-AF65-F5344CB8AC3E}">
        <p14:creationId xmlns:p14="http://schemas.microsoft.com/office/powerpoint/2010/main" val="36836887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Diapo 4</a:t>
            </a:r>
            <a:r>
              <a:rPr lang="fr-FR" sz="1200" b="1" kern="1200" baseline="0" dirty="0">
                <a:solidFill>
                  <a:schemeClr val="tx1"/>
                </a:solidFill>
                <a:effectLst/>
                <a:latin typeface="+mn-lt"/>
                <a:ea typeface="+mn-ea"/>
                <a:cs typeface="+mn-cs"/>
              </a:rPr>
              <a:t> : Evolution de la Malnutrition Chronique</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dirty="0">
              <a:solidFill>
                <a:schemeClr val="tx1"/>
              </a:solidFill>
              <a:effectLst/>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fr-FR" sz="1200" b="0" kern="1200" dirty="0">
                <a:solidFill>
                  <a:schemeClr val="tx1"/>
                </a:solidFill>
                <a:effectLst/>
                <a:latin typeface="+mn-lt"/>
                <a:ea typeface="+mn-ea"/>
                <a:cs typeface="+mn-cs"/>
              </a:rPr>
              <a:t>Au Niger, au cours des 15 dernières années, la prévalence du retard de croissance a légèrement diminué, avec des variations périodiques. Elle passe de 54,8 % en 2006 à 42 % en 2012 et augmente à nouveau pour se retrouver à 47,0 % en 2022. Pendant toute cette période, la prévalence reste très élevée (supérieure au seuil de sévérité fixé par l’OMS et UNICEF (&gt; 30 %)5 ).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dirty="0">
              <a:solidFill>
                <a:schemeClr val="tx1"/>
              </a:solidFill>
              <a:effectLst/>
              <a:latin typeface="+mn-lt"/>
              <a:ea typeface="+mn-ea"/>
              <a:cs typeface="+mn-cs"/>
            </a:endParaRPr>
          </a:p>
          <a:p>
            <a:r>
              <a:rPr lang="fr-FR" sz="1200" b="1" dirty="0">
                <a:effectLst/>
                <a:latin typeface="Arial" panose="020B0604020202020204" pitchFamily="34" charset="0"/>
                <a:ea typeface="Calibri" panose="020F0502020204030204" pitchFamily="34" charset="0"/>
                <a:cs typeface="Times New Roman" panose="02020603050405020304" pitchFamily="18" charset="0"/>
              </a:rPr>
              <a:t>10 secondes</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4</a:t>
            </a:fld>
            <a:endParaRPr lang="fr-FR">
              <a:solidFill>
                <a:prstClr val="black"/>
              </a:solidFill>
            </a:endParaRPr>
          </a:p>
        </p:txBody>
      </p:sp>
    </p:spTree>
    <p:extLst>
      <p:ext uri="{BB962C8B-B14F-4D97-AF65-F5344CB8AC3E}">
        <p14:creationId xmlns:p14="http://schemas.microsoft.com/office/powerpoint/2010/main" val="1574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Diapo 5</a:t>
            </a:r>
            <a:r>
              <a:rPr lang="fr-FR" sz="1200" b="1" kern="1200" baseline="0" dirty="0">
                <a:solidFill>
                  <a:schemeClr val="tx1"/>
                </a:solidFill>
                <a:effectLst/>
                <a:latin typeface="+mn-lt"/>
                <a:ea typeface="+mn-ea"/>
                <a:cs typeface="+mn-cs"/>
              </a:rPr>
              <a:t> : Evolution du Nombre des cas la Malnutrition Chronique</a:t>
            </a:r>
          </a:p>
          <a:p>
            <a:pPr marL="0" marR="0" indent="0" algn="just" defTabSz="914400" rtl="0" eaLnBrk="1" fontAlgn="auto" latinLnBrk="0" hangingPunct="1">
              <a:lnSpc>
                <a:spcPct val="100000"/>
              </a:lnSpc>
              <a:spcBef>
                <a:spcPts val="0"/>
              </a:spcBef>
              <a:spcAft>
                <a:spcPts val="0"/>
              </a:spcAft>
              <a:buClrTx/>
              <a:buSzTx/>
              <a:buFontTx/>
              <a:buNone/>
              <a:tabLst/>
              <a:defRPr/>
            </a:pPr>
            <a:r>
              <a:rPr lang="fr-FR" sz="1200" b="0" kern="1200" dirty="0">
                <a:solidFill>
                  <a:schemeClr val="tx1"/>
                </a:solidFill>
                <a:effectLst/>
                <a:latin typeface="+mn-lt"/>
                <a:ea typeface="+mn-ea"/>
                <a:cs typeface="+mn-cs"/>
              </a:rPr>
              <a:t>Le nombre d’enfants atteints est passé de 1 480 0007 en 2012 à 2 246 0008 en 2022, soit une croissance moyenne annuelle de plus de 95 000 enfants. Il s’agit d’une situation dramatique qui éloigne le Niger de l’atteinte des cibles de l’Assemblée Mondiale de la Santé (AMS) et des Objectifs du Développement Durable (ODD2).</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dirty="0">
              <a:solidFill>
                <a:schemeClr val="tx1"/>
              </a:solidFill>
              <a:effectLst/>
              <a:latin typeface="+mn-lt"/>
              <a:ea typeface="+mn-ea"/>
              <a:cs typeface="+mn-cs"/>
            </a:endParaRPr>
          </a:p>
          <a:p>
            <a:r>
              <a:rPr lang="fr-FR" sz="1200" b="1" dirty="0">
                <a:effectLst/>
                <a:latin typeface="Arial" panose="020B0604020202020204" pitchFamily="34" charset="0"/>
                <a:ea typeface="Calibri" panose="020F0502020204030204" pitchFamily="34" charset="0"/>
                <a:cs typeface="Times New Roman" panose="02020603050405020304" pitchFamily="18" charset="0"/>
              </a:rPr>
              <a:t>10 secondes</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5</a:t>
            </a:fld>
            <a:endParaRPr lang="fr-FR">
              <a:solidFill>
                <a:prstClr val="black"/>
              </a:solidFill>
            </a:endParaRPr>
          </a:p>
        </p:txBody>
      </p:sp>
    </p:spTree>
    <p:extLst>
      <p:ext uri="{BB962C8B-B14F-4D97-AF65-F5344CB8AC3E}">
        <p14:creationId xmlns:p14="http://schemas.microsoft.com/office/powerpoint/2010/main" val="13584393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Diapo 6</a:t>
            </a:r>
            <a:r>
              <a:rPr lang="fr-FR" sz="1200" b="1" kern="1200" baseline="0" dirty="0">
                <a:solidFill>
                  <a:schemeClr val="tx1"/>
                </a:solidFill>
                <a:effectLst/>
                <a:latin typeface="+mn-lt"/>
                <a:ea typeface="+mn-ea"/>
                <a:cs typeface="+mn-cs"/>
              </a:rPr>
              <a:t> : Evolution de la Malnutrition Aigue Globale</a:t>
            </a:r>
          </a:p>
          <a:p>
            <a:pPr marL="0" marR="0" indent="0" algn="just" defTabSz="914400" rtl="0" eaLnBrk="1" fontAlgn="auto" latinLnBrk="0" hangingPunct="1">
              <a:lnSpc>
                <a:spcPct val="100000"/>
              </a:lnSpc>
              <a:spcBef>
                <a:spcPts val="0"/>
              </a:spcBef>
              <a:spcAft>
                <a:spcPts val="0"/>
              </a:spcAft>
              <a:buClrTx/>
              <a:buSzTx/>
              <a:buFontTx/>
              <a:buNone/>
              <a:tabLst/>
              <a:defRPr/>
            </a:pPr>
            <a:r>
              <a:rPr lang="fr-FR" sz="1200" b="0" kern="1200" dirty="0">
                <a:solidFill>
                  <a:schemeClr val="tx1"/>
                </a:solidFill>
                <a:effectLst/>
                <a:latin typeface="+mn-lt"/>
                <a:ea typeface="+mn-ea"/>
                <a:cs typeface="+mn-cs"/>
              </a:rPr>
              <a:t>Depuis 2009, la prévalence nationale de la malnutrition globale est restée au-delà du seuil critique de 10 %  au Niger. Cette prévalence a évolué en dent de scie avec des niveaux relativement inférieurs au seuil</a:t>
            </a:r>
            <a:r>
              <a:rPr lang="fr-FR" sz="1200" b="0" kern="1200" baseline="0" dirty="0">
                <a:solidFill>
                  <a:schemeClr val="tx1"/>
                </a:solidFill>
                <a:effectLst/>
                <a:latin typeface="+mn-lt"/>
                <a:ea typeface="+mn-ea"/>
                <a:cs typeface="+mn-cs"/>
              </a:rPr>
              <a:t> d’urgence entre 2011 et 2022</a:t>
            </a:r>
            <a:r>
              <a:rPr lang="fr-FR" sz="1200" b="0" kern="1200" dirty="0">
                <a:solidFill>
                  <a:schemeClr val="tx1"/>
                </a:solidFill>
                <a:effectLst/>
                <a:latin typeface="+mn-lt"/>
                <a:ea typeface="+mn-ea"/>
                <a:cs typeface="+mn-cs"/>
              </a:rPr>
              <a:t>. On constate</a:t>
            </a:r>
            <a:r>
              <a:rPr lang="fr-FR" sz="1200" b="0" kern="1200" baseline="0" dirty="0">
                <a:solidFill>
                  <a:schemeClr val="tx1"/>
                </a:solidFill>
                <a:effectLst/>
                <a:latin typeface="+mn-lt"/>
                <a:ea typeface="+mn-ea"/>
                <a:cs typeface="+mn-cs"/>
              </a:rPr>
              <a:t> une baisse relative entre 2020 et 2022 par rapport au année antérieur. </a:t>
            </a:r>
            <a:endParaRPr lang="fr-FR" sz="1200" b="1" kern="1200" dirty="0">
              <a:solidFill>
                <a:schemeClr val="tx1"/>
              </a:solidFill>
              <a:effectLst/>
              <a:latin typeface="+mn-lt"/>
              <a:ea typeface="+mn-ea"/>
              <a:cs typeface="+mn-cs"/>
            </a:endParaRPr>
          </a:p>
          <a:p>
            <a:r>
              <a:rPr lang="fr-FR" sz="1200" b="1" dirty="0">
                <a:effectLst/>
                <a:latin typeface="Arial" panose="020B0604020202020204" pitchFamily="34" charset="0"/>
                <a:ea typeface="Calibri" panose="020F0502020204030204" pitchFamily="34" charset="0"/>
                <a:cs typeface="Times New Roman" panose="02020603050405020304" pitchFamily="18" charset="0"/>
              </a:rPr>
              <a:t>10 secondes</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6</a:t>
            </a:fld>
            <a:endParaRPr lang="fr-FR">
              <a:solidFill>
                <a:prstClr val="black"/>
              </a:solidFill>
            </a:endParaRPr>
          </a:p>
        </p:txBody>
      </p:sp>
    </p:spTree>
    <p:extLst>
      <p:ext uri="{BB962C8B-B14F-4D97-AF65-F5344CB8AC3E}">
        <p14:creationId xmlns:p14="http://schemas.microsoft.com/office/powerpoint/2010/main" val="15686073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Diapo 7</a:t>
            </a:r>
            <a:r>
              <a:rPr lang="fr-FR" sz="1200" b="1" kern="1200" baseline="0" dirty="0">
                <a:solidFill>
                  <a:schemeClr val="tx1"/>
                </a:solidFill>
                <a:effectLst/>
                <a:latin typeface="+mn-lt"/>
                <a:ea typeface="+mn-ea"/>
                <a:cs typeface="+mn-cs"/>
              </a:rPr>
              <a:t> : Evolution de la Malnutrition Aigue Sévère</a:t>
            </a:r>
          </a:p>
          <a:p>
            <a:pPr marL="0" marR="0" indent="0" algn="just" defTabSz="914400" rtl="0" eaLnBrk="1" fontAlgn="auto" latinLnBrk="0" hangingPunct="1">
              <a:lnSpc>
                <a:spcPct val="100000"/>
              </a:lnSpc>
              <a:spcBef>
                <a:spcPts val="0"/>
              </a:spcBef>
              <a:spcAft>
                <a:spcPts val="0"/>
              </a:spcAft>
              <a:buClrTx/>
              <a:buSzTx/>
              <a:buFontTx/>
              <a:buNone/>
              <a:tabLst/>
              <a:defRPr/>
            </a:pPr>
            <a:r>
              <a:rPr lang="fr-FR" sz="1200" b="0" kern="1200" dirty="0">
                <a:solidFill>
                  <a:schemeClr val="tx1"/>
                </a:solidFill>
                <a:effectLst/>
                <a:latin typeface="+mn-lt"/>
                <a:ea typeface="+mn-ea"/>
                <a:cs typeface="+mn-cs"/>
              </a:rPr>
              <a:t>Quand a la malnutrition aigue elle a été toujours supérieur au seuil d’urgence de l’OMS à</a:t>
            </a:r>
            <a:r>
              <a:rPr lang="fr-FR" sz="1200" b="0" kern="1200" baseline="0" dirty="0">
                <a:solidFill>
                  <a:schemeClr val="tx1"/>
                </a:solidFill>
                <a:effectLst/>
                <a:latin typeface="+mn-lt"/>
                <a:ea typeface="+mn-ea"/>
                <a:cs typeface="+mn-cs"/>
              </a:rPr>
              <a:t> l’exception de 2011 (1,9). </a:t>
            </a:r>
            <a:endParaRPr lang="fr-FR" sz="1200" b="1" kern="1200" dirty="0">
              <a:solidFill>
                <a:schemeClr val="tx1"/>
              </a:solidFill>
              <a:effectLst/>
              <a:latin typeface="+mn-lt"/>
              <a:ea typeface="+mn-ea"/>
              <a:cs typeface="+mn-cs"/>
            </a:endParaRPr>
          </a:p>
          <a:p>
            <a:r>
              <a:rPr lang="fr-FR" sz="1200" b="1" dirty="0">
                <a:effectLst/>
                <a:latin typeface="Arial" panose="020B0604020202020204" pitchFamily="34" charset="0"/>
                <a:ea typeface="Calibri" panose="020F0502020204030204" pitchFamily="34" charset="0"/>
                <a:cs typeface="Times New Roman" panose="02020603050405020304" pitchFamily="18" charset="0"/>
              </a:rPr>
              <a:t>10 secondes</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7</a:t>
            </a:fld>
            <a:endParaRPr lang="fr-FR">
              <a:solidFill>
                <a:prstClr val="black"/>
              </a:solidFill>
            </a:endParaRPr>
          </a:p>
        </p:txBody>
      </p:sp>
    </p:spTree>
    <p:extLst>
      <p:ext uri="{BB962C8B-B14F-4D97-AF65-F5344CB8AC3E}">
        <p14:creationId xmlns:p14="http://schemas.microsoft.com/office/powerpoint/2010/main" val="25787656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Diapo 8 : Evolution de l’anémie chez les enfants de 6 à 59 mois</a:t>
            </a:r>
          </a:p>
          <a:p>
            <a:pPr marL="0" marR="0" indent="0" algn="just" defTabSz="914400" rtl="0" eaLnBrk="1" fontAlgn="auto" latinLnBrk="0" hangingPunct="1">
              <a:lnSpc>
                <a:spcPct val="100000"/>
              </a:lnSpc>
              <a:spcBef>
                <a:spcPts val="0"/>
              </a:spcBef>
              <a:spcAft>
                <a:spcPts val="0"/>
              </a:spcAft>
              <a:buClrTx/>
              <a:buSzTx/>
              <a:buFontTx/>
              <a:buNone/>
              <a:tabLst/>
              <a:defRPr/>
            </a:pPr>
            <a:r>
              <a:rPr lang="fr-FR" sz="1200" b="0" kern="1200" dirty="0">
                <a:solidFill>
                  <a:schemeClr val="tx1"/>
                </a:solidFill>
                <a:effectLst/>
                <a:latin typeface="+mn-lt"/>
                <a:ea typeface="+mn-ea"/>
                <a:cs typeface="+mn-cs"/>
              </a:rPr>
              <a:t>La prévalence de l’anémie chez les enfants de 6 à 59 mois a connu une baisse importante entre 2006 et 2019 (83,9% à 61,1%). Toutefois, on enregistre une dégradation de la situation entre 2020 et 2021, avec une augmentation de la prévalence de presque 10 points de pourcentage. En 2021, plus de 7 enfants sur 10 souffrent d’anémie (graphique 1). Cette prévalence est restée supérieure au seuil élevé de l’OMS pour l’anémie (40%) depuis plus d’une dizaine d’année.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dirty="0">
              <a:solidFill>
                <a:schemeClr val="tx1"/>
              </a:solidFill>
              <a:effectLst/>
              <a:latin typeface="+mn-lt"/>
              <a:ea typeface="+mn-ea"/>
              <a:cs typeface="+mn-cs"/>
            </a:endParaRPr>
          </a:p>
          <a:p>
            <a:r>
              <a:rPr lang="fr-FR" sz="1200" b="1" dirty="0">
                <a:effectLst/>
                <a:latin typeface="Arial" panose="020B0604020202020204" pitchFamily="34" charset="0"/>
                <a:ea typeface="Calibri" panose="020F0502020204030204" pitchFamily="34" charset="0"/>
                <a:cs typeface="Times New Roman" panose="02020603050405020304" pitchFamily="18" charset="0"/>
              </a:rPr>
              <a:t>10 secondes</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8</a:t>
            </a:fld>
            <a:endParaRPr lang="fr-FR">
              <a:solidFill>
                <a:prstClr val="black"/>
              </a:solidFill>
            </a:endParaRPr>
          </a:p>
        </p:txBody>
      </p:sp>
    </p:spTree>
    <p:extLst>
      <p:ext uri="{BB962C8B-B14F-4D97-AF65-F5344CB8AC3E}">
        <p14:creationId xmlns:p14="http://schemas.microsoft.com/office/powerpoint/2010/main" val="27243347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Diapo 9 : Allaitement maternelle exclusif</a:t>
            </a:r>
          </a:p>
          <a:p>
            <a:pPr marL="0" marR="0" indent="0" algn="just" defTabSz="914400" rtl="0" eaLnBrk="1" fontAlgn="auto" latinLnBrk="0" hangingPunct="1">
              <a:lnSpc>
                <a:spcPct val="100000"/>
              </a:lnSpc>
              <a:spcBef>
                <a:spcPts val="0"/>
              </a:spcBef>
              <a:spcAft>
                <a:spcPts val="0"/>
              </a:spcAft>
              <a:buClrTx/>
              <a:buSzTx/>
              <a:buFontTx/>
              <a:buNone/>
              <a:tabLst/>
              <a:defRPr/>
            </a:pPr>
            <a:r>
              <a:rPr lang="fr-FR" sz="1200" b="0" kern="1200" dirty="0">
                <a:solidFill>
                  <a:schemeClr val="tx1"/>
                </a:solidFill>
                <a:effectLst/>
                <a:latin typeface="+mn-lt"/>
                <a:ea typeface="+mn-ea"/>
                <a:cs typeface="+mn-cs"/>
              </a:rPr>
              <a:t>Au Niger, la prévalence de l'allaitement maternel exclusif est passée de 1,1 % à 21,8 % entre 2000 et 2022. Cependant, cette prévalence reste encore inférieure à 50 %, seuil minimal fixé dans le cadre des cibles de l’Assemblée Mondiale de la Santé (AMS). L’écart à combler pour atteindre ce seuil est de 28 points de pourcentage. La plupart des enfants de moins de 6 mois sont nourris avec d'autres liquides ou aliments. </a:t>
            </a:r>
          </a:p>
          <a:p>
            <a:pPr marL="0" marR="0" indent="0" algn="just" defTabSz="914400" rtl="0" eaLnBrk="1" fontAlgn="auto" latinLnBrk="0" hangingPunct="1">
              <a:lnSpc>
                <a:spcPct val="100000"/>
              </a:lnSpc>
              <a:spcBef>
                <a:spcPts val="0"/>
              </a:spcBef>
              <a:spcAft>
                <a:spcPts val="0"/>
              </a:spcAft>
              <a:buClrTx/>
              <a:buSzTx/>
              <a:buFontTx/>
              <a:buNone/>
              <a:tabLst/>
              <a:defRPr/>
            </a:pPr>
            <a:endParaRPr lang="fr-FR" sz="1200" b="0" kern="1200" dirty="0">
              <a:solidFill>
                <a:schemeClr val="tx1"/>
              </a:solidFill>
              <a:effectLst/>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fr-FR" sz="1200" b="0" kern="1200" dirty="0">
                <a:solidFill>
                  <a:schemeClr val="tx1"/>
                </a:solidFill>
                <a:effectLst/>
                <a:latin typeface="+mn-lt"/>
                <a:ea typeface="+mn-ea"/>
                <a:cs typeface="+mn-cs"/>
              </a:rPr>
              <a:t>La moitié des nourrissons de moins de 6 mois reçoivent de l'eau au Niger, ce qui représente le plus grand obstacle à l'allaitement exclusif. Cela peut également accroître la vulnérabilité des nourrissons nigériens aux maladies d’origine hydrique, compte tenu des difficultés rencontrées pour avoir accès à de l’eau potable et à un meilleur assainissement en milieu rural et péri-urbain.</a:t>
            </a:r>
            <a:endParaRPr lang="fr-FR" sz="1200" b="1" kern="1200" dirty="0">
              <a:solidFill>
                <a:schemeClr val="tx1"/>
              </a:solidFill>
              <a:effectLst/>
              <a:latin typeface="+mn-lt"/>
              <a:ea typeface="+mn-ea"/>
              <a:cs typeface="+mn-cs"/>
            </a:endParaRPr>
          </a:p>
          <a:p>
            <a:r>
              <a:rPr lang="fr-FR" sz="1200" b="1" dirty="0">
                <a:effectLst/>
                <a:latin typeface="Arial" panose="020B0604020202020204" pitchFamily="34" charset="0"/>
                <a:ea typeface="Calibri" panose="020F0502020204030204" pitchFamily="34" charset="0"/>
                <a:cs typeface="Times New Roman" panose="02020603050405020304" pitchFamily="18" charset="0"/>
              </a:rPr>
              <a:t>20 secondes</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9</a:t>
            </a:fld>
            <a:endParaRPr lang="fr-FR">
              <a:solidFill>
                <a:prstClr val="black"/>
              </a:solidFill>
            </a:endParaRPr>
          </a:p>
        </p:txBody>
      </p:sp>
    </p:spTree>
    <p:extLst>
      <p:ext uri="{BB962C8B-B14F-4D97-AF65-F5344CB8AC3E}">
        <p14:creationId xmlns:p14="http://schemas.microsoft.com/office/powerpoint/2010/main" val="11555569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Diapo 10 : Diversité alimentaire chez les enfants de 6 à 23 mois</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 </a:t>
            </a:r>
            <a:r>
              <a:rPr lang="fr-FR" sz="1200" b="0" kern="1200" dirty="0">
                <a:solidFill>
                  <a:schemeClr val="tx1"/>
                </a:solidFill>
                <a:effectLst/>
                <a:latin typeface="+mn-lt"/>
                <a:ea typeface="+mn-ea"/>
                <a:cs typeface="+mn-cs"/>
              </a:rPr>
              <a:t>Au Niger,</a:t>
            </a:r>
            <a:r>
              <a:rPr lang="fr-FR" sz="1200" b="0" kern="1200" baseline="0" dirty="0">
                <a:solidFill>
                  <a:schemeClr val="tx1"/>
                </a:solidFill>
                <a:effectLst/>
                <a:latin typeface="+mn-lt"/>
                <a:ea typeface="+mn-ea"/>
                <a:cs typeface="+mn-cs"/>
              </a:rPr>
              <a:t> s</a:t>
            </a:r>
            <a:r>
              <a:rPr lang="fr-FR" sz="1200" b="0" kern="1200" dirty="0">
                <a:solidFill>
                  <a:schemeClr val="tx1"/>
                </a:solidFill>
                <a:effectLst/>
                <a:latin typeface="+mn-lt"/>
                <a:ea typeface="+mn-ea"/>
                <a:cs typeface="+mn-cs"/>
              </a:rPr>
              <a:t>eulement 21,3 % des enfants de 6-23 mois ont un régime alimentaire diversifié en 2021. Même si cette proportion est quatre fois plus élevée qu’en 2012, l’amélioration de la diversité alimentaire chez les nourrissons de 6-23 mois représente le plus grand défi des pratiques alimentaires optimales du nourrisson et du jeune enfant. </a:t>
            </a:r>
          </a:p>
          <a:p>
            <a:pPr marL="0" marR="0" indent="0" algn="just" defTabSz="914400" rtl="0" eaLnBrk="1" fontAlgn="auto" latinLnBrk="0" hangingPunct="1">
              <a:lnSpc>
                <a:spcPct val="100000"/>
              </a:lnSpc>
              <a:spcBef>
                <a:spcPts val="0"/>
              </a:spcBef>
              <a:spcAft>
                <a:spcPts val="0"/>
              </a:spcAft>
              <a:buClrTx/>
              <a:buSzTx/>
              <a:buFontTx/>
              <a:buNone/>
              <a:tabLst/>
              <a:defRPr/>
            </a:pPr>
            <a:r>
              <a:rPr lang="fr-FR" sz="1200" b="0" kern="1200" dirty="0">
                <a:solidFill>
                  <a:schemeClr val="tx1"/>
                </a:solidFill>
                <a:effectLst/>
                <a:latin typeface="+mn-lt"/>
                <a:ea typeface="+mn-ea"/>
                <a:cs typeface="+mn-cs"/>
              </a:rPr>
              <a:t>Au Niger, la fréquence minimale des repas chez les enfants âgés de 6 à 23 mois est passée de 52 % à 89 % entre 2012 et 2020, représentant une des meilleures performances au Sahel.</a:t>
            </a:r>
            <a:r>
              <a:rPr lang="fr-FR" sz="1200" b="0" kern="1200" baseline="0" dirty="0">
                <a:solidFill>
                  <a:schemeClr val="tx1"/>
                </a:solidFill>
                <a:effectLst/>
                <a:latin typeface="+mn-lt"/>
                <a:ea typeface="+mn-ea"/>
                <a:cs typeface="+mn-cs"/>
              </a:rPr>
              <a:t> </a:t>
            </a:r>
            <a:endParaRPr lang="fr-FR" sz="1200" b="0" kern="1200" dirty="0">
              <a:solidFill>
                <a:schemeClr val="tx1"/>
              </a:solidFill>
              <a:effectLst/>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fr-FR" sz="1200" b="0" kern="1200" dirty="0">
                <a:solidFill>
                  <a:schemeClr val="tx1"/>
                </a:solidFill>
                <a:effectLst/>
                <a:latin typeface="+mn-lt"/>
                <a:ea typeface="+mn-ea"/>
                <a:cs typeface="+mn-cs"/>
              </a:rPr>
              <a:t>.</a:t>
            </a:r>
          </a:p>
          <a:p>
            <a:pPr marL="0" marR="0" indent="0" algn="just" defTabSz="914400" rtl="0" eaLnBrk="1" fontAlgn="auto" latinLnBrk="0" hangingPunct="1">
              <a:lnSpc>
                <a:spcPct val="100000"/>
              </a:lnSpc>
              <a:spcBef>
                <a:spcPts val="0"/>
              </a:spcBef>
              <a:spcAft>
                <a:spcPts val="0"/>
              </a:spcAft>
              <a:buClrTx/>
              <a:buSzTx/>
              <a:buFontTx/>
              <a:buNone/>
              <a:tabLst/>
              <a:defRPr/>
            </a:pPr>
            <a:endParaRPr lang="fr-FR" sz="1200" b="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dirty="0">
              <a:solidFill>
                <a:schemeClr val="tx1"/>
              </a:solidFill>
              <a:effectLst/>
              <a:latin typeface="+mn-lt"/>
              <a:ea typeface="+mn-ea"/>
              <a:cs typeface="+mn-cs"/>
            </a:endParaRPr>
          </a:p>
          <a:p>
            <a:r>
              <a:rPr lang="fr-FR" sz="1200" b="1" dirty="0">
                <a:effectLst/>
                <a:latin typeface="Arial" panose="020B0604020202020204" pitchFamily="34" charset="0"/>
                <a:ea typeface="Calibri" panose="020F0502020204030204" pitchFamily="34" charset="0"/>
                <a:cs typeface="Times New Roman" panose="02020603050405020304" pitchFamily="18" charset="0"/>
              </a:rPr>
              <a:t>20 secondes</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10</a:t>
            </a:fld>
            <a:endParaRPr lang="fr-FR">
              <a:solidFill>
                <a:prstClr val="black"/>
              </a:solidFill>
            </a:endParaRPr>
          </a:p>
        </p:txBody>
      </p:sp>
    </p:spTree>
    <p:extLst>
      <p:ext uri="{BB962C8B-B14F-4D97-AF65-F5344CB8AC3E}">
        <p14:creationId xmlns:p14="http://schemas.microsoft.com/office/powerpoint/2010/main" val="10949391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12</a:t>
            </a:fld>
            <a:endParaRPr lang="fr-FR"/>
          </a:p>
        </p:txBody>
      </p:sp>
    </p:spTree>
    <p:extLst>
      <p:ext uri="{BB962C8B-B14F-4D97-AF65-F5344CB8AC3E}">
        <p14:creationId xmlns:p14="http://schemas.microsoft.com/office/powerpoint/2010/main" val="25007422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3FC1C5B5-8F6F-D941-AFC1-1A3CE302BDE4}" type="datetimeFigureOut">
              <a:rPr lang="fr-FR" smtClean="0"/>
              <a:t>13/02/2023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38114387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FC1C5B5-8F6F-D941-AFC1-1A3CE302BDE4}" type="datetimeFigureOut">
              <a:rPr lang="fr-FR" smtClean="0"/>
              <a:t>13/02/2023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3137803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3FC1C5B5-8F6F-D941-AFC1-1A3CE302BDE4}" type="datetimeFigureOut">
              <a:rPr lang="fr-FR" smtClean="0"/>
              <a:t>13/02/2023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2464096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3FC1C5B5-8F6F-D941-AFC1-1A3CE302BDE4}" type="datetimeFigureOut">
              <a:rPr lang="fr-FR" smtClean="0"/>
              <a:t>13/02/2023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28656784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3FC1C5B5-8F6F-D941-AFC1-1A3CE302BDE4}" type="datetimeFigureOut">
              <a:rPr lang="fr-FR" smtClean="0"/>
              <a:t>13/02/2023</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34323143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3FC1C5B5-8F6F-D941-AFC1-1A3CE302BDE4}" type="datetimeFigureOut">
              <a:rPr lang="fr-FR" smtClean="0"/>
              <a:t>13/02/2023</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3515347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C1C5B5-8F6F-D941-AFC1-1A3CE302BDE4}" type="datetimeFigureOut">
              <a:rPr lang="fr-FR" smtClean="0"/>
              <a:t>13/02/2023</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1141250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Date Placeholder 4"/>
          <p:cNvSpPr>
            <a:spLocks noGrp="1"/>
          </p:cNvSpPr>
          <p:nvPr>
            <p:ph type="dt" sz="half" idx="10"/>
          </p:nvPr>
        </p:nvSpPr>
        <p:spPr/>
        <p:txBody>
          <a:bodyPr/>
          <a:lstStyle/>
          <a:p>
            <a:fld id="{3FC1C5B5-8F6F-D941-AFC1-1A3CE302BDE4}" type="datetimeFigureOut">
              <a:rPr lang="fr-FR" smtClean="0"/>
              <a:t>13/02/2023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444149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Date Placeholder 4"/>
          <p:cNvSpPr>
            <a:spLocks noGrp="1"/>
          </p:cNvSpPr>
          <p:nvPr>
            <p:ph type="dt" sz="half" idx="10"/>
          </p:nvPr>
        </p:nvSpPr>
        <p:spPr/>
        <p:txBody>
          <a:bodyPr/>
          <a:lstStyle/>
          <a:p>
            <a:fld id="{3FC1C5B5-8F6F-D941-AFC1-1A3CE302BDE4}" type="datetimeFigureOut">
              <a:rPr lang="fr-FR" smtClean="0"/>
              <a:t>13/02/2023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1338965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FC1C5B5-8F6F-D941-AFC1-1A3CE302BDE4}" type="datetimeFigureOut">
              <a:rPr lang="fr-FR" smtClean="0"/>
              <a:t>13/02/2023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4168505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FC1C5B5-8F6F-D941-AFC1-1A3CE302BDE4}" type="datetimeFigureOut">
              <a:rPr lang="fr-FR" smtClean="0"/>
              <a:t>13/02/2023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646008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apositiv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Espace réservé du titre 1"/>
          <p:cNvSpPr>
            <a:spLocks noGrp="1"/>
          </p:cNvSpPr>
          <p:nvPr>
            <p:ph type="title" hasCustomPrompt="1"/>
          </p:nvPr>
        </p:nvSpPr>
        <p:spPr>
          <a:xfrm>
            <a:off x="4572000" y="2852936"/>
            <a:ext cx="4320480" cy="1656184"/>
          </a:xfrm>
          <a:prstGeom prst="rect">
            <a:avLst/>
          </a:prstGeom>
        </p:spPr>
        <p:txBody>
          <a:bodyPr vert="horz" lIns="91440" tIns="45720" rIns="91440" bIns="45720" rtlCol="0" anchor="ctr">
            <a:normAutofit/>
          </a:bodyPr>
          <a:lstStyle>
            <a:lvl1pPr>
              <a:defRPr cap="none" baseline="0"/>
            </a:lvl1pPr>
          </a:lstStyle>
          <a:p>
            <a:r>
              <a:rPr lang="fr-FR"/>
              <a:t>Title</a:t>
            </a:r>
            <a:endParaRPr lang="fr-FR" dirty="0"/>
          </a:p>
        </p:txBody>
      </p:sp>
      <p:sp>
        <p:nvSpPr>
          <p:cNvPr id="8" name="Espace réservé du texte 2"/>
          <p:cNvSpPr>
            <a:spLocks noGrp="1"/>
          </p:cNvSpPr>
          <p:nvPr>
            <p:ph idx="1" hasCustomPrompt="1"/>
          </p:nvPr>
        </p:nvSpPr>
        <p:spPr>
          <a:xfrm>
            <a:off x="4572000" y="4797152"/>
            <a:ext cx="4320480" cy="936104"/>
          </a:xfrm>
          <a:prstGeom prst="rect">
            <a:avLst/>
          </a:prstGeom>
        </p:spPr>
        <p:txBody>
          <a:bodyPr vert="horz" lIns="91440" tIns="45720" rIns="91440" bIns="45720" rtlCol="0" anchor="ctr" anchorCtr="0">
            <a:normAutofit/>
          </a:bodyPr>
          <a:lstStyle>
            <a:lvl1pPr>
              <a:defRPr cap="none" baseline="0"/>
            </a:lvl1pPr>
          </a:lstStyle>
          <a:p>
            <a:pPr lvl="0"/>
            <a:r>
              <a:rPr lang="fr-FR"/>
              <a:t>Presenter, authors</a:t>
            </a:r>
            <a:endParaRPr lang="fr-FR" dirty="0"/>
          </a:p>
        </p:txBody>
      </p:sp>
      <p:sp>
        <p:nvSpPr>
          <p:cNvPr id="6" name="Espace réservé du contenu 5"/>
          <p:cNvSpPr>
            <a:spLocks noGrp="1"/>
          </p:cNvSpPr>
          <p:nvPr>
            <p:ph sz="quarter" idx="10" hasCustomPrompt="1"/>
          </p:nvPr>
        </p:nvSpPr>
        <p:spPr>
          <a:xfrm>
            <a:off x="4572000" y="6022109"/>
            <a:ext cx="4320480" cy="503237"/>
          </a:xfrm>
        </p:spPr>
        <p:txBody>
          <a:bodyPr anchor="ctr" anchorCtr="0">
            <a:normAutofit/>
          </a:bodyPr>
          <a:lstStyle>
            <a:lvl1pPr>
              <a:defRPr sz="1350" b="1">
                <a:solidFill>
                  <a:schemeClr val="tx1"/>
                </a:solidFill>
              </a:defRPr>
            </a:lvl1pPr>
          </a:lstStyle>
          <a:p>
            <a:pPr lvl="0"/>
            <a:r>
              <a:rPr lang="fr-FR"/>
              <a:t>Date, Place</a:t>
            </a:r>
          </a:p>
        </p:txBody>
      </p:sp>
    </p:spTree>
    <p:extLst>
      <p:ext uri="{BB962C8B-B14F-4D97-AF65-F5344CB8AC3E}">
        <p14:creationId xmlns:p14="http://schemas.microsoft.com/office/powerpoint/2010/main" val="26002174"/>
      </p:ext>
    </p:extLst>
  </p:cSld>
  <p:clrMapOvr>
    <a:masterClrMapping/>
  </p:clrMapOvr>
  <p:transition>
    <p:strips dir="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3568" y="1628802"/>
            <a:ext cx="7772400" cy="1362075"/>
          </a:xfrm>
        </p:spPr>
        <p:txBody>
          <a:bodyPr anchor="t">
            <a:normAutofit/>
          </a:bodyPr>
          <a:lstStyle>
            <a:lvl1pPr algn="ctr">
              <a:defRPr sz="4950" b="0" cap="none" baseline="0">
                <a:solidFill>
                  <a:srgbClr val="C00000"/>
                </a:solidFill>
                <a:effectLst>
                  <a:outerShdw blurRad="38100" dist="38100" dir="2700000" algn="tl">
                    <a:srgbClr val="000000">
                      <a:alpha val="43137"/>
                    </a:srgbClr>
                  </a:outerShdw>
                </a:effectLst>
                <a:latin typeface="Cambria" pitchFamily="18" charset="0"/>
              </a:defRPr>
            </a:lvl1pPr>
          </a:lstStyle>
          <a:p>
            <a:r>
              <a:rPr lang="fr-FR" noProof="0"/>
              <a:t>Sous-titre</a:t>
            </a:r>
          </a:p>
        </p:txBody>
      </p:sp>
      <p:sp>
        <p:nvSpPr>
          <p:cNvPr id="4" name="Date Placeholder 3"/>
          <p:cNvSpPr>
            <a:spLocks noGrp="1"/>
          </p:cNvSpPr>
          <p:nvPr>
            <p:ph type="dt" sz="half" idx="10"/>
          </p:nvPr>
        </p:nvSpPr>
        <p:spPr/>
        <p:txBody>
          <a:bodyPr/>
          <a:lstStyle/>
          <a:p>
            <a:fld id="{17F8D811-31B4-477B-9768-ECF39E0A7064}" type="datetime5">
              <a:rPr lang="en-US" smtClean="0"/>
              <a:pPr/>
              <a:t>13-Feb-23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A50DD41-27ED-484B-A1F4-A02872459985}" type="slidenum">
              <a:rPr lang="fr-FR" smtClean="0"/>
              <a:pPr/>
              <a:t>‹N°›</a:t>
            </a:fld>
            <a:endParaRPr lang="fr-FR"/>
          </a:p>
        </p:txBody>
      </p:sp>
    </p:spTree>
    <p:extLst>
      <p:ext uri="{BB962C8B-B14F-4D97-AF65-F5344CB8AC3E}">
        <p14:creationId xmlns:p14="http://schemas.microsoft.com/office/powerpoint/2010/main" val="32212890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3568" y="1628802"/>
            <a:ext cx="7772400" cy="1362075"/>
          </a:xfrm>
        </p:spPr>
        <p:txBody>
          <a:bodyPr anchor="t">
            <a:normAutofit/>
          </a:bodyPr>
          <a:lstStyle>
            <a:lvl1pPr algn="ctr">
              <a:defRPr sz="4950" b="0" cap="none" baseline="0">
                <a:solidFill>
                  <a:srgbClr val="C00000"/>
                </a:solidFill>
                <a:effectLst>
                  <a:outerShdw blurRad="38100" dist="38100" dir="2700000" algn="tl">
                    <a:srgbClr val="000000">
                      <a:alpha val="43137"/>
                    </a:srgbClr>
                  </a:outerShdw>
                </a:effectLst>
                <a:latin typeface="Cambria" pitchFamily="18" charset="0"/>
              </a:defRPr>
            </a:lvl1pPr>
          </a:lstStyle>
          <a:p>
            <a:r>
              <a:rPr lang="fr-FR" noProof="0"/>
              <a:t>Sous-titre</a:t>
            </a:r>
          </a:p>
        </p:txBody>
      </p:sp>
      <p:sp>
        <p:nvSpPr>
          <p:cNvPr id="4" name="Date Placeholder 3"/>
          <p:cNvSpPr>
            <a:spLocks noGrp="1"/>
          </p:cNvSpPr>
          <p:nvPr>
            <p:ph type="dt" sz="half" idx="10"/>
          </p:nvPr>
        </p:nvSpPr>
        <p:spPr/>
        <p:txBody>
          <a:bodyPr/>
          <a:lstStyle/>
          <a:p>
            <a:fld id="{17F8D811-31B4-477B-9768-ECF39E0A7064}" type="datetime5">
              <a:rPr lang="en-US" smtClean="0"/>
              <a:pPr/>
              <a:t>13-Feb-23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A50DD41-27ED-484B-A1F4-A02872459985}" type="slidenum">
              <a:rPr lang="fr-FR" smtClean="0"/>
              <a:pPr/>
              <a:t>‹N°›</a:t>
            </a:fld>
            <a:endParaRPr lang="fr-FR"/>
          </a:p>
        </p:txBody>
      </p:sp>
    </p:spTree>
    <p:extLst>
      <p:ext uri="{BB962C8B-B14F-4D97-AF65-F5344CB8AC3E}">
        <p14:creationId xmlns:p14="http://schemas.microsoft.com/office/powerpoint/2010/main" val="22270516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3568" y="1628802"/>
            <a:ext cx="7772400" cy="1362075"/>
          </a:xfrm>
        </p:spPr>
        <p:txBody>
          <a:bodyPr anchor="t">
            <a:normAutofit/>
          </a:bodyPr>
          <a:lstStyle>
            <a:lvl1pPr algn="ctr">
              <a:defRPr sz="4950" b="0" cap="none" baseline="0">
                <a:solidFill>
                  <a:srgbClr val="C00000"/>
                </a:solidFill>
                <a:effectLst>
                  <a:outerShdw blurRad="38100" dist="38100" dir="2700000" algn="tl">
                    <a:srgbClr val="000000">
                      <a:alpha val="43137"/>
                    </a:srgbClr>
                  </a:outerShdw>
                </a:effectLst>
                <a:latin typeface="Cambria" pitchFamily="18" charset="0"/>
              </a:defRPr>
            </a:lvl1pPr>
          </a:lstStyle>
          <a:p>
            <a:r>
              <a:rPr lang="fr-FR" noProof="0"/>
              <a:t>Sous-titre</a:t>
            </a:r>
          </a:p>
        </p:txBody>
      </p:sp>
      <p:sp>
        <p:nvSpPr>
          <p:cNvPr id="4" name="Date Placeholder 3"/>
          <p:cNvSpPr>
            <a:spLocks noGrp="1"/>
          </p:cNvSpPr>
          <p:nvPr>
            <p:ph type="dt" sz="half" idx="10"/>
          </p:nvPr>
        </p:nvSpPr>
        <p:spPr/>
        <p:txBody>
          <a:bodyPr/>
          <a:lstStyle/>
          <a:p>
            <a:fld id="{17F8D811-31B4-477B-9768-ECF39E0A7064}" type="datetime5">
              <a:rPr lang="en-US" smtClean="0"/>
              <a:pPr/>
              <a:t>13-Feb-23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A50DD41-27ED-484B-A1F4-A02872459985}" type="slidenum">
              <a:rPr lang="fr-FR" smtClean="0"/>
              <a:pPr/>
              <a:t>‹N°›</a:t>
            </a:fld>
            <a:endParaRPr lang="fr-FR"/>
          </a:p>
        </p:txBody>
      </p:sp>
    </p:spTree>
    <p:extLst>
      <p:ext uri="{BB962C8B-B14F-4D97-AF65-F5344CB8AC3E}">
        <p14:creationId xmlns:p14="http://schemas.microsoft.com/office/powerpoint/2010/main" val="14815207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3568" y="1628802"/>
            <a:ext cx="7772400" cy="1362075"/>
          </a:xfrm>
        </p:spPr>
        <p:txBody>
          <a:bodyPr anchor="t">
            <a:normAutofit/>
          </a:bodyPr>
          <a:lstStyle>
            <a:lvl1pPr algn="ctr">
              <a:defRPr sz="4950" b="0" cap="none" baseline="0">
                <a:solidFill>
                  <a:srgbClr val="C00000"/>
                </a:solidFill>
                <a:effectLst>
                  <a:outerShdw blurRad="38100" dist="38100" dir="2700000" algn="tl">
                    <a:srgbClr val="000000">
                      <a:alpha val="43137"/>
                    </a:srgbClr>
                  </a:outerShdw>
                </a:effectLst>
                <a:latin typeface="Cambria" pitchFamily="18" charset="0"/>
              </a:defRPr>
            </a:lvl1pPr>
          </a:lstStyle>
          <a:p>
            <a:r>
              <a:rPr lang="fr-FR" noProof="0"/>
              <a:t>Sous-titre</a:t>
            </a:r>
          </a:p>
        </p:txBody>
      </p:sp>
      <p:sp>
        <p:nvSpPr>
          <p:cNvPr id="4" name="Date Placeholder 3"/>
          <p:cNvSpPr>
            <a:spLocks noGrp="1"/>
          </p:cNvSpPr>
          <p:nvPr>
            <p:ph type="dt" sz="half" idx="10"/>
          </p:nvPr>
        </p:nvSpPr>
        <p:spPr/>
        <p:txBody>
          <a:bodyPr/>
          <a:lstStyle/>
          <a:p>
            <a:fld id="{17F8D811-31B4-477B-9768-ECF39E0A7064}" type="datetime5">
              <a:rPr lang="en-US" smtClean="0"/>
              <a:pPr/>
              <a:t>13-Feb-23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A50DD41-27ED-484B-A1F4-A02872459985}" type="slidenum">
              <a:rPr lang="fr-FR" smtClean="0"/>
              <a:pPr/>
              <a:t>‹N°›</a:t>
            </a:fld>
            <a:endParaRPr lang="fr-FR"/>
          </a:p>
        </p:txBody>
      </p:sp>
    </p:spTree>
    <p:extLst>
      <p:ext uri="{BB962C8B-B14F-4D97-AF65-F5344CB8AC3E}">
        <p14:creationId xmlns:p14="http://schemas.microsoft.com/office/powerpoint/2010/main" val="20397431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3568" y="1628802"/>
            <a:ext cx="7772400" cy="1362075"/>
          </a:xfrm>
        </p:spPr>
        <p:txBody>
          <a:bodyPr anchor="t">
            <a:normAutofit/>
          </a:bodyPr>
          <a:lstStyle>
            <a:lvl1pPr algn="ctr">
              <a:defRPr sz="4950" b="0" cap="none" baseline="0">
                <a:solidFill>
                  <a:srgbClr val="C00000"/>
                </a:solidFill>
                <a:effectLst>
                  <a:outerShdw blurRad="38100" dist="38100" dir="2700000" algn="tl">
                    <a:srgbClr val="000000">
                      <a:alpha val="43137"/>
                    </a:srgbClr>
                  </a:outerShdw>
                </a:effectLst>
                <a:latin typeface="Cambria" pitchFamily="18" charset="0"/>
              </a:defRPr>
            </a:lvl1pPr>
          </a:lstStyle>
          <a:p>
            <a:r>
              <a:rPr lang="fr-FR" noProof="0"/>
              <a:t>Sous-titre</a:t>
            </a:r>
          </a:p>
        </p:txBody>
      </p:sp>
      <p:sp>
        <p:nvSpPr>
          <p:cNvPr id="4" name="Date Placeholder 3"/>
          <p:cNvSpPr>
            <a:spLocks noGrp="1"/>
          </p:cNvSpPr>
          <p:nvPr>
            <p:ph type="dt" sz="half" idx="10"/>
          </p:nvPr>
        </p:nvSpPr>
        <p:spPr/>
        <p:txBody>
          <a:bodyPr/>
          <a:lstStyle/>
          <a:p>
            <a:fld id="{17F8D811-31B4-477B-9768-ECF39E0A7064}" type="datetime5">
              <a:rPr lang="en-US" smtClean="0"/>
              <a:pPr/>
              <a:t>13-Feb-23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A50DD41-27ED-484B-A1F4-A02872459985}" type="slidenum">
              <a:rPr lang="fr-FR" smtClean="0"/>
              <a:pPr/>
              <a:t>‹N°›</a:t>
            </a:fld>
            <a:endParaRPr lang="fr-FR"/>
          </a:p>
        </p:txBody>
      </p:sp>
    </p:spTree>
    <p:extLst>
      <p:ext uri="{BB962C8B-B14F-4D97-AF65-F5344CB8AC3E}">
        <p14:creationId xmlns:p14="http://schemas.microsoft.com/office/powerpoint/2010/main" val="16804110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62222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termediate 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67544" y="3573016"/>
            <a:ext cx="8208912" cy="2016224"/>
          </a:xfrm>
        </p:spPr>
        <p:txBody>
          <a:bodyPr anchor="ctr" anchorCtr="0">
            <a:normAutofit/>
          </a:bodyPr>
          <a:lstStyle>
            <a:lvl1pPr algn="ctr">
              <a:buNone/>
              <a:defRPr sz="2800"/>
            </a:lvl1pPr>
          </a:lstStyle>
          <a:p>
            <a:pPr lvl="0"/>
            <a:r>
              <a:rPr lang="fr-FR"/>
              <a:t>Sub-title</a:t>
            </a:r>
            <a:endParaRPr lang="fr-FR" dirty="0"/>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467544" y="1628800"/>
            <a:ext cx="8208912" cy="1728192"/>
          </a:xfrm>
        </p:spPr>
        <p:txBody>
          <a:bodyPr/>
          <a:lstStyle>
            <a:lvl1pPr>
              <a:defRPr/>
            </a:lvl1pPr>
          </a:lstStyle>
          <a:p>
            <a:r>
              <a:rPr lang="fr-FR"/>
              <a:t>Title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solidFill>
                  <a:srgbClr val="FFFFFF"/>
                </a:solidFill>
              </a:rPr>
              <a:pPr/>
              <a:t>‹N°›</a:t>
            </a:fld>
            <a:endParaRPr lang="fr-FR" dirty="0">
              <a:solidFill>
                <a:srgbClr val="FFFFFF"/>
              </a:solidFill>
            </a:endParaRPr>
          </a:p>
        </p:txBody>
      </p:sp>
      <p:sp>
        <p:nvSpPr>
          <p:cNvPr id="14"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5"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38626152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9"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7720782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text - 2 column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a:xfrm>
            <a:off x="467544" y="2276872"/>
            <a:ext cx="3960440" cy="3888432"/>
          </a:xfrm>
        </p:spPr>
        <p:txBody>
          <a:bodyPr>
            <a:normAutofit/>
          </a:bodyPr>
          <a:lstStyle>
            <a:lvl1pPr>
              <a:defRPr sz="2400"/>
            </a:lvl1pPr>
          </a:lstStyle>
          <a:p>
            <a:pPr lvl="0"/>
            <a:r>
              <a:rPr lang="fr-FR"/>
              <a:t>Text</a:t>
            </a:r>
            <a:endParaRPr lang="fr-FR" dirty="0"/>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2400"/>
            </a:lvl1pPr>
          </a:lstStyle>
          <a:p>
            <a:pPr lvl="0"/>
            <a:r>
              <a:rPr lang="fr-FR"/>
              <a:t>Text</a:t>
            </a:r>
            <a:endParaRPr lang="fr-FR" dirty="0"/>
          </a:p>
        </p:txBody>
      </p:sp>
      <p:sp>
        <p:nvSpPr>
          <p:cNvPr id="9"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0"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8423537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1_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143000" y="1122363"/>
            <a:ext cx="6858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8D8FF7D0-8268-4EFA-B06F-F13501D569EF}" type="datetimeFigureOut">
              <a:rPr lang="fr-FR" smtClean="0">
                <a:solidFill>
                  <a:srgbClr val="FFFFFF"/>
                </a:solidFill>
              </a:rPr>
              <a:pPr/>
              <a:t>13/02/2023</a:t>
            </a:fld>
            <a:endParaRPr lang="fr-FR">
              <a:solidFill>
                <a:srgbClr val="FFFFFF"/>
              </a:solidFill>
            </a:endParaRPr>
          </a:p>
        </p:txBody>
      </p:sp>
      <p:sp>
        <p:nvSpPr>
          <p:cNvPr id="5" name="Espace réservé du pied de page 4"/>
          <p:cNvSpPr>
            <a:spLocks noGrp="1"/>
          </p:cNvSpPr>
          <p:nvPr>
            <p:ph type="ftr" sz="quarter" idx="11"/>
          </p:nvPr>
        </p:nvSpPr>
        <p:spPr/>
        <p:txBody>
          <a:bodyPr/>
          <a:lstStyle/>
          <a:p>
            <a:endParaRPr lang="fr-FR">
              <a:solidFill>
                <a:srgbClr val="FFFFFF"/>
              </a:solidFill>
            </a:endParaRPr>
          </a:p>
        </p:txBody>
      </p:sp>
      <p:sp>
        <p:nvSpPr>
          <p:cNvPr id="6" name="Espace réservé du numéro de diapositive 5"/>
          <p:cNvSpPr>
            <a:spLocks noGrp="1"/>
          </p:cNvSpPr>
          <p:nvPr>
            <p:ph type="sldNum" sz="quarter" idx="12"/>
          </p:nvPr>
        </p:nvSpPr>
        <p:spPr/>
        <p:txBody>
          <a:bodyPr/>
          <a:lstStyle/>
          <a:p>
            <a:fld id="{6ADC0BCF-F1C1-4CC1-A145-B48C8A6BD313}" type="slidenum">
              <a:rPr lang="fr-FR" smtClean="0">
                <a:solidFill>
                  <a:srgbClr val="FFFFFF"/>
                </a:solidFill>
              </a:rPr>
              <a:pPr/>
              <a:t>‹N°›</a:t>
            </a:fld>
            <a:endParaRPr lang="fr-FR">
              <a:solidFill>
                <a:srgbClr val="FFFFFF"/>
              </a:solidFill>
            </a:endParaRPr>
          </a:p>
        </p:txBody>
      </p:sp>
    </p:spTree>
    <p:extLst>
      <p:ext uri="{BB962C8B-B14F-4D97-AF65-F5344CB8AC3E}">
        <p14:creationId xmlns:p14="http://schemas.microsoft.com/office/powerpoint/2010/main" val="32604702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5_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3647265-FBB6-B814-DEE6-24FFAD9646D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A30F9A8-1E6E-2DD7-3F75-141379BDD109}"/>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48B2010-AFF0-FBEA-D0E3-4D9A8E9004FD}"/>
              </a:ext>
            </a:extLst>
          </p:cNvPr>
          <p:cNvSpPr>
            <a:spLocks noGrp="1"/>
          </p:cNvSpPr>
          <p:nvPr>
            <p:ph type="dt" sz="half" idx="10"/>
          </p:nvPr>
        </p:nvSpPr>
        <p:spPr/>
        <p:txBody>
          <a:bodyPr/>
          <a:lstStyle/>
          <a:p>
            <a:fld id="{70357A3A-322D-4C49-B6CF-638DF4E98C89}" type="datetimeFigureOut">
              <a:rPr lang="fr-FR" smtClean="0"/>
              <a:t>13/02/2023</a:t>
            </a:fld>
            <a:endParaRPr lang="fr-FR"/>
          </a:p>
        </p:txBody>
      </p:sp>
      <p:sp>
        <p:nvSpPr>
          <p:cNvPr id="5" name="Espace réservé du pied de page 4">
            <a:extLst>
              <a:ext uri="{FF2B5EF4-FFF2-40B4-BE49-F238E27FC236}">
                <a16:creationId xmlns:a16="http://schemas.microsoft.com/office/drawing/2014/main" id="{4ABE2D12-235A-43E2-99CC-466FFDE84F2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C9CC4C8-2535-E6BD-B625-DACA07038D80}"/>
              </a:ext>
            </a:extLst>
          </p:cNvPr>
          <p:cNvSpPr>
            <a:spLocks noGrp="1"/>
          </p:cNvSpPr>
          <p:nvPr>
            <p:ph type="sldNum" sz="quarter" idx="12"/>
          </p:nvPr>
        </p:nvSpPr>
        <p:spPr/>
        <p:txBody>
          <a:bodyPr/>
          <a:lstStyle/>
          <a:p>
            <a:fld id="{0B459BD0-4E7A-4895-A19E-D13C5D42B049}" type="slidenum">
              <a:rPr lang="fr-FR" smtClean="0"/>
              <a:t>‹N°›</a:t>
            </a:fld>
            <a:endParaRPr lang="fr-FR"/>
          </a:p>
        </p:txBody>
      </p:sp>
    </p:spTree>
    <p:extLst>
      <p:ext uri="{BB962C8B-B14F-4D97-AF65-F5344CB8AC3E}">
        <p14:creationId xmlns:p14="http://schemas.microsoft.com/office/powerpoint/2010/main" val="494403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20.xml"/><Relationship Id="rId7"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C1C5B5-8F6F-D941-AFC1-1A3CE302BDE4}" type="datetimeFigureOut">
              <a:rPr lang="fr-FR" smtClean="0"/>
              <a:t>13/02/2023</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854E62-313F-4245-A786-B0FE8BB00D39}" type="slidenum">
              <a:rPr lang="fr-FR" smtClean="0"/>
              <a:t>‹N°›</a:t>
            </a:fld>
            <a:endParaRPr lang="fr-FR"/>
          </a:p>
        </p:txBody>
      </p:sp>
    </p:spTree>
    <p:extLst>
      <p:ext uri="{BB962C8B-B14F-4D97-AF65-F5344CB8AC3E}">
        <p14:creationId xmlns:p14="http://schemas.microsoft.com/office/powerpoint/2010/main" val="1914618722"/>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61" r:id="rId13"/>
    <p:sldLayoutId id="2147483662" r:id="rId14"/>
    <p:sldLayoutId id="2147483663" r:id="rId15"/>
    <p:sldLayoutId id="2147483664" r:id="rId16"/>
    <p:sldLayoutId id="2147483665"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457200" y="6453336"/>
            <a:ext cx="1378496" cy="365125"/>
          </a:xfrm>
          <a:prstGeom prst="rect">
            <a:avLst/>
          </a:prstGeom>
        </p:spPr>
        <p:txBody>
          <a:bodyPr vert="horz" lIns="91440" tIns="45720" rIns="91440" bIns="45720" rtlCol="0" anchor="ctr"/>
          <a:lstStyle>
            <a:lvl1pPr algn="l">
              <a:defRPr sz="1200">
                <a:solidFill>
                  <a:schemeClr val="bg1"/>
                </a:solidFill>
              </a:defRPr>
            </a:lvl1pPr>
          </a:lstStyle>
          <a:p>
            <a:r>
              <a:rPr lang="fr-FR">
                <a:solidFill>
                  <a:srgbClr val="FFFFFF"/>
                </a:solidFill>
              </a:rPr>
              <a:t>Date</a:t>
            </a:r>
            <a:endParaRPr lang="fr-FR" dirty="0">
              <a:solidFill>
                <a:srgbClr val="FFFFFF"/>
              </a:solidFill>
            </a:endParaRPr>
          </a:p>
        </p:txBody>
      </p:sp>
      <p:sp>
        <p:nvSpPr>
          <p:cNvPr id="5" name="Espace réservé du pied de page 4"/>
          <p:cNvSpPr>
            <a:spLocks noGrp="1"/>
          </p:cNvSpPr>
          <p:nvPr>
            <p:ph type="ftr" sz="quarter" idx="3"/>
          </p:nvPr>
        </p:nvSpPr>
        <p:spPr>
          <a:xfrm>
            <a:off x="1835696" y="6453336"/>
            <a:ext cx="4392488" cy="365125"/>
          </a:xfrm>
          <a:prstGeom prst="rect">
            <a:avLst/>
          </a:prstGeom>
        </p:spPr>
        <p:txBody>
          <a:bodyPr vert="horz" lIns="91440" tIns="45720" rIns="91440" bIns="45720" rtlCol="0" anchor="ctr"/>
          <a:lstStyle>
            <a:lvl1pPr algn="ctr">
              <a:defRPr sz="1200">
                <a:solidFill>
                  <a:schemeClr val="bg1"/>
                </a:solidFill>
              </a:defRPr>
            </a:lvl1pPr>
          </a:lstStyle>
          <a:p>
            <a:r>
              <a:rPr lang="fr-FR">
                <a:solidFill>
                  <a:srgbClr val="FFFFFF"/>
                </a:solidFill>
              </a:rPr>
              <a:t>Place</a:t>
            </a:r>
            <a:endParaRPr lang="fr-FR" dirty="0">
              <a:solidFill>
                <a:srgbClr val="FFFFFF"/>
              </a:solidFill>
            </a:endParaRPr>
          </a:p>
        </p:txBody>
      </p:sp>
      <p:sp>
        <p:nvSpPr>
          <p:cNvPr id="6" name="Espace réservé du numéro de diapositive 5"/>
          <p:cNvSpPr>
            <a:spLocks noGrp="1"/>
          </p:cNvSpPr>
          <p:nvPr>
            <p:ph type="sldNum" sz="quarter" idx="4"/>
          </p:nvPr>
        </p:nvSpPr>
        <p:spPr>
          <a:xfrm>
            <a:off x="8388424" y="6453336"/>
            <a:ext cx="621432" cy="365125"/>
          </a:xfrm>
          <a:prstGeom prst="rect">
            <a:avLst/>
          </a:prstGeom>
        </p:spPr>
        <p:txBody>
          <a:bodyPr vert="horz" lIns="91440" tIns="45720" rIns="91440" bIns="45720" rtlCol="0" anchor="ctr"/>
          <a:lstStyle>
            <a:lvl1pPr algn="r">
              <a:defRPr sz="1200">
                <a:solidFill>
                  <a:schemeClr val="bg1"/>
                </a:solidFill>
              </a:defRPr>
            </a:lvl1pPr>
          </a:lstStyle>
          <a:p>
            <a:fld id="{02C702AE-1502-43AE-8DBA-2BCAD3408EF2}" type="slidenum">
              <a:rPr lang="fr-FR" smtClean="0">
                <a:solidFill>
                  <a:srgbClr val="FFFFFF"/>
                </a:solidFill>
              </a:rPr>
              <a:pPr/>
              <a:t>‹N°›</a:t>
            </a:fld>
            <a:endParaRPr lang="fr-FR" dirty="0">
              <a:solidFill>
                <a:srgbClr val="FFFFFF"/>
              </a:solidFill>
            </a:endParaRPr>
          </a:p>
        </p:txBody>
      </p:sp>
    </p:spTree>
    <p:extLst>
      <p:ext uri="{BB962C8B-B14F-4D97-AF65-F5344CB8AC3E}">
        <p14:creationId xmlns:p14="http://schemas.microsoft.com/office/powerpoint/2010/main" val="347409079"/>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Lst>
  <p:hf hdr="0"/>
  <p:txStyles>
    <p:titleStyle>
      <a:lvl1pPr algn="ctr" defTabSz="914400" rtl="0" eaLnBrk="1" latinLnBrk="0" hangingPunct="1">
        <a:spcBef>
          <a:spcPct val="0"/>
        </a:spcBef>
        <a:buNone/>
        <a:defRPr sz="3200" b="1" kern="1200" cap="none" baseline="0">
          <a:solidFill>
            <a:schemeClr val="accent4"/>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40469" y="2413000"/>
            <a:ext cx="4603531" cy="2311400"/>
          </a:xfrm>
        </p:spPr>
        <p:txBody>
          <a:bodyPr>
            <a:noAutofit/>
          </a:bodyPr>
          <a:lstStyle/>
          <a:p>
            <a:pPr algn="ctr"/>
            <a:r>
              <a:rPr lang="fr-FR" sz="2800" b="1" dirty="0">
                <a:solidFill>
                  <a:srgbClr val="FF0000"/>
                </a:solidFill>
              </a:rPr>
              <a:t>Situation de </a:t>
            </a:r>
            <a:r>
              <a:rPr lang="fr-FR" sz="2800" b="1" dirty="0">
                <a:solidFill>
                  <a:schemeClr val="bg1"/>
                </a:solidFill>
              </a:rPr>
              <a:t>la sous-alimentation et de la malnutrition au Niger</a:t>
            </a:r>
          </a:p>
        </p:txBody>
      </p:sp>
      <p:sp>
        <p:nvSpPr>
          <p:cNvPr id="3" name="Titre 1"/>
          <p:cNvSpPr txBox="1">
            <a:spLocks/>
          </p:cNvSpPr>
          <p:nvPr/>
        </p:nvSpPr>
        <p:spPr>
          <a:xfrm>
            <a:off x="4635062" y="5116214"/>
            <a:ext cx="4291692" cy="986203"/>
          </a:xfrm>
          <a:prstGeom prst="rect">
            <a:avLst/>
          </a:prstGeom>
        </p:spPr>
        <p:txBody>
          <a:bodyPr vert="horz" lIns="68580" tIns="34290" rIns="68580" bIns="34290" rtlCol="0" anchor="ctr">
            <a:noAutofit/>
          </a:bodyPr>
          <a:lstStyle>
            <a:lvl1pPr algn="l" defTabSz="914400" rtl="0" eaLnBrk="1" latinLnBrk="0" hangingPunct="1">
              <a:spcBef>
                <a:spcPct val="0"/>
              </a:spcBef>
              <a:buNone/>
              <a:defRPr sz="3600" b="1" kern="1200" cap="none" baseline="0">
                <a:solidFill>
                  <a:schemeClr val="accent1"/>
                </a:solidFill>
                <a:latin typeface="+mj-lt"/>
                <a:ea typeface="+mj-ea"/>
                <a:cs typeface="+mj-cs"/>
              </a:defRPr>
            </a:lvl1pPr>
          </a:lstStyle>
          <a:p>
            <a:pPr algn="ctr"/>
            <a:r>
              <a:rPr lang="pt-BR" sz="1600" dirty="0">
                <a:solidFill>
                  <a:schemeClr val="tx1"/>
                </a:solidFill>
              </a:rPr>
              <a:t>Mahamane Issiak Balarabé</a:t>
            </a:r>
          </a:p>
          <a:p>
            <a:pPr algn="ctr"/>
            <a:r>
              <a:rPr lang="fr-FR" sz="1400" i="1" dirty="0">
                <a:solidFill>
                  <a:schemeClr val="tx1"/>
                </a:solidFill>
              </a:rPr>
              <a:t>Journées Scientifiques, FAST/UAM à Niamey, Niger</a:t>
            </a:r>
          </a:p>
          <a:p>
            <a:pPr algn="ctr"/>
            <a:endParaRPr lang="fr-FR" sz="1400" i="1" dirty="0">
              <a:solidFill>
                <a:schemeClr val="tx1"/>
              </a:solidFill>
            </a:endParaRPr>
          </a:p>
          <a:p>
            <a:pPr algn="ctr"/>
            <a:r>
              <a:rPr lang="fr-FR" sz="1400" i="1" dirty="0">
                <a:solidFill>
                  <a:schemeClr val="tx1"/>
                </a:solidFill>
              </a:rPr>
              <a:t>21 Février 2023</a:t>
            </a:r>
          </a:p>
        </p:txBody>
      </p:sp>
      <p:pic>
        <p:nvPicPr>
          <p:cNvPr id="4" name="Image 3">
            <a:extLst>
              <a:ext uri="{FF2B5EF4-FFF2-40B4-BE49-F238E27FC236}">
                <a16:creationId xmlns:a16="http://schemas.microsoft.com/office/drawing/2014/main" id="{E54A9D15-F11F-0AC4-819D-C1BE2F9A2E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910" y="397871"/>
            <a:ext cx="1292737" cy="845257"/>
          </a:xfrm>
          <a:prstGeom prst="rect">
            <a:avLst/>
          </a:prstGeom>
        </p:spPr>
      </p:pic>
    </p:spTree>
    <p:extLst>
      <p:ext uri="{BB962C8B-B14F-4D97-AF65-F5344CB8AC3E}">
        <p14:creationId xmlns:p14="http://schemas.microsoft.com/office/powerpoint/2010/main" val="2327293776"/>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2</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2</a:t>
            </a:fld>
            <a:endParaRPr lang="fr-FR">
              <a:solidFill>
                <a:srgbClr val="FFFFFF"/>
              </a:solidFill>
            </a:endParaRPr>
          </a:p>
        </p:txBody>
      </p:sp>
      <p:sp>
        <p:nvSpPr>
          <p:cNvPr id="13" name="ZoneTexte 12"/>
          <p:cNvSpPr txBox="1"/>
          <p:nvPr/>
        </p:nvSpPr>
        <p:spPr>
          <a:xfrm>
            <a:off x="2243471" y="62161"/>
            <a:ext cx="6351889" cy="646331"/>
          </a:xfrm>
          <a:prstGeom prst="rect">
            <a:avLst/>
          </a:prstGeom>
          <a:noFill/>
        </p:spPr>
        <p:txBody>
          <a:bodyPr wrap="square" rtlCol="0">
            <a:spAutoFit/>
          </a:bodyPr>
          <a:lstStyle/>
          <a:p>
            <a:pPr algn="ctr" defTabSz="363538">
              <a:tabLst>
                <a:tab pos="903288" algn="l"/>
                <a:tab pos="1077913" algn="l"/>
              </a:tabLst>
            </a:pPr>
            <a:r>
              <a:rPr lang="fr-FR" sz="3600" b="1" cap="small" dirty="0">
                <a:solidFill>
                  <a:srgbClr val="FFFFFF"/>
                </a:solidFill>
              </a:rPr>
              <a:t>Background</a:t>
            </a:r>
          </a:p>
        </p:txBody>
      </p:sp>
      <p:sp>
        <p:nvSpPr>
          <p:cNvPr id="5" name="Rectangle 4"/>
          <p:cNvSpPr/>
          <p:nvPr/>
        </p:nvSpPr>
        <p:spPr>
          <a:xfrm>
            <a:off x="195639" y="1360967"/>
            <a:ext cx="8618751" cy="3970318"/>
          </a:xfrm>
          <a:prstGeom prst="rect">
            <a:avLst/>
          </a:prstGeom>
        </p:spPr>
        <p:txBody>
          <a:bodyPr wrap="square">
            <a:spAutoFit/>
          </a:bodyPr>
          <a:lstStyle/>
          <a:p>
            <a:pPr algn="just"/>
            <a:r>
              <a:rPr lang="fr-FR" sz="2800"/>
              <a:t>Les indicateurs de malnutrition au Niger stagnent depuis plus d'une décennie, malgré les innombrables efforts du gouvernement et de ses partenaires. </a:t>
            </a:r>
          </a:p>
          <a:p>
            <a:pPr algn="just"/>
            <a:endParaRPr lang="fr-FR" sz="2800" dirty="0"/>
          </a:p>
          <a:p>
            <a:pPr algn="just"/>
            <a:r>
              <a:rPr lang="fr-FR" sz="2800" dirty="0"/>
              <a:t>Avec une population d’environ 24 million en 2022 et un taux de croissance annuelle de la population qui est de 3,1%, les défis liés à la prévention et la prise en charge de la malnutrition et de ses conséquences sont colossaux. </a:t>
            </a:r>
            <a:endParaRPr lang="en-US" sz="2800"/>
          </a:p>
        </p:txBody>
      </p:sp>
    </p:spTree>
    <p:extLst>
      <p:ext uri="{BB962C8B-B14F-4D97-AF65-F5344CB8AC3E}">
        <p14:creationId xmlns:p14="http://schemas.microsoft.com/office/powerpoint/2010/main" val="3252749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3</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3</a:t>
            </a:fld>
            <a:endParaRPr lang="fr-FR">
              <a:solidFill>
                <a:srgbClr val="FFFFFF"/>
              </a:solidFill>
            </a:endParaRPr>
          </a:p>
        </p:txBody>
      </p:sp>
      <p:sp>
        <p:nvSpPr>
          <p:cNvPr id="13" name="ZoneTexte 12"/>
          <p:cNvSpPr txBox="1"/>
          <p:nvPr/>
        </p:nvSpPr>
        <p:spPr>
          <a:xfrm>
            <a:off x="1913860" y="66409"/>
            <a:ext cx="7347098" cy="830997"/>
          </a:xfrm>
          <a:prstGeom prst="rect">
            <a:avLst/>
          </a:prstGeom>
          <a:noFill/>
        </p:spPr>
        <p:txBody>
          <a:bodyPr wrap="square" rtlCol="0">
            <a:spAutoFit/>
          </a:bodyPr>
          <a:lstStyle/>
          <a:p>
            <a:pPr algn="ctr" defTabSz="363538">
              <a:tabLst>
                <a:tab pos="903288" algn="l"/>
                <a:tab pos="1077913" algn="l"/>
              </a:tabLst>
            </a:pPr>
            <a:r>
              <a:rPr lang="fr-FR" sz="2400" b="1" cap="small" dirty="0">
                <a:solidFill>
                  <a:srgbClr val="FFFFFF"/>
                </a:solidFill>
              </a:rPr>
              <a:t>Evolution de la Sous alimentation </a:t>
            </a:r>
            <a:r>
              <a:rPr lang="fr-FR" sz="2400" b="1" cap="small" dirty="0">
                <a:solidFill>
                  <a:srgbClr val="FF0000"/>
                </a:solidFill>
              </a:rPr>
              <a:t>dans la population </a:t>
            </a:r>
            <a:r>
              <a:rPr lang="fr-FR" sz="2400" b="1" cap="small" dirty="0">
                <a:solidFill>
                  <a:srgbClr val="FFFFFF"/>
                </a:solidFill>
              </a:rPr>
              <a:t>au Niger</a:t>
            </a:r>
          </a:p>
        </p:txBody>
      </p:sp>
      <p:pic>
        <p:nvPicPr>
          <p:cNvPr id="3" name="Image 2"/>
          <p:cNvPicPr>
            <a:picLocks noChangeAspect="1"/>
          </p:cNvPicPr>
          <p:nvPr/>
        </p:nvPicPr>
        <p:blipFill>
          <a:blip r:embed="rId3"/>
          <a:stretch>
            <a:fillRect/>
          </a:stretch>
        </p:blipFill>
        <p:spPr>
          <a:xfrm>
            <a:off x="298386" y="1348571"/>
            <a:ext cx="8615220" cy="4644934"/>
          </a:xfrm>
          <a:prstGeom prst="rect">
            <a:avLst/>
          </a:prstGeom>
        </p:spPr>
      </p:pic>
    </p:spTree>
    <p:extLst>
      <p:ext uri="{BB962C8B-B14F-4D97-AF65-F5344CB8AC3E}">
        <p14:creationId xmlns:p14="http://schemas.microsoft.com/office/powerpoint/2010/main" val="1382749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4</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4</a:t>
            </a:fld>
            <a:endParaRPr lang="fr-FR">
              <a:solidFill>
                <a:srgbClr val="FFFFFF"/>
              </a:solidFill>
            </a:endParaRPr>
          </a:p>
        </p:txBody>
      </p:sp>
      <p:sp>
        <p:nvSpPr>
          <p:cNvPr id="13" name="ZoneTexte 12"/>
          <p:cNvSpPr txBox="1"/>
          <p:nvPr/>
        </p:nvSpPr>
        <p:spPr>
          <a:xfrm>
            <a:off x="2094615" y="23756"/>
            <a:ext cx="7049386" cy="830997"/>
          </a:xfrm>
          <a:prstGeom prst="rect">
            <a:avLst/>
          </a:prstGeom>
          <a:noFill/>
        </p:spPr>
        <p:txBody>
          <a:bodyPr wrap="square" rtlCol="0">
            <a:spAutoFit/>
          </a:bodyPr>
          <a:lstStyle/>
          <a:p>
            <a:pPr algn="ctr" defTabSz="363538">
              <a:tabLst>
                <a:tab pos="903288" algn="l"/>
                <a:tab pos="1077913" algn="l"/>
              </a:tabLst>
            </a:pPr>
            <a:r>
              <a:rPr lang="fr-FR" sz="2400" b="1" cap="small" dirty="0">
                <a:solidFill>
                  <a:srgbClr val="FFFFFF"/>
                </a:solidFill>
              </a:rPr>
              <a:t>Evolution </a:t>
            </a:r>
            <a:r>
              <a:rPr lang="fr-FR" sz="2400" b="1" cap="small" dirty="0">
                <a:solidFill>
                  <a:srgbClr val="FF0000"/>
                </a:solidFill>
              </a:rPr>
              <a:t>de la Prévalence </a:t>
            </a:r>
            <a:r>
              <a:rPr lang="fr-FR" sz="2400" b="1" cap="small" dirty="0">
                <a:solidFill>
                  <a:srgbClr val="FFFFFF"/>
                </a:solidFill>
              </a:rPr>
              <a:t>de la  Malnutrition Chronique </a:t>
            </a:r>
            <a:r>
              <a:rPr lang="fr-FR" sz="2400" b="1" cap="small" dirty="0">
                <a:solidFill>
                  <a:srgbClr val="FF0000"/>
                </a:solidFill>
              </a:rPr>
              <a:t>chez les moins de cinq ans</a:t>
            </a:r>
          </a:p>
        </p:txBody>
      </p:sp>
      <p:pic>
        <p:nvPicPr>
          <p:cNvPr id="5" name="Image 4"/>
          <p:cNvPicPr>
            <a:picLocks noChangeAspect="1"/>
          </p:cNvPicPr>
          <p:nvPr/>
        </p:nvPicPr>
        <p:blipFill>
          <a:blip r:embed="rId3"/>
          <a:stretch>
            <a:fillRect/>
          </a:stretch>
        </p:blipFill>
        <p:spPr>
          <a:xfrm>
            <a:off x="298385" y="1253016"/>
            <a:ext cx="8557469" cy="5012902"/>
          </a:xfrm>
          <a:prstGeom prst="rect">
            <a:avLst/>
          </a:prstGeom>
        </p:spPr>
      </p:pic>
    </p:spTree>
    <p:extLst>
      <p:ext uri="{BB962C8B-B14F-4D97-AF65-F5344CB8AC3E}">
        <p14:creationId xmlns:p14="http://schemas.microsoft.com/office/powerpoint/2010/main" val="541081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5</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5</a:t>
            </a:fld>
            <a:endParaRPr lang="fr-FR">
              <a:solidFill>
                <a:srgbClr val="FFFFFF"/>
              </a:solidFill>
            </a:endParaRPr>
          </a:p>
        </p:txBody>
      </p:sp>
      <p:sp>
        <p:nvSpPr>
          <p:cNvPr id="13" name="ZoneTexte 12"/>
          <p:cNvSpPr txBox="1"/>
          <p:nvPr/>
        </p:nvSpPr>
        <p:spPr>
          <a:xfrm>
            <a:off x="2216518" y="0"/>
            <a:ext cx="6667600" cy="1200329"/>
          </a:xfrm>
          <a:prstGeom prst="rect">
            <a:avLst/>
          </a:prstGeom>
          <a:noFill/>
        </p:spPr>
        <p:txBody>
          <a:bodyPr wrap="square" rtlCol="0">
            <a:spAutoFit/>
          </a:bodyPr>
          <a:lstStyle/>
          <a:p>
            <a:pPr lvl="0" algn="ctr" defTabSz="363538">
              <a:tabLst>
                <a:tab pos="903288" algn="l"/>
                <a:tab pos="1077913" algn="l"/>
              </a:tabLst>
            </a:pPr>
            <a:r>
              <a:rPr lang="fr-FR" sz="2400" b="1" cap="small" dirty="0">
                <a:solidFill>
                  <a:srgbClr val="FFFFFF"/>
                </a:solidFill>
              </a:rPr>
              <a:t>Evolution du Nombre des cas de  la Malnutrition Chronique </a:t>
            </a:r>
            <a:r>
              <a:rPr lang="fr-FR" sz="2400" b="1" cap="small" dirty="0">
                <a:solidFill>
                  <a:srgbClr val="FF0000"/>
                </a:solidFill>
              </a:rPr>
              <a:t>chez les moins de cinq ans</a:t>
            </a:r>
          </a:p>
        </p:txBody>
      </p:sp>
      <p:pic>
        <p:nvPicPr>
          <p:cNvPr id="2" name="Image 1"/>
          <p:cNvPicPr>
            <a:picLocks noChangeAspect="1"/>
          </p:cNvPicPr>
          <p:nvPr/>
        </p:nvPicPr>
        <p:blipFill>
          <a:blip r:embed="rId3"/>
          <a:stretch>
            <a:fillRect/>
          </a:stretch>
        </p:blipFill>
        <p:spPr>
          <a:xfrm>
            <a:off x="394636" y="1156862"/>
            <a:ext cx="8489482" cy="4972594"/>
          </a:xfrm>
          <a:prstGeom prst="rect">
            <a:avLst/>
          </a:prstGeom>
        </p:spPr>
      </p:pic>
    </p:spTree>
    <p:extLst>
      <p:ext uri="{BB962C8B-B14F-4D97-AF65-F5344CB8AC3E}">
        <p14:creationId xmlns:p14="http://schemas.microsoft.com/office/powerpoint/2010/main" val="588958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6</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6</a:t>
            </a:fld>
            <a:endParaRPr lang="fr-FR">
              <a:solidFill>
                <a:srgbClr val="FFFFFF"/>
              </a:solidFill>
            </a:endParaRPr>
          </a:p>
        </p:txBody>
      </p:sp>
      <p:sp>
        <p:nvSpPr>
          <p:cNvPr id="13" name="ZoneTexte 12"/>
          <p:cNvSpPr txBox="1"/>
          <p:nvPr/>
        </p:nvSpPr>
        <p:spPr>
          <a:xfrm>
            <a:off x="2216518" y="96253"/>
            <a:ext cx="6667600" cy="830997"/>
          </a:xfrm>
          <a:prstGeom prst="rect">
            <a:avLst/>
          </a:prstGeom>
          <a:noFill/>
        </p:spPr>
        <p:txBody>
          <a:bodyPr wrap="square" rtlCol="0">
            <a:spAutoFit/>
          </a:bodyPr>
          <a:lstStyle/>
          <a:p>
            <a:pPr lvl="0" algn="ctr" defTabSz="363538">
              <a:tabLst>
                <a:tab pos="903288" algn="l"/>
                <a:tab pos="1077913" algn="l"/>
              </a:tabLst>
            </a:pPr>
            <a:r>
              <a:rPr lang="fr-FR" sz="2400" b="1" cap="small" dirty="0">
                <a:solidFill>
                  <a:srgbClr val="FFFFFF"/>
                </a:solidFill>
              </a:rPr>
              <a:t>Evolution de la Malnutrition Aigue Globale </a:t>
            </a:r>
            <a:r>
              <a:rPr lang="fr-FR" sz="2400" b="1" cap="small" dirty="0">
                <a:solidFill>
                  <a:srgbClr val="FF0000"/>
                </a:solidFill>
              </a:rPr>
              <a:t>Chez les  6-59 mois </a:t>
            </a:r>
          </a:p>
        </p:txBody>
      </p:sp>
      <p:pic>
        <p:nvPicPr>
          <p:cNvPr id="6" name="Image 5"/>
          <p:cNvPicPr>
            <a:picLocks noChangeAspect="1"/>
          </p:cNvPicPr>
          <p:nvPr/>
        </p:nvPicPr>
        <p:blipFill>
          <a:blip r:embed="rId3"/>
          <a:stretch>
            <a:fillRect/>
          </a:stretch>
        </p:blipFill>
        <p:spPr>
          <a:xfrm>
            <a:off x="144380" y="1076059"/>
            <a:ext cx="8865476" cy="5140692"/>
          </a:xfrm>
          <a:prstGeom prst="rect">
            <a:avLst/>
          </a:prstGeom>
        </p:spPr>
      </p:pic>
    </p:spTree>
    <p:extLst>
      <p:ext uri="{BB962C8B-B14F-4D97-AF65-F5344CB8AC3E}">
        <p14:creationId xmlns:p14="http://schemas.microsoft.com/office/powerpoint/2010/main" val="3265122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7</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7</a:t>
            </a:fld>
            <a:endParaRPr lang="fr-FR">
              <a:solidFill>
                <a:srgbClr val="FFFFFF"/>
              </a:solidFill>
            </a:endParaRPr>
          </a:p>
        </p:txBody>
      </p:sp>
      <p:sp>
        <p:nvSpPr>
          <p:cNvPr id="13" name="ZoneTexte 12"/>
          <p:cNvSpPr txBox="1"/>
          <p:nvPr/>
        </p:nvSpPr>
        <p:spPr>
          <a:xfrm>
            <a:off x="2216518" y="0"/>
            <a:ext cx="6667600" cy="830997"/>
          </a:xfrm>
          <a:prstGeom prst="rect">
            <a:avLst/>
          </a:prstGeom>
          <a:noFill/>
        </p:spPr>
        <p:txBody>
          <a:bodyPr wrap="square" rtlCol="0">
            <a:spAutoFit/>
          </a:bodyPr>
          <a:lstStyle/>
          <a:p>
            <a:pPr lvl="0" algn="ctr" defTabSz="363538">
              <a:tabLst>
                <a:tab pos="903288" algn="l"/>
                <a:tab pos="1077913" algn="l"/>
              </a:tabLst>
            </a:pPr>
            <a:r>
              <a:rPr lang="fr-FR" sz="2400" b="1" cap="small" dirty="0">
                <a:solidFill>
                  <a:srgbClr val="FFFFFF"/>
                </a:solidFill>
              </a:rPr>
              <a:t>Evolution </a:t>
            </a:r>
            <a:r>
              <a:rPr lang="fr-FR" sz="2400" b="1" cap="small" dirty="0">
                <a:solidFill>
                  <a:srgbClr val="FF0000"/>
                </a:solidFill>
              </a:rPr>
              <a:t>de la Prévalence </a:t>
            </a:r>
            <a:r>
              <a:rPr lang="fr-FR" sz="2400" b="1" cap="small" dirty="0">
                <a:solidFill>
                  <a:srgbClr val="FFFFFF"/>
                </a:solidFill>
              </a:rPr>
              <a:t>de la  Malnutrition Aigue Sévère </a:t>
            </a:r>
            <a:r>
              <a:rPr lang="fr-FR" sz="2400" b="1" cap="small" dirty="0">
                <a:solidFill>
                  <a:srgbClr val="FF0000"/>
                </a:solidFill>
              </a:rPr>
              <a:t>chez les 6-59 mois</a:t>
            </a:r>
          </a:p>
        </p:txBody>
      </p:sp>
      <p:pic>
        <p:nvPicPr>
          <p:cNvPr id="6" name="Image 5"/>
          <p:cNvPicPr>
            <a:picLocks noChangeAspect="1"/>
          </p:cNvPicPr>
          <p:nvPr/>
        </p:nvPicPr>
        <p:blipFill>
          <a:blip r:embed="rId3"/>
          <a:stretch>
            <a:fillRect/>
          </a:stretch>
        </p:blipFill>
        <p:spPr>
          <a:xfrm>
            <a:off x="84221" y="1118937"/>
            <a:ext cx="8925635" cy="5107126"/>
          </a:xfrm>
          <a:prstGeom prst="rect">
            <a:avLst/>
          </a:prstGeom>
        </p:spPr>
      </p:pic>
    </p:spTree>
    <p:extLst>
      <p:ext uri="{BB962C8B-B14F-4D97-AF65-F5344CB8AC3E}">
        <p14:creationId xmlns:p14="http://schemas.microsoft.com/office/powerpoint/2010/main" val="152059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8</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8</a:t>
            </a:fld>
            <a:endParaRPr lang="fr-FR">
              <a:solidFill>
                <a:srgbClr val="FFFFFF"/>
              </a:solidFill>
            </a:endParaRPr>
          </a:p>
        </p:txBody>
      </p:sp>
      <p:sp>
        <p:nvSpPr>
          <p:cNvPr id="13" name="ZoneTexte 12"/>
          <p:cNvSpPr txBox="1"/>
          <p:nvPr/>
        </p:nvSpPr>
        <p:spPr>
          <a:xfrm>
            <a:off x="2216518" y="66805"/>
            <a:ext cx="6793338" cy="400110"/>
          </a:xfrm>
          <a:prstGeom prst="rect">
            <a:avLst/>
          </a:prstGeom>
          <a:noFill/>
        </p:spPr>
        <p:txBody>
          <a:bodyPr wrap="square" rtlCol="0">
            <a:spAutoFit/>
          </a:bodyPr>
          <a:lstStyle/>
          <a:p>
            <a:pPr algn="ctr" defTabSz="363538">
              <a:tabLst>
                <a:tab pos="903288" algn="l"/>
                <a:tab pos="1077913" algn="l"/>
              </a:tabLst>
            </a:pPr>
            <a:r>
              <a:rPr lang="fr-FR" sz="2000" b="1" cap="small" dirty="0">
                <a:solidFill>
                  <a:srgbClr val="FFFFFF"/>
                </a:solidFill>
              </a:rPr>
              <a:t>Evolution de l’anémie chez les enfants de 6 à 59 mois</a:t>
            </a:r>
          </a:p>
        </p:txBody>
      </p:sp>
      <p:pic>
        <p:nvPicPr>
          <p:cNvPr id="2" name="Image 1"/>
          <p:cNvPicPr>
            <a:picLocks noChangeAspect="1"/>
          </p:cNvPicPr>
          <p:nvPr/>
        </p:nvPicPr>
        <p:blipFill>
          <a:blip r:embed="rId3"/>
          <a:stretch>
            <a:fillRect/>
          </a:stretch>
        </p:blipFill>
        <p:spPr>
          <a:xfrm>
            <a:off x="240632" y="1251283"/>
            <a:ext cx="8582519" cy="4649003"/>
          </a:xfrm>
          <a:prstGeom prst="rect">
            <a:avLst/>
          </a:prstGeom>
        </p:spPr>
      </p:pic>
    </p:spTree>
    <p:extLst>
      <p:ext uri="{BB962C8B-B14F-4D97-AF65-F5344CB8AC3E}">
        <p14:creationId xmlns:p14="http://schemas.microsoft.com/office/powerpoint/2010/main" val="2760756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9</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9</a:t>
            </a:fld>
            <a:endParaRPr lang="fr-FR">
              <a:solidFill>
                <a:srgbClr val="FFFFFF"/>
              </a:solidFill>
            </a:endParaRPr>
          </a:p>
        </p:txBody>
      </p:sp>
      <p:sp>
        <p:nvSpPr>
          <p:cNvPr id="13" name="ZoneTexte 12"/>
          <p:cNvSpPr txBox="1"/>
          <p:nvPr/>
        </p:nvSpPr>
        <p:spPr>
          <a:xfrm>
            <a:off x="2216518" y="66805"/>
            <a:ext cx="6793338" cy="707886"/>
          </a:xfrm>
          <a:prstGeom prst="rect">
            <a:avLst/>
          </a:prstGeom>
          <a:noFill/>
        </p:spPr>
        <p:txBody>
          <a:bodyPr wrap="square" rtlCol="0">
            <a:spAutoFit/>
          </a:bodyPr>
          <a:lstStyle/>
          <a:p>
            <a:pPr algn="ctr" defTabSz="363538">
              <a:tabLst>
                <a:tab pos="903288" algn="l"/>
                <a:tab pos="1077913" algn="l"/>
              </a:tabLst>
            </a:pPr>
            <a:r>
              <a:rPr lang="fr-FR" sz="2000" b="1" cap="small" dirty="0">
                <a:solidFill>
                  <a:srgbClr val="FFFFFF"/>
                </a:solidFill>
              </a:rPr>
              <a:t>Evolution de la prévalence de Allaitement maternelle exclusif chez les nourrissons de  moins de six mois</a:t>
            </a:r>
          </a:p>
        </p:txBody>
      </p:sp>
      <p:pic>
        <p:nvPicPr>
          <p:cNvPr id="3" name="Image 2"/>
          <p:cNvPicPr>
            <a:picLocks noChangeAspect="1"/>
          </p:cNvPicPr>
          <p:nvPr/>
        </p:nvPicPr>
        <p:blipFill>
          <a:blip r:embed="rId3"/>
          <a:stretch>
            <a:fillRect/>
          </a:stretch>
        </p:blipFill>
        <p:spPr>
          <a:xfrm>
            <a:off x="563880" y="1249680"/>
            <a:ext cx="8077200" cy="4922520"/>
          </a:xfrm>
          <a:prstGeom prst="rect">
            <a:avLst/>
          </a:prstGeom>
        </p:spPr>
      </p:pic>
    </p:spTree>
    <p:extLst>
      <p:ext uri="{BB962C8B-B14F-4D97-AF65-F5344CB8AC3E}">
        <p14:creationId xmlns:p14="http://schemas.microsoft.com/office/powerpoint/2010/main" val="1930236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10</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10</a:t>
            </a:fld>
            <a:endParaRPr lang="fr-FR">
              <a:solidFill>
                <a:srgbClr val="FFFFFF"/>
              </a:solidFill>
            </a:endParaRPr>
          </a:p>
        </p:txBody>
      </p:sp>
      <p:sp>
        <p:nvSpPr>
          <p:cNvPr id="13" name="ZoneTexte 12"/>
          <p:cNvSpPr txBox="1"/>
          <p:nvPr/>
        </p:nvSpPr>
        <p:spPr>
          <a:xfrm>
            <a:off x="2216518" y="66805"/>
            <a:ext cx="6793338" cy="707886"/>
          </a:xfrm>
          <a:prstGeom prst="rect">
            <a:avLst/>
          </a:prstGeom>
          <a:noFill/>
        </p:spPr>
        <p:txBody>
          <a:bodyPr wrap="square" rtlCol="0">
            <a:spAutoFit/>
          </a:bodyPr>
          <a:lstStyle/>
          <a:p>
            <a:pPr algn="ctr" defTabSz="363538">
              <a:tabLst>
                <a:tab pos="903288" algn="l"/>
                <a:tab pos="1077913" algn="l"/>
              </a:tabLst>
            </a:pPr>
            <a:r>
              <a:rPr lang="fr-FR" sz="2000" b="1" cap="small" dirty="0">
                <a:solidFill>
                  <a:srgbClr val="FF0000"/>
                </a:solidFill>
              </a:rPr>
              <a:t>Fréquence</a:t>
            </a:r>
            <a:r>
              <a:rPr lang="fr-FR" sz="2000" b="1" cap="small" dirty="0">
                <a:solidFill>
                  <a:srgbClr val="FFFFFF"/>
                </a:solidFill>
              </a:rPr>
              <a:t>, Diversité </a:t>
            </a:r>
            <a:r>
              <a:rPr lang="fr-FR" sz="2000" b="1" cap="small" dirty="0">
                <a:solidFill>
                  <a:srgbClr val="FF0000"/>
                </a:solidFill>
              </a:rPr>
              <a:t>et minimum alimentaires </a:t>
            </a:r>
            <a:r>
              <a:rPr lang="fr-FR" sz="2000" b="1" cap="small" dirty="0">
                <a:solidFill>
                  <a:srgbClr val="FFFFFF"/>
                </a:solidFill>
              </a:rPr>
              <a:t>chez les enfants de 6 à 23 mois</a:t>
            </a:r>
          </a:p>
        </p:txBody>
      </p:sp>
      <p:pic>
        <p:nvPicPr>
          <p:cNvPr id="2" name="Image 1"/>
          <p:cNvPicPr>
            <a:picLocks noChangeAspect="1"/>
          </p:cNvPicPr>
          <p:nvPr/>
        </p:nvPicPr>
        <p:blipFill>
          <a:blip r:embed="rId3"/>
          <a:stretch>
            <a:fillRect/>
          </a:stretch>
        </p:blipFill>
        <p:spPr>
          <a:xfrm>
            <a:off x="396240" y="1386840"/>
            <a:ext cx="8351519" cy="4663439"/>
          </a:xfrm>
          <a:prstGeom prst="rect">
            <a:avLst/>
          </a:prstGeom>
        </p:spPr>
      </p:pic>
    </p:spTree>
    <p:extLst>
      <p:ext uri="{BB962C8B-B14F-4D97-AF65-F5344CB8AC3E}">
        <p14:creationId xmlns:p14="http://schemas.microsoft.com/office/powerpoint/2010/main" val="1989807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F4C7F6-E989-2658-DB09-DDE2587A3828}"/>
              </a:ext>
            </a:extLst>
          </p:cNvPr>
          <p:cNvSpPr>
            <a:spLocks noGrp="1"/>
          </p:cNvSpPr>
          <p:nvPr>
            <p:ph type="title"/>
          </p:nvPr>
        </p:nvSpPr>
        <p:spPr>
          <a:xfrm>
            <a:off x="1404257" y="0"/>
            <a:ext cx="5012872" cy="555171"/>
          </a:xfrm>
        </p:spPr>
        <p:txBody>
          <a:bodyPr>
            <a:normAutofit fontScale="90000"/>
          </a:bodyPr>
          <a:lstStyle/>
          <a:p>
            <a:r>
              <a:rPr lang="fr-FR" dirty="0">
                <a:solidFill>
                  <a:schemeClr val="bg1"/>
                </a:solidFill>
              </a:rPr>
              <a:t>Conclusion</a:t>
            </a:r>
          </a:p>
        </p:txBody>
      </p:sp>
      <p:sp>
        <p:nvSpPr>
          <p:cNvPr id="3" name="Espace réservé du contenu 2">
            <a:extLst>
              <a:ext uri="{FF2B5EF4-FFF2-40B4-BE49-F238E27FC236}">
                <a16:creationId xmlns:a16="http://schemas.microsoft.com/office/drawing/2014/main" id="{991BA0CE-59B4-8A53-FEF7-9467B1FC330E}"/>
              </a:ext>
            </a:extLst>
          </p:cNvPr>
          <p:cNvSpPr>
            <a:spLocks noGrp="1"/>
          </p:cNvSpPr>
          <p:nvPr>
            <p:ph idx="1"/>
          </p:nvPr>
        </p:nvSpPr>
        <p:spPr>
          <a:xfrm>
            <a:off x="429047" y="1320060"/>
            <a:ext cx="8624047" cy="4718793"/>
          </a:xfrm>
        </p:spPr>
        <p:txBody>
          <a:bodyPr>
            <a:normAutofit fontScale="85000" lnSpcReduction="20000"/>
          </a:bodyPr>
          <a:lstStyle/>
          <a:p>
            <a:pPr marL="0" indent="0">
              <a:buNone/>
            </a:pPr>
            <a:r>
              <a:rPr lang="fr-FR" sz="2400" dirty="0">
                <a:solidFill>
                  <a:schemeClr val="accent1"/>
                </a:solidFill>
              </a:rPr>
              <a:t>Des gaps énormes persistent pour se mettre sur la trajectoire de l’atteinte des cibles nutrition des ODD à l’horizon 2030 et de l’Assemblée Mondiale de la Santé à l’horizon 2025  dans un contexte  International,  continental, sous-régional et national peu favorable</a:t>
            </a:r>
          </a:p>
          <a:p>
            <a:pPr marL="0" indent="0">
              <a:buNone/>
            </a:pPr>
            <a:endParaRPr lang="fr-FR" sz="2400" dirty="0">
              <a:solidFill>
                <a:schemeClr val="accent1"/>
              </a:solidFill>
            </a:endParaRPr>
          </a:p>
          <a:p>
            <a:pPr marL="0" indent="0">
              <a:buNone/>
            </a:pPr>
            <a:r>
              <a:rPr lang="fr-FR" sz="2400" dirty="0">
                <a:solidFill>
                  <a:schemeClr val="accent2">
                    <a:lumMod val="50000"/>
                  </a:schemeClr>
                </a:solidFill>
              </a:rPr>
              <a:t>Il est important de rester optimiste en travaillant méthodiquement dans la durée :</a:t>
            </a:r>
          </a:p>
          <a:p>
            <a:pPr marL="0" indent="0">
              <a:buNone/>
            </a:pPr>
            <a:endParaRPr lang="fr-FR" sz="2400" dirty="0">
              <a:solidFill>
                <a:schemeClr val="accent2">
                  <a:lumMod val="50000"/>
                </a:schemeClr>
              </a:solidFill>
            </a:endParaRPr>
          </a:p>
          <a:p>
            <a:pPr lvl="1">
              <a:buFont typeface="Arial" panose="020B0604020202020204" pitchFamily="34" charset="0"/>
              <a:buChar char="•"/>
            </a:pPr>
            <a:r>
              <a:rPr lang="fr-FR" sz="2400" dirty="0">
                <a:solidFill>
                  <a:srgbClr val="00B050"/>
                </a:solidFill>
              </a:rPr>
              <a:t>Investissez plus et allouez mieux dans tous les secteurs spécifiques et sous-jacents</a:t>
            </a:r>
          </a:p>
          <a:p>
            <a:pPr lvl="1">
              <a:buFont typeface="Arial" panose="020B0604020202020204" pitchFamily="34" charset="0"/>
              <a:buChar char="•"/>
            </a:pPr>
            <a:endParaRPr lang="fr-FR" sz="2400" dirty="0">
              <a:solidFill>
                <a:srgbClr val="00B050"/>
              </a:solidFill>
            </a:endParaRPr>
          </a:p>
          <a:p>
            <a:pPr lvl="1">
              <a:buFont typeface="Arial" panose="020B0604020202020204" pitchFamily="34" charset="0"/>
              <a:buChar char="•"/>
            </a:pPr>
            <a:r>
              <a:rPr lang="fr-FR" sz="2400" dirty="0">
                <a:solidFill>
                  <a:schemeClr val="accent6">
                    <a:lumMod val="75000"/>
                  </a:schemeClr>
                </a:solidFill>
              </a:rPr>
              <a:t>Fixer des objectifs annuels pour les dépenses contribuant à la nutrition</a:t>
            </a:r>
          </a:p>
          <a:p>
            <a:pPr lvl="1">
              <a:buFont typeface="Arial" panose="020B0604020202020204" pitchFamily="34" charset="0"/>
              <a:buChar char="•"/>
            </a:pPr>
            <a:endParaRPr lang="fr-FR" sz="2400" dirty="0">
              <a:solidFill>
                <a:schemeClr val="accent6">
                  <a:lumMod val="75000"/>
                </a:schemeClr>
              </a:solidFill>
            </a:endParaRPr>
          </a:p>
          <a:p>
            <a:pPr lvl="1">
              <a:buFont typeface="Arial" panose="020B0604020202020204" pitchFamily="34" charset="0"/>
              <a:buChar char="•"/>
            </a:pPr>
            <a:r>
              <a:rPr lang="fr-FR" sz="2400" dirty="0">
                <a:solidFill>
                  <a:schemeClr val="accent6">
                    <a:lumMod val="50000"/>
                  </a:schemeClr>
                </a:solidFill>
              </a:rPr>
              <a:t>Améliorer la capacité de mise en œuvre des programmes de nutrition dans tous les secteurs concernés en même temps</a:t>
            </a:r>
          </a:p>
        </p:txBody>
      </p:sp>
      <p:pic>
        <p:nvPicPr>
          <p:cNvPr id="4" name="Image 3">
            <a:extLst>
              <a:ext uri="{FF2B5EF4-FFF2-40B4-BE49-F238E27FC236}">
                <a16:creationId xmlns:a16="http://schemas.microsoft.com/office/drawing/2014/main" id="{14355EC1-F283-4AE1-A31F-211A58EE75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60357" y="-24757"/>
            <a:ext cx="1292737" cy="845257"/>
          </a:xfrm>
          <a:prstGeom prst="rect">
            <a:avLst/>
          </a:prstGeom>
        </p:spPr>
      </p:pic>
    </p:spTree>
    <p:extLst>
      <p:ext uri="{BB962C8B-B14F-4D97-AF65-F5344CB8AC3E}">
        <p14:creationId xmlns:p14="http://schemas.microsoft.com/office/powerpoint/2010/main" val="41881663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orme 2">
            <a:extLst>
              <a:ext uri="{FF2B5EF4-FFF2-40B4-BE49-F238E27FC236}">
                <a16:creationId xmlns:a16="http://schemas.microsoft.com/office/drawing/2014/main" id="{1B4F30C4-0278-4E91-930A-109066B3E455}"/>
              </a:ext>
            </a:extLst>
          </p:cNvPr>
          <p:cNvSpPr>
            <a:spLocks/>
          </p:cNvSpPr>
          <p:nvPr/>
        </p:nvSpPr>
        <p:spPr bwMode="auto">
          <a:xfrm>
            <a:off x="184822" y="2852935"/>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r>
              <a:rPr lang="fr-CA" sz="4000" b="1" dirty="0">
                <a:ln w="0"/>
                <a:solidFill>
                  <a:schemeClr val="accent4">
                    <a:lumMod val="75000"/>
                  </a:schemeClr>
                </a:solidFill>
                <a:effectLst>
                  <a:outerShdw blurRad="38100" dist="19050" dir="2700000" algn="tl" rotWithShape="0">
                    <a:schemeClr val="dk1">
                      <a:alpha val="40000"/>
                    </a:schemeClr>
                  </a:outerShdw>
                </a:effectLst>
                <a:latin typeface="Calibri" pitchFamily="34" charset="0"/>
              </a:rPr>
              <a:t>Merci de votre attention</a:t>
            </a:r>
          </a:p>
        </p:txBody>
      </p:sp>
      <p:pic>
        <p:nvPicPr>
          <p:cNvPr id="2" name="Imag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87312" y="4076936"/>
            <a:ext cx="4277176" cy="2016224"/>
          </a:xfrm>
          <a:prstGeom prst="rect">
            <a:avLst/>
          </a:prstGeom>
        </p:spPr>
      </p:pic>
      <p:sp>
        <p:nvSpPr>
          <p:cNvPr id="20" name="Forme 2">
            <a:extLst>
              <a:ext uri="{FF2B5EF4-FFF2-40B4-BE49-F238E27FC236}">
                <a16:creationId xmlns:a16="http://schemas.microsoft.com/office/drawing/2014/main" id="{1B4F30C4-0278-4E91-930A-109066B3E455}"/>
              </a:ext>
            </a:extLst>
          </p:cNvPr>
          <p:cNvSpPr>
            <a:spLocks/>
          </p:cNvSpPr>
          <p:nvPr/>
        </p:nvSpPr>
        <p:spPr bwMode="auto">
          <a:xfrm>
            <a:off x="2541181" y="6350"/>
            <a:ext cx="4442232" cy="589073"/>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r>
              <a:rPr lang="fr-CA" sz="3600" dirty="0">
                <a:ln w="0"/>
                <a:solidFill>
                  <a:schemeClr val="bg1"/>
                </a:solidFill>
                <a:effectLst>
                  <a:outerShdw blurRad="38100" dist="19050" dir="2700000" algn="tl" rotWithShape="0">
                    <a:schemeClr val="dk1">
                      <a:alpha val="40000"/>
                    </a:schemeClr>
                  </a:outerShdw>
                </a:effectLst>
                <a:latin typeface="Calibri" pitchFamily="34" charset="0"/>
              </a:rPr>
              <a:t>https://pnin-niger.org</a:t>
            </a:r>
          </a:p>
        </p:txBody>
      </p:sp>
    </p:spTree>
    <p:extLst>
      <p:ext uri="{BB962C8B-B14F-4D97-AF65-F5344CB8AC3E}">
        <p14:creationId xmlns:p14="http://schemas.microsoft.com/office/powerpoint/2010/main" val="4063055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additive="base">
                                        <p:cTn id="16" dur="500" fill="hold"/>
                                        <p:tgtEl>
                                          <p:spTgt spid="20"/>
                                        </p:tgtEl>
                                        <p:attrNameLst>
                                          <p:attrName>ppt_x</p:attrName>
                                        </p:attrNameLst>
                                      </p:cBhvr>
                                      <p:tavLst>
                                        <p:tav tm="0">
                                          <p:val>
                                            <p:strVal val="0-#ppt_w/2"/>
                                          </p:val>
                                        </p:tav>
                                        <p:tav tm="100000">
                                          <p:val>
                                            <p:strVal val="#ppt_x"/>
                                          </p:val>
                                        </p:tav>
                                      </p:tavLst>
                                    </p:anim>
                                    <p:anim calcmode="lin" valueType="num">
                                      <p:cBhvr additive="base">
                                        <p:cTn id="17"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0" grpId="0"/>
    </p:bldLst>
  </p:timing>
</p:sld>
</file>

<file path=ppt/theme/theme1.xml><?xml version="1.0" encoding="utf-8"?>
<a:theme xmlns:a="http://schemas.openxmlformats.org/drawingml/2006/main" name="Office Them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12426</TotalTime>
  <Words>1176</Words>
  <Application>Microsoft Office PowerPoint</Application>
  <PresentationFormat>Affichage à l'écran (4:3)</PresentationFormat>
  <Paragraphs>98</Paragraphs>
  <Slides>12</Slides>
  <Notes>11</Notes>
  <HiddenSlides>0</HiddenSlides>
  <MMClips>0</MMClips>
  <ScaleCrop>false</ScaleCrop>
  <HeadingPairs>
    <vt:vector size="6" baseType="variant">
      <vt:variant>
        <vt:lpstr>Polices utilisées</vt:lpstr>
      </vt:variant>
      <vt:variant>
        <vt:i4>6</vt:i4>
      </vt:variant>
      <vt:variant>
        <vt:lpstr>Thème</vt:lpstr>
      </vt:variant>
      <vt:variant>
        <vt:i4>2</vt:i4>
      </vt:variant>
      <vt:variant>
        <vt:lpstr>Titres des diapositives</vt:lpstr>
      </vt:variant>
      <vt:variant>
        <vt:i4>12</vt:i4>
      </vt:variant>
    </vt:vector>
  </HeadingPairs>
  <TitlesOfParts>
    <vt:vector size="20" baseType="lpstr">
      <vt:lpstr>Arial</vt:lpstr>
      <vt:lpstr>Calibri</vt:lpstr>
      <vt:lpstr>Calibri Light</vt:lpstr>
      <vt:lpstr>Cambria</vt:lpstr>
      <vt:lpstr>Trebuchet MS</vt:lpstr>
      <vt:lpstr>Wingdings 2</vt:lpstr>
      <vt:lpstr>Office Theme</vt:lpstr>
      <vt:lpstr>Thème Office</vt:lpstr>
      <vt:lpstr>Situation de la sous-alimentation et de la malnutrition au Niger</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Conclusion</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Formation en nutrition</dc:title>
  <dc:creator>Issiak Balarabe MAHAMANE</dc:creator>
  <cp:lastModifiedBy>Mohamed Ag Bendech</cp:lastModifiedBy>
  <cp:revision>189</cp:revision>
  <cp:lastPrinted>2020-05-27T08:23:16Z</cp:lastPrinted>
  <dcterms:created xsi:type="dcterms:W3CDTF">2020-04-04T09:56:18Z</dcterms:created>
  <dcterms:modified xsi:type="dcterms:W3CDTF">2023-02-13T11:44:42Z</dcterms:modified>
</cp:coreProperties>
</file>