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sldIdLst>
    <p:sldId id="276" r:id="rId2"/>
    <p:sldId id="318" r:id="rId3"/>
    <p:sldId id="319" r:id="rId4"/>
    <p:sldId id="303" r:id="rId5"/>
    <p:sldId id="304" r:id="rId6"/>
    <p:sldId id="301" r:id="rId7"/>
    <p:sldId id="322" r:id="rId8"/>
    <p:sldId id="324" r:id="rId9"/>
    <p:sldId id="323" r:id="rId10"/>
    <p:sldId id="326" r:id="rId11"/>
    <p:sldId id="315" r:id="rId12"/>
    <p:sldId id="317" r:id="rId13"/>
    <p:sldId id="308" r:id="rId14"/>
    <p:sldId id="313" r:id="rId15"/>
    <p:sldId id="310" r:id="rId16"/>
    <p:sldId id="309" r:id="rId17"/>
    <p:sldId id="311" r:id="rId18"/>
    <p:sldId id="314" r:id="rId19"/>
    <p:sldId id="312" r:id="rId20"/>
    <p:sldId id="325" r:id="rId21"/>
    <p:sldId id="270" r:id="rId22"/>
  </p:sldIdLst>
  <p:sldSz cx="9144000" cy="6858000" type="screen4x3"/>
  <p:notesSz cx="6735763" cy="9799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C1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86433" autoAdjust="0"/>
  </p:normalViewPr>
  <p:slideViewPr>
    <p:cSldViewPr>
      <p:cViewPr varScale="1">
        <p:scale>
          <a:sx n="57" d="100"/>
          <a:sy n="57" d="100"/>
        </p:scale>
        <p:origin x="836" y="52"/>
      </p:cViewPr>
      <p:guideLst>
        <p:guide orient="horz" pos="2160"/>
        <p:guide pos="2880"/>
      </p:guideLst>
    </p:cSldViewPr>
  </p:slideViewPr>
  <p:outlineViewPr>
    <p:cViewPr>
      <p:scale>
        <a:sx n="33" d="100"/>
        <a:sy n="33" d="100"/>
      </p:scale>
      <p:origin x="0" y="354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8998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89982"/>
          </a:xfrm>
          <a:prstGeom prst="rect">
            <a:avLst/>
          </a:prstGeom>
        </p:spPr>
        <p:txBody>
          <a:bodyPr vert="horz" lIns="91440" tIns="45720" rIns="91440" bIns="45720" rtlCol="0"/>
          <a:lstStyle>
            <a:lvl1pPr algn="r">
              <a:defRPr sz="1200"/>
            </a:lvl1pPr>
          </a:lstStyle>
          <a:p>
            <a:fld id="{6EC4FF91-5EB6-43ED-99F5-83EE1E882BD4}" type="datetimeFigureOut">
              <a:rPr lang="en-US" smtClean="0"/>
              <a:pPr/>
              <a:t>2/1/2020</a:t>
            </a:fld>
            <a:endParaRPr lang="en-US"/>
          </a:p>
        </p:txBody>
      </p:sp>
      <p:sp>
        <p:nvSpPr>
          <p:cNvPr id="4" name="Slide Image Placeholder 3"/>
          <p:cNvSpPr>
            <a:spLocks noGrp="1" noRot="1" noChangeAspect="1"/>
          </p:cNvSpPr>
          <p:nvPr>
            <p:ph type="sldImg" idx="2"/>
          </p:nvPr>
        </p:nvSpPr>
        <p:spPr>
          <a:xfrm>
            <a:off x="919163" y="735013"/>
            <a:ext cx="4897437" cy="36750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654828"/>
            <a:ext cx="5388610" cy="44098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07955"/>
            <a:ext cx="2918831" cy="48998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5373" y="9307955"/>
            <a:ext cx="2918831" cy="489982"/>
          </a:xfrm>
          <a:prstGeom prst="rect">
            <a:avLst/>
          </a:prstGeom>
        </p:spPr>
        <p:txBody>
          <a:bodyPr vert="horz" lIns="91440" tIns="45720" rIns="91440" bIns="45720" rtlCol="0" anchor="b"/>
          <a:lstStyle>
            <a:lvl1pPr algn="r">
              <a:defRPr sz="1200"/>
            </a:lvl1pPr>
          </a:lstStyle>
          <a:p>
            <a:fld id="{1AE8F958-21AF-4B37-A3D0-8AD66C516F0A}" type="slidenum">
              <a:rPr lang="en-US" smtClean="0"/>
              <a:pPr/>
              <a:t>‹N°›</a:t>
            </a:fld>
            <a:endParaRPr lang="en-US"/>
          </a:p>
        </p:txBody>
      </p:sp>
    </p:spTree>
    <p:extLst>
      <p:ext uri="{BB962C8B-B14F-4D97-AF65-F5344CB8AC3E}">
        <p14:creationId xmlns:p14="http://schemas.microsoft.com/office/powerpoint/2010/main" val="2808261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D7DDF4F-D5AB-4AC2-BA00-6914B7C7B47D}" type="slidenum">
              <a:rPr lang="fr-FR" smtClean="0"/>
              <a:pPr>
                <a:defRPr/>
              </a:pPr>
              <a:t>4</a:t>
            </a:fld>
            <a:endParaRPr lang="fr-FR"/>
          </a:p>
        </p:txBody>
      </p:sp>
    </p:spTree>
    <p:extLst>
      <p:ext uri="{BB962C8B-B14F-4D97-AF65-F5344CB8AC3E}">
        <p14:creationId xmlns:p14="http://schemas.microsoft.com/office/powerpoint/2010/main" val="3728794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D7DDF4F-D5AB-4AC2-BA00-6914B7C7B47D}" type="slidenum">
              <a:rPr lang="fr-FR" smtClean="0"/>
              <a:pPr>
                <a:defRPr/>
              </a:pPr>
              <a:t>5</a:t>
            </a:fld>
            <a:endParaRPr lang="fr-FR"/>
          </a:p>
        </p:txBody>
      </p:sp>
    </p:spTree>
    <p:extLst>
      <p:ext uri="{BB962C8B-B14F-4D97-AF65-F5344CB8AC3E}">
        <p14:creationId xmlns:p14="http://schemas.microsoft.com/office/powerpoint/2010/main" val="3728794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D7DDF4F-D5AB-4AC2-BA00-6914B7C7B47D}" type="slidenum">
              <a:rPr lang="fr-FR" smtClean="0"/>
              <a:pPr>
                <a:defRPr/>
              </a:pPr>
              <a:t>6</a:t>
            </a:fld>
            <a:endParaRPr lang="fr-FR"/>
          </a:p>
        </p:txBody>
      </p:sp>
    </p:spTree>
    <p:extLst>
      <p:ext uri="{BB962C8B-B14F-4D97-AF65-F5344CB8AC3E}">
        <p14:creationId xmlns:p14="http://schemas.microsoft.com/office/powerpoint/2010/main" val="3728794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D7DDF4F-D5AB-4AC2-BA00-6914B7C7B47D}" type="slidenum">
              <a:rPr lang="fr-FR" smtClean="0"/>
              <a:pPr>
                <a:defRPr/>
              </a:pPr>
              <a:t>7</a:t>
            </a:fld>
            <a:endParaRPr lang="fr-FR"/>
          </a:p>
        </p:txBody>
      </p:sp>
    </p:spTree>
    <p:extLst>
      <p:ext uri="{BB962C8B-B14F-4D97-AF65-F5344CB8AC3E}">
        <p14:creationId xmlns:p14="http://schemas.microsoft.com/office/powerpoint/2010/main" val="3728794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D7DDF4F-D5AB-4AC2-BA00-6914B7C7B47D}" type="slidenum">
              <a:rPr lang="fr-FR" smtClean="0"/>
              <a:pPr>
                <a:defRPr/>
              </a:pPr>
              <a:t>8</a:t>
            </a:fld>
            <a:endParaRPr lang="fr-FR"/>
          </a:p>
        </p:txBody>
      </p:sp>
    </p:spTree>
    <p:extLst>
      <p:ext uri="{BB962C8B-B14F-4D97-AF65-F5344CB8AC3E}">
        <p14:creationId xmlns:p14="http://schemas.microsoft.com/office/powerpoint/2010/main" val="3728794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D7DDF4F-D5AB-4AC2-BA00-6914B7C7B47D}" type="slidenum">
              <a:rPr lang="fr-FR" smtClean="0"/>
              <a:pPr>
                <a:defRPr/>
              </a:pPr>
              <a:t>9</a:t>
            </a:fld>
            <a:endParaRPr lang="fr-FR"/>
          </a:p>
        </p:txBody>
      </p:sp>
    </p:spTree>
    <p:extLst>
      <p:ext uri="{BB962C8B-B14F-4D97-AF65-F5344CB8AC3E}">
        <p14:creationId xmlns:p14="http://schemas.microsoft.com/office/powerpoint/2010/main" val="3728794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E8F958-21AF-4B37-A3D0-8AD66C516F0A}" type="slidenum">
              <a:rPr lang="en-US" smtClean="0"/>
              <a:pPr/>
              <a:t>17</a:t>
            </a:fld>
            <a:endParaRPr lang="en-US"/>
          </a:p>
        </p:txBody>
      </p:sp>
    </p:spTree>
    <p:extLst>
      <p:ext uri="{BB962C8B-B14F-4D97-AF65-F5344CB8AC3E}">
        <p14:creationId xmlns:p14="http://schemas.microsoft.com/office/powerpoint/2010/main" val="3366633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8E9385F-908F-4080-940A-0736FEC7A830}" type="slidenum">
              <a:rPr lang="fr-FR" smtClean="0"/>
              <a:pPr/>
              <a:t>21</a:t>
            </a:fld>
            <a:endParaRPr lang="fr-FR"/>
          </a:p>
        </p:txBody>
      </p:sp>
    </p:spTree>
    <p:extLst>
      <p:ext uri="{BB962C8B-B14F-4D97-AF65-F5344CB8AC3E}">
        <p14:creationId xmlns:p14="http://schemas.microsoft.com/office/powerpoint/2010/main" val="2077521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30CB557-D7C3-4330-B7FE-2A45B34C0A7A}" type="datetime1">
              <a:rPr lang="en-US" smtClean="0"/>
              <a:pPr/>
              <a:t>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75E36-5D13-49F6-9E29-FAE00AAB24C9}" type="slidenum">
              <a:rPr lang="en-US" smtClean="0"/>
              <a:pPr/>
              <a:t>‹N°›</a:t>
            </a:fld>
            <a:endParaRPr lang="en-US"/>
          </a:p>
        </p:txBody>
      </p:sp>
    </p:spTree>
    <p:extLst>
      <p:ext uri="{BB962C8B-B14F-4D97-AF65-F5344CB8AC3E}">
        <p14:creationId xmlns:p14="http://schemas.microsoft.com/office/powerpoint/2010/main" val="660780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925FF2-11FF-454D-83E0-3C266F75EF68}" type="datetime1">
              <a:rPr lang="en-US" smtClean="0"/>
              <a:pPr/>
              <a:t>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75E36-5D13-49F6-9E29-FAE00AAB24C9}" type="slidenum">
              <a:rPr lang="en-US" smtClean="0"/>
              <a:pPr/>
              <a:t>‹N°›</a:t>
            </a:fld>
            <a:endParaRPr lang="en-US"/>
          </a:p>
        </p:txBody>
      </p:sp>
    </p:spTree>
    <p:extLst>
      <p:ext uri="{BB962C8B-B14F-4D97-AF65-F5344CB8AC3E}">
        <p14:creationId xmlns:p14="http://schemas.microsoft.com/office/powerpoint/2010/main" val="1141314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CEC92E-303D-472B-AFFA-9255E34862AE}" type="datetime1">
              <a:rPr lang="en-US" smtClean="0"/>
              <a:pPr/>
              <a:t>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75E36-5D13-49F6-9E29-FAE00AAB24C9}" type="slidenum">
              <a:rPr lang="en-US" smtClean="0"/>
              <a:pPr/>
              <a:t>‹N°›</a:t>
            </a:fld>
            <a:endParaRPr lang="en-US"/>
          </a:p>
        </p:txBody>
      </p:sp>
    </p:spTree>
    <p:extLst>
      <p:ext uri="{BB962C8B-B14F-4D97-AF65-F5344CB8AC3E}">
        <p14:creationId xmlns:p14="http://schemas.microsoft.com/office/powerpoint/2010/main" val="251502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C3388CB-322E-47A4-A095-7E879895BA50}" type="datetime1">
              <a:rPr lang="en-US" smtClean="0"/>
              <a:pPr/>
              <a:t>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675E36-5D13-49F6-9E29-FAE00AAB24C9}" type="slidenum">
              <a:rPr lang="en-US" smtClean="0"/>
              <a:pPr/>
              <a:t>‹N°›</a:t>
            </a:fld>
            <a:endParaRPr lang="en-US"/>
          </a:p>
        </p:txBody>
      </p:sp>
    </p:spTree>
    <p:extLst>
      <p:ext uri="{BB962C8B-B14F-4D97-AF65-F5344CB8AC3E}">
        <p14:creationId xmlns:p14="http://schemas.microsoft.com/office/powerpoint/2010/main" val="1556285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889A3D-340A-4C40-9E15-180FBF131A2B}" type="datetime1">
              <a:rPr lang="en-US" smtClean="0"/>
              <a:pPr/>
              <a:t>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675E36-5D13-49F6-9E29-FAE00AAB24C9}" type="slidenum">
              <a:rPr lang="en-US" smtClean="0"/>
              <a:pPr/>
              <a:t>‹N°›</a:t>
            </a:fld>
            <a:endParaRPr lang="en-US"/>
          </a:p>
        </p:txBody>
      </p:sp>
    </p:spTree>
    <p:extLst>
      <p:ext uri="{BB962C8B-B14F-4D97-AF65-F5344CB8AC3E}">
        <p14:creationId xmlns:p14="http://schemas.microsoft.com/office/powerpoint/2010/main" val="1592267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58590B-6F90-4EBF-9E71-922AD7C222D4}" type="datetime1">
              <a:rPr lang="en-US" smtClean="0"/>
              <a:pPr/>
              <a:t>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675E36-5D13-49F6-9E29-FAE00AAB24C9}" type="slidenum">
              <a:rPr lang="en-US" smtClean="0"/>
              <a:pPr/>
              <a:t>‹N°›</a:t>
            </a:fld>
            <a:endParaRPr lang="en-US"/>
          </a:p>
        </p:txBody>
      </p:sp>
    </p:spTree>
    <p:extLst>
      <p:ext uri="{BB962C8B-B14F-4D97-AF65-F5344CB8AC3E}">
        <p14:creationId xmlns:p14="http://schemas.microsoft.com/office/powerpoint/2010/main" val="3052869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86411B-1379-4E73-B644-FC8EF01648FA}" type="datetime1">
              <a:rPr lang="en-US" smtClean="0"/>
              <a:pPr/>
              <a:t>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675E36-5D13-49F6-9E29-FAE00AAB24C9}" type="slidenum">
              <a:rPr lang="en-US" smtClean="0"/>
              <a:pPr/>
              <a:t>‹N°›</a:t>
            </a:fld>
            <a:endParaRPr lang="en-US"/>
          </a:p>
        </p:txBody>
      </p:sp>
    </p:spTree>
    <p:extLst>
      <p:ext uri="{BB962C8B-B14F-4D97-AF65-F5344CB8AC3E}">
        <p14:creationId xmlns:p14="http://schemas.microsoft.com/office/powerpoint/2010/main" val="16498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6799BF-22BC-45E1-9431-ABF73F364335}" type="datetime1">
              <a:rPr lang="en-US" smtClean="0"/>
              <a:pPr/>
              <a:t>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675E36-5D13-49F6-9E29-FAE00AAB24C9}" type="slidenum">
              <a:rPr lang="en-US" smtClean="0"/>
              <a:pPr/>
              <a:t>‹N°›</a:t>
            </a:fld>
            <a:endParaRPr lang="en-US"/>
          </a:p>
        </p:txBody>
      </p:sp>
    </p:spTree>
    <p:extLst>
      <p:ext uri="{BB962C8B-B14F-4D97-AF65-F5344CB8AC3E}">
        <p14:creationId xmlns:p14="http://schemas.microsoft.com/office/powerpoint/2010/main" val="40689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649C98-5058-4705-B622-CB0D9C59D03A}" type="datetime1">
              <a:rPr lang="en-US" smtClean="0"/>
              <a:pPr/>
              <a:t>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675E36-5D13-49F6-9E29-FAE00AAB24C9}" type="slidenum">
              <a:rPr lang="en-US" smtClean="0"/>
              <a:pPr/>
              <a:t>‹N°›</a:t>
            </a:fld>
            <a:endParaRPr lang="en-US"/>
          </a:p>
        </p:txBody>
      </p:sp>
    </p:spTree>
    <p:extLst>
      <p:ext uri="{BB962C8B-B14F-4D97-AF65-F5344CB8AC3E}">
        <p14:creationId xmlns:p14="http://schemas.microsoft.com/office/powerpoint/2010/main" val="3137114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833758-7AB2-488B-AC45-CD9230E299E4}" type="datetime1">
              <a:rPr lang="en-US" smtClean="0"/>
              <a:pPr/>
              <a:t>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75E36-5D13-49F6-9E29-FAE00AAB24C9}" type="slidenum">
              <a:rPr lang="en-US" smtClean="0"/>
              <a:pPr/>
              <a:t>‹N°›</a:t>
            </a:fld>
            <a:endParaRPr lang="en-US"/>
          </a:p>
        </p:txBody>
      </p:sp>
    </p:spTree>
    <p:extLst>
      <p:ext uri="{BB962C8B-B14F-4D97-AF65-F5344CB8AC3E}">
        <p14:creationId xmlns:p14="http://schemas.microsoft.com/office/powerpoint/2010/main" val="3530590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541090-D011-42EE-B93F-613E24781AB7}" type="datetime1">
              <a:rPr lang="en-US" smtClean="0"/>
              <a:pPr/>
              <a:t>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75E36-5D13-49F6-9E29-FAE00AAB24C9}" type="slidenum">
              <a:rPr lang="en-US" smtClean="0"/>
              <a:pPr/>
              <a:t>‹N°›</a:t>
            </a:fld>
            <a:endParaRPr lang="en-US"/>
          </a:p>
        </p:txBody>
      </p:sp>
    </p:spTree>
    <p:extLst>
      <p:ext uri="{BB962C8B-B14F-4D97-AF65-F5344CB8AC3E}">
        <p14:creationId xmlns:p14="http://schemas.microsoft.com/office/powerpoint/2010/main" val="3817916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44C0E3-B0A5-4855-84EA-B11ABBC67714}" type="datetime1">
              <a:rPr lang="en-US" smtClean="0"/>
              <a:pPr/>
              <a:t>2/1/2020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675E36-5D13-49F6-9E29-FAE00AAB24C9}" type="slidenum">
              <a:rPr lang="en-US" smtClean="0"/>
              <a:pPr/>
              <a:t>‹N°›</a:t>
            </a:fld>
            <a:endParaRPr lang="en-US"/>
          </a:p>
        </p:txBody>
      </p:sp>
    </p:spTree>
    <p:extLst>
      <p:ext uri="{BB962C8B-B14F-4D97-AF65-F5344CB8AC3E}">
        <p14:creationId xmlns:p14="http://schemas.microsoft.com/office/powerpoint/2010/main" val="2315033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1752600"/>
            <a:ext cx="9220200" cy="2155825"/>
          </a:xfrm>
        </p:spPr>
        <p:txBody>
          <a:bodyPr>
            <a:normAutofit fontScale="90000"/>
          </a:bodyPr>
          <a:lstStyle/>
          <a:p>
            <a:pPr defTabSz="-13873163">
              <a:defRPr/>
            </a:pPr>
            <a:br>
              <a:rPr lang="en-US" sz="4000" dirty="0">
                <a:latin typeface="Arial" pitchFamily="34" charset="0"/>
                <a:cs typeface="Arial" pitchFamily="34" charset="0"/>
              </a:rPr>
            </a:br>
            <a:br>
              <a:rPr lang="en-US" sz="4000" dirty="0">
                <a:latin typeface="Arial" pitchFamily="34" charset="0"/>
                <a:cs typeface="Arial" pitchFamily="34" charset="0"/>
              </a:rPr>
            </a:br>
            <a:br>
              <a:rPr lang="en-US" sz="4000" dirty="0">
                <a:latin typeface="Arial" pitchFamily="34" charset="0"/>
                <a:cs typeface="Arial" pitchFamily="34" charset="0"/>
              </a:rPr>
            </a:br>
            <a:br>
              <a:rPr lang="en-US" sz="4000" dirty="0">
                <a:latin typeface="Arial" pitchFamily="34" charset="0"/>
                <a:cs typeface="Arial" pitchFamily="34" charset="0"/>
              </a:rPr>
            </a:br>
            <a:br>
              <a:rPr lang="en-US" sz="4000" dirty="0">
                <a:latin typeface="Arial" pitchFamily="34" charset="0"/>
                <a:cs typeface="Arial" pitchFamily="34" charset="0"/>
              </a:rPr>
            </a:br>
            <a:r>
              <a:rPr lang="en-US" sz="3600" b="1" dirty="0">
                <a:solidFill>
                  <a:srgbClr val="005828"/>
                </a:solidFill>
                <a:latin typeface="Arial" pitchFamily="34" charset="0"/>
                <a:cs typeface="Arial" pitchFamily="34" charset="0"/>
              </a:rPr>
              <a:t>Open Data Platform (ODP) </a:t>
            </a:r>
            <a:br>
              <a:rPr lang="en-US" sz="3600" b="1" dirty="0">
                <a:solidFill>
                  <a:srgbClr val="005828"/>
                </a:solidFill>
                <a:latin typeface="Arial" pitchFamily="34" charset="0"/>
                <a:cs typeface="Arial" pitchFamily="34" charset="0"/>
              </a:rPr>
            </a:br>
            <a:r>
              <a:rPr lang="en-US" sz="3600" b="1" dirty="0">
                <a:solidFill>
                  <a:srgbClr val="005828"/>
                </a:solidFill>
                <a:latin typeface="Arial" pitchFamily="34" charset="0"/>
                <a:cs typeface="Arial" pitchFamily="34" charset="0"/>
              </a:rPr>
              <a:t>- </a:t>
            </a:r>
            <a:r>
              <a:rPr lang="fr-FR" sz="2200" b="1" dirty="0">
                <a:solidFill>
                  <a:srgbClr val="005828"/>
                </a:solidFill>
                <a:latin typeface="Arial" pitchFamily="34" charset="0"/>
                <a:cs typeface="Arial" pitchFamily="34" charset="0"/>
              </a:rPr>
              <a:t>Création d’un ensemble de données et mise à jour d’un ensemble de données existant</a:t>
            </a:r>
            <a:br>
              <a:rPr lang="en-US" dirty="0">
                <a:latin typeface="Arial Black" pitchFamily="34" charset="0"/>
              </a:rPr>
            </a:br>
            <a:br>
              <a:rPr lang="fr-BE" sz="2200" b="1" i="1" dirty="0">
                <a:solidFill>
                  <a:srgbClr val="572314"/>
                </a:solidFill>
                <a:latin typeface="Gill Sans MT" pitchFamily="34" charset="0"/>
              </a:rPr>
            </a:br>
            <a:br>
              <a:rPr lang="fr-BE" sz="1800" b="1" i="1" dirty="0">
                <a:solidFill>
                  <a:srgbClr val="572314"/>
                </a:solidFill>
                <a:latin typeface="Gill Sans MT" pitchFamily="34" charset="0"/>
              </a:rPr>
            </a:br>
            <a:br>
              <a:rPr lang="fr-BE" sz="1800" b="1" i="1" dirty="0">
                <a:solidFill>
                  <a:srgbClr val="572314"/>
                </a:solidFill>
                <a:latin typeface="Gill Sans MT" pitchFamily="34" charset="0"/>
              </a:rPr>
            </a:br>
            <a:br>
              <a:rPr lang="fr-BE" sz="1800" b="1" i="1" dirty="0">
                <a:solidFill>
                  <a:srgbClr val="572314"/>
                </a:solidFill>
                <a:latin typeface="Gill Sans MT" pitchFamily="34" charset="0"/>
              </a:rPr>
            </a:br>
            <a:br>
              <a:rPr lang="fr-BE" sz="1800" b="1" i="1" dirty="0">
                <a:solidFill>
                  <a:srgbClr val="572314"/>
                </a:solidFill>
                <a:latin typeface="Gill Sans MT" pitchFamily="34" charset="0"/>
              </a:rPr>
            </a:br>
            <a:br>
              <a:rPr lang="fr-BE" sz="1600" b="1" dirty="0">
                <a:solidFill>
                  <a:srgbClr val="572314"/>
                </a:solidFill>
                <a:latin typeface="Gill Sans MT" pitchFamily="34" charset="0"/>
              </a:rPr>
            </a:br>
            <a:endParaRPr lang="en-US" sz="1600" dirty="0">
              <a:latin typeface="Arial" pitchFamily="34" charset="0"/>
              <a:cs typeface="Arial" pitchFamily="34" charset="0"/>
            </a:endParaRPr>
          </a:p>
        </p:txBody>
      </p:sp>
      <p:pic>
        <p:nvPicPr>
          <p:cNvPr id="4" name="Picture 4" descr="\\VADIM-PK\Design\Macets\Прогноз\АфрикБанк\Лого.png"/>
          <p:cNvPicPr>
            <a:picLocks noChangeAspect="1" noChangeArrowheads="1"/>
          </p:cNvPicPr>
          <p:nvPr/>
        </p:nvPicPr>
        <p:blipFill>
          <a:blip r:embed="rId2" cstate="print"/>
          <a:srcRect/>
          <a:stretch>
            <a:fillRect/>
          </a:stretch>
        </p:blipFill>
        <p:spPr bwMode="auto">
          <a:xfrm>
            <a:off x="6803843" y="5486400"/>
            <a:ext cx="2325965" cy="1295400"/>
          </a:xfrm>
          <a:prstGeom prst="rect">
            <a:avLst/>
          </a:prstGeom>
          <a:noFill/>
        </p:spPr>
      </p:pic>
      <p:sp>
        <p:nvSpPr>
          <p:cNvPr id="5" name="Title 1"/>
          <p:cNvSpPr txBox="1">
            <a:spLocks/>
          </p:cNvSpPr>
          <p:nvPr/>
        </p:nvSpPr>
        <p:spPr>
          <a:xfrm>
            <a:off x="-1" y="-171450"/>
            <a:ext cx="9144001" cy="704850"/>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buFont typeface="Wingdings" pitchFamily="2" charset="2"/>
              <a:buNone/>
              <a:defRPr/>
            </a:pPr>
            <a:r>
              <a:rPr lang="fr-FR" sz="3200" b="1" dirty="0"/>
              <a:t>Autoroute de l’Information en Afrique(AIA)</a:t>
            </a:r>
          </a:p>
        </p:txBody>
      </p:sp>
    </p:spTree>
    <p:extLst>
      <p:ext uri="{BB962C8B-B14F-4D97-AF65-F5344CB8AC3E}">
        <p14:creationId xmlns:p14="http://schemas.microsoft.com/office/powerpoint/2010/main" val="3185414278"/>
      </p:ext>
    </p:extLst>
  </p:cSld>
  <p:clrMapOvr>
    <a:masterClrMapping/>
  </p:clrMapOvr>
  <p:transition spd="slow" advTm="18628"/>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675E36-5D13-49F6-9E29-FAE00AAB24C9}" type="slidenum">
              <a:rPr lang="en-US" smtClean="0"/>
              <a:pPr/>
              <a:t>2</a:t>
            </a:fld>
            <a:endParaRPr lang="en-US"/>
          </a:p>
        </p:txBody>
      </p:sp>
      <p:pic>
        <p:nvPicPr>
          <p:cNvPr id="6" name="Picture 4" descr="\\VADIM-PK\Design\Macets\Прогноз\АфрикБанк\Лого.png"/>
          <p:cNvPicPr>
            <a:picLocks noChangeAspect="1" noChangeArrowheads="1"/>
          </p:cNvPicPr>
          <p:nvPr/>
        </p:nvPicPr>
        <p:blipFill>
          <a:blip r:embed="rId2" cstate="print"/>
          <a:srcRect/>
          <a:stretch>
            <a:fillRect/>
          </a:stretch>
        </p:blipFill>
        <p:spPr bwMode="auto">
          <a:xfrm>
            <a:off x="7372868" y="5638800"/>
            <a:ext cx="1618732" cy="901521"/>
          </a:xfrm>
          <a:prstGeom prst="rect">
            <a:avLst/>
          </a:prstGeom>
          <a:noFill/>
        </p:spPr>
      </p:pic>
      <p:sp>
        <p:nvSpPr>
          <p:cNvPr id="7" name="Title 1"/>
          <p:cNvSpPr txBox="1">
            <a:spLocks/>
          </p:cNvSpPr>
          <p:nvPr/>
        </p:nvSpPr>
        <p:spPr>
          <a:xfrm>
            <a:off x="0" y="0"/>
            <a:ext cx="9144001" cy="1066800"/>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fr-FR" sz="2800" b="1" dirty="0"/>
              <a:t>Interface de chargement de données - Standard</a:t>
            </a:r>
          </a:p>
        </p:txBody>
      </p:sp>
      <p:sp>
        <p:nvSpPr>
          <p:cNvPr id="5" name="TextBox 4"/>
          <p:cNvSpPr txBox="1"/>
          <p:nvPr/>
        </p:nvSpPr>
        <p:spPr>
          <a:xfrm>
            <a:off x="6673197" y="3124200"/>
            <a:ext cx="2499402" cy="276999"/>
          </a:xfrm>
          <a:prstGeom prst="rect">
            <a:avLst/>
          </a:prstGeom>
          <a:noFill/>
          <a:ln>
            <a:solidFill>
              <a:schemeClr val="tx1"/>
            </a:solidFill>
          </a:ln>
        </p:spPr>
        <p:txBody>
          <a:bodyPr wrap="none" rtlCol="0">
            <a:spAutoFit/>
          </a:bodyPr>
          <a:lstStyle/>
          <a:p>
            <a:r>
              <a:rPr lang="fr-FR" sz="1200" dirty="0"/>
              <a:t>Sélectionner un fichier de la machine</a:t>
            </a:r>
          </a:p>
        </p:txBody>
      </p:sp>
      <p:sp>
        <p:nvSpPr>
          <p:cNvPr id="9" name="TextBox 8"/>
          <p:cNvSpPr txBox="1"/>
          <p:nvPr/>
        </p:nvSpPr>
        <p:spPr>
          <a:xfrm>
            <a:off x="6599587" y="4814500"/>
            <a:ext cx="2287614" cy="276999"/>
          </a:xfrm>
          <a:prstGeom prst="rect">
            <a:avLst/>
          </a:prstGeom>
          <a:noFill/>
          <a:ln>
            <a:solidFill>
              <a:schemeClr val="tx1"/>
            </a:solidFill>
          </a:ln>
        </p:spPr>
        <p:txBody>
          <a:bodyPr wrap="none" rtlCol="0">
            <a:spAutoFit/>
          </a:bodyPr>
          <a:lstStyle/>
          <a:p>
            <a:r>
              <a:rPr lang="fr-FR" sz="1200" dirty="0"/>
              <a:t>Prendre le fichier sur </a:t>
            </a:r>
            <a:r>
              <a:rPr lang="fr-FR" sz="1200" dirty="0" err="1"/>
              <a:t>google</a:t>
            </a:r>
            <a:r>
              <a:rPr lang="fr-FR" sz="1200" dirty="0"/>
              <a:t> drive</a:t>
            </a:r>
          </a:p>
        </p:txBody>
      </p:sp>
      <p:sp>
        <p:nvSpPr>
          <p:cNvPr id="10" name="TextBox 9"/>
          <p:cNvSpPr txBox="1"/>
          <p:nvPr/>
        </p:nvSpPr>
        <p:spPr>
          <a:xfrm>
            <a:off x="313853" y="6263322"/>
            <a:ext cx="3451329" cy="276999"/>
          </a:xfrm>
          <a:prstGeom prst="rect">
            <a:avLst/>
          </a:prstGeom>
          <a:noFill/>
          <a:ln>
            <a:solidFill>
              <a:schemeClr val="tx1"/>
            </a:solidFill>
          </a:ln>
        </p:spPr>
        <p:txBody>
          <a:bodyPr wrap="none" rtlCol="0">
            <a:spAutoFit/>
          </a:bodyPr>
          <a:lstStyle/>
          <a:p>
            <a:r>
              <a:rPr lang="fr-FR" sz="1200" dirty="0"/>
              <a:t>Glisser / Déposer le fichier à partir de votre machine</a:t>
            </a:r>
          </a:p>
        </p:txBody>
      </p:sp>
      <p:sp>
        <p:nvSpPr>
          <p:cNvPr id="21" name="TextBox 20"/>
          <p:cNvSpPr txBox="1"/>
          <p:nvPr/>
        </p:nvSpPr>
        <p:spPr>
          <a:xfrm>
            <a:off x="6636391" y="4038600"/>
            <a:ext cx="1761508" cy="276999"/>
          </a:xfrm>
          <a:prstGeom prst="rect">
            <a:avLst/>
          </a:prstGeom>
          <a:noFill/>
          <a:ln>
            <a:solidFill>
              <a:schemeClr val="tx1"/>
            </a:solidFill>
          </a:ln>
        </p:spPr>
        <p:txBody>
          <a:bodyPr wrap="none" rtlCol="0">
            <a:spAutoFit/>
          </a:bodyPr>
          <a:lstStyle/>
          <a:p>
            <a:r>
              <a:rPr lang="fr-FR" sz="1200" dirty="0"/>
              <a:t>Copier et coller un fichier</a:t>
            </a:r>
          </a:p>
        </p:txBody>
      </p:sp>
      <p:pic>
        <p:nvPicPr>
          <p:cNvPr id="12" name="Picture 11"/>
          <p:cNvPicPr>
            <a:picLocks noChangeAspect="1"/>
          </p:cNvPicPr>
          <p:nvPr/>
        </p:nvPicPr>
        <p:blipFill>
          <a:blip r:embed="rId3"/>
          <a:stretch>
            <a:fillRect/>
          </a:stretch>
        </p:blipFill>
        <p:spPr>
          <a:xfrm>
            <a:off x="222845" y="1226661"/>
            <a:ext cx="5966908" cy="4876800"/>
          </a:xfrm>
          <a:prstGeom prst="rect">
            <a:avLst/>
          </a:prstGeom>
        </p:spPr>
        <p:style>
          <a:lnRef idx="1">
            <a:schemeClr val="dk1"/>
          </a:lnRef>
          <a:fillRef idx="3">
            <a:schemeClr val="dk1"/>
          </a:fillRef>
          <a:effectRef idx="2">
            <a:schemeClr val="dk1"/>
          </a:effectRef>
          <a:fontRef idx="minor">
            <a:schemeClr val="lt1"/>
          </a:fontRef>
        </p:style>
      </p:pic>
      <p:cxnSp>
        <p:nvCxnSpPr>
          <p:cNvPr id="15" name="Straight Arrow Connector 14"/>
          <p:cNvCxnSpPr>
            <a:stCxn id="5" idx="1"/>
          </p:cNvCxnSpPr>
          <p:nvPr/>
        </p:nvCxnSpPr>
        <p:spPr>
          <a:xfrm rot="10800000" flipV="1">
            <a:off x="5029201" y="3262700"/>
            <a:ext cx="1643996" cy="242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21" idx="1"/>
          </p:cNvCxnSpPr>
          <p:nvPr/>
        </p:nvCxnSpPr>
        <p:spPr>
          <a:xfrm rot="10800000">
            <a:off x="5029201" y="3886200"/>
            <a:ext cx="1607190" cy="2909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9" idx="1"/>
          </p:cNvCxnSpPr>
          <p:nvPr/>
        </p:nvCxnSpPr>
        <p:spPr>
          <a:xfrm rot="10800000">
            <a:off x="5029201" y="4315600"/>
            <a:ext cx="1570386" cy="637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0" idx="0"/>
          </p:cNvCxnSpPr>
          <p:nvPr/>
        </p:nvCxnSpPr>
        <p:spPr>
          <a:xfrm rot="16200000" flipV="1">
            <a:off x="1126617" y="5350421"/>
            <a:ext cx="1691286" cy="134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9873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9675E36-5D13-49F6-9E29-FAE00AAB24C9}" type="slidenum">
              <a:rPr lang="en-US" smtClean="0"/>
              <a:pPr/>
              <a:t>3</a:t>
            </a:fld>
            <a:endParaRPr lang="en-US"/>
          </a:p>
        </p:txBody>
      </p:sp>
      <p:sp>
        <p:nvSpPr>
          <p:cNvPr id="5" name="Title 1"/>
          <p:cNvSpPr txBox="1">
            <a:spLocks/>
          </p:cNvSpPr>
          <p:nvPr/>
        </p:nvSpPr>
        <p:spPr>
          <a:xfrm>
            <a:off x="0" y="0"/>
            <a:ext cx="9144001" cy="1066800"/>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fr-FR" sz="2800" b="1" dirty="0"/>
              <a:t>Interface de chargement de données</a:t>
            </a:r>
            <a:r>
              <a:rPr lang="en-US" sz="2800" b="1" dirty="0"/>
              <a:t>– </a:t>
            </a:r>
            <a:r>
              <a:rPr lang="fr-FR" sz="2800" b="1" dirty="0"/>
              <a:t>Personnalisé</a:t>
            </a:r>
          </a:p>
        </p:txBody>
      </p:sp>
      <p:pic>
        <p:nvPicPr>
          <p:cNvPr id="6" name="Picture 4" descr="\\VADIM-PK\Design\Macets\Прогноз\АфрикБанк\Лого.png"/>
          <p:cNvPicPr>
            <a:picLocks noChangeAspect="1" noChangeArrowheads="1"/>
          </p:cNvPicPr>
          <p:nvPr/>
        </p:nvPicPr>
        <p:blipFill>
          <a:blip r:embed="rId2" cstate="print"/>
          <a:srcRect/>
          <a:stretch>
            <a:fillRect/>
          </a:stretch>
        </p:blipFill>
        <p:spPr bwMode="auto">
          <a:xfrm>
            <a:off x="7372868" y="5638800"/>
            <a:ext cx="1618732" cy="901521"/>
          </a:xfrm>
          <a:prstGeom prst="rect">
            <a:avLst/>
          </a:prstGeom>
          <a:noFill/>
        </p:spPr>
      </p:pic>
      <p:sp>
        <p:nvSpPr>
          <p:cNvPr id="7" name="TextBox 6"/>
          <p:cNvSpPr txBox="1"/>
          <p:nvPr/>
        </p:nvSpPr>
        <p:spPr>
          <a:xfrm>
            <a:off x="5929322" y="1285860"/>
            <a:ext cx="3214678" cy="1754326"/>
          </a:xfrm>
          <a:prstGeom prst="rect">
            <a:avLst/>
          </a:prstGeom>
          <a:noFill/>
        </p:spPr>
        <p:txBody>
          <a:bodyPr wrap="square" rtlCol="0">
            <a:spAutoFit/>
          </a:bodyPr>
          <a:lstStyle/>
          <a:p>
            <a:r>
              <a:rPr lang="fr-FR" dirty="0"/>
              <a:t>Définir les informations de l’ensemble de données</a:t>
            </a:r>
          </a:p>
          <a:p>
            <a:pPr marL="742950" lvl="1" indent="-285750">
              <a:buFont typeface="Arial" panose="020B0604020202020204" pitchFamily="34" charset="0"/>
              <a:buChar char="•"/>
            </a:pPr>
            <a:r>
              <a:rPr lang="fr-FR" dirty="0"/>
              <a:t>Nom</a:t>
            </a:r>
          </a:p>
          <a:p>
            <a:pPr marL="742950" lvl="1" indent="-285750">
              <a:buFont typeface="Arial" panose="020B0604020202020204" pitchFamily="34" charset="0"/>
              <a:buChar char="•"/>
            </a:pPr>
            <a:r>
              <a:rPr lang="fr-FR" dirty="0"/>
              <a:t>Description</a:t>
            </a:r>
          </a:p>
          <a:p>
            <a:pPr marL="742950" lvl="1" indent="-285750">
              <a:buFont typeface="Arial" panose="020B0604020202020204" pitchFamily="34" charset="0"/>
              <a:buChar char="•"/>
            </a:pPr>
            <a:r>
              <a:rPr lang="fr-FR" dirty="0"/>
              <a:t>Source</a:t>
            </a:r>
          </a:p>
          <a:p>
            <a:pPr marL="742950" lvl="1" indent="-285750">
              <a:buFont typeface="Arial" panose="020B0604020202020204" pitchFamily="34" charset="0"/>
              <a:buChar char="•"/>
            </a:pPr>
            <a:r>
              <a:rPr lang="fr-FR" dirty="0"/>
              <a:t>Date de Publication, etc.</a:t>
            </a:r>
          </a:p>
        </p:txBody>
      </p:sp>
      <p:pic>
        <p:nvPicPr>
          <p:cNvPr id="3" name="Picture 2"/>
          <p:cNvPicPr>
            <a:picLocks noChangeAspect="1"/>
          </p:cNvPicPr>
          <p:nvPr/>
        </p:nvPicPr>
        <p:blipFill>
          <a:blip r:embed="rId3"/>
          <a:stretch>
            <a:fillRect/>
          </a:stretch>
        </p:blipFill>
        <p:spPr>
          <a:xfrm>
            <a:off x="152400" y="1219200"/>
            <a:ext cx="5812509" cy="4953000"/>
          </a:xfrm>
          <a:prstGeom prst="rect">
            <a:avLst/>
          </a:prstGeom>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678161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1" cy="1066800"/>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fr-FR" sz="2800" b="1" dirty="0"/>
              <a:t>Interface de chargement de données </a:t>
            </a:r>
            <a:r>
              <a:rPr lang="en-US" sz="2800" b="1" dirty="0"/>
              <a:t>– </a:t>
            </a:r>
            <a:r>
              <a:rPr lang="fr-FR" sz="2800" b="1" dirty="0"/>
              <a:t>Chargement du fichier</a:t>
            </a:r>
          </a:p>
        </p:txBody>
      </p:sp>
      <p:sp>
        <p:nvSpPr>
          <p:cNvPr id="2" name="Slide Number Placeholder 1"/>
          <p:cNvSpPr>
            <a:spLocks noGrp="1"/>
          </p:cNvSpPr>
          <p:nvPr>
            <p:ph type="sldNum" sz="quarter" idx="12"/>
          </p:nvPr>
        </p:nvSpPr>
        <p:spPr/>
        <p:txBody>
          <a:bodyPr/>
          <a:lstStyle/>
          <a:p>
            <a:fld id="{69675E36-5D13-49F6-9E29-FAE00AAB24C9}" type="slidenum">
              <a:rPr lang="en-US" smtClean="0"/>
              <a:pPr/>
              <a:t>4</a:t>
            </a:fld>
            <a:endParaRPr lang="en-US" dirty="0"/>
          </a:p>
        </p:txBody>
      </p:sp>
      <p:pic>
        <p:nvPicPr>
          <p:cNvPr id="6" name="Picture 4" descr="\\VADIM-PK\Design\Macets\Прогноз\АфрикБанк\Лого.png"/>
          <p:cNvPicPr>
            <a:picLocks noChangeAspect="1" noChangeArrowheads="1"/>
          </p:cNvPicPr>
          <p:nvPr/>
        </p:nvPicPr>
        <p:blipFill>
          <a:blip r:embed="rId3" cstate="print"/>
          <a:srcRect/>
          <a:stretch>
            <a:fillRect/>
          </a:stretch>
        </p:blipFill>
        <p:spPr bwMode="auto">
          <a:xfrm>
            <a:off x="7715272" y="5638800"/>
            <a:ext cx="1276328" cy="901521"/>
          </a:xfrm>
          <a:prstGeom prst="rect">
            <a:avLst/>
          </a:prstGeom>
          <a:noFill/>
        </p:spPr>
      </p:pic>
      <p:sp>
        <p:nvSpPr>
          <p:cNvPr id="3" name="TextBox 2"/>
          <p:cNvSpPr txBox="1"/>
          <p:nvPr/>
        </p:nvSpPr>
        <p:spPr>
          <a:xfrm>
            <a:off x="184842" y="4264533"/>
            <a:ext cx="7997392" cy="2031325"/>
          </a:xfrm>
          <a:prstGeom prst="rect">
            <a:avLst/>
          </a:prstGeom>
          <a:noFill/>
        </p:spPr>
        <p:txBody>
          <a:bodyPr wrap="square" rtlCol="0">
            <a:spAutoFit/>
          </a:bodyPr>
          <a:lstStyle/>
          <a:p>
            <a:r>
              <a:rPr lang="en-US" dirty="0"/>
              <a:t>Note: </a:t>
            </a:r>
          </a:p>
          <a:p>
            <a:r>
              <a:rPr lang="fr-FR" dirty="0"/>
              <a:t>Une le fichier chargé, l’ODP vérifie le format du fichier. Pour une raison quelconque, si le format du fichier n’est pas correct, l’ODP affiche une erreur en indiquant la raison. Vous pouvez alors corriger l’erreur et recharger</a:t>
            </a:r>
            <a:r>
              <a:rPr lang="en-US" dirty="0"/>
              <a:t>.</a:t>
            </a:r>
          </a:p>
          <a:p>
            <a:endParaRPr lang="en-US" dirty="0"/>
          </a:p>
          <a:p>
            <a:r>
              <a:rPr lang="fr-FR" dirty="0"/>
              <a:t>Dans le cas où le format de fichier de téléchargement est le format  libre, il vous permet de définir l'ensemble de données par vous-même</a:t>
            </a:r>
            <a:endParaRPr lang="en-US" dirty="0"/>
          </a:p>
        </p:txBody>
      </p:sp>
      <p:pic>
        <p:nvPicPr>
          <p:cNvPr id="4" name="Picture 3"/>
          <p:cNvPicPr>
            <a:picLocks noChangeAspect="1"/>
          </p:cNvPicPr>
          <p:nvPr/>
        </p:nvPicPr>
        <p:blipFill>
          <a:blip r:embed="rId4"/>
          <a:stretch>
            <a:fillRect/>
          </a:stretch>
        </p:blipFill>
        <p:spPr>
          <a:xfrm>
            <a:off x="76200" y="1279525"/>
            <a:ext cx="8934450" cy="2686050"/>
          </a:xfrm>
          <a:prstGeom prst="rect">
            <a:avLst/>
          </a:prstGeom>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3583826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1" cy="1066800"/>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fr-FR" sz="2800" b="1" dirty="0"/>
              <a:t>Interface de chargement de données</a:t>
            </a:r>
            <a:r>
              <a:rPr lang="en-US" sz="2800" b="1" dirty="0"/>
              <a:t> – </a:t>
            </a:r>
            <a:r>
              <a:rPr lang="fr-FR" sz="2800" b="1" dirty="0"/>
              <a:t>Information sur l’ensemble de données</a:t>
            </a:r>
          </a:p>
        </p:txBody>
      </p:sp>
      <p:sp>
        <p:nvSpPr>
          <p:cNvPr id="2" name="Slide Number Placeholder 1"/>
          <p:cNvSpPr>
            <a:spLocks noGrp="1"/>
          </p:cNvSpPr>
          <p:nvPr>
            <p:ph type="sldNum" sz="quarter" idx="12"/>
          </p:nvPr>
        </p:nvSpPr>
        <p:spPr/>
        <p:txBody>
          <a:bodyPr/>
          <a:lstStyle/>
          <a:p>
            <a:fld id="{69675E36-5D13-49F6-9E29-FAE00AAB24C9}" type="slidenum">
              <a:rPr lang="en-US" smtClean="0"/>
              <a:pPr/>
              <a:t>5</a:t>
            </a:fld>
            <a:endParaRPr lang="en-US"/>
          </a:p>
        </p:txBody>
      </p:sp>
      <p:pic>
        <p:nvPicPr>
          <p:cNvPr id="6" name="Picture 4" descr="\\VADIM-PK\Design\Macets\Прогноз\АфрикБанк\Лого.png"/>
          <p:cNvPicPr>
            <a:picLocks noChangeAspect="1" noChangeArrowheads="1"/>
          </p:cNvPicPr>
          <p:nvPr/>
        </p:nvPicPr>
        <p:blipFill>
          <a:blip r:embed="rId3" cstate="print"/>
          <a:srcRect/>
          <a:stretch>
            <a:fillRect/>
          </a:stretch>
        </p:blipFill>
        <p:spPr bwMode="auto">
          <a:xfrm>
            <a:off x="7372868" y="5638800"/>
            <a:ext cx="1618732" cy="901521"/>
          </a:xfrm>
          <a:prstGeom prst="rect">
            <a:avLst/>
          </a:prstGeom>
          <a:noFill/>
        </p:spPr>
      </p:pic>
      <p:sp>
        <p:nvSpPr>
          <p:cNvPr id="3" name="TextBox 2"/>
          <p:cNvSpPr txBox="1"/>
          <p:nvPr/>
        </p:nvSpPr>
        <p:spPr>
          <a:xfrm>
            <a:off x="5453762" y="1295400"/>
            <a:ext cx="3080638" cy="923330"/>
          </a:xfrm>
          <a:prstGeom prst="rect">
            <a:avLst/>
          </a:prstGeom>
          <a:noFill/>
        </p:spPr>
        <p:txBody>
          <a:bodyPr wrap="square" rtlCol="0">
            <a:spAutoFit/>
          </a:bodyPr>
          <a:lstStyle/>
          <a:p>
            <a:r>
              <a:rPr lang="fr-FR" b="1" dirty="0"/>
              <a:t>Champs obligatoire</a:t>
            </a:r>
          </a:p>
          <a:p>
            <a:pPr marL="285750" indent="-285750">
              <a:buFont typeface="Wingdings" panose="05000000000000000000" pitchFamily="2" charset="2"/>
              <a:buChar char="ü"/>
            </a:pPr>
            <a:r>
              <a:rPr lang="fr-FR" dirty="0"/>
              <a:t>Nom de l’ensemble de données</a:t>
            </a:r>
          </a:p>
        </p:txBody>
      </p:sp>
      <p:sp>
        <p:nvSpPr>
          <p:cNvPr id="10" name="TextBox 9"/>
          <p:cNvSpPr txBox="1"/>
          <p:nvPr/>
        </p:nvSpPr>
        <p:spPr>
          <a:xfrm>
            <a:off x="5598059" y="2133600"/>
            <a:ext cx="2303195" cy="1477328"/>
          </a:xfrm>
          <a:prstGeom prst="rect">
            <a:avLst/>
          </a:prstGeom>
          <a:noFill/>
        </p:spPr>
        <p:txBody>
          <a:bodyPr wrap="none" rtlCol="0">
            <a:spAutoFit/>
          </a:bodyPr>
          <a:lstStyle/>
          <a:p>
            <a:r>
              <a:rPr lang="fr-FR" b="1" dirty="0"/>
              <a:t>Champs optionnels:</a:t>
            </a:r>
          </a:p>
          <a:p>
            <a:pPr marL="285750" indent="-285750">
              <a:buFont typeface="Wingdings" panose="05000000000000000000" pitchFamily="2" charset="2"/>
              <a:buChar char="Ø"/>
            </a:pPr>
            <a:r>
              <a:rPr lang="fr-FR" dirty="0"/>
              <a:t>Description</a:t>
            </a:r>
          </a:p>
          <a:p>
            <a:pPr marL="285750" indent="-285750">
              <a:buFont typeface="Wingdings" panose="05000000000000000000" pitchFamily="2" charset="2"/>
              <a:buChar char="Ø"/>
            </a:pPr>
            <a:r>
              <a:rPr lang="fr-FR" dirty="0"/>
              <a:t>Source</a:t>
            </a:r>
          </a:p>
          <a:p>
            <a:pPr marL="285750" indent="-285750">
              <a:buFont typeface="Wingdings" panose="05000000000000000000" pitchFamily="2" charset="2"/>
              <a:buChar char="Ø"/>
            </a:pPr>
            <a:r>
              <a:rPr lang="fr-FR" dirty="0"/>
              <a:t>Url</a:t>
            </a:r>
          </a:p>
          <a:p>
            <a:pPr marL="285750" indent="-285750">
              <a:buFont typeface="Wingdings" panose="05000000000000000000" pitchFamily="2" charset="2"/>
              <a:buChar char="Ø"/>
            </a:pPr>
            <a:r>
              <a:rPr lang="fr-FR" dirty="0"/>
              <a:t>Date de Publication</a:t>
            </a:r>
          </a:p>
        </p:txBody>
      </p:sp>
      <p:sp>
        <p:nvSpPr>
          <p:cNvPr id="9" name="Right Brace 8"/>
          <p:cNvSpPr/>
          <p:nvPr/>
        </p:nvSpPr>
        <p:spPr>
          <a:xfrm>
            <a:off x="5160129" y="1752600"/>
            <a:ext cx="402471" cy="2514600"/>
          </a:xfrm>
          <a:prstGeom prst="righ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0000"/>
              </a:solidFill>
            </a:endParaRPr>
          </a:p>
        </p:txBody>
      </p:sp>
      <p:sp>
        <p:nvSpPr>
          <p:cNvPr id="13" name="Right Brace 12"/>
          <p:cNvSpPr/>
          <p:nvPr/>
        </p:nvSpPr>
        <p:spPr>
          <a:xfrm>
            <a:off x="5181600" y="4419600"/>
            <a:ext cx="228600" cy="1676400"/>
          </a:xfrm>
          <a:prstGeom prst="righ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p:cNvSpPr txBox="1"/>
          <p:nvPr/>
        </p:nvSpPr>
        <p:spPr>
          <a:xfrm>
            <a:off x="5453762" y="4267200"/>
            <a:ext cx="3537837" cy="2031325"/>
          </a:xfrm>
          <a:prstGeom prst="rect">
            <a:avLst/>
          </a:prstGeom>
          <a:noFill/>
        </p:spPr>
        <p:txBody>
          <a:bodyPr wrap="square" rtlCol="0">
            <a:spAutoFit/>
          </a:bodyPr>
          <a:lstStyle/>
          <a:p>
            <a:r>
              <a:rPr lang="fr-FR" b="1" dirty="0"/>
              <a:t>Champs Personnalisés</a:t>
            </a:r>
            <a:r>
              <a:rPr lang="fr-FR" dirty="0"/>
              <a:t>:</a:t>
            </a:r>
          </a:p>
          <a:p>
            <a:r>
              <a:rPr lang="fr-FR" dirty="0"/>
              <a:t> Champs liés au SDMX</a:t>
            </a:r>
          </a:p>
          <a:p>
            <a:r>
              <a:rPr lang="en-US" dirty="0"/>
              <a:t>Note: </a:t>
            </a:r>
            <a:r>
              <a:rPr lang="fr-FR" dirty="0"/>
              <a:t>Cette section doit être remplie que si l'ensemble de données est concerné par  les normes SDMX. Sinon, laissez le champ vide</a:t>
            </a:r>
            <a:r>
              <a:rPr lang="en-US" dirty="0"/>
              <a:t>.</a:t>
            </a:r>
          </a:p>
        </p:txBody>
      </p:sp>
      <p:pic>
        <p:nvPicPr>
          <p:cNvPr id="5" name="Picture 4"/>
          <p:cNvPicPr>
            <a:picLocks noChangeAspect="1"/>
          </p:cNvPicPr>
          <p:nvPr/>
        </p:nvPicPr>
        <p:blipFill>
          <a:blip r:embed="rId4"/>
          <a:stretch>
            <a:fillRect/>
          </a:stretch>
        </p:blipFill>
        <p:spPr>
          <a:xfrm>
            <a:off x="189859" y="1104900"/>
            <a:ext cx="4917183" cy="5355174"/>
          </a:xfrm>
          <a:prstGeom prst="rect">
            <a:avLst/>
          </a:prstGeom>
        </p:spPr>
        <p:style>
          <a:lnRef idx="1">
            <a:schemeClr val="dk1"/>
          </a:lnRef>
          <a:fillRef idx="3">
            <a:schemeClr val="dk1"/>
          </a:fillRef>
          <a:effectRef idx="2">
            <a:schemeClr val="dk1"/>
          </a:effectRef>
          <a:fontRef idx="minor">
            <a:schemeClr val="lt1"/>
          </a:fontRef>
        </p:style>
      </p:pic>
      <p:cxnSp>
        <p:nvCxnSpPr>
          <p:cNvPr id="16" name="Straight Arrow Connector 15"/>
          <p:cNvCxnSpPr/>
          <p:nvPr/>
        </p:nvCxnSpPr>
        <p:spPr>
          <a:xfrm flipH="1">
            <a:off x="2819402" y="1447800"/>
            <a:ext cx="2743198"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3790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1" cy="1066800"/>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fr-FR" sz="2800" b="1" dirty="0"/>
              <a:t>Interface de chargement de données</a:t>
            </a:r>
            <a:r>
              <a:rPr lang="en-US" sz="2800" b="1" dirty="0"/>
              <a:t> – </a:t>
            </a:r>
            <a:r>
              <a:rPr lang="fr-FR" sz="2800" b="1" dirty="0"/>
              <a:t>Traitement du chargement</a:t>
            </a:r>
          </a:p>
        </p:txBody>
      </p:sp>
      <p:sp>
        <p:nvSpPr>
          <p:cNvPr id="2" name="Slide Number Placeholder 1"/>
          <p:cNvSpPr>
            <a:spLocks noGrp="1"/>
          </p:cNvSpPr>
          <p:nvPr>
            <p:ph type="sldNum" sz="quarter" idx="12"/>
          </p:nvPr>
        </p:nvSpPr>
        <p:spPr/>
        <p:txBody>
          <a:bodyPr/>
          <a:lstStyle/>
          <a:p>
            <a:fld id="{69675E36-5D13-49F6-9E29-FAE00AAB24C9}" type="slidenum">
              <a:rPr lang="en-US" smtClean="0"/>
              <a:pPr/>
              <a:t>6</a:t>
            </a:fld>
            <a:endParaRPr lang="en-US"/>
          </a:p>
        </p:txBody>
      </p:sp>
      <p:pic>
        <p:nvPicPr>
          <p:cNvPr id="6" name="Picture 4" descr="\\VADIM-PK\Design\Macets\Прогноз\АфрикБанк\Лого.png"/>
          <p:cNvPicPr>
            <a:picLocks noChangeAspect="1" noChangeArrowheads="1"/>
          </p:cNvPicPr>
          <p:nvPr/>
        </p:nvPicPr>
        <p:blipFill>
          <a:blip r:embed="rId3" cstate="print"/>
          <a:srcRect/>
          <a:stretch>
            <a:fillRect/>
          </a:stretch>
        </p:blipFill>
        <p:spPr bwMode="auto">
          <a:xfrm>
            <a:off x="7372868" y="5638800"/>
            <a:ext cx="1618732" cy="901521"/>
          </a:xfrm>
          <a:prstGeom prst="rect">
            <a:avLst/>
          </a:prstGeom>
          <a:noFill/>
        </p:spPr>
      </p:pic>
      <p:pic>
        <p:nvPicPr>
          <p:cNvPr id="4" name="Picture 3"/>
          <p:cNvPicPr>
            <a:picLocks noChangeAspect="1"/>
          </p:cNvPicPr>
          <p:nvPr/>
        </p:nvPicPr>
        <p:blipFill>
          <a:blip r:embed="rId4"/>
          <a:stretch>
            <a:fillRect/>
          </a:stretch>
        </p:blipFill>
        <p:spPr>
          <a:xfrm>
            <a:off x="228600" y="1264645"/>
            <a:ext cx="6448425" cy="4732930"/>
          </a:xfrm>
          <a:prstGeom prst="rect">
            <a:avLst/>
          </a:prstGeom>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1523320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1" cy="1066800"/>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fr-FR" sz="2800" b="1" dirty="0"/>
              <a:t>Interface de chargement de données</a:t>
            </a:r>
            <a:r>
              <a:rPr lang="en-US" sz="2800" b="1" dirty="0"/>
              <a:t>– </a:t>
            </a:r>
            <a:r>
              <a:rPr lang="fr-FR" sz="2800" b="1" dirty="0"/>
              <a:t>Chargement réussi</a:t>
            </a:r>
          </a:p>
        </p:txBody>
      </p:sp>
      <p:sp>
        <p:nvSpPr>
          <p:cNvPr id="2" name="Slide Number Placeholder 1"/>
          <p:cNvSpPr>
            <a:spLocks noGrp="1"/>
          </p:cNvSpPr>
          <p:nvPr>
            <p:ph type="sldNum" sz="quarter" idx="12"/>
          </p:nvPr>
        </p:nvSpPr>
        <p:spPr/>
        <p:txBody>
          <a:bodyPr/>
          <a:lstStyle/>
          <a:p>
            <a:fld id="{69675E36-5D13-49F6-9E29-FAE00AAB24C9}" type="slidenum">
              <a:rPr lang="en-US" smtClean="0"/>
              <a:pPr/>
              <a:t>7</a:t>
            </a:fld>
            <a:endParaRPr lang="en-US"/>
          </a:p>
        </p:txBody>
      </p:sp>
      <p:pic>
        <p:nvPicPr>
          <p:cNvPr id="6" name="Picture 4" descr="\\VADIM-PK\Design\Macets\Прогноз\АфрикБанк\Лого.png"/>
          <p:cNvPicPr>
            <a:picLocks noChangeAspect="1" noChangeArrowheads="1"/>
          </p:cNvPicPr>
          <p:nvPr/>
        </p:nvPicPr>
        <p:blipFill>
          <a:blip r:embed="rId3" cstate="print"/>
          <a:srcRect/>
          <a:stretch>
            <a:fillRect/>
          </a:stretch>
        </p:blipFill>
        <p:spPr bwMode="auto">
          <a:xfrm>
            <a:off x="7372868" y="5638800"/>
            <a:ext cx="1618732" cy="901521"/>
          </a:xfrm>
          <a:prstGeom prst="rect">
            <a:avLst/>
          </a:prstGeom>
          <a:noFill/>
        </p:spPr>
      </p:pic>
      <p:sp>
        <p:nvSpPr>
          <p:cNvPr id="8" name="TextBox 7"/>
          <p:cNvSpPr txBox="1"/>
          <p:nvPr/>
        </p:nvSpPr>
        <p:spPr>
          <a:xfrm>
            <a:off x="6795381" y="2895600"/>
            <a:ext cx="2400299" cy="830997"/>
          </a:xfrm>
          <a:prstGeom prst="rect">
            <a:avLst/>
          </a:prstGeom>
          <a:noFill/>
        </p:spPr>
        <p:txBody>
          <a:bodyPr wrap="square" rtlCol="0">
            <a:spAutoFit/>
          </a:bodyPr>
          <a:lstStyle/>
          <a:p>
            <a:r>
              <a:rPr lang="fr-FR" sz="1200" b="1" dirty="0"/>
              <a:t>Information sur le chargement</a:t>
            </a:r>
          </a:p>
          <a:p>
            <a:pPr marL="171450" indent="-171450">
              <a:buFont typeface="Arial" panose="020B0604020202020204" pitchFamily="34" charset="0"/>
              <a:buChar char="•"/>
            </a:pPr>
            <a:r>
              <a:rPr lang="fr-FR" sz="1200" dirty="0"/>
              <a:t>Date de début</a:t>
            </a:r>
          </a:p>
          <a:p>
            <a:pPr marL="171450" indent="-171450">
              <a:buFont typeface="Arial" panose="020B0604020202020204" pitchFamily="34" charset="0"/>
              <a:buChar char="•"/>
            </a:pPr>
            <a:r>
              <a:rPr lang="fr-FR" sz="1200" dirty="0"/>
              <a:t>Date fin</a:t>
            </a:r>
          </a:p>
          <a:p>
            <a:pPr marL="171450" indent="-171450">
              <a:buFont typeface="Arial" panose="020B0604020202020204" pitchFamily="34" charset="0"/>
              <a:buChar char="•"/>
            </a:pPr>
            <a:r>
              <a:rPr lang="fr-FR" sz="1200" dirty="0"/>
              <a:t>Qui a fait le chargement</a:t>
            </a:r>
          </a:p>
        </p:txBody>
      </p:sp>
      <p:sp>
        <p:nvSpPr>
          <p:cNvPr id="13" name="TextBox 12"/>
          <p:cNvSpPr txBox="1"/>
          <p:nvPr/>
        </p:nvSpPr>
        <p:spPr>
          <a:xfrm>
            <a:off x="6892286" y="3889826"/>
            <a:ext cx="1978683" cy="1107996"/>
          </a:xfrm>
          <a:prstGeom prst="rect">
            <a:avLst/>
          </a:prstGeom>
          <a:noFill/>
        </p:spPr>
        <p:txBody>
          <a:bodyPr wrap="none" rtlCol="0">
            <a:spAutoFit/>
          </a:bodyPr>
          <a:lstStyle/>
          <a:p>
            <a:r>
              <a:rPr lang="fr-FR" sz="1200" b="1" dirty="0"/>
              <a:t>Information sur les données</a:t>
            </a:r>
          </a:p>
          <a:p>
            <a:pPr marL="171450" indent="-171450">
              <a:buFont typeface="Arial" panose="020B0604020202020204" pitchFamily="34" charset="0"/>
              <a:buChar char="•"/>
            </a:pPr>
            <a:r>
              <a:rPr lang="fr-FR" sz="1200" dirty="0"/>
              <a:t>Données ajoutées</a:t>
            </a:r>
          </a:p>
          <a:p>
            <a:pPr marL="171450" indent="-171450">
              <a:buFont typeface="Arial" panose="020B0604020202020204" pitchFamily="34" charset="0"/>
              <a:buChar char="•"/>
            </a:pPr>
            <a:r>
              <a:rPr lang="fr-FR" sz="1200" dirty="0"/>
              <a:t>Données mise à jour</a:t>
            </a:r>
          </a:p>
          <a:p>
            <a:pPr marL="171450" indent="-171450">
              <a:buFont typeface="Arial" panose="020B0604020202020204" pitchFamily="34" charset="0"/>
              <a:buChar char="•"/>
            </a:pPr>
            <a:r>
              <a:rPr lang="fr-FR" sz="1200" dirty="0"/>
              <a:t>Données supprimées</a:t>
            </a:r>
          </a:p>
          <a:p>
            <a:endParaRPr lang="en-US" dirty="0"/>
          </a:p>
        </p:txBody>
      </p:sp>
      <p:sp>
        <p:nvSpPr>
          <p:cNvPr id="19" name="TextBox 18"/>
          <p:cNvSpPr txBox="1"/>
          <p:nvPr/>
        </p:nvSpPr>
        <p:spPr>
          <a:xfrm>
            <a:off x="6892286" y="4944670"/>
            <a:ext cx="2400299" cy="461665"/>
          </a:xfrm>
          <a:prstGeom prst="rect">
            <a:avLst/>
          </a:prstGeom>
          <a:noFill/>
        </p:spPr>
        <p:txBody>
          <a:bodyPr wrap="square" rtlCol="0">
            <a:spAutoFit/>
          </a:bodyPr>
          <a:lstStyle/>
          <a:p>
            <a:r>
              <a:rPr lang="fr-FR" sz="1200" b="1" dirty="0"/>
              <a:t>Information sur les métadonnées</a:t>
            </a:r>
          </a:p>
          <a:p>
            <a:pPr marL="171450" indent="-171450">
              <a:buFont typeface="Arial" panose="020B0604020202020204" pitchFamily="34" charset="0"/>
              <a:buChar char="•"/>
            </a:pPr>
            <a:r>
              <a:rPr lang="fr-FR" sz="1200" dirty="0"/>
              <a:t>Nombre de dimensions </a:t>
            </a:r>
          </a:p>
        </p:txBody>
      </p:sp>
      <p:pic>
        <p:nvPicPr>
          <p:cNvPr id="29" name="Picture 28"/>
          <p:cNvPicPr>
            <a:picLocks noChangeAspect="1"/>
          </p:cNvPicPr>
          <p:nvPr/>
        </p:nvPicPr>
        <p:blipFill>
          <a:blip r:embed="rId4"/>
          <a:stretch>
            <a:fillRect/>
          </a:stretch>
        </p:blipFill>
        <p:spPr>
          <a:xfrm>
            <a:off x="95496" y="1384034"/>
            <a:ext cx="6661672" cy="4881533"/>
          </a:xfrm>
          <a:prstGeom prst="rect">
            <a:avLst/>
          </a:prstGeom>
        </p:spPr>
        <p:style>
          <a:lnRef idx="1">
            <a:schemeClr val="dk1"/>
          </a:lnRef>
          <a:fillRef idx="3">
            <a:schemeClr val="dk1"/>
          </a:fillRef>
          <a:effectRef idx="2">
            <a:schemeClr val="dk1"/>
          </a:effectRef>
          <a:fontRef idx="minor">
            <a:schemeClr val="lt1"/>
          </a:fontRef>
        </p:style>
      </p:pic>
      <p:sp>
        <p:nvSpPr>
          <p:cNvPr id="31" name="Right Brace 30"/>
          <p:cNvSpPr/>
          <p:nvPr/>
        </p:nvSpPr>
        <p:spPr>
          <a:xfrm>
            <a:off x="3979524" y="2960547"/>
            <a:ext cx="57150" cy="766050"/>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Right Brace 31"/>
          <p:cNvSpPr/>
          <p:nvPr/>
        </p:nvSpPr>
        <p:spPr>
          <a:xfrm>
            <a:off x="4189492" y="3902593"/>
            <a:ext cx="51434" cy="895201"/>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Right Brace 32"/>
          <p:cNvSpPr/>
          <p:nvPr/>
        </p:nvSpPr>
        <p:spPr>
          <a:xfrm>
            <a:off x="4113292" y="4869142"/>
            <a:ext cx="76200" cy="457200"/>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4" name="Straight Arrow Connector 33"/>
          <p:cNvCxnSpPr/>
          <p:nvPr/>
        </p:nvCxnSpPr>
        <p:spPr>
          <a:xfrm flipH="1">
            <a:off x="4189492" y="5083953"/>
            <a:ext cx="2820908" cy="9779"/>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4189492" y="4012756"/>
            <a:ext cx="2820908" cy="25357"/>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4001404" y="3041509"/>
            <a:ext cx="2890882" cy="1153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772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 y="0"/>
            <a:ext cx="9144001" cy="1066800"/>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fr-FR" sz="2800" b="1" dirty="0"/>
              <a:t>Interface de chargement de données </a:t>
            </a:r>
            <a:r>
              <a:rPr lang="en-US" sz="2800" b="1" dirty="0"/>
              <a:t>– Email de confirmation</a:t>
            </a:r>
          </a:p>
        </p:txBody>
      </p:sp>
      <p:sp>
        <p:nvSpPr>
          <p:cNvPr id="2" name="Slide Number Placeholder 1"/>
          <p:cNvSpPr>
            <a:spLocks noGrp="1"/>
          </p:cNvSpPr>
          <p:nvPr>
            <p:ph type="sldNum" sz="quarter" idx="12"/>
          </p:nvPr>
        </p:nvSpPr>
        <p:spPr/>
        <p:txBody>
          <a:bodyPr/>
          <a:lstStyle/>
          <a:p>
            <a:fld id="{69675E36-5D13-49F6-9E29-FAE00AAB24C9}" type="slidenum">
              <a:rPr lang="en-US" smtClean="0"/>
              <a:pPr/>
              <a:t>8</a:t>
            </a:fld>
            <a:endParaRPr lang="en-US"/>
          </a:p>
        </p:txBody>
      </p:sp>
      <p:pic>
        <p:nvPicPr>
          <p:cNvPr id="6" name="Picture 4" descr="\\VADIM-PK\Design\Macets\Прогноз\АфрикБанк\Лого.png"/>
          <p:cNvPicPr>
            <a:picLocks noChangeAspect="1" noChangeArrowheads="1"/>
          </p:cNvPicPr>
          <p:nvPr/>
        </p:nvPicPr>
        <p:blipFill>
          <a:blip r:embed="rId3" cstate="print"/>
          <a:srcRect/>
          <a:stretch>
            <a:fillRect/>
          </a:stretch>
        </p:blipFill>
        <p:spPr bwMode="auto">
          <a:xfrm>
            <a:off x="7372868" y="5638800"/>
            <a:ext cx="1618732" cy="901521"/>
          </a:xfrm>
          <a:prstGeom prst="rect">
            <a:avLst/>
          </a:prstGeom>
          <a:noFill/>
        </p:spPr>
      </p:pic>
      <p:pic>
        <p:nvPicPr>
          <p:cNvPr id="9" name="Picture 8"/>
          <p:cNvPicPr>
            <a:picLocks noChangeAspect="1"/>
          </p:cNvPicPr>
          <p:nvPr/>
        </p:nvPicPr>
        <p:blipFill>
          <a:blip r:embed="rId4"/>
          <a:stretch>
            <a:fillRect/>
          </a:stretch>
        </p:blipFill>
        <p:spPr>
          <a:xfrm>
            <a:off x="609600" y="1371600"/>
            <a:ext cx="6200775" cy="2933700"/>
          </a:xfrm>
          <a:prstGeom prst="rect">
            <a:avLst/>
          </a:prstGeom>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3454869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1" cy="1066800"/>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fr-FR" sz="2800" b="1" dirty="0"/>
              <a:t>Visualisation ensemble de données</a:t>
            </a:r>
          </a:p>
        </p:txBody>
      </p:sp>
      <p:sp>
        <p:nvSpPr>
          <p:cNvPr id="2" name="Slide Number Placeholder 1"/>
          <p:cNvSpPr>
            <a:spLocks noGrp="1"/>
          </p:cNvSpPr>
          <p:nvPr>
            <p:ph type="sldNum" sz="quarter" idx="12"/>
          </p:nvPr>
        </p:nvSpPr>
        <p:spPr/>
        <p:txBody>
          <a:bodyPr/>
          <a:lstStyle/>
          <a:p>
            <a:fld id="{69675E36-5D13-49F6-9E29-FAE00AAB24C9}" type="slidenum">
              <a:rPr lang="en-US" smtClean="0"/>
              <a:pPr/>
              <a:t>9</a:t>
            </a:fld>
            <a:endParaRPr lang="en-US"/>
          </a:p>
        </p:txBody>
      </p:sp>
      <p:pic>
        <p:nvPicPr>
          <p:cNvPr id="6" name="Picture 4" descr="\\VADIM-PK\Design\Macets\Прогноз\АфрикБанк\Лого.png"/>
          <p:cNvPicPr>
            <a:picLocks noChangeAspect="1" noChangeArrowheads="1"/>
          </p:cNvPicPr>
          <p:nvPr/>
        </p:nvPicPr>
        <p:blipFill>
          <a:blip r:embed="rId3" cstate="print"/>
          <a:srcRect/>
          <a:stretch>
            <a:fillRect/>
          </a:stretch>
        </p:blipFill>
        <p:spPr bwMode="auto">
          <a:xfrm>
            <a:off x="7372868" y="5638800"/>
            <a:ext cx="1618732" cy="901521"/>
          </a:xfrm>
          <a:prstGeom prst="rect">
            <a:avLst/>
          </a:prstGeom>
          <a:noFill/>
        </p:spPr>
      </p:pic>
      <p:sp>
        <p:nvSpPr>
          <p:cNvPr id="4" name="TextBox 3"/>
          <p:cNvSpPr txBox="1"/>
          <p:nvPr/>
        </p:nvSpPr>
        <p:spPr>
          <a:xfrm>
            <a:off x="6643702" y="3214686"/>
            <a:ext cx="2192419" cy="369332"/>
          </a:xfrm>
          <a:prstGeom prst="rect">
            <a:avLst/>
          </a:prstGeom>
          <a:noFill/>
          <a:ln>
            <a:solidFill>
              <a:schemeClr val="accent1">
                <a:shade val="50000"/>
              </a:schemeClr>
            </a:solidFill>
          </a:ln>
        </p:spPr>
        <p:txBody>
          <a:bodyPr wrap="square" rtlCol="0">
            <a:spAutoFit/>
          </a:bodyPr>
          <a:lstStyle/>
          <a:p>
            <a:r>
              <a:rPr lang="fr-FR" dirty="0"/>
              <a:t>Panneau visualisation</a:t>
            </a:r>
          </a:p>
        </p:txBody>
      </p:sp>
      <p:cxnSp>
        <p:nvCxnSpPr>
          <p:cNvPr id="8" name="Straight Arrow Connector 7"/>
          <p:cNvCxnSpPr/>
          <p:nvPr/>
        </p:nvCxnSpPr>
        <p:spPr>
          <a:xfrm flipH="1">
            <a:off x="5786446" y="3357562"/>
            <a:ext cx="85558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629400" y="2089015"/>
            <a:ext cx="2371756" cy="646331"/>
          </a:xfrm>
          <a:prstGeom prst="rect">
            <a:avLst/>
          </a:prstGeom>
          <a:noFill/>
          <a:ln>
            <a:solidFill>
              <a:schemeClr val="accent1">
                <a:shade val="50000"/>
              </a:schemeClr>
            </a:solidFill>
          </a:ln>
        </p:spPr>
        <p:txBody>
          <a:bodyPr wrap="square" rtlCol="0">
            <a:spAutoFit/>
          </a:bodyPr>
          <a:lstStyle/>
          <a:p>
            <a:r>
              <a:rPr lang="fr-FR" dirty="0"/>
              <a:t>Barre d’outils de l’ensemble de données</a:t>
            </a:r>
          </a:p>
        </p:txBody>
      </p:sp>
      <p:cxnSp>
        <p:nvCxnSpPr>
          <p:cNvPr id="12" name="Straight Arrow Connector 11"/>
          <p:cNvCxnSpPr>
            <a:stCxn id="11" idx="1"/>
          </p:cNvCxnSpPr>
          <p:nvPr/>
        </p:nvCxnSpPr>
        <p:spPr>
          <a:xfrm rot="10800000">
            <a:off x="5773820" y="2273691"/>
            <a:ext cx="855580" cy="1384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667000" y="6355655"/>
            <a:ext cx="2192419" cy="369332"/>
          </a:xfrm>
          <a:prstGeom prst="rect">
            <a:avLst/>
          </a:prstGeom>
          <a:noFill/>
          <a:ln>
            <a:solidFill>
              <a:schemeClr val="accent1">
                <a:shade val="50000"/>
              </a:schemeClr>
            </a:solidFill>
          </a:ln>
        </p:spPr>
        <p:txBody>
          <a:bodyPr wrap="square" rtlCol="0">
            <a:spAutoFit/>
          </a:bodyPr>
          <a:lstStyle/>
          <a:p>
            <a:r>
              <a:rPr lang="fr-FR" dirty="0"/>
              <a:t>Barre d’action</a:t>
            </a:r>
          </a:p>
        </p:txBody>
      </p:sp>
      <p:cxnSp>
        <p:nvCxnSpPr>
          <p:cNvPr id="17" name="Straight Arrow Connector 16"/>
          <p:cNvCxnSpPr/>
          <p:nvPr/>
        </p:nvCxnSpPr>
        <p:spPr>
          <a:xfrm flipV="1">
            <a:off x="3505200" y="6019597"/>
            <a:ext cx="0" cy="33605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4"/>
          <a:stretch>
            <a:fillRect/>
          </a:stretch>
        </p:blipFill>
        <p:spPr>
          <a:xfrm>
            <a:off x="235518" y="1114244"/>
            <a:ext cx="5538301" cy="4905353"/>
          </a:xfrm>
          <a:prstGeom prst="rect">
            <a:avLst/>
          </a:prstGeom>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705949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fr-FR" sz="3200" b="1" dirty="0">
                <a:solidFill>
                  <a:srgbClr val="005828"/>
                </a:solidFill>
                <a:latin typeface="Arial" pitchFamily="34" charset="0"/>
                <a:cs typeface="Arial" pitchFamily="34" charset="0"/>
              </a:rPr>
              <a:t>Mise à jour d’un ensemble de données existant</a:t>
            </a:r>
          </a:p>
        </p:txBody>
      </p:sp>
      <p:sp>
        <p:nvSpPr>
          <p:cNvPr id="3" name="Slide Number Placeholder 2"/>
          <p:cNvSpPr>
            <a:spLocks noGrp="1"/>
          </p:cNvSpPr>
          <p:nvPr>
            <p:ph type="sldNum" sz="quarter" idx="12"/>
          </p:nvPr>
        </p:nvSpPr>
        <p:spPr/>
        <p:txBody>
          <a:bodyPr/>
          <a:lstStyle/>
          <a:p>
            <a:fld id="{69675E36-5D13-49F6-9E29-FAE00AAB24C9}" type="slidenum">
              <a:rPr lang="en-US" smtClean="0"/>
              <a:pPr/>
              <a:t>10</a:t>
            </a:fld>
            <a:endParaRPr lang="en-US"/>
          </a:p>
        </p:txBody>
      </p:sp>
      <p:pic>
        <p:nvPicPr>
          <p:cNvPr id="6" name="Picture 4" descr="\\VADIM-PK\Design\Macets\Прогноз\АфрикБанк\Лого.png"/>
          <p:cNvPicPr>
            <a:picLocks noChangeAspect="1" noChangeArrowheads="1"/>
          </p:cNvPicPr>
          <p:nvPr/>
        </p:nvPicPr>
        <p:blipFill>
          <a:blip r:embed="rId2" cstate="print"/>
          <a:srcRect/>
          <a:stretch>
            <a:fillRect/>
          </a:stretch>
        </p:blipFill>
        <p:spPr bwMode="auto">
          <a:xfrm>
            <a:off x="6781800" y="5257800"/>
            <a:ext cx="2325965" cy="1295400"/>
          </a:xfrm>
          <a:prstGeom prst="rect">
            <a:avLst/>
          </a:prstGeom>
          <a:noFill/>
        </p:spPr>
      </p:pic>
    </p:spTree>
    <p:extLst>
      <p:ext uri="{BB962C8B-B14F-4D97-AF65-F5344CB8AC3E}">
        <p14:creationId xmlns:p14="http://schemas.microsoft.com/office/powerpoint/2010/main" val="910027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675E36-5D13-49F6-9E29-FAE00AAB24C9}" type="slidenum">
              <a:rPr lang="en-US" smtClean="0"/>
              <a:pPr/>
              <a:t>11</a:t>
            </a:fld>
            <a:endParaRPr lang="en-US"/>
          </a:p>
        </p:txBody>
      </p:sp>
      <p:sp>
        <p:nvSpPr>
          <p:cNvPr id="5" name="Title 1"/>
          <p:cNvSpPr txBox="1">
            <a:spLocks/>
          </p:cNvSpPr>
          <p:nvPr/>
        </p:nvSpPr>
        <p:spPr>
          <a:xfrm>
            <a:off x="0" y="0"/>
            <a:ext cx="9144001" cy="1066800"/>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fr-FR" sz="2800" b="1" dirty="0"/>
              <a:t>Télécharger les données à partir de l’ODP</a:t>
            </a:r>
          </a:p>
        </p:txBody>
      </p:sp>
      <p:pic>
        <p:nvPicPr>
          <p:cNvPr id="8" name="Picture 4" descr="\\VADIM-PK\Design\Macets\Прогноз\АфрикБанк\Лого.png"/>
          <p:cNvPicPr>
            <a:picLocks noChangeAspect="1" noChangeArrowheads="1"/>
          </p:cNvPicPr>
          <p:nvPr/>
        </p:nvPicPr>
        <p:blipFill>
          <a:blip r:embed="rId2" cstate="print"/>
          <a:srcRect/>
          <a:stretch>
            <a:fillRect/>
          </a:stretch>
        </p:blipFill>
        <p:spPr bwMode="auto">
          <a:xfrm>
            <a:off x="7372868" y="5638800"/>
            <a:ext cx="1618732" cy="901521"/>
          </a:xfrm>
          <a:prstGeom prst="rect">
            <a:avLst/>
          </a:prstGeom>
          <a:noFill/>
        </p:spPr>
      </p:pic>
      <p:sp>
        <p:nvSpPr>
          <p:cNvPr id="3" name="TextBox 2"/>
          <p:cNvSpPr txBox="1"/>
          <p:nvPr/>
        </p:nvSpPr>
        <p:spPr>
          <a:xfrm>
            <a:off x="1981200" y="1600200"/>
            <a:ext cx="184731" cy="369332"/>
          </a:xfrm>
          <a:prstGeom prst="rect">
            <a:avLst/>
          </a:prstGeom>
          <a:noFill/>
        </p:spPr>
        <p:txBody>
          <a:bodyPr wrap="none" rtlCol="0">
            <a:spAutoFit/>
          </a:bodyPr>
          <a:lstStyle/>
          <a:p>
            <a:endParaRPr lang="en-US" dirty="0"/>
          </a:p>
        </p:txBody>
      </p:sp>
      <p:pic>
        <p:nvPicPr>
          <p:cNvPr id="6" name="Picture 5"/>
          <p:cNvPicPr>
            <a:picLocks noChangeAspect="1"/>
          </p:cNvPicPr>
          <p:nvPr/>
        </p:nvPicPr>
        <p:blipFill>
          <a:blip r:embed="rId3"/>
          <a:stretch>
            <a:fillRect/>
          </a:stretch>
        </p:blipFill>
        <p:spPr>
          <a:xfrm>
            <a:off x="457200" y="1268518"/>
            <a:ext cx="5974343" cy="5443432"/>
          </a:xfrm>
          <a:prstGeom prst="rect">
            <a:avLst/>
          </a:prstGeom>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988362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675E36-5D13-49F6-9E29-FAE00AAB24C9}" type="slidenum">
              <a:rPr lang="en-US" smtClean="0"/>
              <a:pPr/>
              <a:t>12</a:t>
            </a:fld>
            <a:endParaRPr lang="en-US"/>
          </a:p>
        </p:txBody>
      </p:sp>
      <p:pic>
        <p:nvPicPr>
          <p:cNvPr id="5" name="Picture 4" descr="\\VADIM-PK\Design\Macets\Прогноз\АфрикБанк\Лого.png"/>
          <p:cNvPicPr>
            <a:picLocks noChangeAspect="1" noChangeArrowheads="1"/>
          </p:cNvPicPr>
          <p:nvPr/>
        </p:nvPicPr>
        <p:blipFill>
          <a:blip r:embed="rId2" cstate="print"/>
          <a:srcRect/>
          <a:stretch>
            <a:fillRect/>
          </a:stretch>
        </p:blipFill>
        <p:spPr bwMode="auto">
          <a:xfrm>
            <a:off x="7372868" y="5638800"/>
            <a:ext cx="1618732" cy="901521"/>
          </a:xfrm>
          <a:prstGeom prst="rect">
            <a:avLst/>
          </a:prstGeom>
          <a:noFill/>
        </p:spPr>
      </p:pic>
      <p:sp>
        <p:nvSpPr>
          <p:cNvPr id="7" name="Title 1"/>
          <p:cNvSpPr txBox="1">
            <a:spLocks/>
          </p:cNvSpPr>
          <p:nvPr/>
        </p:nvSpPr>
        <p:spPr>
          <a:xfrm>
            <a:off x="1" y="0"/>
            <a:ext cx="9163334" cy="1066800"/>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fr-FR" sz="2800" b="1" dirty="0"/>
              <a:t>Télécharger les données au format Excel</a:t>
            </a:r>
          </a:p>
        </p:txBody>
      </p:sp>
      <p:pic>
        <p:nvPicPr>
          <p:cNvPr id="3" name="Picture 2"/>
          <p:cNvPicPr>
            <a:picLocks noChangeAspect="1"/>
          </p:cNvPicPr>
          <p:nvPr/>
        </p:nvPicPr>
        <p:blipFill>
          <a:blip r:embed="rId3"/>
          <a:stretch>
            <a:fillRect/>
          </a:stretch>
        </p:blipFill>
        <p:spPr>
          <a:xfrm>
            <a:off x="370084" y="1232711"/>
            <a:ext cx="5878316" cy="5306201"/>
          </a:xfrm>
          <a:prstGeom prst="rect">
            <a:avLst/>
          </a:prstGeom>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2227276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675E36-5D13-49F6-9E29-FAE00AAB24C9}" type="slidenum">
              <a:rPr lang="en-US" smtClean="0"/>
              <a:pPr/>
              <a:t>13</a:t>
            </a:fld>
            <a:endParaRPr lang="en-US"/>
          </a:p>
        </p:txBody>
      </p:sp>
      <p:sp>
        <p:nvSpPr>
          <p:cNvPr id="5" name="Title 1"/>
          <p:cNvSpPr txBox="1">
            <a:spLocks/>
          </p:cNvSpPr>
          <p:nvPr/>
        </p:nvSpPr>
        <p:spPr>
          <a:xfrm>
            <a:off x="0" y="0"/>
            <a:ext cx="9144001" cy="1066800"/>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fr-FR" sz="2800" b="1" dirty="0"/>
              <a:t>Préparation des données pour la soumission</a:t>
            </a:r>
          </a:p>
        </p:txBody>
      </p:sp>
      <p:sp>
        <p:nvSpPr>
          <p:cNvPr id="6" name="Rectangle 5"/>
          <p:cNvSpPr/>
          <p:nvPr/>
        </p:nvSpPr>
        <p:spPr>
          <a:xfrm>
            <a:off x="283675" y="5105400"/>
            <a:ext cx="7315200" cy="1384995"/>
          </a:xfrm>
          <a:prstGeom prst="rect">
            <a:avLst/>
          </a:prstGeom>
        </p:spPr>
        <p:txBody>
          <a:bodyPr wrap="square">
            <a:spAutoFit/>
          </a:bodyPr>
          <a:lstStyle/>
          <a:p>
            <a:r>
              <a:rPr lang="fr-FR" dirty="0"/>
              <a:t>Disons que, vous voulez ajouter des données pour l'indice des prix à la consommation avec les mises à jour suivante </a:t>
            </a:r>
            <a:r>
              <a:rPr lang="en-US" dirty="0"/>
              <a:t>: </a:t>
            </a:r>
          </a:p>
          <a:p>
            <a:pPr marL="742950" lvl="1" indent="-285750">
              <a:buFont typeface="Wingdings" panose="05000000000000000000" pitchFamily="2" charset="2"/>
              <a:buChar char="Ø"/>
            </a:pPr>
            <a:r>
              <a:rPr lang="fr-FR" sz="1600" dirty="0"/>
              <a:t>Nouvelle valeur pour  2014 (annuel)</a:t>
            </a:r>
          </a:p>
          <a:p>
            <a:pPr marL="742950" lvl="1" indent="-285750">
              <a:buFont typeface="Wingdings" panose="05000000000000000000" pitchFamily="2" charset="2"/>
              <a:buChar char="Ø"/>
            </a:pPr>
            <a:r>
              <a:rPr lang="fr-FR" sz="1600" dirty="0"/>
              <a:t>Nouvelle valeur pour les mois de janvier à mars 2015 (par mois)</a:t>
            </a:r>
          </a:p>
          <a:p>
            <a:pPr marL="742950" lvl="1" indent="-285750">
              <a:buFont typeface="Wingdings" panose="05000000000000000000" pitchFamily="2" charset="2"/>
              <a:buChar char="Ø"/>
            </a:pPr>
            <a:r>
              <a:rPr lang="fr-FR" sz="1600" dirty="0"/>
              <a:t>Nouvelle valeur pour 2015Q1 (1 trimestre 2015)</a:t>
            </a:r>
          </a:p>
        </p:txBody>
      </p:sp>
      <p:pic>
        <p:nvPicPr>
          <p:cNvPr id="8" name="Picture 4" descr="\\VADIM-PK\Design\Macets\Прогноз\АфрикБанк\Лого.png"/>
          <p:cNvPicPr>
            <a:picLocks noChangeAspect="1" noChangeArrowheads="1"/>
          </p:cNvPicPr>
          <p:nvPr/>
        </p:nvPicPr>
        <p:blipFill>
          <a:blip r:embed="rId2" cstate="print"/>
          <a:srcRect/>
          <a:stretch>
            <a:fillRect/>
          </a:stretch>
        </p:blipFill>
        <p:spPr bwMode="auto">
          <a:xfrm>
            <a:off x="7372868" y="5638800"/>
            <a:ext cx="1618732" cy="901521"/>
          </a:xfrm>
          <a:prstGeom prst="rect">
            <a:avLst/>
          </a:prstGeom>
          <a:noFill/>
        </p:spPr>
      </p:pic>
      <p:pic>
        <p:nvPicPr>
          <p:cNvPr id="2" name="Picture 1"/>
          <p:cNvPicPr>
            <a:picLocks noChangeAspect="1"/>
          </p:cNvPicPr>
          <p:nvPr/>
        </p:nvPicPr>
        <p:blipFill>
          <a:blip r:embed="rId3"/>
          <a:stretch>
            <a:fillRect/>
          </a:stretch>
        </p:blipFill>
        <p:spPr>
          <a:xfrm>
            <a:off x="198231" y="1300163"/>
            <a:ext cx="8747538" cy="3038475"/>
          </a:xfrm>
          <a:prstGeom prst="rect">
            <a:avLst/>
          </a:prstGeom>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2999274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675E36-5D13-49F6-9E29-FAE00AAB24C9}" type="slidenum">
              <a:rPr lang="en-US" smtClean="0"/>
              <a:pPr/>
              <a:t>14</a:t>
            </a:fld>
            <a:endParaRPr lang="en-US"/>
          </a:p>
        </p:txBody>
      </p:sp>
      <p:sp>
        <p:nvSpPr>
          <p:cNvPr id="5" name="Title 1"/>
          <p:cNvSpPr txBox="1">
            <a:spLocks/>
          </p:cNvSpPr>
          <p:nvPr/>
        </p:nvSpPr>
        <p:spPr>
          <a:xfrm>
            <a:off x="0" y="0"/>
            <a:ext cx="9144001" cy="1066800"/>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fr-FR" sz="2800" b="1" dirty="0"/>
              <a:t>Préparation des données pour la soumission – </a:t>
            </a:r>
          </a:p>
          <a:p>
            <a:pPr marL="57150">
              <a:defRPr/>
            </a:pPr>
            <a:r>
              <a:rPr lang="fr-FR" sz="2800" b="1" dirty="0"/>
              <a:t>Ajout de données</a:t>
            </a:r>
          </a:p>
        </p:txBody>
      </p:sp>
      <p:pic>
        <p:nvPicPr>
          <p:cNvPr id="7" name="Picture 4" descr="\\VADIM-PK\Design\Macets\Прогноз\АфрикБанк\Лого.png"/>
          <p:cNvPicPr>
            <a:picLocks noChangeAspect="1" noChangeArrowheads="1"/>
          </p:cNvPicPr>
          <p:nvPr/>
        </p:nvPicPr>
        <p:blipFill>
          <a:blip r:embed="rId2" cstate="print"/>
          <a:srcRect/>
          <a:stretch>
            <a:fillRect/>
          </a:stretch>
        </p:blipFill>
        <p:spPr bwMode="auto">
          <a:xfrm>
            <a:off x="7372868" y="5638800"/>
            <a:ext cx="1618732" cy="901521"/>
          </a:xfrm>
          <a:prstGeom prst="rect">
            <a:avLst/>
          </a:prstGeom>
          <a:noFill/>
        </p:spPr>
      </p:pic>
      <p:sp>
        <p:nvSpPr>
          <p:cNvPr id="2" name="TextBox 1"/>
          <p:cNvSpPr txBox="1"/>
          <p:nvPr/>
        </p:nvSpPr>
        <p:spPr>
          <a:xfrm>
            <a:off x="152400" y="4648200"/>
            <a:ext cx="6553200" cy="1754326"/>
          </a:xfrm>
          <a:prstGeom prst="rect">
            <a:avLst/>
          </a:prstGeom>
          <a:noFill/>
        </p:spPr>
        <p:txBody>
          <a:bodyPr wrap="square" rtlCol="0">
            <a:spAutoFit/>
          </a:bodyPr>
          <a:lstStyle/>
          <a:p>
            <a:r>
              <a:rPr lang="fr-FR" dirty="0"/>
              <a:t>Dans cet exemple,</a:t>
            </a:r>
          </a:p>
          <a:p>
            <a:pPr marL="285750" indent="-285750">
              <a:buFont typeface="Wingdings" panose="05000000000000000000" pitchFamily="2" charset="2"/>
              <a:buChar char="§"/>
            </a:pPr>
            <a:r>
              <a:rPr lang="fr-FR" dirty="0"/>
              <a:t>Ajout d’une nouvelle année – 2014</a:t>
            </a:r>
          </a:p>
          <a:p>
            <a:pPr marL="285750" indent="-285750">
              <a:buFont typeface="Wingdings" panose="05000000000000000000" pitchFamily="2" charset="2"/>
              <a:buChar char="§"/>
            </a:pPr>
            <a:r>
              <a:rPr lang="fr-FR" dirty="0"/>
              <a:t>Ajout de nouveaux mois – 2015M1, 2015M2, 2015M3</a:t>
            </a:r>
          </a:p>
          <a:p>
            <a:pPr marL="285750" indent="-285750">
              <a:buFont typeface="Wingdings" panose="05000000000000000000" pitchFamily="2" charset="2"/>
              <a:buChar char="§"/>
            </a:pPr>
            <a:r>
              <a:rPr lang="fr-FR" dirty="0"/>
              <a:t>Ajout de trimestre – 2015Q1</a:t>
            </a:r>
          </a:p>
          <a:p>
            <a:r>
              <a:rPr lang="fr-FR" dirty="0"/>
              <a:t>Note: les formats des dates doivent être en format </a:t>
            </a:r>
            <a:r>
              <a:rPr lang="fr-FR" dirty="0" err="1"/>
              <a:t>statisitique</a:t>
            </a:r>
            <a:endParaRPr lang="fr-FR" dirty="0"/>
          </a:p>
          <a:p>
            <a:endParaRPr lang="en-US" dirty="0"/>
          </a:p>
        </p:txBody>
      </p:sp>
      <p:pic>
        <p:nvPicPr>
          <p:cNvPr id="3" name="Picture 2"/>
          <p:cNvPicPr>
            <a:picLocks noChangeAspect="1"/>
          </p:cNvPicPr>
          <p:nvPr/>
        </p:nvPicPr>
        <p:blipFill>
          <a:blip r:embed="rId3"/>
          <a:stretch>
            <a:fillRect/>
          </a:stretch>
        </p:blipFill>
        <p:spPr>
          <a:xfrm>
            <a:off x="228600" y="1371600"/>
            <a:ext cx="8579983" cy="2971800"/>
          </a:xfrm>
          <a:prstGeom prst="rect">
            <a:avLst/>
          </a:prstGeom>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2414256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675E36-5D13-49F6-9E29-FAE00AAB24C9}" type="slidenum">
              <a:rPr lang="en-US" smtClean="0"/>
              <a:pPr/>
              <a:t>15</a:t>
            </a:fld>
            <a:endParaRPr lang="en-US"/>
          </a:p>
        </p:txBody>
      </p:sp>
      <p:sp>
        <p:nvSpPr>
          <p:cNvPr id="5" name="Title 1"/>
          <p:cNvSpPr txBox="1">
            <a:spLocks/>
          </p:cNvSpPr>
          <p:nvPr/>
        </p:nvSpPr>
        <p:spPr>
          <a:xfrm>
            <a:off x="0" y="0"/>
            <a:ext cx="9144001" cy="1066800"/>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fr-FR" sz="2800" b="1" dirty="0"/>
              <a:t>Préparation des données pour la soumission </a:t>
            </a:r>
            <a:r>
              <a:rPr lang="en-US" sz="2800" b="1" dirty="0"/>
              <a:t>– </a:t>
            </a:r>
          </a:p>
          <a:p>
            <a:pPr marL="57150">
              <a:defRPr/>
            </a:pPr>
            <a:r>
              <a:rPr lang="fr-FR" sz="2800" b="1" dirty="0"/>
              <a:t>Ajout de valeurs sur une série existante</a:t>
            </a:r>
          </a:p>
        </p:txBody>
      </p:sp>
      <p:pic>
        <p:nvPicPr>
          <p:cNvPr id="7" name="Picture 4" descr="\\VADIM-PK\Design\Macets\Прогноз\АфрикБанк\Лого.png"/>
          <p:cNvPicPr>
            <a:picLocks noChangeAspect="1" noChangeArrowheads="1"/>
          </p:cNvPicPr>
          <p:nvPr/>
        </p:nvPicPr>
        <p:blipFill>
          <a:blip r:embed="rId2" cstate="print"/>
          <a:srcRect/>
          <a:stretch>
            <a:fillRect/>
          </a:stretch>
        </p:blipFill>
        <p:spPr bwMode="auto">
          <a:xfrm>
            <a:off x="7372868" y="5638800"/>
            <a:ext cx="1618732" cy="901521"/>
          </a:xfrm>
          <a:prstGeom prst="rect">
            <a:avLst/>
          </a:prstGeom>
          <a:noFill/>
        </p:spPr>
      </p:pic>
      <p:sp>
        <p:nvSpPr>
          <p:cNvPr id="8" name="TextBox 7"/>
          <p:cNvSpPr txBox="1"/>
          <p:nvPr/>
        </p:nvSpPr>
        <p:spPr>
          <a:xfrm>
            <a:off x="76200" y="5105400"/>
            <a:ext cx="6553200" cy="1200329"/>
          </a:xfrm>
          <a:prstGeom prst="rect">
            <a:avLst/>
          </a:prstGeom>
          <a:noFill/>
        </p:spPr>
        <p:txBody>
          <a:bodyPr wrap="square" rtlCol="0">
            <a:spAutoFit/>
          </a:bodyPr>
          <a:lstStyle/>
          <a:p>
            <a:r>
              <a:rPr lang="fr-FR" dirty="0"/>
              <a:t>Dans cet exemple,</a:t>
            </a:r>
          </a:p>
          <a:p>
            <a:r>
              <a:rPr lang="fr-FR" dirty="0"/>
              <a:t>  Ajout de nouvelle valeur pour:</a:t>
            </a:r>
          </a:p>
          <a:p>
            <a:pPr marL="742950" lvl="1" indent="-285750">
              <a:buFont typeface="Wingdings" panose="05000000000000000000" pitchFamily="2" charset="2"/>
              <a:buChar char="Ø"/>
            </a:pPr>
            <a:r>
              <a:rPr lang="fr-FR" dirty="0"/>
              <a:t>Indicateur – </a:t>
            </a:r>
            <a:r>
              <a:rPr lang="fr-FR" dirty="0" err="1"/>
              <a:t>Prices</a:t>
            </a:r>
            <a:r>
              <a:rPr lang="fr-FR" dirty="0"/>
              <a:t>, Consumer Price Index, All Items, Index</a:t>
            </a:r>
          </a:p>
          <a:p>
            <a:pPr marL="742950" lvl="1" indent="-285750">
              <a:buFont typeface="Wingdings" panose="05000000000000000000" pitchFamily="2" charset="2"/>
              <a:buChar char="Ø"/>
            </a:pPr>
            <a:r>
              <a:rPr lang="fr-FR" dirty="0"/>
              <a:t>Période – 2012 </a:t>
            </a:r>
          </a:p>
        </p:txBody>
      </p:sp>
      <p:pic>
        <p:nvPicPr>
          <p:cNvPr id="3" name="Picture 2"/>
          <p:cNvPicPr>
            <a:picLocks noChangeAspect="1"/>
          </p:cNvPicPr>
          <p:nvPr/>
        </p:nvPicPr>
        <p:blipFill>
          <a:blip r:embed="rId3"/>
          <a:stretch>
            <a:fillRect/>
          </a:stretch>
        </p:blipFill>
        <p:spPr>
          <a:xfrm>
            <a:off x="183438" y="1432720"/>
            <a:ext cx="8503362" cy="3043237"/>
          </a:xfrm>
          <a:prstGeom prst="rect">
            <a:avLst/>
          </a:prstGeom>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1845669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675E36-5D13-49F6-9E29-FAE00AAB24C9}" type="slidenum">
              <a:rPr lang="en-US" smtClean="0"/>
              <a:pPr/>
              <a:t>16</a:t>
            </a:fld>
            <a:endParaRPr lang="en-US"/>
          </a:p>
        </p:txBody>
      </p:sp>
      <p:sp>
        <p:nvSpPr>
          <p:cNvPr id="5" name="Title 1"/>
          <p:cNvSpPr txBox="1">
            <a:spLocks/>
          </p:cNvSpPr>
          <p:nvPr/>
        </p:nvSpPr>
        <p:spPr>
          <a:xfrm>
            <a:off x="0" y="0"/>
            <a:ext cx="9144001" cy="1066800"/>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fr-FR" sz="2800" b="1" dirty="0"/>
              <a:t>Préparation des données pour la soumission</a:t>
            </a:r>
            <a:r>
              <a:rPr lang="en-US" sz="2800" b="1" dirty="0"/>
              <a:t>– Correction de </a:t>
            </a:r>
            <a:r>
              <a:rPr lang="fr-FR" sz="2800" b="1" dirty="0"/>
              <a:t>données</a:t>
            </a:r>
          </a:p>
        </p:txBody>
      </p:sp>
      <p:pic>
        <p:nvPicPr>
          <p:cNvPr id="7" name="Picture 4" descr="\\VADIM-PK\Design\Macets\Прогноз\АфрикБанк\Лого.png"/>
          <p:cNvPicPr>
            <a:picLocks noChangeAspect="1" noChangeArrowheads="1"/>
          </p:cNvPicPr>
          <p:nvPr/>
        </p:nvPicPr>
        <p:blipFill>
          <a:blip r:embed="rId2" cstate="print"/>
          <a:srcRect/>
          <a:stretch>
            <a:fillRect/>
          </a:stretch>
        </p:blipFill>
        <p:spPr bwMode="auto">
          <a:xfrm>
            <a:off x="7372868" y="5638800"/>
            <a:ext cx="1618732" cy="901521"/>
          </a:xfrm>
          <a:prstGeom prst="rect">
            <a:avLst/>
          </a:prstGeom>
          <a:noFill/>
        </p:spPr>
      </p:pic>
      <p:sp>
        <p:nvSpPr>
          <p:cNvPr id="10" name="TextBox 9"/>
          <p:cNvSpPr txBox="1"/>
          <p:nvPr/>
        </p:nvSpPr>
        <p:spPr>
          <a:xfrm>
            <a:off x="152400" y="4800600"/>
            <a:ext cx="6553200" cy="1754326"/>
          </a:xfrm>
          <a:prstGeom prst="rect">
            <a:avLst/>
          </a:prstGeom>
          <a:noFill/>
        </p:spPr>
        <p:txBody>
          <a:bodyPr wrap="square" rtlCol="0">
            <a:spAutoFit/>
          </a:bodyPr>
          <a:lstStyle/>
          <a:p>
            <a:r>
              <a:rPr lang="fr-FR" dirty="0"/>
              <a:t>Dans cet exemple,</a:t>
            </a:r>
          </a:p>
          <a:p>
            <a:r>
              <a:rPr lang="fr-FR" dirty="0"/>
              <a:t>  Correction de la valeur pour</a:t>
            </a:r>
          </a:p>
          <a:p>
            <a:pPr marL="742950" lvl="1" indent="-285750">
              <a:buFont typeface="Wingdings" panose="05000000000000000000" pitchFamily="2" charset="2"/>
              <a:buChar char="Ø"/>
            </a:pPr>
            <a:r>
              <a:rPr lang="fr-FR" dirty="0"/>
              <a:t>Indicateur – Consumer Price Index</a:t>
            </a:r>
          </a:p>
          <a:p>
            <a:pPr marL="742950" lvl="1" indent="-285750">
              <a:buFont typeface="Wingdings" panose="05000000000000000000" pitchFamily="2" charset="2"/>
              <a:buChar char="Ø"/>
            </a:pPr>
            <a:r>
              <a:rPr lang="fr-FR" dirty="0"/>
              <a:t>Période – 2012M12</a:t>
            </a:r>
          </a:p>
          <a:p>
            <a:pPr marL="742950" lvl="1" indent="-285750">
              <a:buFont typeface="Wingdings" panose="05000000000000000000" pitchFamily="2" charset="2"/>
              <a:buChar char="Ø"/>
            </a:pPr>
            <a:r>
              <a:rPr lang="fr-FR" dirty="0"/>
              <a:t>Valeur précédente– 153.77</a:t>
            </a:r>
          </a:p>
          <a:p>
            <a:pPr marL="742950" lvl="1" indent="-285750">
              <a:buFont typeface="Wingdings" panose="05000000000000000000" pitchFamily="2" charset="2"/>
              <a:buChar char="Ø"/>
            </a:pPr>
            <a:r>
              <a:rPr lang="fr-FR" dirty="0"/>
              <a:t>Valeur corrigée – 156.87</a:t>
            </a:r>
          </a:p>
        </p:txBody>
      </p:sp>
      <p:pic>
        <p:nvPicPr>
          <p:cNvPr id="2" name="Picture 1"/>
          <p:cNvPicPr>
            <a:picLocks noChangeAspect="1"/>
          </p:cNvPicPr>
          <p:nvPr/>
        </p:nvPicPr>
        <p:blipFill>
          <a:blip r:embed="rId3"/>
          <a:stretch>
            <a:fillRect/>
          </a:stretch>
        </p:blipFill>
        <p:spPr>
          <a:xfrm>
            <a:off x="123825" y="1371600"/>
            <a:ext cx="8532647" cy="3057704"/>
          </a:xfrm>
          <a:prstGeom prst="rect">
            <a:avLst/>
          </a:prstGeom>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731391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203950"/>
            <a:ext cx="2133600" cy="365125"/>
          </a:xfrm>
        </p:spPr>
        <p:txBody>
          <a:bodyPr/>
          <a:lstStyle/>
          <a:p>
            <a:fld id="{69675E36-5D13-49F6-9E29-FAE00AAB24C9}" type="slidenum">
              <a:rPr lang="en-US" smtClean="0"/>
              <a:pPr/>
              <a:t>17</a:t>
            </a:fld>
            <a:endParaRPr lang="en-US"/>
          </a:p>
        </p:txBody>
      </p:sp>
      <p:sp>
        <p:nvSpPr>
          <p:cNvPr id="5" name="Title 1"/>
          <p:cNvSpPr txBox="1">
            <a:spLocks/>
          </p:cNvSpPr>
          <p:nvPr/>
        </p:nvSpPr>
        <p:spPr>
          <a:xfrm>
            <a:off x="0" y="-152400"/>
            <a:ext cx="9144001" cy="1066800"/>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fr-FR" sz="2800" b="1" dirty="0"/>
              <a:t>Préparation des données pour la soumission</a:t>
            </a:r>
            <a:r>
              <a:rPr lang="en-US" sz="2800" b="1" dirty="0"/>
              <a:t>– Suppression de </a:t>
            </a:r>
            <a:r>
              <a:rPr lang="fr-FR" sz="2800" b="1" dirty="0"/>
              <a:t>données</a:t>
            </a:r>
          </a:p>
        </p:txBody>
      </p:sp>
      <p:pic>
        <p:nvPicPr>
          <p:cNvPr id="7" name="Picture 4" descr="\\VADIM-PK\Design\Macets\Прогноз\АфрикБанк\Лого.png"/>
          <p:cNvPicPr>
            <a:picLocks noChangeAspect="1" noChangeArrowheads="1"/>
          </p:cNvPicPr>
          <p:nvPr/>
        </p:nvPicPr>
        <p:blipFill>
          <a:blip r:embed="rId3" cstate="print"/>
          <a:srcRect/>
          <a:stretch>
            <a:fillRect/>
          </a:stretch>
        </p:blipFill>
        <p:spPr bwMode="auto">
          <a:xfrm>
            <a:off x="7372868" y="5486400"/>
            <a:ext cx="1618732" cy="901521"/>
          </a:xfrm>
          <a:prstGeom prst="rect">
            <a:avLst/>
          </a:prstGeom>
          <a:noFill/>
        </p:spPr>
      </p:pic>
      <p:sp>
        <p:nvSpPr>
          <p:cNvPr id="8" name="TextBox 7"/>
          <p:cNvSpPr txBox="1"/>
          <p:nvPr/>
        </p:nvSpPr>
        <p:spPr>
          <a:xfrm>
            <a:off x="152400" y="4885696"/>
            <a:ext cx="6553200" cy="1477328"/>
          </a:xfrm>
          <a:prstGeom prst="rect">
            <a:avLst/>
          </a:prstGeom>
          <a:noFill/>
        </p:spPr>
        <p:txBody>
          <a:bodyPr wrap="square" rtlCol="0">
            <a:spAutoFit/>
          </a:bodyPr>
          <a:lstStyle/>
          <a:p>
            <a:r>
              <a:rPr lang="fr-FR" dirty="0"/>
              <a:t>Dans cet exemple,</a:t>
            </a:r>
          </a:p>
          <a:p>
            <a:r>
              <a:rPr lang="fr-FR" dirty="0"/>
              <a:t>  Suppression d’une valeur erronée pour</a:t>
            </a:r>
          </a:p>
          <a:p>
            <a:pPr marL="742950" lvl="1" indent="-285750">
              <a:buFont typeface="Wingdings" panose="05000000000000000000" pitchFamily="2" charset="2"/>
              <a:buChar char="Ø"/>
            </a:pPr>
            <a:r>
              <a:rPr lang="fr-FR" dirty="0"/>
              <a:t>Indicateur – </a:t>
            </a:r>
            <a:r>
              <a:rPr lang="fr-FR" dirty="0" err="1"/>
              <a:t>External</a:t>
            </a:r>
            <a:r>
              <a:rPr lang="fr-FR" dirty="0"/>
              <a:t> Trade, </a:t>
            </a:r>
            <a:r>
              <a:rPr lang="fr-FR" dirty="0" err="1"/>
              <a:t>Goods</a:t>
            </a:r>
            <a:r>
              <a:rPr lang="fr-FR" dirty="0"/>
              <a:t>, Value of Imports</a:t>
            </a:r>
          </a:p>
          <a:p>
            <a:pPr marL="742950" lvl="1" indent="-285750">
              <a:buFont typeface="Wingdings" panose="05000000000000000000" pitchFamily="2" charset="2"/>
              <a:buChar char="Ø"/>
            </a:pPr>
            <a:r>
              <a:rPr lang="fr-FR" dirty="0"/>
              <a:t>Période – 2012</a:t>
            </a:r>
          </a:p>
          <a:p>
            <a:pPr marL="742950" lvl="1" indent="-285750">
              <a:buFont typeface="Wingdings" panose="05000000000000000000" pitchFamily="2" charset="2"/>
              <a:buChar char="Ø"/>
            </a:pPr>
            <a:r>
              <a:rPr lang="fr-FR" dirty="0"/>
              <a:t>Valeur Précédente – 123.22097</a:t>
            </a:r>
          </a:p>
        </p:txBody>
      </p:sp>
      <p:pic>
        <p:nvPicPr>
          <p:cNvPr id="2" name="Picture 1"/>
          <p:cNvPicPr>
            <a:picLocks noChangeAspect="1"/>
          </p:cNvPicPr>
          <p:nvPr/>
        </p:nvPicPr>
        <p:blipFill>
          <a:blip r:embed="rId4"/>
          <a:stretch>
            <a:fillRect/>
          </a:stretch>
        </p:blipFill>
        <p:spPr>
          <a:xfrm>
            <a:off x="144505" y="1143000"/>
            <a:ext cx="8622271" cy="3048000"/>
          </a:xfrm>
          <a:prstGeom prst="rect">
            <a:avLst/>
          </a:prstGeom>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2628478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675E36-5D13-49F6-9E29-FAE00AAB24C9}" type="slidenum">
              <a:rPr lang="en-US" smtClean="0"/>
              <a:pPr/>
              <a:t>18</a:t>
            </a:fld>
            <a:endParaRPr lang="en-US"/>
          </a:p>
        </p:txBody>
      </p:sp>
      <p:sp>
        <p:nvSpPr>
          <p:cNvPr id="5" name="Title 1"/>
          <p:cNvSpPr txBox="1">
            <a:spLocks/>
          </p:cNvSpPr>
          <p:nvPr/>
        </p:nvSpPr>
        <p:spPr>
          <a:xfrm>
            <a:off x="0" y="0"/>
            <a:ext cx="9144001" cy="1066800"/>
          </a:xfrm>
          <a:prstGeom prst="rect">
            <a:avLst/>
          </a:prstGeom>
          <a:solidFill>
            <a:srgbClr val="92D050"/>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fr-FR" sz="2800" b="1" dirty="0"/>
              <a:t>Préparation des données pour la soumission</a:t>
            </a:r>
            <a:r>
              <a:rPr lang="en-US" sz="2800" b="1" dirty="0"/>
              <a:t>– </a:t>
            </a:r>
          </a:p>
          <a:p>
            <a:pPr marL="57150">
              <a:defRPr/>
            </a:pPr>
            <a:r>
              <a:rPr lang="fr-FR" sz="2800" b="1" dirty="0"/>
              <a:t>Introduction d’une nouvelle année de base pour un indicateur existant</a:t>
            </a:r>
          </a:p>
        </p:txBody>
      </p:sp>
      <p:pic>
        <p:nvPicPr>
          <p:cNvPr id="7" name="Picture 4" descr="\\VADIM-PK\Design\Macets\Прогноз\АфрикБанк\Лого.png"/>
          <p:cNvPicPr>
            <a:picLocks noChangeAspect="1" noChangeArrowheads="1"/>
          </p:cNvPicPr>
          <p:nvPr/>
        </p:nvPicPr>
        <p:blipFill>
          <a:blip r:embed="rId2" cstate="print"/>
          <a:srcRect/>
          <a:stretch>
            <a:fillRect/>
          </a:stretch>
        </p:blipFill>
        <p:spPr bwMode="auto">
          <a:xfrm>
            <a:off x="7372868" y="5638800"/>
            <a:ext cx="1618732" cy="901521"/>
          </a:xfrm>
          <a:prstGeom prst="rect">
            <a:avLst/>
          </a:prstGeom>
          <a:noFill/>
        </p:spPr>
      </p:pic>
      <p:sp>
        <p:nvSpPr>
          <p:cNvPr id="8" name="TextBox 7"/>
          <p:cNvSpPr txBox="1"/>
          <p:nvPr/>
        </p:nvSpPr>
        <p:spPr>
          <a:xfrm>
            <a:off x="304800" y="4876800"/>
            <a:ext cx="6553200" cy="1200329"/>
          </a:xfrm>
          <a:prstGeom prst="rect">
            <a:avLst/>
          </a:prstGeom>
          <a:noFill/>
        </p:spPr>
        <p:txBody>
          <a:bodyPr wrap="square" rtlCol="0">
            <a:spAutoFit/>
          </a:bodyPr>
          <a:lstStyle/>
          <a:p>
            <a:r>
              <a:rPr lang="fr-FR" dirty="0"/>
              <a:t>Dans cet exemple,</a:t>
            </a:r>
          </a:p>
          <a:p>
            <a:pPr marL="742950" lvl="1" indent="-285750">
              <a:buFont typeface="Wingdings" panose="05000000000000000000" pitchFamily="2" charset="2"/>
              <a:buChar char="Ø"/>
            </a:pPr>
            <a:r>
              <a:rPr lang="fr-FR" dirty="0"/>
              <a:t>Indicateur – Consumer Price Index</a:t>
            </a:r>
          </a:p>
          <a:p>
            <a:pPr marL="742950" lvl="1" indent="-285750">
              <a:buFont typeface="Wingdings" panose="05000000000000000000" pitchFamily="2" charset="2"/>
              <a:buChar char="Ø"/>
            </a:pPr>
            <a:r>
              <a:rPr lang="fr-FR" dirty="0"/>
              <a:t>Nouvelle année de base – 2012M12 </a:t>
            </a:r>
          </a:p>
          <a:p>
            <a:pPr lvl="1"/>
            <a:endParaRPr lang="en-US" dirty="0"/>
          </a:p>
        </p:txBody>
      </p:sp>
      <p:pic>
        <p:nvPicPr>
          <p:cNvPr id="2" name="Picture 1"/>
          <p:cNvPicPr>
            <a:picLocks noChangeAspect="1"/>
          </p:cNvPicPr>
          <p:nvPr/>
        </p:nvPicPr>
        <p:blipFill>
          <a:blip r:embed="rId3"/>
          <a:stretch>
            <a:fillRect/>
          </a:stretch>
        </p:blipFill>
        <p:spPr>
          <a:xfrm>
            <a:off x="170978" y="1365071"/>
            <a:ext cx="8577420" cy="2749729"/>
          </a:xfrm>
          <a:prstGeom prst="rect">
            <a:avLst/>
          </a:prstGeom>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3198662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675E36-5D13-49F6-9E29-FAE00AAB24C9}" type="slidenum">
              <a:rPr lang="en-US" smtClean="0"/>
              <a:pPr/>
              <a:t>19</a:t>
            </a:fld>
            <a:endParaRPr lang="en-US"/>
          </a:p>
        </p:txBody>
      </p:sp>
      <p:sp>
        <p:nvSpPr>
          <p:cNvPr id="5" name="Title 1"/>
          <p:cNvSpPr txBox="1">
            <a:spLocks/>
          </p:cNvSpPr>
          <p:nvPr/>
        </p:nvSpPr>
        <p:spPr>
          <a:xfrm>
            <a:off x="0" y="0"/>
            <a:ext cx="9144001" cy="1066800"/>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fr-FR" sz="2800" b="1" dirty="0"/>
              <a:t>Préparation des données pour la soumission</a:t>
            </a:r>
            <a:r>
              <a:rPr lang="en-US" sz="2800" b="1" dirty="0"/>
              <a:t>– </a:t>
            </a:r>
          </a:p>
          <a:p>
            <a:pPr marL="57150">
              <a:defRPr/>
            </a:pPr>
            <a:r>
              <a:rPr lang="fr-FR" sz="2800" b="1" dirty="0"/>
              <a:t>Introduction d’un nouveau indicateur</a:t>
            </a:r>
          </a:p>
        </p:txBody>
      </p:sp>
      <p:pic>
        <p:nvPicPr>
          <p:cNvPr id="7" name="Picture 4" descr="\\VADIM-PK\Design\Macets\Прогноз\АфрикБанк\Лого.png"/>
          <p:cNvPicPr>
            <a:picLocks noChangeAspect="1" noChangeArrowheads="1"/>
          </p:cNvPicPr>
          <p:nvPr/>
        </p:nvPicPr>
        <p:blipFill>
          <a:blip r:embed="rId2" cstate="print"/>
          <a:srcRect/>
          <a:stretch>
            <a:fillRect/>
          </a:stretch>
        </p:blipFill>
        <p:spPr bwMode="auto">
          <a:xfrm>
            <a:off x="7372868" y="5638800"/>
            <a:ext cx="1618732" cy="901521"/>
          </a:xfrm>
          <a:prstGeom prst="rect">
            <a:avLst/>
          </a:prstGeom>
          <a:noFill/>
        </p:spPr>
      </p:pic>
      <p:sp>
        <p:nvSpPr>
          <p:cNvPr id="8" name="TextBox 7"/>
          <p:cNvSpPr txBox="1"/>
          <p:nvPr/>
        </p:nvSpPr>
        <p:spPr>
          <a:xfrm>
            <a:off x="228600" y="4724400"/>
            <a:ext cx="7182416" cy="2031325"/>
          </a:xfrm>
          <a:prstGeom prst="rect">
            <a:avLst/>
          </a:prstGeom>
          <a:noFill/>
        </p:spPr>
        <p:txBody>
          <a:bodyPr wrap="square" rtlCol="0">
            <a:spAutoFit/>
          </a:bodyPr>
          <a:lstStyle/>
          <a:p>
            <a:r>
              <a:rPr lang="fr-FR" dirty="0"/>
              <a:t>Dans cet exemple,</a:t>
            </a:r>
          </a:p>
          <a:p>
            <a:r>
              <a:rPr lang="fr-FR" dirty="0"/>
              <a:t>  Introduction d’un nouveau indicateur nommé  “Producer Price Index”</a:t>
            </a:r>
          </a:p>
          <a:p>
            <a:r>
              <a:rPr lang="fr-FR" dirty="0"/>
              <a:t>  le nouveau indicateur doit avoir ce qui suit:</a:t>
            </a:r>
          </a:p>
          <a:p>
            <a:pPr marL="742950" lvl="1" indent="-285750">
              <a:buFont typeface="Wingdings" panose="05000000000000000000" pitchFamily="2" charset="2"/>
              <a:buChar char="§"/>
            </a:pPr>
            <a:r>
              <a:rPr lang="fr-FR" dirty="0"/>
              <a:t>Il doit avoir un unique code, nom</a:t>
            </a:r>
          </a:p>
          <a:p>
            <a:pPr marL="742950" lvl="1" indent="-285750">
              <a:buFont typeface="Wingdings" panose="05000000000000000000" pitchFamily="2" charset="2"/>
              <a:buChar char="§"/>
            </a:pPr>
            <a:r>
              <a:rPr lang="fr-FR" dirty="0"/>
              <a:t>Si vous envoyer les données de cet indicateur au FMI, alors ils doit aussi disposer d’un code SDMX</a:t>
            </a:r>
          </a:p>
          <a:p>
            <a:pPr marL="742950" lvl="1" indent="-285750">
              <a:buFont typeface="Wingdings" panose="05000000000000000000" pitchFamily="2" charset="2"/>
              <a:buChar char="§"/>
            </a:pPr>
            <a:endParaRPr lang="en-US" dirty="0"/>
          </a:p>
        </p:txBody>
      </p:sp>
      <p:pic>
        <p:nvPicPr>
          <p:cNvPr id="9" name="Picture 8"/>
          <p:cNvPicPr>
            <a:picLocks noChangeAspect="1"/>
          </p:cNvPicPr>
          <p:nvPr/>
        </p:nvPicPr>
        <p:blipFill>
          <a:blip r:embed="rId3"/>
          <a:stretch>
            <a:fillRect/>
          </a:stretch>
        </p:blipFill>
        <p:spPr>
          <a:xfrm>
            <a:off x="228600" y="1311274"/>
            <a:ext cx="8471892" cy="2955925"/>
          </a:xfrm>
          <a:prstGeom prst="rect">
            <a:avLst/>
          </a:prstGeom>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8039241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9675E36-5D13-49F6-9E29-FAE00AAB24C9}" type="slidenum">
              <a:rPr lang="en-US" smtClean="0"/>
              <a:pPr/>
              <a:t>20</a:t>
            </a:fld>
            <a:endParaRPr lang="en-US"/>
          </a:p>
        </p:txBody>
      </p:sp>
      <p:sp>
        <p:nvSpPr>
          <p:cNvPr id="6" name="Title 1"/>
          <p:cNvSpPr txBox="1">
            <a:spLocks/>
          </p:cNvSpPr>
          <p:nvPr/>
        </p:nvSpPr>
        <p:spPr>
          <a:xfrm>
            <a:off x="0" y="0"/>
            <a:ext cx="9144001" cy="1066800"/>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fr-FR" sz="2800" b="1" dirty="0"/>
              <a:t>Chargement des mises à jour sur l’ensemble de données</a:t>
            </a:r>
          </a:p>
        </p:txBody>
      </p:sp>
      <p:sp>
        <p:nvSpPr>
          <p:cNvPr id="8" name="Rectangle 7"/>
          <p:cNvSpPr/>
          <p:nvPr/>
        </p:nvSpPr>
        <p:spPr>
          <a:xfrm>
            <a:off x="5884560" y="1928802"/>
            <a:ext cx="3259440" cy="1323439"/>
          </a:xfrm>
          <a:prstGeom prst="rect">
            <a:avLst/>
          </a:prstGeom>
        </p:spPr>
        <p:txBody>
          <a:bodyPr wrap="square">
            <a:spAutoFit/>
          </a:bodyPr>
          <a:lstStyle/>
          <a:p>
            <a:pPr marL="285750" indent="-285750">
              <a:buFont typeface="Arial" panose="020B0604020202020204" pitchFamily="34" charset="0"/>
              <a:buChar char="•"/>
            </a:pPr>
            <a:r>
              <a:rPr lang="fr-FR" sz="1600" dirty="0"/>
              <a:t>Utiliser le menu Télécharger les données présent dans l’ensemble de données pour charger le fichier préparé avec les modifications</a:t>
            </a:r>
          </a:p>
        </p:txBody>
      </p:sp>
      <p:pic>
        <p:nvPicPr>
          <p:cNvPr id="12" name="Picture 4" descr="\\VADIM-PK\Design\Macets\Прогноз\АфрикБанк\Лого.png"/>
          <p:cNvPicPr>
            <a:picLocks noChangeAspect="1" noChangeArrowheads="1"/>
          </p:cNvPicPr>
          <p:nvPr/>
        </p:nvPicPr>
        <p:blipFill>
          <a:blip r:embed="rId2" cstate="print"/>
          <a:srcRect/>
          <a:stretch>
            <a:fillRect/>
          </a:stretch>
        </p:blipFill>
        <p:spPr bwMode="auto">
          <a:xfrm>
            <a:off x="7372868" y="5638800"/>
            <a:ext cx="1618732" cy="901521"/>
          </a:xfrm>
          <a:prstGeom prst="rect">
            <a:avLst/>
          </a:prstGeom>
          <a:noFill/>
        </p:spPr>
      </p:pic>
      <p:pic>
        <p:nvPicPr>
          <p:cNvPr id="7" name="Picture 6"/>
          <p:cNvPicPr>
            <a:picLocks noChangeAspect="1"/>
          </p:cNvPicPr>
          <p:nvPr/>
        </p:nvPicPr>
        <p:blipFill>
          <a:blip r:embed="rId3"/>
          <a:stretch>
            <a:fillRect/>
          </a:stretch>
        </p:blipFill>
        <p:spPr>
          <a:xfrm>
            <a:off x="152400" y="1219199"/>
            <a:ext cx="5867400" cy="5184853"/>
          </a:xfrm>
          <a:prstGeom prst="rect">
            <a:avLst/>
          </a:prstGeom>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4036919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 Placeholder 2"/>
          <p:cNvSpPr>
            <a:spLocks noGrp="1"/>
          </p:cNvSpPr>
          <p:nvPr>
            <p:ph type="body" idx="4294967295"/>
          </p:nvPr>
        </p:nvSpPr>
        <p:spPr>
          <a:xfrm>
            <a:off x="285720" y="1676401"/>
            <a:ext cx="8705880" cy="4800600"/>
          </a:xfrm>
        </p:spPr>
        <p:txBody>
          <a:bodyPr>
            <a:noAutofit/>
          </a:bodyPr>
          <a:lstStyle/>
          <a:p>
            <a:pPr marL="0" indent="0">
              <a:buNone/>
              <a:defRPr/>
            </a:pPr>
            <a:endParaRPr lang="en-US" sz="4000" b="1" i="1" dirty="0"/>
          </a:p>
          <a:p>
            <a:pPr marL="0" indent="0">
              <a:buNone/>
              <a:defRPr/>
            </a:pPr>
            <a:r>
              <a:rPr lang="en-US" sz="4000" dirty="0"/>
              <a:t>		</a:t>
            </a:r>
            <a:r>
              <a:rPr lang="en-US" sz="8000" b="1" i="1" dirty="0">
                <a:latin typeface="+mj-lt"/>
              </a:rPr>
              <a:t>   MERCI</a:t>
            </a:r>
          </a:p>
          <a:p>
            <a:pPr marL="0" indent="0" algn="ctr">
              <a:buNone/>
              <a:defRPr/>
            </a:pPr>
            <a:endParaRPr lang="en-US" sz="4000" b="1" i="1" dirty="0">
              <a:latin typeface="+mj-lt"/>
            </a:endParaRPr>
          </a:p>
          <a:p>
            <a:pPr marL="0" indent="0">
              <a:buNone/>
              <a:defRPr/>
            </a:pPr>
            <a:r>
              <a:rPr lang="en-US" sz="1400" b="1" i="1" dirty="0"/>
              <a:t>                                                                                                                                 </a:t>
            </a:r>
          </a:p>
          <a:p>
            <a:pPr marL="0" indent="0">
              <a:buNone/>
              <a:defRPr/>
            </a:pPr>
            <a:endParaRPr lang="en-US" sz="4000" b="1" i="1" dirty="0">
              <a:latin typeface="+mj-lt"/>
            </a:endParaRPr>
          </a:p>
        </p:txBody>
      </p:sp>
      <p:sp>
        <p:nvSpPr>
          <p:cNvPr id="2" name="Slide Number Placeholder 1"/>
          <p:cNvSpPr>
            <a:spLocks noGrp="1"/>
          </p:cNvSpPr>
          <p:nvPr>
            <p:ph type="sldNum" sz="quarter" idx="12"/>
          </p:nvPr>
        </p:nvSpPr>
        <p:spPr/>
        <p:txBody>
          <a:bodyPr/>
          <a:lstStyle/>
          <a:p>
            <a:fld id="{69675E36-5D13-49F6-9E29-FAE00AAB24C9}" type="slidenum">
              <a:rPr lang="en-US" smtClean="0"/>
              <a:pPr/>
              <a:t>21</a:t>
            </a:fld>
            <a:endParaRPr lang="en-US"/>
          </a:p>
        </p:txBody>
      </p:sp>
      <p:pic>
        <p:nvPicPr>
          <p:cNvPr id="6" name="Picture 4" descr="\\VADIM-PK\Design\Macets\Прогноз\АфрикБанк\Лого.png"/>
          <p:cNvPicPr>
            <a:picLocks noChangeAspect="1" noChangeArrowheads="1"/>
          </p:cNvPicPr>
          <p:nvPr/>
        </p:nvPicPr>
        <p:blipFill>
          <a:blip r:embed="rId3" cstate="print"/>
          <a:srcRect/>
          <a:stretch>
            <a:fillRect/>
          </a:stretch>
        </p:blipFill>
        <p:spPr bwMode="auto">
          <a:xfrm>
            <a:off x="7372868" y="5638800"/>
            <a:ext cx="1618732" cy="901521"/>
          </a:xfrm>
          <a:prstGeom prst="rect">
            <a:avLst/>
          </a:prstGeom>
          <a:noFill/>
        </p:spPr>
      </p:pic>
      <p:sp>
        <p:nvSpPr>
          <p:cNvPr id="9" name="Title 1"/>
          <p:cNvSpPr txBox="1">
            <a:spLocks/>
          </p:cNvSpPr>
          <p:nvPr/>
        </p:nvSpPr>
        <p:spPr>
          <a:xfrm>
            <a:off x="-2" y="0"/>
            <a:ext cx="9144001" cy="1341438"/>
          </a:xfrm>
          <a:prstGeom prst="rect">
            <a:avLst/>
          </a:prstGeom>
          <a:solidFill>
            <a:srgbClr val="92D05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
              <a:defRPr/>
            </a:pPr>
            <a:r>
              <a:rPr lang="en-US" sz="3200" b="1" dirty="0">
                <a:solidFill>
                  <a:srgbClr val="005828"/>
                </a:solidFill>
                <a:latin typeface="Arial" pitchFamily="34" charset="0"/>
                <a:cs typeface="Arial" pitchFamily="34" charset="0"/>
              </a:rPr>
              <a:t>FIN</a:t>
            </a:r>
            <a:endParaRPr lang="en-US" sz="3200" b="1" dirty="0"/>
          </a:p>
        </p:txBody>
      </p:sp>
    </p:spTree>
    <p:extLst>
      <p:ext uri="{BB962C8B-B14F-4D97-AF65-F5344CB8AC3E}">
        <p14:creationId xmlns:p14="http://schemas.microsoft.com/office/powerpoint/2010/main" val="7455971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5128</TotalTime>
  <Words>707</Words>
  <Application>Microsoft Office PowerPoint</Application>
  <PresentationFormat>Affichage à l'écran (4:3)</PresentationFormat>
  <Paragraphs>127</Paragraphs>
  <Slides>21</Slides>
  <Notes>8</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21</vt:i4>
      </vt:variant>
    </vt:vector>
  </HeadingPairs>
  <TitlesOfParts>
    <vt:vector size="27" baseType="lpstr">
      <vt:lpstr>Arial</vt:lpstr>
      <vt:lpstr>Arial Black</vt:lpstr>
      <vt:lpstr>Calibri</vt:lpstr>
      <vt:lpstr>Gill Sans MT</vt:lpstr>
      <vt:lpstr>Wingdings</vt:lpstr>
      <vt:lpstr>Office Theme</vt:lpstr>
      <vt:lpstr>     Open Data Platform (ODP)  - Création d’un ensemble de données et mise à jour d’un ensemble de données existant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Mise à jour d’un ensemble de données existant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Balaji Subbaraman</dc:creator>
  <cp:lastModifiedBy>kamel Abdellaoui</cp:lastModifiedBy>
  <cp:revision>602</cp:revision>
  <dcterms:created xsi:type="dcterms:W3CDTF">2014-06-18T14:23:30Z</dcterms:created>
  <dcterms:modified xsi:type="dcterms:W3CDTF">2020-02-01T14:06:22Z</dcterms:modified>
  <cp:version>1</cp:version>
</cp:coreProperties>
</file>