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79" r:id="rId2"/>
    <p:sldId id="262" r:id="rId3"/>
    <p:sldId id="280" r:id="rId4"/>
    <p:sldId id="275" r:id="rId5"/>
    <p:sldId id="291" r:id="rId6"/>
    <p:sldId id="281" r:id="rId7"/>
    <p:sldId id="292" r:id="rId8"/>
    <p:sldId id="282" r:id="rId9"/>
    <p:sldId id="267" r:id="rId10"/>
    <p:sldId id="284" r:id="rId11"/>
    <p:sldId id="288" r:id="rId12"/>
    <p:sldId id="277" r:id="rId13"/>
    <p:sldId id="286" r:id="rId14"/>
    <p:sldId id="289" r:id="rId15"/>
    <p:sldId id="278" r:id="rId16"/>
    <p:sldId id="287" r:id="rId17"/>
    <p:sldId id="290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892" autoAdjust="0"/>
    <p:restoredTop sz="94660"/>
  </p:normalViewPr>
  <p:slideViewPr>
    <p:cSldViewPr snapToGrid="0">
      <p:cViewPr varScale="1">
        <p:scale>
          <a:sx n="80" d="100"/>
          <a:sy n="80" d="100"/>
        </p:scale>
        <p:origin x="72" y="3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B773FF-FC47-43A6-A490-C635521917F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BF"/>
        </a:p>
      </dgm:t>
    </dgm:pt>
    <dgm:pt modelId="{53DFDE23-DA8C-4566-9F8A-6DAF77C4A8E3}">
      <dgm:prSet phldrT="[Texte]" phldr="1" custT="1"/>
      <dgm:spPr/>
      <dgm:t>
        <a:bodyPr/>
        <a:lstStyle/>
        <a:p>
          <a:endParaRPr lang="fr-BF" sz="2400"/>
        </a:p>
      </dgm:t>
    </dgm:pt>
    <dgm:pt modelId="{F10EF735-346B-4D48-90E6-77D1497FBCD1}" type="parTrans" cxnId="{8693ABC2-761F-413A-BDF1-59D17BA80694}">
      <dgm:prSet/>
      <dgm:spPr/>
      <dgm:t>
        <a:bodyPr/>
        <a:lstStyle/>
        <a:p>
          <a:endParaRPr lang="fr-BF" sz="2400"/>
        </a:p>
      </dgm:t>
    </dgm:pt>
    <dgm:pt modelId="{8A1E27B4-0235-4BBE-8355-8F875F462D1A}" type="sibTrans" cxnId="{8693ABC2-761F-413A-BDF1-59D17BA80694}">
      <dgm:prSet/>
      <dgm:spPr/>
      <dgm:t>
        <a:bodyPr/>
        <a:lstStyle/>
        <a:p>
          <a:endParaRPr lang="fr-BF" sz="2400"/>
        </a:p>
      </dgm:t>
    </dgm:pt>
    <dgm:pt modelId="{CACF444A-CEFF-42AA-95D5-72A95ACFB765}">
      <dgm:prSet phldrT="[Texte]" custT="1"/>
      <dgm:spPr/>
      <dgm:t>
        <a:bodyPr/>
        <a:lstStyle/>
        <a:p>
          <a:pPr>
            <a:buFont typeface="Wingdings"/>
            <a:buChar char="§"/>
          </a:pPr>
          <a:r>
            <a:rPr lang="fr-FR" sz="2400" baseline="0" dirty="0">
              <a:latin typeface="Arial"/>
              <a:cs typeface="Arial"/>
            </a:rPr>
            <a:t>En 2014, le rapport mondial sur la nutrition a appelé à une </a:t>
          </a:r>
          <a:r>
            <a:rPr lang="fr-FR" sz="2400" i="1" baseline="0" dirty="0">
              <a:latin typeface="Arial"/>
              <a:cs typeface="Arial"/>
            </a:rPr>
            <a:t>« révolution des données nutritionnelles » </a:t>
          </a:r>
          <a:r>
            <a:rPr lang="fr-FR" sz="2400" baseline="0" dirty="0">
              <a:latin typeface="Arial"/>
              <a:cs typeface="Arial"/>
            </a:rPr>
            <a:t>pour accélérer les progrès vers les objectifs mondiaux de l’assemblée mondiale et  de soutenir la réalisation des ODD.</a:t>
          </a:r>
          <a:endParaRPr lang="fr-BF" sz="2400" dirty="0"/>
        </a:p>
      </dgm:t>
    </dgm:pt>
    <dgm:pt modelId="{97CCD820-F9DF-47CA-BD2E-56554FCEB469}" type="parTrans" cxnId="{C547D360-D5B2-4878-A334-72A58F75EFA5}">
      <dgm:prSet/>
      <dgm:spPr/>
      <dgm:t>
        <a:bodyPr/>
        <a:lstStyle/>
        <a:p>
          <a:endParaRPr lang="fr-BF" sz="2400"/>
        </a:p>
      </dgm:t>
    </dgm:pt>
    <dgm:pt modelId="{3A927BF0-1749-4F2B-BD87-63AB7BE2822A}" type="sibTrans" cxnId="{C547D360-D5B2-4878-A334-72A58F75EFA5}">
      <dgm:prSet/>
      <dgm:spPr/>
      <dgm:t>
        <a:bodyPr/>
        <a:lstStyle/>
        <a:p>
          <a:endParaRPr lang="fr-BF" sz="2400"/>
        </a:p>
      </dgm:t>
    </dgm:pt>
    <dgm:pt modelId="{C7556379-B4BE-42CF-908E-9994A8CAB56A}">
      <dgm:prSet phldrT="[Texte]" phldr="1" custT="1"/>
      <dgm:spPr/>
      <dgm:t>
        <a:bodyPr/>
        <a:lstStyle/>
        <a:p>
          <a:endParaRPr lang="fr-BF" sz="2400"/>
        </a:p>
      </dgm:t>
    </dgm:pt>
    <dgm:pt modelId="{9AA8DCCB-E238-4375-BE47-50C514C7BC66}" type="parTrans" cxnId="{8B25D3EF-095C-422C-A83A-E400B2BE5C87}">
      <dgm:prSet/>
      <dgm:spPr/>
      <dgm:t>
        <a:bodyPr/>
        <a:lstStyle/>
        <a:p>
          <a:endParaRPr lang="fr-BF" sz="2400"/>
        </a:p>
      </dgm:t>
    </dgm:pt>
    <dgm:pt modelId="{78727F73-3551-49F2-A459-12E3A26AAD22}" type="sibTrans" cxnId="{8B25D3EF-095C-422C-A83A-E400B2BE5C87}">
      <dgm:prSet/>
      <dgm:spPr/>
      <dgm:t>
        <a:bodyPr/>
        <a:lstStyle/>
        <a:p>
          <a:endParaRPr lang="fr-BF" sz="2400"/>
        </a:p>
      </dgm:t>
    </dgm:pt>
    <dgm:pt modelId="{984E255A-6E92-413C-AE59-78FE2F4FB6DE}">
      <dgm:prSet phldrT="[Texte]" custT="1"/>
      <dgm:spPr/>
      <dgm:t>
        <a:bodyPr/>
        <a:lstStyle/>
        <a:p>
          <a:pPr>
            <a:buFont typeface="Wingdings"/>
            <a:buChar char="§"/>
          </a:pPr>
          <a:r>
            <a:rPr lang="fr-FR" sz="2400" dirty="0">
              <a:latin typeface="Arial"/>
              <a:cs typeface="Arial"/>
            </a:rPr>
            <a:t>Une étude réalisée en 2019 sur les plans nationaux de nutrition du mouvement SUN a révélé que seuls 33 pays sur 58 avaient des plans chiffrés comportant des sections sur les données, le suivi et l'évaluation.</a:t>
          </a:r>
          <a:endParaRPr lang="fr-BF" sz="2400" dirty="0"/>
        </a:p>
      </dgm:t>
    </dgm:pt>
    <dgm:pt modelId="{3F6F3F4F-C370-47E4-B671-5F5C9693C79B}" type="parTrans" cxnId="{76937697-BBCE-4F85-8C2A-1FA354733642}">
      <dgm:prSet/>
      <dgm:spPr/>
      <dgm:t>
        <a:bodyPr/>
        <a:lstStyle/>
        <a:p>
          <a:endParaRPr lang="fr-BF" sz="2400"/>
        </a:p>
      </dgm:t>
    </dgm:pt>
    <dgm:pt modelId="{379652B5-2F15-4F43-9B4E-F5A8B68A204F}" type="sibTrans" cxnId="{76937697-BBCE-4F85-8C2A-1FA354733642}">
      <dgm:prSet/>
      <dgm:spPr/>
      <dgm:t>
        <a:bodyPr/>
        <a:lstStyle/>
        <a:p>
          <a:endParaRPr lang="fr-BF" sz="2400"/>
        </a:p>
      </dgm:t>
    </dgm:pt>
    <dgm:pt modelId="{8161E4E6-3EC0-44DC-BDDF-ED21298C7C65}">
      <dgm:prSet phldrT="[Texte]" phldr="1" custT="1"/>
      <dgm:spPr/>
      <dgm:t>
        <a:bodyPr/>
        <a:lstStyle/>
        <a:p>
          <a:endParaRPr lang="fr-BF" sz="2400"/>
        </a:p>
      </dgm:t>
    </dgm:pt>
    <dgm:pt modelId="{0F051863-ED05-4E0D-AF3D-D117A8C126F6}" type="parTrans" cxnId="{A0DAB608-6DA3-40AF-87BD-94EE7917EF8E}">
      <dgm:prSet/>
      <dgm:spPr/>
      <dgm:t>
        <a:bodyPr/>
        <a:lstStyle/>
        <a:p>
          <a:endParaRPr lang="fr-BF" sz="2400"/>
        </a:p>
      </dgm:t>
    </dgm:pt>
    <dgm:pt modelId="{BF453745-1944-4741-A3B1-31A2320A0ECA}" type="sibTrans" cxnId="{A0DAB608-6DA3-40AF-87BD-94EE7917EF8E}">
      <dgm:prSet/>
      <dgm:spPr/>
      <dgm:t>
        <a:bodyPr/>
        <a:lstStyle/>
        <a:p>
          <a:endParaRPr lang="fr-BF" sz="2400"/>
        </a:p>
      </dgm:t>
    </dgm:pt>
    <dgm:pt modelId="{1AB57F5A-32D7-4F9B-81F2-1F999290ABCB}">
      <dgm:prSet phldrT="[Texte]" custT="1"/>
      <dgm:spPr/>
      <dgm:t>
        <a:bodyPr/>
        <a:lstStyle/>
        <a:p>
          <a:r>
            <a:rPr lang="fr-FR" sz="2400" dirty="0">
              <a:latin typeface="Arial"/>
              <a:cs typeface="Arial"/>
            </a:rPr>
            <a:t>Des systèmes de données et d’informations nutritionnelles plus solides nécessitent des investissements stratégiques dans les systèmes sectoriels et multisectoriels.</a:t>
          </a:r>
          <a:endParaRPr lang="fr-BF" sz="2400" dirty="0"/>
        </a:p>
      </dgm:t>
    </dgm:pt>
    <dgm:pt modelId="{18461C5E-1C85-454B-9C5B-D2937609FBF0}" type="parTrans" cxnId="{7AA46946-0E1C-40E5-8577-D71D44F3F570}">
      <dgm:prSet/>
      <dgm:spPr/>
      <dgm:t>
        <a:bodyPr/>
        <a:lstStyle/>
        <a:p>
          <a:endParaRPr lang="fr-BF" sz="2400"/>
        </a:p>
      </dgm:t>
    </dgm:pt>
    <dgm:pt modelId="{F538C087-7BF5-49E1-8B11-F399065BD093}" type="sibTrans" cxnId="{7AA46946-0E1C-40E5-8577-D71D44F3F570}">
      <dgm:prSet/>
      <dgm:spPr/>
      <dgm:t>
        <a:bodyPr/>
        <a:lstStyle/>
        <a:p>
          <a:endParaRPr lang="fr-BF" sz="2400"/>
        </a:p>
      </dgm:t>
    </dgm:pt>
    <dgm:pt modelId="{BAA13ADB-EDC6-47EC-8370-32437AA2CCF8}" type="pres">
      <dgm:prSet presAssocID="{67B773FF-FC47-43A6-A490-C635521917F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A8EA0544-D0BD-4C6A-B2A8-90083D4636B6}" type="pres">
      <dgm:prSet presAssocID="{53DFDE23-DA8C-4566-9F8A-6DAF77C4A8E3}" presName="composite" presStyleCnt="0"/>
      <dgm:spPr/>
    </dgm:pt>
    <dgm:pt modelId="{D306D400-DD99-417C-9DD4-E8DFBD115D50}" type="pres">
      <dgm:prSet presAssocID="{53DFDE23-DA8C-4566-9F8A-6DAF77C4A8E3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DD195BB-FE17-4D6D-8CFB-A81F4C2CFB05}" type="pres">
      <dgm:prSet presAssocID="{53DFDE23-DA8C-4566-9F8A-6DAF77C4A8E3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41DE9F8-EBF7-43BA-8F7C-BD109E065C12}" type="pres">
      <dgm:prSet presAssocID="{8A1E27B4-0235-4BBE-8355-8F875F462D1A}" presName="sp" presStyleCnt="0"/>
      <dgm:spPr/>
    </dgm:pt>
    <dgm:pt modelId="{47D3A9FA-0A7A-4649-885A-D0CF5D4FDC92}" type="pres">
      <dgm:prSet presAssocID="{C7556379-B4BE-42CF-908E-9994A8CAB56A}" presName="composite" presStyleCnt="0"/>
      <dgm:spPr/>
    </dgm:pt>
    <dgm:pt modelId="{15078AF8-EA19-410E-A3E2-227CA4FD9A74}" type="pres">
      <dgm:prSet presAssocID="{C7556379-B4BE-42CF-908E-9994A8CAB56A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E4A0DAF-8AB9-4227-B83C-F3EB4B871318}" type="pres">
      <dgm:prSet presAssocID="{C7556379-B4BE-42CF-908E-9994A8CAB56A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FE8BF98-0B7B-49E5-89A6-AE08EB67256B}" type="pres">
      <dgm:prSet presAssocID="{78727F73-3551-49F2-A459-12E3A26AAD22}" presName="sp" presStyleCnt="0"/>
      <dgm:spPr/>
    </dgm:pt>
    <dgm:pt modelId="{CBAE8A7C-A242-4D57-968D-836521813A99}" type="pres">
      <dgm:prSet presAssocID="{8161E4E6-3EC0-44DC-BDDF-ED21298C7C65}" presName="composite" presStyleCnt="0"/>
      <dgm:spPr/>
    </dgm:pt>
    <dgm:pt modelId="{9A4F4AF0-C8A6-410F-AF2A-E8CE7937DA18}" type="pres">
      <dgm:prSet presAssocID="{8161E4E6-3EC0-44DC-BDDF-ED21298C7C65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DBC0A6A-751B-4E99-B92B-843B2FFF34CB}" type="pres">
      <dgm:prSet presAssocID="{8161E4E6-3EC0-44DC-BDDF-ED21298C7C65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0AE7087-12BD-40D2-9BAE-FE5BDAC4887F}" type="presOf" srcId="{984E255A-6E92-413C-AE59-78FE2F4FB6DE}" destId="{BE4A0DAF-8AB9-4227-B83C-F3EB4B871318}" srcOrd="0" destOrd="0" presId="urn:microsoft.com/office/officeart/2005/8/layout/chevron2"/>
    <dgm:cxn modelId="{D68B6374-E607-4EAA-B0EC-9F7FE1964F04}" type="presOf" srcId="{C7556379-B4BE-42CF-908E-9994A8CAB56A}" destId="{15078AF8-EA19-410E-A3E2-227CA4FD9A74}" srcOrd="0" destOrd="0" presId="urn:microsoft.com/office/officeart/2005/8/layout/chevron2"/>
    <dgm:cxn modelId="{A0DAB608-6DA3-40AF-87BD-94EE7917EF8E}" srcId="{67B773FF-FC47-43A6-A490-C635521917F0}" destId="{8161E4E6-3EC0-44DC-BDDF-ED21298C7C65}" srcOrd="2" destOrd="0" parTransId="{0F051863-ED05-4E0D-AF3D-D117A8C126F6}" sibTransId="{BF453745-1944-4741-A3B1-31A2320A0ECA}"/>
    <dgm:cxn modelId="{8693ABC2-761F-413A-BDF1-59D17BA80694}" srcId="{67B773FF-FC47-43A6-A490-C635521917F0}" destId="{53DFDE23-DA8C-4566-9F8A-6DAF77C4A8E3}" srcOrd="0" destOrd="0" parTransId="{F10EF735-346B-4D48-90E6-77D1497FBCD1}" sibTransId="{8A1E27B4-0235-4BBE-8355-8F875F462D1A}"/>
    <dgm:cxn modelId="{7AA46946-0E1C-40E5-8577-D71D44F3F570}" srcId="{8161E4E6-3EC0-44DC-BDDF-ED21298C7C65}" destId="{1AB57F5A-32D7-4F9B-81F2-1F999290ABCB}" srcOrd="0" destOrd="0" parTransId="{18461C5E-1C85-454B-9C5B-D2937609FBF0}" sibTransId="{F538C087-7BF5-49E1-8B11-F399065BD093}"/>
    <dgm:cxn modelId="{8B25D3EF-095C-422C-A83A-E400B2BE5C87}" srcId="{67B773FF-FC47-43A6-A490-C635521917F0}" destId="{C7556379-B4BE-42CF-908E-9994A8CAB56A}" srcOrd="1" destOrd="0" parTransId="{9AA8DCCB-E238-4375-BE47-50C514C7BC66}" sibTransId="{78727F73-3551-49F2-A459-12E3A26AAD22}"/>
    <dgm:cxn modelId="{C547D360-D5B2-4878-A334-72A58F75EFA5}" srcId="{53DFDE23-DA8C-4566-9F8A-6DAF77C4A8E3}" destId="{CACF444A-CEFF-42AA-95D5-72A95ACFB765}" srcOrd="0" destOrd="0" parTransId="{97CCD820-F9DF-47CA-BD2E-56554FCEB469}" sibTransId="{3A927BF0-1749-4F2B-BD87-63AB7BE2822A}"/>
    <dgm:cxn modelId="{182C3334-4670-4797-9EB0-42B08DD663B6}" type="presOf" srcId="{53DFDE23-DA8C-4566-9F8A-6DAF77C4A8E3}" destId="{D306D400-DD99-417C-9DD4-E8DFBD115D50}" srcOrd="0" destOrd="0" presId="urn:microsoft.com/office/officeart/2005/8/layout/chevron2"/>
    <dgm:cxn modelId="{4D55F3B7-F879-4B67-8682-B77FAC14E2B3}" type="presOf" srcId="{67B773FF-FC47-43A6-A490-C635521917F0}" destId="{BAA13ADB-EDC6-47EC-8370-32437AA2CCF8}" srcOrd="0" destOrd="0" presId="urn:microsoft.com/office/officeart/2005/8/layout/chevron2"/>
    <dgm:cxn modelId="{AE672E9B-A7EE-43BA-A397-FDED50713E18}" type="presOf" srcId="{8161E4E6-3EC0-44DC-BDDF-ED21298C7C65}" destId="{9A4F4AF0-C8A6-410F-AF2A-E8CE7937DA18}" srcOrd="0" destOrd="0" presId="urn:microsoft.com/office/officeart/2005/8/layout/chevron2"/>
    <dgm:cxn modelId="{76937697-BBCE-4F85-8C2A-1FA354733642}" srcId="{C7556379-B4BE-42CF-908E-9994A8CAB56A}" destId="{984E255A-6E92-413C-AE59-78FE2F4FB6DE}" srcOrd="0" destOrd="0" parTransId="{3F6F3F4F-C370-47E4-B671-5F5C9693C79B}" sibTransId="{379652B5-2F15-4F43-9B4E-F5A8B68A204F}"/>
    <dgm:cxn modelId="{40F3EE34-9CD1-4EC4-9227-BF07E4EAB62C}" type="presOf" srcId="{1AB57F5A-32D7-4F9B-81F2-1F999290ABCB}" destId="{BDBC0A6A-751B-4E99-B92B-843B2FFF34CB}" srcOrd="0" destOrd="0" presId="urn:microsoft.com/office/officeart/2005/8/layout/chevron2"/>
    <dgm:cxn modelId="{F1A18CE0-8E4B-4664-AA9A-CF8860BF3C47}" type="presOf" srcId="{CACF444A-CEFF-42AA-95D5-72A95ACFB765}" destId="{2DD195BB-FE17-4D6D-8CFB-A81F4C2CFB05}" srcOrd="0" destOrd="0" presId="urn:microsoft.com/office/officeart/2005/8/layout/chevron2"/>
    <dgm:cxn modelId="{F6034BA1-5B7C-4B57-8F09-35D0060BB2EC}" type="presParOf" srcId="{BAA13ADB-EDC6-47EC-8370-32437AA2CCF8}" destId="{A8EA0544-D0BD-4C6A-B2A8-90083D4636B6}" srcOrd="0" destOrd="0" presId="urn:microsoft.com/office/officeart/2005/8/layout/chevron2"/>
    <dgm:cxn modelId="{BA1D4B81-78F5-46E8-8111-C86E76C8D2EF}" type="presParOf" srcId="{A8EA0544-D0BD-4C6A-B2A8-90083D4636B6}" destId="{D306D400-DD99-417C-9DD4-E8DFBD115D50}" srcOrd="0" destOrd="0" presId="urn:microsoft.com/office/officeart/2005/8/layout/chevron2"/>
    <dgm:cxn modelId="{B621D98A-133D-41AD-B537-AB9D237BAC3D}" type="presParOf" srcId="{A8EA0544-D0BD-4C6A-B2A8-90083D4636B6}" destId="{2DD195BB-FE17-4D6D-8CFB-A81F4C2CFB05}" srcOrd="1" destOrd="0" presId="urn:microsoft.com/office/officeart/2005/8/layout/chevron2"/>
    <dgm:cxn modelId="{C6D0F392-C5F1-40DE-A3DC-F0E033F76E0C}" type="presParOf" srcId="{BAA13ADB-EDC6-47EC-8370-32437AA2CCF8}" destId="{241DE9F8-EBF7-43BA-8F7C-BD109E065C12}" srcOrd="1" destOrd="0" presId="urn:microsoft.com/office/officeart/2005/8/layout/chevron2"/>
    <dgm:cxn modelId="{1581D3C8-B3A2-45B3-A25E-CA84070BB504}" type="presParOf" srcId="{BAA13ADB-EDC6-47EC-8370-32437AA2CCF8}" destId="{47D3A9FA-0A7A-4649-885A-D0CF5D4FDC92}" srcOrd="2" destOrd="0" presId="urn:microsoft.com/office/officeart/2005/8/layout/chevron2"/>
    <dgm:cxn modelId="{2CD82B67-24F8-4F04-8B72-6E73335D186E}" type="presParOf" srcId="{47D3A9FA-0A7A-4649-885A-D0CF5D4FDC92}" destId="{15078AF8-EA19-410E-A3E2-227CA4FD9A74}" srcOrd="0" destOrd="0" presId="urn:microsoft.com/office/officeart/2005/8/layout/chevron2"/>
    <dgm:cxn modelId="{2AF2B3DB-9441-400F-AC42-A796A2465797}" type="presParOf" srcId="{47D3A9FA-0A7A-4649-885A-D0CF5D4FDC92}" destId="{BE4A0DAF-8AB9-4227-B83C-F3EB4B871318}" srcOrd="1" destOrd="0" presId="urn:microsoft.com/office/officeart/2005/8/layout/chevron2"/>
    <dgm:cxn modelId="{36FF1B7A-FBF3-4483-98B0-7456AD4E4250}" type="presParOf" srcId="{BAA13ADB-EDC6-47EC-8370-32437AA2CCF8}" destId="{0FE8BF98-0B7B-49E5-89A6-AE08EB67256B}" srcOrd="3" destOrd="0" presId="urn:microsoft.com/office/officeart/2005/8/layout/chevron2"/>
    <dgm:cxn modelId="{0614630C-0BE4-4FED-A501-6AB13D637C9F}" type="presParOf" srcId="{BAA13ADB-EDC6-47EC-8370-32437AA2CCF8}" destId="{CBAE8A7C-A242-4D57-968D-836521813A99}" srcOrd="4" destOrd="0" presId="urn:microsoft.com/office/officeart/2005/8/layout/chevron2"/>
    <dgm:cxn modelId="{A684BD63-EF1A-4566-9F0C-B8CDC6DD8052}" type="presParOf" srcId="{CBAE8A7C-A242-4D57-968D-836521813A99}" destId="{9A4F4AF0-C8A6-410F-AF2A-E8CE7937DA18}" srcOrd="0" destOrd="0" presId="urn:microsoft.com/office/officeart/2005/8/layout/chevron2"/>
    <dgm:cxn modelId="{6CFE18D4-3582-4374-85C0-26F5E85BB008}" type="presParOf" srcId="{CBAE8A7C-A242-4D57-968D-836521813A99}" destId="{BDBC0A6A-751B-4E99-B92B-843B2FFF34C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B773FF-FC47-43A6-A490-C635521917F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BF"/>
        </a:p>
      </dgm:t>
    </dgm:pt>
    <dgm:pt modelId="{C7556379-B4BE-42CF-908E-9994A8CAB56A}">
      <dgm:prSet phldrT="[Texte]" phldr="1" custT="1"/>
      <dgm:spPr/>
      <dgm:t>
        <a:bodyPr/>
        <a:lstStyle/>
        <a:p>
          <a:endParaRPr lang="fr-BF" sz="2400"/>
        </a:p>
      </dgm:t>
    </dgm:pt>
    <dgm:pt modelId="{9AA8DCCB-E238-4375-BE47-50C514C7BC66}" type="parTrans" cxnId="{8B25D3EF-095C-422C-A83A-E400B2BE5C87}">
      <dgm:prSet/>
      <dgm:spPr/>
      <dgm:t>
        <a:bodyPr/>
        <a:lstStyle/>
        <a:p>
          <a:endParaRPr lang="fr-BF" sz="2400"/>
        </a:p>
      </dgm:t>
    </dgm:pt>
    <dgm:pt modelId="{78727F73-3551-49F2-A459-12E3A26AAD22}" type="sibTrans" cxnId="{8B25D3EF-095C-422C-A83A-E400B2BE5C87}">
      <dgm:prSet/>
      <dgm:spPr/>
      <dgm:t>
        <a:bodyPr/>
        <a:lstStyle/>
        <a:p>
          <a:endParaRPr lang="fr-BF" sz="2400"/>
        </a:p>
      </dgm:t>
    </dgm:pt>
    <dgm:pt modelId="{984E255A-6E92-413C-AE59-78FE2F4FB6DE}">
      <dgm:prSet phldrT="[Texte]" custT="1"/>
      <dgm:spPr/>
      <dgm:t>
        <a:bodyPr/>
        <a:lstStyle/>
        <a:p>
          <a:pPr>
            <a:buFont typeface="Wingdings"/>
            <a:buChar char="§"/>
          </a:pPr>
          <a:endParaRPr lang="fr-BF" sz="2400" dirty="0"/>
        </a:p>
      </dgm:t>
    </dgm:pt>
    <dgm:pt modelId="{3F6F3F4F-C370-47E4-B671-5F5C9693C79B}" type="parTrans" cxnId="{76937697-BBCE-4F85-8C2A-1FA354733642}">
      <dgm:prSet/>
      <dgm:spPr/>
      <dgm:t>
        <a:bodyPr/>
        <a:lstStyle/>
        <a:p>
          <a:endParaRPr lang="fr-BF" sz="2400"/>
        </a:p>
      </dgm:t>
    </dgm:pt>
    <dgm:pt modelId="{379652B5-2F15-4F43-9B4E-F5A8B68A204F}" type="sibTrans" cxnId="{76937697-BBCE-4F85-8C2A-1FA354733642}">
      <dgm:prSet/>
      <dgm:spPr/>
      <dgm:t>
        <a:bodyPr/>
        <a:lstStyle/>
        <a:p>
          <a:endParaRPr lang="fr-BF" sz="2400"/>
        </a:p>
      </dgm:t>
    </dgm:pt>
    <dgm:pt modelId="{8161E4E6-3EC0-44DC-BDDF-ED21298C7C65}">
      <dgm:prSet phldrT="[Texte]" phldr="1" custT="1"/>
      <dgm:spPr/>
      <dgm:t>
        <a:bodyPr/>
        <a:lstStyle/>
        <a:p>
          <a:endParaRPr lang="fr-BF" sz="2400"/>
        </a:p>
      </dgm:t>
    </dgm:pt>
    <dgm:pt modelId="{0F051863-ED05-4E0D-AF3D-D117A8C126F6}" type="parTrans" cxnId="{A0DAB608-6DA3-40AF-87BD-94EE7917EF8E}">
      <dgm:prSet/>
      <dgm:spPr/>
      <dgm:t>
        <a:bodyPr/>
        <a:lstStyle/>
        <a:p>
          <a:endParaRPr lang="fr-BF" sz="2400"/>
        </a:p>
      </dgm:t>
    </dgm:pt>
    <dgm:pt modelId="{BF453745-1944-4741-A3B1-31A2320A0ECA}" type="sibTrans" cxnId="{A0DAB608-6DA3-40AF-87BD-94EE7917EF8E}">
      <dgm:prSet/>
      <dgm:spPr/>
      <dgm:t>
        <a:bodyPr/>
        <a:lstStyle/>
        <a:p>
          <a:endParaRPr lang="fr-BF" sz="2400"/>
        </a:p>
      </dgm:t>
    </dgm:pt>
    <dgm:pt modelId="{1AB57F5A-32D7-4F9B-81F2-1F999290ABCB}">
      <dgm:prSet phldrT="[Texte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2400" dirty="0">
              <a:latin typeface="Arial"/>
              <a:cs typeface="Arial"/>
            </a:rPr>
            <a:t>Au Burkina Faso, l’analyse du suivi de financement public de la nutrition </a:t>
          </a:r>
          <a:r>
            <a:rPr lang="fr-FR" sz="2400" b="1" dirty="0">
              <a:latin typeface="Arial"/>
              <a:cs typeface="Arial"/>
            </a:rPr>
            <a:t>de 2019 à 2021 a révélé que l’allocation du budget à la nutrition est passée de 1,11% à 1,72%</a:t>
          </a:r>
          <a:endParaRPr lang="fr-BF" sz="2400" dirty="0"/>
        </a:p>
        <a:p>
          <a:pPr marL="228600" lvl="1" indent="0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endParaRPr lang="fr-BF" sz="2400" dirty="0"/>
        </a:p>
      </dgm:t>
    </dgm:pt>
    <dgm:pt modelId="{18461C5E-1C85-454B-9C5B-D2937609FBF0}" type="parTrans" cxnId="{7AA46946-0E1C-40E5-8577-D71D44F3F570}">
      <dgm:prSet/>
      <dgm:spPr/>
      <dgm:t>
        <a:bodyPr/>
        <a:lstStyle/>
        <a:p>
          <a:endParaRPr lang="fr-BF" sz="2400"/>
        </a:p>
      </dgm:t>
    </dgm:pt>
    <dgm:pt modelId="{F538C087-7BF5-49E1-8B11-F399065BD093}" type="sibTrans" cxnId="{7AA46946-0E1C-40E5-8577-D71D44F3F570}">
      <dgm:prSet/>
      <dgm:spPr/>
      <dgm:t>
        <a:bodyPr/>
        <a:lstStyle/>
        <a:p>
          <a:endParaRPr lang="fr-BF" sz="2400"/>
        </a:p>
      </dgm:t>
    </dgm:pt>
    <dgm:pt modelId="{25BD449E-BABA-4FBE-91EE-9A50FFC4086A}">
      <dgm:prSet custT="1"/>
      <dgm:spPr/>
      <dgm:t>
        <a:bodyPr/>
        <a:lstStyle/>
        <a:p>
          <a:pPr>
            <a:buFont typeface="Wingdings"/>
            <a:buNone/>
          </a:pPr>
          <a:r>
            <a:rPr lang="fr-FR" sz="2400" dirty="0">
              <a:latin typeface="Arial"/>
              <a:cs typeface="Arial"/>
            </a:rPr>
            <a:t>L’évaluation des coûts a montré que </a:t>
          </a:r>
          <a:r>
            <a:rPr lang="fr-FR" sz="2400" b="1" dirty="0">
              <a:latin typeface="Arial"/>
              <a:cs typeface="Arial"/>
            </a:rPr>
            <a:t>seulement 0,1 % à 12,8 % du budget total ont été alloués aux activités de données</a:t>
          </a:r>
          <a:r>
            <a:rPr lang="fr-FR" sz="2400" dirty="0">
              <a:latin typeface="Arial"/>
              <a:cs typeface="Arial"/>
            </a:rPr>
            <a:t>, de suivi et d'évaluation.</a:t>
          </a:r>
        </a:p>
      </dgm:t>
    </dgm:pt>
    <dgm:pt modelId="{B92E9460-4F7B-4A9E-AB6F-79449222798B}" type="parTrans" cxnId="{CD789763-A077-4C28-8D38-ECDE5648613B}">
      <dgm:prSet/>
      <dgm:spPr/>
      <dgm:t>
        <a:bodyPr/>
        <a:lstStyle/>
        <a:p>
          <a:endParaRPr lang="fr-BF" sz="2400"/>
        </a:p>
      </dgm:t>
    </dgm:pt>
    <dgm:pt modelId="{0EA932C5-1101-4724-869C-9105127FE336}" type="sibTrans" cxnId="{CD789763-A077-4C28-8D38-ECDE5648613B}">
      <dgm:prSet/>
      <dgm:spPr/>
      <dgm:t>
        <a:bodyPr/>
        <a:lstStyle/>
        <a:p>
          <a:endParaRPr lang="fr-BF" sz="2400"/>
        </a:p>
      </dgm:t>
    </dgm:pt>
    <dgm:pt modelId="{BAA13ADB-EDC6-47EC-8370-32437AA2CCF8}" type="pres">
      <dgm:prSet presAssocID="{67B773FF-FC47-43A6-A490-C635521917F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47D3A9FA-0A7A-4649-885A-D0CF5D4FDC92}" type="pres">
      <dgm:prSet presAssocID="{C7556379-B4BE-42CF-908E-9994A8CAB56A}" presName="composite" presStyleCnt="0"/>
      <dgm:spPr/>
    </dgm:pt>
    <dgm:pt modelId="{15078AF8-EA19-410E-A3E2-227CA4FD9A74}" type="pres">
      <dgm:prSet presAssocID="{C7556379-B4BE-42CF-908E-9994A8CAB56A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E4A0DAF-8AB9-4227-B83C-F3EB4B871318}" type="pres">
      <dgm:prSet presAssocID="{C7556379-B4BE-42CF-908E-9994A8CAB56A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FE8BF98-0B7B-49E5-89A6-AE08EB67256B}" type="pres">
      <dgm:prSet presAssocID="{78727F73-3551-49F2-A459-12E3A26AAD22}" presName="sp" presStyleCnt="0"/>
      <dgm:spPr/>
    </dgm:pt>
    <dgm:pt modelId="{CBAE8A7C-A242-4D57-968D-836521813A99}" type="pres">
      <dgm:prSet presAssocID="{8161E4E6-3EC0-44DC-BDDF-ED21298C7C65}" presName="composite" presStyleCnt="0"/>
      <dgm:spPr/>
    </dgm:pt>
    <dgm:pt modelId="{9A4F4AF0-C8A6-410F-AF2A-E8CE7937DA18}" type="pres">
      <dgm:prSet presAssocID="{8161E4E6-3EC0-44DC-BDDF-ED21298C7C65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DBC0A6A-751B-4E99-B92B-843B2FFF34CB}" type="pres">
      <dgm:prSet presAssocID="{8161E4E6-3EC0-44DC-BDDF-ED21298C7C65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0AE7087-12BD-40D2-9BAE-FE5BDAC4887F}" type="presOf" srcId="{984E255A-6E92-413C-AE59-78FE2F4FB6DE}" destId="{BE4A0DAF-8AB9-4227-B83C-F3EB4B871318}" srcOrd="0" destOrd="0" presId="urn:microsoft.com/office/officeart/2005/8/layout/chevron2"/>
    <dgm:cxn modelId="{D68B6374-E607-4EAA-B0EC-9F7FE1964F04}" type="presOf" srcId="{C7556379-B4BE-42CF-908E-9994A8CAB56A}" destId="{15078AF8-EA19-410E-A3E2-227CA4FD9A74}" srcOrd="0" destOrd="0" presId="urn:microsoft.com/office/officeart/2005/8/layout/chevron2"/>
    <dgm:cxn modelId="{A0DAB608-6DA3-40AF-87BD-94EE7917EF8E}" srcId="{67B773FF-FC47-43A6-A490-C635521917F0}" destId="{8161E4E6-3EC0-44DC-BDDF-ED21298C7C65}" srcOrd="1" destOrd="0" parTransId="{0F051863-ED05-4E0D-AF3D-D117A8C126F6}" sibTransId="{BF453745-1944-4741-A3B1-31A2320A0ECA}"/>
    <dgm:cxn modelId="{CD789763-A077-4C28-8D38-ECDE5648613B}" srcId="{C7556379-B4BE-42CF-908E-9994A8CAB56A}" destId="{25BD449E-BABA-4FBE-91EE-9A50FFC4086A}" srcOrd="1" destOrd="0" parTransId="{B92E9460-4F7B-4A9E-AB6F-79449222798B}" sibTransId="{0EA932C5-1101-4724-869C-9105127FE336}"/>
    <dgm:cxn modelId="{7AA46946-0E1C-40E5-8577-D71D44F3F570}" srcId="{8161E4E6-3EC0-44DC-BDDF-ED21298C7C65}" destId="{1AB57F5A-32D7-4F9B-81F2-1F999290ABCB}" srcOrd="0" destOrd="0" parTransId="{18461C5E-1C85-454B-9C5B-D2937609FBF0}" sibTransId="{F538C087-7BF5-49E1-8B11-F399065BD093}"/>
    <dgm:cxn modelId="{8B25D3EF-095C-422C-A83A-E400B2BE5C87}" srcId="{67B773FF-FC47-43A6-A490-C635521917F0}" destId="{C7556379-B4BE-42CF-908E-9994A8CAB56A}" srcOrd="0" destOrd="0" parTransId="{9AA8DCCB-E238-4375-BE47-50C514C7BC66}" sibTransId="{78727F73-3551-49F2-A459-12E3A26AAD22}"/>
    <dgm:cxn modelId="{34196412-7E42-4D05-A262-3692F41336DE}" type="presOf" srcId="{25BD449E-BABA-4FBE-91EE-9A50FFC4086A}" destId="{BE4A0DAF-8AB9-4227-B83C-F3EB4B871318}" srcOrd="0" destOrd="1" presId="urn:microsoft.com/office/officeart/2005/8/layout/chevron2"/>
    <dgm:cxn modelId="{4D55F3B7-F879-4B67-8682-B77FAC14E2B3}" type="presOf" srcId="{67B773FF-FC47-43A6-A490-C635521917F0}" destId="{BAA13ADB-EDC6-47EC-8370-32437AA2CCF8}" srcOrd="0" destOrd="0" presId="urn:microsoft.com/office/officeart/2005/8/layout/chevron2"/>
    <dgm:cxn modelId="{AE672E9B-A7EE-43BA-A397-FDED50713E18}" type="presOf" srcId="{8161E4E6-3EC0-44DC-BDDF-ED21298C7C65}" destId="{9A4F4AF0-C8A6-410F-AF2A-E8CE7937DA18}" srcOrd="0" destOrd="0" presId="urn:microsoft.com/office/officeart/2005/8/layout/chevron2"/>
    <dgm:cxn modelId="{76937697-BBCE-4F85-8C2A-1FA354733642}" srcId="{C7556379-B4BE-42CF-908E-9994A8CAB56A}" destId="{984E255A-6E92-413C-AE59-78FE2F4FB6DE}" srcOrd="0" destOrd="0" parTransId="{3F6F3F4F-C370-47E4-B671-5F5C9693C79B}" sibTransId="{379652B5-2F15-4F43-9B4E-F5A8B68A204F}"/>
    <dgm:cxn modelId="{40F3EE34-9CD1-4EC4-9227-BF07E4EAB62C}" type="presOf" srcId="{1AB57F5A-32D7-4F9B-81F2-1F999290ABCB}" destId="{BDBC0A6A-751B-4E99-B92B-843B2FFF34CB}" srcOrd="0" destOrd="0" presId="urn:microsoft.com/office/officeart/2005/8/layout/chevron2"/>
    <dgm:cxn modelId="{1581D3C8-B3A2-45B3-A25E-CA84070BB504}" type="presParOf" srcId="{BAA13ADB-EDC6-47EC-8370-32437AA2CCF8}" destId="{47D3A9FA-0A7A-4649-885A-D0CF5D4FDC92}" srcOrd="0" destOrd="0" presId="urn:microsoft.com/office/officeart/2005/8/layout/chevron2"/>
    <dgm:cxn modelId="{2CD82B67-24F8-4F04-8B72-6E73335D186E}" type="presParOf" srcId="{47D3A9FA-0A7A-4649-885A-D0CF5D4FDC92}" destId="{15078AF8-EA19-410E-A3E2-227CA4FD9A74}" srcOrd="0" destOrd="0" presId="urn:microsoft.com/office/officeart/2005/8/layout/chevron2"/>
    <dgm:cxn modelId="{2AF2B3DB-9441-400F-AC42-A796A2465797}" type="presParOf" srcId="{47D3A9FA-0A7A-4649-885A-D0CF5D4FDC92}" destId="{BE4A0DAF-8AB9-4227-B83C-F3EB4B871318}" srcOrd="1" destOrd="0" presId="urn:microsoft.com/office/officeart/2005/8/layout/chevron2"/>
    <dgm:cxn modelId="{36FF1B7A-FBF3-4483-98B0-7456AD4E4250}" type="presParOf" srcId="{BAA13ADB-EDC6-47EC-8370-32437AA2CCF8}" destId="{0FE8BF98-0B7B-49E5-89A6-AE08EB67256B}" srcOrd="1" destOrd="0" presId="urn:microsoft.com/office/officeart/2005/8/layout/chevron2"/>
    <dgm:cxn modelId="{0614630C-0BE4-4FED-A501-6AB13D637C9F}" type="presParOf" srcId="{BAA13ADB-EDC6-47EC-8370-32437AA2CCF8}" destId="{CBAE8A7C-A242-4D57-968D-836521813A99}" srcOrd="2" destOrd="0" presId="urn:microsoft.com/office/officeart/2005/8/layout/chevron2"/>
    <dgm:cxn modelId="{A684BD63-EF1A-4566-9F0C-B8CDC6DD8052}" type="presParOf" srcId="{CBAE8A7C-A242-4D57-968D-836521813A99}" destId="{9A4F4AF0-C8A6-410F-AF2A-E8CE7937DA18}" srcOrd="0" destOrd="0" presId="urn:microsoft.com/office/officeart/2005/8/layout/chevron2"/>
    <dgm:cxn modelId="{6CFE18D4-3582-4374-85C0-26F5E85BB008}" type="presParOf" srcId="{CBAE8A7C-A242-4D57-968D-836521813A99}" destId="{BDBC0A6A-751B-4E99-B92B-843B2FFF34C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67CFE3-2AC6-44AF-B6AF-EF7544AD302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BF"/>
        </a:p>
      </dgm:t>
    </dgm:pt>
    <dgm:pt modelId="{6ADC70A3-9D43-4D4B-894B-AB1436A5DAF2}">
      <dgm:prSet phldrT="[Texte]" custT="1"/>
      <dgm:spPr>
        <a:solidFill>
          <a:schemeClr val="accent6"/>
        </a:solidFill>
      </dgm:spPr>
      <dgm:t>
        <a:bodyPr/>
        <a:lstStyle/>
        <a:p>
          <a:r>
            <a:rPr lang="fr-FR" sz="2400" dirty="0">
              <a:latin typeface="Arial"/>
              <a:cs typeface="Arial"/>
            </a:rPr>
            <a:t>Suivre l’atteinte des objectifs de développement durable </a:t>
          </a:r>
          <a:endParaRPr lang="fr-BF" sz="2400" dirty="0"/>
        </a:p>
      </dgm:t>
    </dgm:pt>
    <dgm:pt modelId="{C9E6F89E-BFA6-4B54-A289-53D53A3F30FB}" type="parTrans" cxnId="{E7766B30-A3B6-4EE7-BAA8-33D438885D75}">
      <dgm:prSet/>
      <dgm:spPr/>
      <dgm:t>
        <a:bodyPr/>
        <a:lstStyle/>
        <a:p>
          <a:endParaRPr lang="fr-BF" sz="2400"/>
        </a:p>
      </dgm:t>
    </dgm:pt>
    <dgm:pt modelId="{EACFEA46-8152-458B-AE22-B0C3A3E285A3}" type="sibTrans" cxnId="{E7766B30-A3B6-4EE7-BAA8-33D438885D75}">
      <dgm:prSet/>
      <dgm:spPr/>
      <dgm:t>
        <a:bodyPr/>
        <a:lstStyle/>
        <a:p>
          <a:endParaRPr lang="fr-BF" sz="2400"/>
        </a:p>
      </dgm:t>
    </dgm:pt>
    <dgm:pt modelId="{79FE4CFD-509B-4C68-B078-102D657C0568}">
      <dgm:prSet phldrT="[Texte]" custT="1"/>
      <dgm:spPr>
        <a:solidFill>
          <a:schemeClr val="accent6"/>
        </a:solidFill>
      </dgm:spPr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fr-FR" sz="2400" dirty="0">
              <a:latin typeface="Arial"/>
              <a:cs typeface="Arial"/>
            </a:rPr>
            <a:t>Suivre l’efficacité des politiques publiques rassurent donc les décideurs qui sont disposés à perpétuer les financements ;</a:t>
          </a:r>
          <a:endParaRPr lang="fr-BF" sz="2400" dirty="0"/>
        </a:p>
      </dgm:t>
    </dgm:pt>
    <dgm:pt modelId="{D3AFAD95-86B1-4766-943C-089261F60BC0}" type="parTrans" cxnId="{DBA3F81F-66B4-454E-8F88-4F15881BF1B7}">
      <dgm:prSet/>
      <dgm:spPr/>
      <dgm:t>
        <a:bodyPr/>
        <a:lstStyle/>
        <a:p>
          <a:endParaRPr lang="fr-BF" sz="2400"/>
        </a:p>
      </dgm:t>
    </dgm:pt>
    <dgm:pt modelId="{AF8D5545-8F17-4A6D-98E0-80EB5D0967CB}" type="sibTrans" cxnId="{DBA3F81F-66B4-454E-8F88-4F15881BF1B7}">
      <dgm:prSet/>
      <dgm:spPr/>
      <dgm:t>
        <a:bodyPr/>
        <a:lstStyle/>
        <a:p>
          <a:endParaRPr lang="fr-BF" sz="2400"/>
        </a:p>
      </dgm:t>
    </dgm:pt>
    <dgm:pt modelId="{797577B6-2F3C-4631-BD23-F2E5DB4185D0}">
      <dgm:prSet phldrT="[Texte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fr-FR" sz="2400" dirty="0">
              <a:latin typeface="Arial"/>
              <a:cs typeface="Arial"/>
            </a:rPr>
            <a:t>Rendre compte de l’impact des interventions des partenaires ;</a:t>
          </a:r>
          <a:endParaRPr lang="fr-BF" sz="2400" dirty="0"/>
        </a:p>
      </dgm:t>
    </dgm:pt>
    <dgm:pt modelId="{D5FF90D1-24A2-437F-89BF-73E732DA6FE2}" type="parTrans" cxnId="{C50149F7-F54A-4278-8945-FF922FBB0E3A}">
      <dgm:prSet/>
      <dgm:spPr/>
      <dgm:t>
        <a:bodyPr/>
        <a:lstStyle/>
        <a:p>
          <a:endParaRPr lang="fr-BF" sz="2400"/>
        </a:p>
      </dgm:t>
    </dgm:pt>
    <dgm:pt modelId="{E2FA1377-AEFF-45E2-BF18-CDC2FF7CD13E}" type="sibTrans" cxnId="{C50149F7-F54A-4278-8945-FF922FBB0E3A}">
      <dgm:prSet/>
      <dgm:spPr/>
      <dgm:t>
        <a:bodyPr/>
        <a:lstStyle/>
        <a:p>
          <a:endParaRPr lang="fr-BF" sz="2400"/>
        </a:p>
      </dgm:t>
    </dgm:pt>
    <dgm:pt modelId="{8CC54986-BBC5-4A54-9DC9-0AA2E20B5C8B}">
      <dgm:prSet phldrT="[Texte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fr-FR" sz="2400" dirty="0">
              <a:latin typeface="Arial"/>
              <a:cs typeface="Arial"/>
            </a:rPr>
            <a:t>Orienter les ressources là où le besoin est le plus urgent;</a:t>
          </a:r>
          <a:endParaRPr lang="fr-BF" sz="2400" dirty="0"/>
        </a:p>
      </dgm:t>
    </dgm:pt>
    <dgm:pt modelId="{C01F069F-37FD-4859-9052-14CF7D7D5FE6}" type="parTrans" cxnId="{349C1F67-E9BC-4FAF-A7DF-C956D31A7A39}">
      <dgm:prSet/>
      <dgm:spPr/>
      <dgm:t>
        <a:bodyPr/>
        <a:lstStyle/>
        <a:p>
          <a:endParaRPr lang="fr-BF" sz="2400"/>
        </a:p>
      </dgm:t>
    </dgm:pt>
    <dgm:pt modelId="{911E1612-4C43-473C-89F7-386DA6520A43}" type="sibTrans" cxnId="{349C1F67-E9BC-4FAF-A7DF-C956D31A7A39}">
      <dgm:prSet/>
      <dgm:spPr/>
      <dgm:t>
        <a:bodyPr/>
        <a:lstStyle/>
        <a:p>
          <a:endParaRPr lang="fr-BF" sz="2400"/>
        </a:p>
      </dgm:t>
    </dgm:pt>
    <dgm:pt modelId="{2EF77449-69D0-49E2-9467-E2E9BA8AFF84}">
      <dgm:prSet phldrT="[Texte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fr-FR" sz="2400" dirty="0">
              <a:latin typeface="Arial"/>
              <a:cs typeface="Arial"/>
            </a:rPr>
            <a:t>Faire le plaidoyer pour le financement des interventions.</a:t>
          </a:r>
          <a:endParaRPr lang="fr-BF" sz="2400" dirty="0"/>
        </a:p>
      </dgm:t>
    </dgm:pt>
    <dgm:pt modelId="{22CB5316-F3E7-407C-B4B6-DBC7D65ED655}" type="parTrans" cxnId="{54A1667F-A290-40D7-9329-57E8A1137E11}">
      <dgm:prSet/>
      <dgm:spPr/>
      <dgm:t>
        <a:bodyPr/>
        <a:lstStyle/>
        <a:p>
          <a:endParaRPr lang="fr-BF" sz="2400"/>
        </a:p>
      </dgm:t>
    </dgm:pt>
    <dgm:pt modelId="{DD88FBDE-40F1-45AC-A347-100A994ACFD8}" type="sibTrans" cxnId="{54A1667F-A290-40D7-9329-57E8A1137E11}">
      <dgm:prSet/>
      <dgm:spPr/>
      <dgm:t>
        <a:bodyPr/>
        <a:lstStyle/>
        <a:p>
          <a:endParaRPr lang="fr-BF" sz="2400"/>
        </a:p>
      </dgm:t>
    </dgm:pt>
    <dgm:pt modelId="{7399F7A3-E85D-46C1-B201-82E2D9511B13}" type="pres">
      <dgm:prSet presAssocID="{EF67CFE3-2AC6-44AF-B6AF-EF7544AD302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AFD29DBA-F8EB-4578-A41D-39FBE4BE0FC4}" type="pres">
      <dgm:prSet presAssocID="{6ADC70A3-9D43-4D4B-894B-AB1436A5DAF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5C42808-EF9D-4DD2-9BEF-00709CB2F78F}" type="pres">
      <dgm:prSet presAssocID="{EACFEA46-8152-458B-AE22-B0C3A3E285A3}" presName="sibTrans" presStyleCnt="0"/>
      <dgm:spPr/>
    </dgm:pt>
    <dgm:pt modelId="{ECAA4B89-9F81-42C1-AC77-09B07852CBA3}" type="pres">
      <dgm:prSet presAssocID="{79FE4CFD-509B-4C68-B078-102D657C0568}" presName="node" presStyleLbl="node1" presStyleIdx="1" presStyleCnt="5" custScaleX="16102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01F9DCE-143A-4845-A41B-D8EE15F55004}" type="pres">
      <dgm:prSet presAssocID="{AF8D5545-8F17-4A6D-98E0-80EB5D0967CB}" presName="sibTrans" presStyleCnt="0"/>
      <dgm:spPr/>
    </dgm:pt>
    <dgm:pt modelId="{480FB42C-DB5A-47E7-8484-AED29458AB43}" type="pres">
      <dgm:prSet presAssocID="{797577B6-2F3C-4631-BD23-F2E5DB4185D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AB8B0D9-9122-4010-A55E-A2DA4237BD1A}" type="pres">
      <dgm:prSet presAssocID="{E2FA1377-AEFF-45E2-BF18-CDC2FF7CD13E}" presName="sibTrans" presStyleCnt="0"/>
      <dgm:spPr/>
    </dgm:pt>
    <dgm:pt modelId="{56FB88FB-E245-4687-9273-276AC49A5866}" type="pres">
      <dgm:prSet presAssocID="{8CC54986-BBC5-4A54-9DC9-0AA2E20B5C8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EF497A0-5FAA-4E80-9403-770F073EF3A3}" type="pres">
      <dgm:prSet presAssocID="{911E1612-4C43-473C-89F7-386DA6520A43}" presName="sibTrans" presStyleCnt="0"/>
      <dgm:spPr/>
    </dgm:pt>
    <dgm:pt modelId="{6D118BB8-BC46-480D-8C28-A69A54AE6C05}" type="pres">
      <dgm:prSet presAssocID="{2EF77449-69D0-49E2-9467-E2E9BA8AFF84}" presName="node" presStyleLbl="node1" presStyleIdx="4" presStyleCnt="5" custLinFactNeighborX="-1408" custLinFactNeighborY="-879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E7766B30-A3B6-4EE7-BAA8-33D438885D75}" srcId="{EF67CFE3-2AC6-44AF-B6AF-EF7544AD302C}" destId="{6ADC70A3-9D43-4D4B-894B-AB1436A5DAF2}" srcOrd="0" destOrd="0" parTransId="{C9E6F89E-BFA6-4B54-A289-53D53A3F30FB}" sibTransId="{EACFEA46-8152-458B-AE22-B0C3A3E285A3}"/>
    <dgm:cxn modelId="{894B6CC9-1DF2-4BA5-A424-80AA1EE8D3FA}" type="presOf" srcId="{6ADC70A3-9D43-4D4B-894B-AB1436A5DAF2}" destId="{AFD29DBA-F8EB-4578-A41D-39FBE4BE0FC4}" srcOrd="0" destOrd="0" presId="urn:microsoft.com/office/officeart/2005/8/layout/default"/>
    <dgm:cxn modelId="{D63AFF40-999F-46D1-9C04-937250F1BDCC}" type="presOf" srcId="{EF67CFE3-2AC6-44AF-B6AF-EF7544AD302C}" destId="{7399F7A3-E85D-46C1-B201-82E2D9511B13}" srcOrd="0" destOrd="0" presId="urn:microsoft.com/office/officeart/2005/8/layout/default"/>
    <dgm:cxn modelId="{90485D77-A430-4D46-A2E1-6009ADD937A8}" type="presOf" srcId="{797577B6-2F3C-4631-BD23-F2E5DB4185D0}" destId="{480FB42C-DB5A-47E7-8484-AED29458AB43}" srcOrd="0" destOrd="0" presId="urn:microsoft.com/office/officeart/2005/8/layout/default"/>
    <dgm:cxn modelId="{9096CF53-FBA8-4EA9-A327-EC92647419CE}" type="presOf" srcId="{8CC54986-BBC5-4A54-9DC9-0AA2E20B5C8B}" destId="{56FB88FB-E245-4687-9273-276AC49A5866}" srcOrd="0" destOrd="0" presId="urn:microsoft.com/office/officeart/2005/8/layout/default"/>
    <dgm:cxn modelId="{54A1667F-A290-40D7-9329-57E8A1137E11}" srcId="{EF67CFE3-2AC6-44AF-B6AF-EF7544AD302C}" destId="{2EF77449-69D0-49E2-9467-E2E9BA8AFF84}" srcOrd="4" destOrd="0" parTransId="{22CB5316-F3E7-407C-B4B6-DBC7D65ED655}" sibTransId="{DD88FBDE-40F1-45AC-A347-100A994ACFD8}"/>
    <dgm:cxn modelId="{BE96078F-B929-4A3A-B854-90DB4359FDCF}" type="presOf" srcId="{2EF77449-69D0-49E2-9467-E2E9BA8AFF84}" destId="{6D118BB8-BC46-480D-8C28-A69A54AE6C05}" srcOrd="0" destOrd="0" presId="urn:microsoft.com/office/officeart/2005/8/layout/default"/>
    <dgm:cxn modelId="{DBA3F81F-66B4-454E-8F88-4F15881BF1B7}" srcId="{EF67CFE3-2AC6-44AF-B6AF-EF7544AD302C}" destId="{79FE4CFD-509B-4C68-B078-102D657C0568}" srcOrd="1" destOrd="0" parTransId="{D3AFAD95-86B1-4766-943C-089261F60BC0}" sibTransId="{AF8D5545-8F17-4A6D-98E0-80EB5D0967CB}"/>
    <dgm:cxn modelId="{F6432A05-107C-4EAF-BC61-FD731E3D2D32}" type="presOf" srcId="{79FE4CFD-509B-4C68-B078-102D657C0568}" destId="{ECAA4B89-9F81-42C1-AC77-09B07852CBA3}" srcOrd="0" destOrd="0" presId="urn:microsoft.com/office/officeart/2005/8/layout/default"/>
    <dgm:cxn modelId="{349C1F67-E9BC-4FAF-A7DF-C956D31A7A39}" srcId="{EF67CFE3-2AC6-44AF-B6AF-EF7544AD302C}" destId="{8CC54986-BBC5-4A54-9DC9-0AA2E20B5C8B}" srcOrd="3" destOrd="0" parTransId="{C01F069F-37FD-4859-9052-14CF7D7D5FE6}" sibTransId="{911E1612-4C43-473C-89F7-386DA6520A43}"/>
    <dgm:cxn modelId="{C50149F7-F54A-4278-8945-FF922FBB0E3A}" srcId="{EF67CFE3-2AC6-44AF-B6AF-EF7544AD302C}" destId="{797577B6-2F3C-4631-BD23-F2E5DB4185D0}" srcOrd="2" destOrd="0" parTransId="{D5FF90D1-24A2-437F-89BF-73E732DA6FE2}" sibTransId="{E2FA1377-AEFF-45E2-BF18-CDC2FF7CD13E}"/>
    <dgm:cxn modelId="{73A85439-D81D-42E0-8F3E-C2E529AF99F0}" type="presParOf" srcId="{7399F7A3-E85D-46C1-B201-82E2D9511B13}" destId="{AFD29DBA-F8EB-4578-A41D-39FBE4BE0FC4}" srcOrd="0" destOrd="0" presId="urn:microsoft.com/office/officeart/2005/8/layout/default"/>
    <dgm:cxn modelId="{F943990D-0D82-48E9-AE4D-E3CCB4FE1A79}" type="presParOf" srcId="{7399F7A3-E85D-46C1-B201-82E2D9511B13}" destId="{55C42808-EF9D-4DD2-9BEF-00709CB2F78F}" srcOrd="1" destOrd="0" presId="urn:microsoft.com/office/officeart/2005/8/layout/default"/>
    <dgm:cxn modelId="{175305D2-DA34-4B4D-A02C-AD531A12C90E}" type="presParOf" srcId="{7399F7A3-E85D-46C1-B201-82E2D9511B13}" destId="{ECAA4B89-9F81-42C1-AC77-09B07852CBA3}" srcOrd="2" destOrd="0" presId="urn:microsoft.com/office/officeart/2005/8/layout/default"/>
    <dgm:cxn modelId="{0E417C7A-EAB8-45A6-B0D8-16F6CC465813}" type="presParOf" srcId="{7399F7A3-E85D-46C1-B201-82E2D9511B13}" destId="{901F9DCE-143A-4845-A41B-D8EE15F55004}" srcOrd="3" destOrd="0" presId="urn:microsoft.com/office/officeart/2005/8/layout/default"/>
    <dgm:cxn modelId="{DBA57828-D6B9-47C4-8A80-64B14C9949DA}" type="presParOf" srcId="{7399F7A3-E85D-46C1-B201-82E2D9511B13}" destId="{480FB42C-DB5A-47E7-8484-AED29458AB43}" srcOrd="4" destOrd="0" presId="urn:microsoft.com/office/officeart/2005/8/layout/default"/>
    <dgm:cxn modelId="{784EB424-DBC1-4DEF-9EDA-663D8C82704D}" type="presParOf" srcId="{7399F7A3-E85D-46C1-B201-82E2D9511B13}" destId="{DAB8B0D9-9122-4010-A55E-A2DA4237BD1A}" srcOrd="5" destOrd="0" presId="urn:microsoft.com/office/officeart/2005/8/layout/default"/>
    <dgm:cxn modelId="{B2963344-9699-4393-A15A-1DE0C78D4F28}" type="presParOf" srcId="{7399F7A3-E85D-46C1-B201-82E2D9511B13}" destId="{56FB88FB-E245-4687-9273-276AC49A5866}" srcOrd="6" destOrd="0" presId="urn:microsoft.com/office/officeart/2005/8/layout/default"/>
    <dgm:cxn modelId="{B85BDA9B-7A82-4272-AF4A-ED029E9D1264}" type="presParOf" srcId="{7399F7A3-E85D-46C1-B201-82E2D9511B13}" destId="{0EF497A0-5FAA-4E80-9403-770F073EF3A3}" srcOrd="7" destOrd="0" presId="urn:microsoft.com/office/officeart/2005/8/layout/default"/>
    <dgm:cxn modelId="{3A9889E4-B227-4517-AD7B-D006ADFF9DBE}" type="presParOf" srcId="{7399F7A3-E85D-46C1-B201-82E2D9511B13}" destId="{6D118BB8-BC46-480D-8C28-A69A54AE6C05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06D400-DD99-417C-9DD4-E8DFBD115D50}">
      <dsp:nvSpPr>
        <dsp:cNvPr id="0" name=""/>
        <dsp:cNvSpPr/>
      </dsp:nvSpPr>
      <dsp:spPr>
        <a:xfrm rot="5400000">
          <a:off x="-289435" y="295165"/>
          <a:ext cx="1929572" cy="13507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BF" sz="2400" kern="1200"/>
        </a:p>
      </dsp:txBody>
      <dsp:txXfrm rot="-5400000">
        <a:off x="1" y="681079"/>
        <a:ext cx="1350700" cy="578872"/>
      </dsp:txXfrm>
    </dsp:sp>
    <dsp:sp modelId="{2DD195BB-FE17-4D6D-8CFB-A81F4C2CFB05}">
      <dsp:nvSpPr>
        <dsp:cNvPr id="0" name=""/>
        <dsp:cNvSpPr/>
      </dsp:nvSpPr>
      <dsp:spPr>
        <a:xfrm rot="5400000">
          <a:off x="5215551" y="-3859121"/>
          <a:ext cx="1254221" cy="898392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/>
            <a:buChar char="••"/>
          </a:pPr>
          <a:r>
            <a:rPr lang="fr-FR" sz="2400" kern="1200" baseline="0" dirty="0">
              <a:latin typeface="Arial"/>
              <a:cs typeface="Arial"/>
            </a:rPr>
            <a:t>En 2014, le rapport mondial sur la nutrition a appelé à une </a:t>
          </a:r>
          <a:r>
            <a:rPr lang="fr-FR" sz="2400" i="1" kern="1200" baseline="0" dirty="0">
              <a:latin typeface="Arial"/>
              <a:cs typeface="Arial"/>
            </a:rPr>
            <a:t>« révolution des données nutritionnelles » </a:t>
          </a:r>
          <a:r>
            <a:rPr lang="fr-FR" sz="2400" kern="1200" baseline="0" dirty="0">
              <a:latin typeface="Arial"/>
              <a:cs typeface="Arial"/>
            </a:rPr>
            <a:t>pour accélérer les progrès vers les objectifs mondiaux de l’assemblée mondiale et  de soutenir la réalisation des ODD.</a:t>
          </a:r>
          <a:endParaRPr lang="fr-BF" sz="2400" kern="1200" dirty="0"/>
        </a:p>
      </dsp:txBody>
      <dsp:txXfrm rot="-5400000">
        <a:off x="1350700" y="66956"/>
        <a:ext cx="8922698" cy="1131769"/>
      </dsp:txXfrm>
    </dsp:sp>
    <dsp:sp modelId="{15078AF8-EA19-410E-A3E2-227CA4FD9A74}">
      <dsp:nvSpPr>
        <dsp:cNvPr id="0" name=""/>
        <dsp:cNvSpPr/>
      </dsp:nvSpPr>
      <dsp:spPr>
        <a:xfrm rot="5400000">
          <a:off x="-289435" y="2033983"/>
          <a:ext cx="1929572" cy="13507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BF" sz="2400" kern="1200"/>
        </a:p>
      </dsp:txBody>
      <dsp:txXfrm rot="-5400000">
        <a:off x="1" y="2419897"/>
        <a:ext cx="1350700" cy="578872"/>
      </dsp:txXfrm>
    </dsp:sp>
    <dsp:sp modelId="{BE4A0DAF-8AB9-4227-B83C-F3EB4B871318}">
      <dsp:nvSpPr>
        <dsp:cNvPr id="0" name=""/>
        <dsp:cNvSpPr/>
      </dsp:nvSpPr>
      <dsp:spPr>
        <a:xfrm rot="5400000">
          <a:off x="5215551" y="-2120303"/>
          <a:ext cx="1254221" cy="898392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/>
            <a:buChar char="••"/>
          </a:pPr>
          <a:r>
            <a:rPr lang="fr-FR" sz="2400" kern="1200" dirty="0">
              <a:latin typeface="Arial"/>
              <a:cs typeface="Arial"/>
            </a:rPr>
            <a:t>Une étude réalisée en 2019 sur les plans nationaux de nutrition du mouvement SUN a révélé que seuls 33 pays sur 58 avaient des plans chiffrés comportant des sections sur les données, le suivi et l'évaluation.</a:t>
          </a:r>
          <a:endParaRPr lang="fr-BF" sz="2400" kern="1200" dirty="0"/>
        </a:p>
      </dsp:txBody>
      <dsp:txXfrm rot="-5400000">
        <a:off x="1350700" y="1805774"/>
        <a:ext cx="8922698" cy="1131769"/>
      </dsp:txXfrm>
    </dsp:sp>
    <dsp:sp modelId="{9A4F4AF0-C8A6-410F-AF2A-E8CE7937DA18}">
      <dsp:nvSpPr>
        <dsp:cNvPr id="0" name=""/>
        <dsp:cNvSpPr/>
      </dsp:nvSpPr>
      <dsp:spPr>
        <a:xfrm rot="5400000">
          <a:off x="-289435" y="3772801"/>
          <a:ext cx="1929572" cy="13507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BF" sz="2400" kern="1200"/>
        </a:p>
      </dsp:txBody>
      <dsp:txXfrm rot="-5400000">
        <a:off x="1" y="4158715"/>
        <a:ext cx="1350700" cy="578872"/>
      </dsp:txXfrm>
    </dsp:sp>
    <dsp:sp modelId="{BDBC0A6A-751B-4E99-B92B-843B2FFF34CB}">
      <dsp:nvSpPr>
        <dsp:cNvPr id="0" name=""/>
        <dsp:cNvSpPr/>
      </dsp:nvSpPr>
      <dsp:spPr>
        <a:xfrm rot="5400000">
          <a:off x="5215551" y="-381485"/>
          <a:ext cx="1254221" cy="898392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400" kern="1200" dirty="0">
              <a:latin typeface="Arial"/>
              <a:cs typeface="Arial"/>
            </a:rPr>
            <a:t>Des systèmes de données et d’informations nutritionnelles plus solides nécessitent des investissements stratégiques dans les systèmes sectoriels et multisectoriels.</a:t>
          </a:r>
          <a:endParaRPr lang="fr-BF" sz="2400" kern="1200" dirty="0"/>
        </a:p>
      </dsp:txBody>
      <dsp:txXfrm rot="-5400000">
        <a:off x="1350700" y="3544592"/>
        <a:ext cx="8922698" cy="11317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078AF8-EA19-410E-A3E2-227CA4FD9A74}">
      <dsp:nvSpPr>
        <dsp:cNvPr id="0" name=""/>
        <dsp:cNvSpPr/>
      </dsp:nvSpPr>
      <dsp:spPr>
        <a:xfrm rot="5400000">
          <a:off x="-427037" y="430174"/>
          <a:ext cx="2846916" cy="19928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BF" sz="2400" kern="1200"/>
        </a:p>
      </dsp:txBody>
      <dsp:txXfrm rot="-5400000">
        <a:off x="1" y="999558"/>
        <a:ext cx="1992841" cy="854075"/>
      </dsp:txXfrm>
    </dsp:sp>
    <dsp:sp modelId="{BE4A0DAF-8AB9-4227-B83C-F3EB4B871318}">
      <dsp:nvSpPr>
        <dsp:cNvPr id="0" name=""/>
        <dsp:cNvSpPr/>
      </dsp:nvSpPr>
      <dsp:spPr>
        <a:xfrm rot="5400000">
          <a:off x="5238485" y="-3242506"/>
          <a:ext cx="1850495" cy="834178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/>
            <a:buChar char="••"/>
          </a:pPr>
          <a:endParaRPr lang="fr-BF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/>
            <a:buChar char="••"/>
          </a:pPr>
          <a:r>
            <a:rPr lang="fr-FR" sz="2400" kern="1200" dirty="0">
              <a:latin typeface="Arial"/>
              <a:cs typeface="Arial"/>
            </a:rPr>
            <a:t>L’évaluation des coûts a montré que </a:t>
          </a:r>
          <a:r>
            <a:rPr lang="fr-FR" sz="2400" b="1" kern="1200" dirty="0">
              <a:latin typeface="Arial"/>
              <a:cs typeface="Arial"/>
            </a:rPr>
            <a:t>seulement 0,1 % à 12,8 % du budget total ont été alloués aux activités de données</a:t>
          </a:r>
          <a:r>
            <a:rPr lang="fr-FR" sz="2400" kern="1200" dirty="0">
              <a:latin typeface="Arial"/>
              <a:cs typeface="Arial"/>
            </a:rPr>
            <a:t>, de suivi et d'évaluation.</a:t>
          </a:r>
        </a:p>
      </dsp:txBody>
      <dsp:txXfrm rot="-5400000">
        <a:off x="1992841" y="93472"/>
        <a:ext cx="8251449" cy="1669827"/>
      </dsp:txXfrm>
    </dsp:sp>
    <dsp:sp modelId="{9A4F4AF0-C8A6-410F-AF2A-E8CE7937DA18}">
      <dsp:nvSpPr>
        <dsp:cNvPr id="0" name=""/>
        <dsp:cNvSpPr/>
      </dsp:nvSpPr>
      <dsp:spPr>
        <a:xfrm rot="5400000">
          <a:off x="-427037" y="2995650"/>
          <a:ext cx="2846916" cy="19928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BF" sz="2400" kern="1200"/>
        </a:p>
      </dsp:txBody>
      <dsp:txXfrm rot="-5400000">
        <a:off x="1" y="3565034"/>
        <a:ext cx="1992841" cy="854075"/>
      </dsp:txXfrm>
    </dsp:sp>
    <dsp:sp modelId="{BDBC0A6A-751B-4E99-B92B-843B2FFF34CB}">
      <dsp:nvSpPr>
        <dsp:cNvPr id="0" name=""/>
        <dsp:cNvSpPr/>
      </dsp:nvSpPr>
      <dsp:spPr>
        <a:xfrm rot="5400000">
          <a:off x="5238485" y="-677030"/>
          <a:ext cx="1850495" cy="834178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fr-FR" sz="2400" kern="1200" dirty="0">
              <a:latin typeface="Arial"/>
              <a:cs typeface="Arial"/>
            </a:rPr>
            <a:t>Au Burkina Faso, l’analyse du suivi de financement public de la nutrition </a:t>
          </a:r>
          <a:r>
            <a:rPr lang="fr-FR" sz="2400" b="1" kern="1200" dirty="0">
              <a:latin typeface="Arial"/>
              <a:cs typeface="Arial"/>
            </a:rPr>
            <a:t>de 2019 à 2021 a révélé que l’allocation du budget à la nutrition est passée de 1,11% à 1,72%</a:t>
          </a:r>
          <a:endParaRPr lang="fr-BF" sz="2400" kern="1200" dirty="0"/>
        </a:p>
        <a:p>
          <a:pPr marL="228600" lvl="1" indent="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BF" sz="2400" kern="1200" dirty="0"/>
        </a:p>
      </dsp:txBody>
      <dsp:txXfrm rot="-5400000">
        <a:off x="1992841" y="2658948"/>
        <a:ext cx="8251449" cy="16698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D29DBA-F8EB-4578-A41D-39FBE4BE0FC4}">
      <dsp:nvSpPr>
        <dsp:cNvPr id="0" name=""/>
        <dsp:cNvSpPr/>
      </dsp:nvSpPr>
      <dsp:spPr>
        <a:xfrm>
          <a:off x="609593" y="1614"/>
          <a:ext cx="2707718" cy="1624631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>
              <a:latin typeface="Arial"/>
              <a:cs typeface="Arial"/>
            </a:rPr>
            <a:t>Suivre l’atteinte des objectifs de développement durable </a:t>
          </a:r>
          <a:endParaRPr lang="fr-BF" sz="2400" kern="1200" dirty="0"/>
        </a:p>
      </dsp:txBody>
      <dsp:txXfrm>
        <a:off x="609593" y="1614"/>
        <a:ext cx="2707718" cy="1624631"/>
      </dsp:txXfrm>
    </dsp:sp>
    <dsp:sp modelId="{ECAA4B89-9F81-42C1-AC77-09B07852CBA3}">
      <dsp:nvSpPr>
        <dsp:cNvPr id="0" name=""/>
        <dsp:cNvSpPr/>
      </dsp:nvSpPr>
      <dsp:spPr>
        <a:xfrm>
          <a:off x="3588084" y="1614"/>
          <a:ext cx="4360050" cy="1624631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Char char="Ø"/>
          </a:pPr>
          <a:r>
            <a:rPr lang="fr-FR" sz="2400" kern="1200" dirty="0">
              <a:latin typeface="Arial"/>
              <a:cs typeface="Arial"/>
            </a:rPr>
            <a:t>Suivre l’efficacité des politiques publiques rassurent donc les décideurs qui sont disposés à perpétuer les financements ;</a:t>
          </a:r>
          <a:endParaRPr lang="fr-BF" sz="2400" kern="1200" dirty="0"/>
        </a:p>
      </dsp:txBody>
      <dsp:txXfrm>
        <a:off x="3588084" y="1614"/>
        <a:ext cx="4360050" cy="1624631"/>
      </dsp:txXfrm>
    </dsp:sp>
    <dsp:sp modelId="{480FB42C-DB5A-47E7-8484-AED29458AB43}">
      <dsp:nvSpPr>
        <dsp:cNvPr id="0" name=""/>
        <dsp:cNvSpPr/>
      </dsp:nvSpPr>
      <dsp:spPr>
        <a:xfrm>
          <a:off x="1435759" y="1897017"/>
          <a:ext cx="2707718" cy="16246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Char char="Ø"/>
          </a:pPr>
          <a:r>
            <a:rPr lang="fr-FR" sz="2400" kern="1200" dirty="0">
              <a:latin typeface="Arial"/>
              <a:cs typeface="Arial"/>
            </a:rPr>
            <a:t>Rendre compte de l’impact des interventions des partenaires ;</a:t>
          </a:r>
          <a:endParaRPr lang="fr-BF" sz="2400" kern="1200" dirty="0"/>
        </a:p>
      </dsp:txBody>
      <dsp:txXfrm>
        <a:off x="1435759" y="1897017"/>
        <a:ext cx="2707718" cy="1624631"/>
      </dsp:txXfrm>
    </dsp:sp>
    <dsp:sp modelId="{56FB88FB-E245-4687-9273-276AC49A5866}">
      <dsp:nvSpPr>
        <dsp:cNvPr id="0" name=""/>
        <dsp:cNvSpPr/>
      </dsp:nvSpPr>
      <dsp:spPr>
        <a:xfrm>
          <a:off x="4414250" y="1897017"/>
          <a:ext cx="2707718" cy="16246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Char char="Ø"/>
          </a:pPr>
          <a:r>
            <a:rPr lang="fr-FR" sz="2400" kern="1200" dirty="0">
              <a:latin typeface="Arial"/>
              <a:cs typeface="Arial"/>
            </a:rPr>
            <a:t>Orienter les ressources là où le besoin est le plus urgent;</a:t>
          </a:r>
          <a:endParaRPr lang="fr-BF" sz="2400" kern="1200" dirty="0"/>
        </a:p>
      </dsp:txBody>
      <dsp:txXfrm>
        <a:off x="4414250" y="1897017"/>
        <a:ext cx="2707718" cy="1624631"/>
      </dsp:txXfrm>
    </dsp:sp>
    <dsp:sp modelId="{6D118BB8-BC46-480D-8C28-A69A54AE6C05}">
      <dsp:nvSpPr>
        <dsp:cNvPr id="0" name=""/>
        <dsp:cNvSpPr/>
      </dsp:nvSpPr>
      <dsp:spPr>
        <a:xfrm>
          <a:off x="2886880" y="3649615"/>
          <a:ext cx="2707718" cy="1624631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Char char="Ø"/>
          </a:pPr>
          <a:r>
            <a:rPr lang="fr-FR" sz="2400" kern="1200" dirty="0">
              <a:latin typeface="Arial"/>
              <a:cs typeface="Arial"/>
            </a:rPr>
            <a:t>Faire le plaidoyer pour le financement des interventions.</a:t>
          </a:r>
          <a:endParaRPr lang="fr-BF" sz="2400" kern="1200" dirty="0"/>
        </a:p>
      </dsp:txBody>
      <dsp:txXfrm>
        <a:off x="2886880" y="3649615"/>
        <a:ext cx="2707718" cy="16246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a-ET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2AE716-64A3-4018-809A-7CE3F8AE10A5}" type="datetimeFigureOut">
              <a:rPr lang="aa-ET" smtClean="0"/>
              <a:t>05/09/2023</a:t>
            </a:fld>
            <a:endParaRPr lang="aa-ET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a-ET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a-ET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a-ET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B4DD5-0C61-4F1A-9681-C16D50423459}" type="slidenum">
              <a:rPr lang="aa-ET" smtClean="0"/>
              <a:t>‹N°›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1889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842C9D5-6E78-4937-895A-5B642AFADF55}" type="slidenum">
              <a:rPr lang="en-US" altLang="fr-FR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1</a:t>
            </a:fld>
            <a:endParaRPr lang="en-US" altLang="fr-F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963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fld id="{C04AE6FC-1BAB-4069-BB8E-D2FF5B7ECAA8}" type="slidenum">
              <a:rPr lang="fr-FR" altLang="fr-FR" sz="12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fr-FR" altLang="fr-FR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6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947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81E10C-A529-A975-39D8-3732E0FC4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L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2CAA428-A94C-1AE4-688D-1BE3CE8034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L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88AB91-B093-45D8-2F9C-FD5E5C6D1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80ECF-726B-420E-8948-A77B36DBEF76}" type="datetime1">
              <a:rPr lang="fr-ML" smtClean="0"/>
              <a:t>09/05/2023</a:t>
            </a:fld>
            <a:endParaRPr lang="fr-ML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D635E2-28D7-C459-13D0-B64726D19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WAHO nutrition forum, Abuja April 2023</a:t>
            </a:r>
            <a:endParaRPr lang="fr-ML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123F1BF-512A-0250-E14E-9E2DED62C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36916-8256-4276-81D4-B878662EF0BA}" type="slidenum">
              <a:rPr lang="fr-ML" smtClean="0"/>
              <a:t>‹N°›</a:t>
            </a:fld>
            <a:endParaRPr lang="fr-ML"/>
          </a:p>
        </p:txBody>
      </p:sp>
    </p:spTree>
    <p:extLst>
      <p:ext uri="{BB962C8B-B14F-4D97-AF65-F5344CB8AC3E}">
        <p14:creationId xmlns:p14="http://schemas.microsoft.com/office/powerpoint/2010/main" val="300539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941C98-310F-9EE6-7890-B34E59E2E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L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643DF3-4FF2-BE45-032E-EAE1E19CD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L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386069-54AD-626E-35A6-79365E94E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6A851-1F5E-4689-A429-835FBD00DA11}" type="datetime1">
              <a:rPr lang="fr-ML" smtClean="0"/>
              <a:t>09/05/2023</a:t>
            </a:fld>
            <a:endParaRPr lang="fr-ML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BBF20D-A349-379E-D7C8-D022C25FA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WAHO nutrition forum, Abuja April 2023</a:t>
            </a:r>
            <a:endParaRPr lang="fr-ML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66D874-1122-7630-106B-A0BED988A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36916-8256-4276-81D4-B878662EF0BA}" type="slidenum">
              <a:rPr lang="fr-ML" smtClean="0"/>
              <a:t>‹N°›</a:t>
            </a:fld>
            <a:endParaRPr lang="fr-ML"/>
          </a:p>
        </p:txBody>
      </p:sp>
    </p:spTree>
    <p:extLst>
      <p:ext uri="{BB962C8B-B14F-4D97-AF65-F5344CB8AC3E}">
        <p14:creationId xmlns:p14="http://schemas.microsoft.com/office/powerpoint/2010/main" val="2821974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B955CA-E5E9-E0EF-0D6B-F3F5C03DC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L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9D4D5C-A75C-4880-34C3-E6C7A6121F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3CD601-DE86-4568-2A77-EB426D7A7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A6271-8398-408C-BEA3-73F7B8704588}" type="datetime1">
              <a:rPr lang="fr-ML" smtClean="0"/>
              <a:t>09/05/2023</a:t>
            </a:fld>
            <a:endParaRPr lang="fr-ML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D99BE5-3AF1-3FC3-0C00-A1BD1E6C3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WAHO nutrition forum, Abuja April 2023</a:t>
            </a:r>
            <a:endParaRPr lang="fr-ML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D590F79-7B08-7DCD-0EEE-9FBC56C2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36916-8256-4276-81D4-B878662EF0BA}" type="slidenum">
              <a:rPr lang="fr-ML" smtClean="0"/>
              <a:t>‹N°›</a:t>
            </a:fld>
            <a:endParaRPr lang="fr-ML"/>
          </a:p>
        </p:txBody>
      </p:sp>
    </p:spTree>
    <p:extLst>
      <p:ext uri="{BB962C8B-B14F-4D97-AF65-F5344CB8AC3E}">
        <p14:creationId xmlns:p14="http://schemas.microsoft.com/office/powerpoint/2010/main" val="3037763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412152-1623-0ED7-4AF9-4F45CE971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L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49F663-ED1C-322E-FE6B-210A2855AE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L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0D32098-B119-123A-BA98-5CEBB7883F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L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5F61502-3123-DDCB-7BAA-9D2DABA28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0292F-6C86-4043-8D56-C597C4152092}" type="datetime1">
              <a:rPr lang="fr-ML" smtClean="0"/>
              <a:t>09/05/2023</a:t>
            </a:fld>
            <a:endParaRPr lang="fr-ML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A0224D3-16B8-1674-6B53-599E3961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WAHO nutrition forum, Abuja April 2023</a:t>
            </a:r>
            <a:endParaRPr lang="fr-ML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D401A64-E3FD-C9A8-6073-462AF6F72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36916-8256-4276-81D4-B878662EF0BA}" type="slidenum">
              <a:rPr lang="fr-ML" smtClean="0"/>
              <a:t>‹N°›</a:t>
            </a:fld>
            <a:endParaRPr lang="fr-ML"/>
          </a:p>
        </p:txBody>
      </p:sp>
    </p:spTree>
    <p:extLst>
      <p:ext uri="{BB962C8B-B14F-4D97-AF65-F5344CB8AC3E}">
        <p14:creationId xmlns:p14="http://schemas.microsoft.com/office/powerpoint/2010/main" val="2367264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BA614A-102F-6F25-BD89-DA01D50ED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ML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1827D16-E8AE-CCD4-DB57-F6848DA40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BE95A1-6BA2-C2F6-0219-E4D49568D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L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4D413F2-0FC1-112E-227F-D7005093F5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23C58AB-50B3-EF21-34BE-51C7FF175C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L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DE66115-8CEF-CBD2-E83C-FF8E4CEBF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E789F-5CE1-4D33-9CF2-A92C9C062750}" type="datetime1">
              <a:rPr lang="fr-ML" smtClean="0"/>
              <a:t>09/05/2023</a:t>
            </a:fld>
            <a:endParaRPr lang="fr-ML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357F740-B4AC-C4D2-463F-98617222E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WAHO nutrition forum, Abuja April 2023</a:t>
            </a:r>
            <a:endParaRPr lang="fr-ML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0B9B3D3-22BF-CBA7-003E-966E1DE2C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36916-8256-4276-81D4-B878662EF0BA}" type="slidenum">
              <a:rPr lang="fr-ML" smtClean="0"/>
              <a:t>‹N°›</a:t>
            </a:fld>
            <a:endParaRPr lang="fr-ML"/>
          </a:p>
        </p:txBody>
      </p:sp>
    </p:spTree>
    <p:extLst>
      <p:ext uri="{BB962C8B-B14F-4D97-AF65-F5344CB8AC3E}">
        <p14:creationId xmlns:p14="http://schemas.microsoft.com/office/powerpoint/2010/main" val="2091931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983F10-A80F-6F32-1694-6375E033C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L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5C9EE65-D13A-4434-8DBD-0AE07F17F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6869C-FD95-4C97-980E-8FA63E7C69AA}" type="datetime1">
              <a:rPr lang="fr-ML" smtClean="0"/>
              <a:t>09/05/2023</a:t>
            </a:fld>
            <a:endParaRPr lang="fr-ML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DBB432B-280C-03A1-F257-7E23C386E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WAHO nutrition forum, Abuja April 2023</a:t>
            </a:r>
            <a:endParaRPr lang="fr-ML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EB0AEF8-3343-9364-DD31-9EA46ADC5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36916-8256-4276-81D4-B878662EF0BA}" type="slidenum">
              <a:rPr lang="fr-ML" smtClean="0"/>
              <a:t>‹N°›</a:t>
            </a:fld>
            <a:endParaRPr lang="fr-ML"/>
          </a:p>
        </p:txBody>
      </p:sp>
    </p:spTree>
    <p:extLst>
      <p:ext uri="{BB962C8B-B14F-4D97-AF65-F5344CB8AC3E}">
        <p14:creationId xmlns:p14="http://schemas.microsoft.com/office/powerpoint/2010/main" val="1031166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3AC885E-0DAC-BA4D-3635-22B0FDA68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17066-59AF-4F13-8FBF-D27D8CF77422}" type="datetime1">
              <a:rPr lang="fr-ML" smtClean="0"/>
              <a:t>09/05/2023</a:t>
            </a:fld>
            <a:endParaRPr lang="fr-ML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12D9148-7486-F2E0-BF57-D7B349965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WAHO nutrition forum, Abuja April 2023</a:t>
            </a:r>
            <a:endParaRPr lang="fr-ML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ADBAA1-82BE-7F75-2C19-BB587466D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36916-8256-4276-81D4-B878662EF0BA}" type="slidenum">
              <a:rPr lang="fr-ML" smtClean="0"/>
              <a:t>‹N°›</a:t>
            </a:fld>
            <a:endParaRPr lang="fr-ML"/>
          </a:p>
        </p:txBody>
      </p:sp>
    </p:spTree>
    <p:extLst>
      <p:ext uri="{BB962C8B-B14F-4D97-AF65-F5344CB8AC3E}">
        <p14:creationId xmlns:p14="http://schemas.microsoft.com/office/powerpoint/2010/main" val="1205482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E49CE2-98B9-E7D8-C399-27E36D8E5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L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E15D9E-1C21-AE9D-070A-88C4D742C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L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EA2E22C-172B-9741-6EDD-15699EC685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D562DD0-3325-9197-8C8E-A1AAED8A2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9ED1D-DBC6-4C46-A063-BFA3BDFB6715}" type="datetime1">
              <a:rPr lang="fr-ML" smtClean="0"/>
              <a:t>09/05/2023</a:t>
            </a:fld>
            <a:endParaRPr lang="fr-ML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F1CAF2C-ACD8-C7D4-B03D-1C2DA9165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WAHO nutrition forum, Abuja April 2023</a:t>
            </a:r>
            <a:endParaRPr lang="fr-ML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9D00992-35EE-DD7A-5007-31B24FE1A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36916-8256-4276-81D4-B878662EF0BA}" type="slidenum">
              <a:rPr lang="fr-ML" smtClean="0"/>
              <a:t>‹N°›</a:t>
            </a:fld>
            <a:endParaRPr lang="fr-ML"/>
          </a:p>
        </p:txBody>
      </p:sp>
    </p:spTree>
    <p:extLst>
      <p:ext uri="{BB962C8B-B14F-4D97-AF65-F5344CB8AC3E}">
        <p14:creationId xmlns:p14="http://schemas.microsoft.com/office/powerpoint/2010/main" val="458143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849296-A70B-0B1F-681E-5A210240A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L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F499DBF-3AC6-7A7A-FAF8-B22073405B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L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96FC66-1681-012E-EFA2-CC2214DD1B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27AC9A4-0857-3C8D-BE57-9AAFE771F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CACF2-BC58-4F6E-8A83-44EDBFCAE536}" type="datetime1">
              <a:rPr lang="fr-ML" smtClean="0"/>
              <a:t>09/05/2023</a:t>
            </a:fld>
            <a:endParaRPr lang="fr-ML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A6F179A-0CCC-8777-4D41-C18FEA9F7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WAHO nutrition forum, Abuja April 2023</a:t>
            </a:r>
            <a:endParaRPr lang="fr-ML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25E25A9-CA67-B338-4E53-8FF2E2096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36916-8256-4276-81D4-B878662EF0BA}" type="slidenum">
              <a:rPr lang="fr-ML" smtClean="0"/>
              <a:t>‹N°›</a:t>
            </a:fld>
            <a:endParaRPr lang="fr-ML"/>
          </a:p>
        </p:txBody>
      </p:sp>
    </p:spTree>
    <p:extLst>
      <p:ext uri="{BB962C8B-B14F-4D97-AF65-F5344CB8AC3E}">
        <p14:creationId xmlns:p14="http://schemas.microsoft.com/office/powerpoint/2010/main" val="3114025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1DF740-637D-407E-3354-A9DBF78AA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L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5EC32AA-48D3-10E8-55B3-36719055FD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L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C04E4B-63FA-BF7E-69B3-AECA7DE1E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1E919-8379-4443-A97F-CD6C65047145}" type="datetime1">
              <a:rPr lang="fr-ML" smtClean="0"/>
              <a:t>09/05/2023</a:t>
            </a:fld>
            <a:endParaRPr lang="fr-ML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0285EE8-386A-1E97-E4D5-438B09532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WAHO nutrition forum, Abuja April 2023</a:t>
            </a:r>
            <a:endParaRPr lang="fr-ML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38C303-1361-3B60-BABD-10E3123BC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36916-8256-4276-81D4-B878662EF0BA}" type="slidenum">
              <a:rPr lang="fr-ML" smtClean="0"/>
              <a:t>‹N°›</a:t>
            </a:fld>
            <a:endParaRPr lang="fr-ML"/>
          </a:p>
        </p:txBody>
      </p:sp>
    </p:spTree>
    <p:extLst>
      <p:ext uri="{BB962C8B-B14F-4D97-AF65-F5344CB8AC3E}">
        <p14:creationId xmlns:p14="http://schemas.microsoft.com/office/powerpoint/2010/main" val="2486439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50AE953-6DBA-510F-C0A9-56FF89927E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ML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7BD1A3E-0A50-F027-180C-2ABCB1D8CE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L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5435D4-2240-9A8A-52B8-0DAB908EE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4E960-432A-4493-A58D-0AB54C193D48}" type="datetime1">
              <a:rPr lang="fr-ML" smtClean="0"/>
              <a:t>09/05/2023</a:t>
            </a:fld>
            <a:endParaRPr lang="fr-ML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BF4D51-77CB-633A-3AD4-D38F8C219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WAHO nutrition forum, Abuja April 2023</a:t>
            </a:r>
            <a:endParaRPr lang="fr-ML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37DC15-6099-476A-FC8B-53021A239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36916-8256-4276-81D4-B878662EF0BA}" type="slidenum">
              <a:rPr lang="fr-ML" smtClean="0"/>
              <a:t>‹N°›</a:t>
            </a:fld>
            <a:endParaRPr lang="fr-ML"/>
          </a:p>
        </p:txBody>
      </p:sp>
    </p:spTree>
    <p:extLst>
      <p:ext uri="{BB962C8B-B14F-4D97-AF65-F5344CB8AC3E}">
        <p14:creationId xmlns:p14="http://schemas.microsoft.com/office/powerpoint/2010/main" val="2204811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F0240C3-C81B-DE82-520D-BA819DAE0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L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B97BCD6-83A2-FD70-0265-BD3866EB62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L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2043BB-5071-760C-AC24-539F1811AF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2599D-F9F0-4143-8F11-0E04EC64008E}" type="datetime1">
              <a:rPr lang="fr-ML" smtClean="0"/>
              <a:t>09/05/2023</a:t>
            </a:fld>
            <a:endParaRPr lang="fr-ML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13021C-F6CA-B285-71D4-66BCC682BD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WAHO nutrition forum, Abuja April 2023</a:t>
            </a:r>
            <a:endParaRPr lang="fr-ML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D1DED32-9FE8-7F55-5AA0-1D390E01AC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36916-8256-4276-81D4-B878662EF0BA}" type="slidenum">
              <a:rPr lang="fr-ML" smtClean="0"/>
              <a:t>‹N°›</a:t>
            </a:fld>
            <a:endParaRPr lang="fr-ML"/>
          </a:p>
        </p:txBody>
      </p:sp>
    </p:spTree>
    <p:extLst>
      <p:ext uri="{BB962C8B-B14F-4D97-AF65-F5344CB8AC3E}">
        <p14:creationId xmlns:p14="http://schemas.microsoft.com/office/powerpoint/2010/main" val="3829848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burkinafaso.opendataforafrica.org/vhxojmb" TargetMode="External"/><Relationship Id="rId2" Type="http://schemas.openxmlformats.org/officeDocument/2006/relationships/hyperlink" Target="http://www.nutrition.bf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hyperlink" Target="https://nada.insd.bf/index.php/catalog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671931" y="4047869"/>
            <a:ext cx="10848133" cy="1415271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-19045">
              <a:lnSpc>
                <a:spcPct val="100000"/>
              </a:lnSpc>
              <a:buNone/>
            </a:pPr>
            <a:r>
              <a:rPr sz="2600" b="1">
                <a:latin typeface="Arial"/>
                <a:cs typeface="Arial"/>
              </a:rPr>
              <a:t>Titre de la présentation : </a:t>
            </a:r>
            <a:r>
              <a:rPr sz="2600">
                <a:latin typeface="Arial"/>
                <a:cs typeface="Arial"/>
              </a:rPr>
              <a:t>La redevabilité en matière de nutrition -</a:t>
            </a:r>
            <a:r>
              <a:rPr i="1">
                <a:solidFill>
                  <a:srgbClr val="222222"/>
                </a:solidFill>
                <a:latin typeface="Ink Free"/>
                <a:ea typeface="+mj-ea"/>
                <a:cs typeface="+mj-cs"/>
              </a:rPr>
              <a:t>qualité des données</a:t>
            </a:r>
            <a:r>
              <a:rPr sz="2600" i="1">
                <a:solidFill>
                  <a:srgbClr val="222222"/>
                </a:solidFill>
                <a:latin typeface="Arial"/>
                <a:ea typeface="+mj-ea"/>
                <a:cs typeface="Arial"/>
              </a:rPr>
              <a:t>-</a:t>
            </a:r>
            <a:r>
              <a:rPr sz="2600">
                <a:latin typeface="Arial"/>
                <a:cs typeface="Arial"/>
              </a:rPr>
              <a:t> comme garantie d'un meilleur financement (Exemple de la PNIN)</a:t>
            </a:r>
          </a:p>
        </p:txBody>
      </p:sp>
      <p:sp>
        <p:nvSpPr>
          <p:cNvPr id="68614" name="ZoneTexte 7"/>
          <p:cNvSpPr txBox="1">
            <a:spLocks noChangeArrowheads="1"/>
          </p:cNvSpPr>
          <p:nvPr/>
        </p:nvSpPr>
        <p:spPr bwMode="auto">
          <a:xfrm>
            <a:off x="8920060" y="6255636"/>
            <a:ext cx="2600004" cy="307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sz="1400" b="1">
                <a:solidFill>
                  <a:srgbClr val="000000"/>
                </a:solidFill>
                <a:latin typeface="Verdana"/>
              </a:rPr>
              <a:t>Abuja, 19-21</a:t>
            </a:r>
            <a:r>
              <a:rPr sz="1400" b="1" baseline="30000">
                <a:solidFill>
                  <a:srgbClr val="000000"/>
                </a:solidFill>
                <a:latin typeface="Verdana"/>
              </a:rPr>
              <a:t> </a:t>
            </a:r>
            <a:r>
              <a:rPr sz="1400" b="1">
                <a:solidFill>
                  <a:srgbClr val="000000"/>
                </a:solidFill>
                <a:latin typeface="Verdana"/>
              </a:rPr>
              <a:t>Avril 2023</a:t>
            </a:r>
          </a:p>
        </p:txBody>
      </p:sp>
      <p:sp>
        <p:nvSpPr>
          <p:cNvPr id="68617" name="ZoneTexte 7"/>
          <p:cNvSpPr txBox="1">
            <a:spLocks noChangeArrowheads="1"/>
          </p:cNvSpPr>
          <p:nvPr/>
        </p:nvSpPr>
        <p:spPr bwMode="auto">
          <a:xfrm>
            <a:off x="671931" y="6132532"/>
            <a:ext cx="7169743" cy="503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sz="2000" b="1">
                <a:solidFill>
                  <a:srgbClr val="000000"/>
                </a:solidFill>
                <a:latin typeface="Verdana"/>
              </a:rPr>
              <a:t>Présentateur : </a:t>
            </a:r>
            <a:r>
              <a:rPr sz="2000">
                <a:solidFill>
                  <a:srgbClr val="000000"/>
                </a:solidFill>
                <a:latin typeface="Verdana"/>
              </a:rPr>
              <a:t>Madame Estelle Bambara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BADEDB4-007F-477A-B5E6-6ACCD8599AD8}"/>
              </a:ext>
            </a:extLst>
          </p:cNvPr>
          <p:cNvSpPr txBox="1"/>
          <p:nvPr/>
        </p:nvSpPr>
        <p:spPr>
          <a:xfrm>
            <a:off x="671931" y="2561104"/>
            <a:ext cx="10848133" cy="126189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19045">
              <a:buClr>
                <a:srgbClr val="A5644E"/>
              </a:buClr>
            </a:pPr>
            <a:r>
              <a:rPr sz="2800" b="1" u="sng">
                <a:latin typeface="Verdana"/>
              </a:rPr>
              <a:t>THEME</a:t>
            </a:r>
            <a:r>
              <a:rPr sz="2800" b="1">
                <a:latin typeface="Verdana"/>
              </a:rPr>
              <a:t> : </a:t>
            </a:r>
            <a:r>
              <a:rPr sz="2400" b="1" i="1"/>
              <a:t>Tirer parti du financement durable pour des approches multisectorielles : Accélérer l'accès universel à des régimes alimentaires nutritifs, sûrs, abordables et durables</a:t>
            </a:r>
          </a:p>
        </p:txBody>
      </p:sp>
      <p:pic>
        <p:nvPicPr>
          <p:cNvPr id="11" name="Image 10" descr="D:\Mes_documents\Forum_2022\logo_OOAS.jf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31" y="222251"/>
            <a:ext cx="1568764" cy="132185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2238407" y="1677148"/>
            <a:ext cx="7715194" cy="7279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>
                <a:latin typeface="Verdana"/>
              </a:rPr>
              <a:t> 17</a:t>
            </a:r>
            <a:r>
              <a:rPr sz="2400" b="1" baseline="30000">
                <a:latin typeface="Verdana"/>
              </a:rPr>
              <a:t>ème </a:t>
            </a:r>
            <a:r>
              <a:rPr sz="2400" b="1">
                <a:latin typeface="Verdana"/>
              </a:rPr>
              <a:t>FORUM NUTRITION CEDEAO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071" y="199285"/>
            <a:ext cx="1260006" cy="154878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76397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BA6EB4-9B3E-F070-44C4-B44BE70EB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6000" b="1"/>
              <a:t>APERÇU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619B18-117B-8B84-9B9C-4618CA4BF5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00050" indent="-400050">
              <a:lnSpc>
                <a:spcPct val="100000"/>
              </a:lnSpc>
              <a:buClr>
                <a:schemeClr val="accent4">
                  <a:lumMod val="50000"/>
                </a:schemeClr>
              </a:buClr>
              <a:buFont typeface="+mj-lt"/>
              <a:buAutoNum type="romanUcPeriod"/>
            </a:pPr>
            <a:r>
              <a:rPr sz="4400" b="1" baseline="0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CONTEXTE</a:t>
            </a:r>
          </a:p>
          <a:p>
            <a:pPr marL="400050" indent="-400050">
              <a:lnSpc>
                <a:spcPct val="110000"/>
              </a:lnSpc>
              <a:buClr>
                <a:schemeClr val="accent4">
                  <a:lumMod val="50000"/>
                </a:schemeClr>
              </a:buClr>
              <a:buFont typeface="+mj-lt"/>
              <a:buAutoNum type="romanUcPeriod"/>
            </a:pPr>
            <a:r>
              <a:rPr sz="4400" b="1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NÉCESSITÉ DE DISPOSER DES DONNÉES DE QUALITÉ</a:t>
            </a:r>
          </a:p>
          <a:p>
            <a:pPr marL="400050" indent="-400050">
              <a:lnSpc>
                <a:spcPct val="110000"/>
              </a:lnSpc>
              <a:buClr>
                <a:schemeClr val="accent4">
                  <a:lumMod val="50000"/>
                </a:schemeClr>
              </a:buClr>
              <a:buFont typeface="+mj-lt"/>
              <a:buAutoNum type="romanUcPeriod"/>
            </a:pPr>
            <a:r>
              <a:rPr sz="4400" b="1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DÉFIS</a:t>
            </a:r>
          </a:p>
          <a:p>
            <a:pPr marL="400050" indent="-400050">
              <a:lnSpc>
                <a:spcPct val="110000"/>
              </a:lnSpc>
              <a:buClr>
                <a:schemeClr val="accent4">
                  <a:lumMod val="50000"/>
                </a:schemeClr>
              </a:buClr>
              <a:buFont typeface="+mj-lt"/>
              <a:buAutoNum type="romanUcPeriod"/>
            </a:pPr>
            <a:r>
              <a:rPr sz="4400" b="1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OPPORTUNITÉS</a:t>
            </a:r>
          </a:p>
          <a:p>
            <a:pPr marL="400050" indent="-400050">
              <a:lnSpc>
                <a:spcPct val="110000"/>
              </a:lnSpc>
              <a:buClr>
                <a:schemeClr val="accent4">
                  <a:lumMod val="50000"/>
                </a:schemeClr>
              </a:buClr>
              <a:buFont typeface="+mj-lt"/>
              <a:buAutoNum type="romanUcPeriod"/>
            </a:pPr>
            <a:r>
              <a:rPr sz="4400" b="1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PISTES À SUIVRE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6779300-C569-B9EB-084A-4EC39C55D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t>WAHO nutrition forum, Abuja April 2023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8D6FBBB-5797-E840-1E65-F2E9DABAA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7194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0747D8-6309-97DA-D725-5EEEB27F4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1" y="1736726"/>
            <a:ext cx="11915774" cy="2852742"/>
          </a:xfrm>
        </p:spPr>
        <p:txBody>
          <a:bodyPr>
            <a:normAutofit fontScale="90000"/>
          </a:bodyPr>
          <a:lstStyle/>
          <a:p>
            <a:r>
              <a:rPr sz="72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+mn-ea"/>
                <a:cs typeface="Arial"/>
              </a:rPr>
              <a:t>I</a:t>
            </a:r>
            <a:r>
              <a:rPr lang="fr-FR" sz="72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+mn-ea"/>
                <a:cs typeface="Arial"/>
              </a:rPr>
              <a:t>. </a:t>
            </a:r>
            <a:r>
              <a:rPr lang="fr-FR" sz="7200" b="1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ANALYSE CONTEXTUELLE</a:t>
            </a:r>
            <a:br>
              <a:rPr lang="fr-FR" sz="7200" b="1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</a:br>
            <a:endParaRPr sz="7200" b="1" dirty="0">
              <a:solidFill>
                <a:schemeClr val="accent1">
                  <a:lumMod val="75000"/>
                </a:schemeClr>
              </a:solidFill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1831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E27E0E43-3618-435B-F2A4-E47CB869C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t>WAHO nutrition forum, Abuja April 2023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940E90D-FCC9-0BD1-2A28-E1D45EEB9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t>4</a:t>
            </a:r>
          </a:p>
        </p:txBody>
      </p:sp>
      <p:sp>
        <p:nvSpPr>
          <p:cNvPr id="6" name="Titre 3">
            <a:extLst>
              <a:ext uri="{FF2B5EF4-FFF2-40B4-BE49-F238E27FC236}">
                <a16:creationId xmlns:a16="http://schemas.microsoft.com/office/drawing/2014/main" id="{5197830E-3034-8B22-E256-5B8CABBD5431}"/>
              </a:ext>
            </a:extLst>
          </p:cNvPr>
          <p:cNvSpPr txBox="1">
            <a:spLocks/>
          </p:cNvSpPr>
          <p:nvPr/>
        </p:nvSpPr>
        <p:spPr>
          <a:xfrm>
            <a:off x="4322857" y="99812"/>
            <a:ext cx="3282943" cy="1052126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  <a:spcBef>
                <a:spcPts val="1000"/>
              </a:spcBef>
            </a:pPr>
            <a:r>
              <a:rPr sz="5100" b="1" dirty="0">
                <a:solidFill>
                  <a:schemeClr val="accent5">
                    <a:lumMod val="50000"/>
                  </a:schemeClr>
                </a:solidFill>
                <a:latin typeface="Univers LT Std 45 Light"/>
                <a:ea typeface="+mn-ea"/>
                <a:cs typeface="+mn-cs"/>
              </a:rPr>
              <a:t>I-</a:t>
            </a:r>
            <a:r>
              <a:rPr sz="5100" b="1" dirty="0" err="1">
                <a:solidFill>
                  <a:schemeClr val="accent5">
                    <a:lumMod val="50000"/>
                  </a:schemeClr>
                </a:solidFill>
                <a:latin typeface="Univers LT Std 45 Light"/>
                <a:ea typeface="+mn-ea"/>
                <a:cs typeface="+mn-cs"/>
              </a:rPr>
              <a:t>Contexte</a:t>
            </a:r>
            <a:endParaRPr sz="5100" b="1" dirty="0">
              <a:solidFill>
                <a:schemeClr val="accent5">
                  <a:lumMod val="50000"/>
                </a:schemeClr>
              </a:solidFill>
              <a:latin typeface="Univers LT Std 45 Light"/>
              <a:ea typeface="+mn-ea"/>
              <a:cs typeface="+mn-cs"/>
            </a:endParaRPr>
          </a:p>
        </p:txBody>
      </p:sp>
      <p:graphicFrame>
        <p:nvGraphicFramePr>
          <p:cNvPr id="8" name="Diagramme 7">
            <a:extLst>
              <a:ext uri="{FF2B5EF4-FFF2-40B4-BE49-F238E27FC236}">
                <a16:creationId xmlns:a16="http://schemas.microsoft.com/office/drawing/2014/main" id="{EBA8818D-0251-FC64-98FD-99CE5A4E25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6533370"/>
              </p:ext>
            </p:extLst>
          </p:nvPr>
        </p:nvGraphicFramePr>
        <p:xfrm>
          <a:off x="1114425" y="1434041"/>
          <a:ext cx="1033462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7327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E27E0E43-3618-435B-F2A4-E47CB869C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t>WAHO nutrition forum, Abuja April 2023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940E90D-FCC9-0BD1-2A28-E1D45EEB9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t>4</a:t>
            </a:r>
          </a:p>
        </p:txBody>
      </p:sp>
      <p:sp>
        <p:nvSpPr>
          <p:cNvPr id="6" name="Titre 3">
            <a:extLst>
              <a:ext uri="{FF2B5EF4-FFF2-40B4-BE49-F238E27FC236}">
                <a16:creationId xmlns:a16="http://schemas.microsoft.com/office/drawing/2014/main" id="{5197830E-3034-8B22-E256-5B8CABBD5431}"/>
              </a:ext>
            </a:extLst>
          </p:cNvPr>
          <p:cNvSpPr txBox="1">
            <a:spLocks/>
          </p:cNvSpPr>
          <p:nvPr/>
        </p:nvSpPr>
        <p:spPr>
          <a:xfrm>
            <a:off x="5103907" y="109337"/>
            <a:ext cx="3282943" cy="1052126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  <a:spcBef>
                <a:spcPts val="1000"/>
              </a:spcBef>
            </a:pPr>
            <a:r>
              <a:rPr sz="5100" b="1" dirty="0">
                <a:solidFill>
                  <a:schemeClr val="accent5">
                    <a:lumMod val="50000"/>
                  </a:schemeClr>
                </a:solidFill>
                <a:latin typeface="Univers LT Std 45 Light"/>
                <a:ea typeface="+mn-ea"/>
                <a:cs typeface="+mn-cs"/>
              </a:rPr>
              <a:t>I-</a:t>
            </a:r>
            <a:r>
              <a:rPr sz="5100" b="1" dirty="0" err="1">
                <a:solidFill>
                  <a:schemeClr val="accent5">
                    <a:lumMod val="50000"/>
                  </a:schemeClr>
                </a:solidFill>
                <a:latin typeface="Univers LT Std 45 Light"/>
                <a:ea typeface="+mn-ea"/>
                <a:cs typeface="+mn-cs"/>
              </a:rPr>
              <a:t>Contexte</a:t>
            </a:r>
            <a:endParaRPr sz="5100" b="1" dirty="0">
              <a:solidFill>
                <a:schemeClr val="accent5">
                  <a:lumMod val="50000"/>
                </a:schemeClr>
              </a:solidFill>
              <a:latin typeface="Univers LT Std 45 Light"/>
              <a:ea typeface="+mn-ea"/>
              <a:cs typeface="+mn-cs"/>
            </a:endParaRPr>
          </a:p>
        </p:txBody>
      </p:sp>
      <p:graphicFrame>
        <p:nvGraphicFramePr>
          <p:cNvPr id="8" name="Diagramme 7">
            <a:extLst>
              <a:ext uri="{FF2B5EF4-FFF2-40B4-BE49-F238E27FC236}">
                <a16:creationId xmlns:a16="http://schemas.microsoft.com/office/drawing/2014/main" id="{EBA8818D-0251-FC64-98FD-99CE5A4E25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2331372"/>
              </p:ext>
            </p:extLst>
          </p:nvPr>
        </p:nvGraphicFramePr>
        <p:xfrm>
          <a:off x="1114425" y="1434041"/>
          <a:ext cx="1033462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4749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D6A17D0-F1ED-EB87-21BF-6D08C2A544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596" y="4941893"/>
            <a:ext cx="11410117" cy="1811332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sz="4000" b="1" dirty="0" smtClean="0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II. </a:t>
            </a:r>
            <a:r>
              <a:rPr sz="4000" b="1" dirty="0" smtClean="0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NÉCESSITÉ </a:t>
            </a:r>
            <a:r>
              <a:rPr sz="4000" b="1" dirty="0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DE DISPOSER DES DONNÉES DE QUALITÉ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B1C0D5-1BDD-3B19-9A2D-662EB0CFF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37183"/>
            <a:ext cx="7477125" cy="4873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536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D6A17D0-F1ED-EB87-21BF-6D08C2A544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2471" y="280029"/>
            <a:ext cx="10860830" cy="84674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sz="4000" b="1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II-Nécessité de disposer des données de qualité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44209BA-4B4B-953F-344A-8A6131491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t>WAHO nutrition forum, Abuja April 2023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F54B31C-8683-C74F-A944-5BAEB0D10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t>8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2734A7A-6DA0-BB98-2F60-4F15DBA01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0854" y="0"/>
            <a:ext cx="1466850" cy="1126772"/>
          </a:xfrm>
          <a:prstGeom prst="rect">
            <a:avLst/>
          </a:prstGeom>
        </p:spPr>
      </p:pic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B950FEFC-07D2-3F8B-7383-69A27A71BB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5711535"/>
              </p:ext>
            </p:extLst>
          </p:nvPr>
        </p:nvGraphicFramePr>
        <p:xfrm>
          <a:off x="1272071" y="1529291"/>
          <a:ext cx="855772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34558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D6A17D0-F1ED-EB87-21BF-6D08C2A544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9406" y="5456243"/>
            <a:ext cx="10140943" cy="963192"/>
          </a:xfrm>
        </p:spPr>
        <p:txBody>
          <a:bodyPr>
            <a:noAutofit/>
          </a:bodyPr>
          <a:lstStyle/>
          <a:p>
            <a:r>
              <a:rPr lang="fr-FR" sz="6000" b="1" dirty="0" smtClean="0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III. </a:t>
            </a:r>
            <a:r>
              <a:rPr sz="6000" b="1" dirty="0" smtClean="0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DÉFIS</a:t>
            </a:r>
            <a:endParaRPr sz="6000" b="1" dirty="0">
              <a:solidFill>
                <a:schemeClr val="accent5">
                  <a:lumMod val="50000"/>
                </a:schemeClr>
              </a:solidFill>
              <a:latin typeface="Univers LT Std 45 Light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C1E000-65C7-431D-0AA8-927CE9EDA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6675" y="950274"/>
            <a:ext cx="6905625" cy="427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716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4748F99-D535-4F45-98A0-7B71DFE58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t>WAHO nutrition forum, Abuja April 2023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9A42F68-DECB-4406-9F06-CA6DF3B71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t>10</a:t>
            </a: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5D6A17D0-F1ED-EB87-21BF-6D08C2A544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087" y="268030"/>
            <a:ext cx="10504716" cy="712086"/>
          </a:xfrm>
        </p:spPr>
        <p:txBody>
          <a:bodyPr>
            <a:normAutofit/>
          </a:bodyPr>
          <a:lstStyle/>
          <a:p>
            <a:r>
              <a:rPr sz="3600" b="1" baseline="0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Défis (1/2)</a:t>
            </a:r>
          </a:p>
        </p:txBody>
      </p:sp>
      <p:sp>
        <p:nvSpPr>
          <p:cNvPr id="7" name="Rectangle 6"/>
          <p:cNvSpPr/>
          <p:nvPr/>
        </p:nvSpPr>
        <p:spPr>
          <a:xfrm>
            <a:off x="849087" y="5115845"/>
            <a:ext cx="10667055" cy="107721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457200" indent="-457200" algn="just">
              <a:buFont typeface="Wingdings"/>
              <a:buChar char="§"/>
            </a:pPr>
            <a:r>
              <a:rPr sz="3200">
                <a:latin typeface="Arial"/>
                <a:cs typeface="Arial"/>
              </a:rPr>
              <a:t> Réaliser des Enquêtes de satisfaction des utilisateurs et bénéficiaires;</a:t>
            </a:r>
          </a:p>
        </p:txBody>
      </p:sp>
      <p:sp>
        <p:nvSpPr>
          <p:cNvPr id="10" name="Rectangle 9"/>
          <p:cNvSpPr/>
          <p:nvPr/>
        </p:nvSpPr>
        <p:spPr>
          <a:xfrm>
            <a:off x="849087" y="2685543"/>
            <a:ext cx="10667055" cy="20621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>
              <a:buFont typeface="Wingdings"/>
              <a:buChar char="§"/>
            </a:pPr>
            <a:r>
              <a:rPr sz="3200" dirty="0">
                <a:latin typeface="Arial"/>
                <a:cs typeface="Arial"/>
              </a:rPr>
              <a:t> </a:t>
            </a:r>
            <a:r>
              <a:rPr sz="3200" dirty="0" err="1">
                <a:latin typeface="Arial"/>
                <a:cs typeface="Arial"/>
              </a:rPr>
              <a:t>Renforcer</a:t>
            </a:r>
            <a:r>
              <a:rPr sz="3200" dirty="0">
                <a:latin typeface="Arial"/>
                <a:cs typeface="Arial"/>
              </a:rPr>
              <a:t> le </a:t>
            </a:r>
            <a:r>
              <a:rPr sz="3200" dirty="0" err="1">
                <a:latin typeface="Arial"/>
                <a:cs typeface="Arial"/>
              </a:rPr>
              <a:t>système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dirty="0" err="1">
                <a:latin typeface="Arial"/>
                <a:cs typeface="Arial"/>
              </a:rPr>
              <a:t>d’information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dirty="0" err="1">
                <a:latin typeface="Arial"/>
                <a:cs typeface="Arial"/>
              </a:rPr>
              <a:t>nutritionnelle</a:t>
            </a:r>
            <a:r>
              <a:rPr sz="3200" dirty="0">
                <a:latin typeface="Arial"/>
                <a:cs typeface="Arial"/>
              </a:rPr>
              <a:t> : </a:t>
            </a:r>
            <a:r>
              <a:rPr sz="3200" dirty="0" err="1">
                <a:latin typeface="Arial"/>
                <a:cs typeface="Arial"/>
              </a:rPr>
              <a:t>collecte</a:t>
            </a:r>
            <a:r>
              <a:rPr sz="3200" dirty="0">
                <a:latin typeface="Arial"/>
                <a:cs typeface="Arial"/>
              </a:rPr>
              <a:t> des </a:t>
            </a:r>
            <a:r>
              <a:rPr sz="3200" dirty="0" err="1">
                <a:latin typeface="Arial"/>
                <a:cs typeface="Arial"/>
              </a:rPr>
              <a:t>données</a:t>
            </a:r>
            <a:r>
              <a:rPr sz="3200" dirty="0">
                <a:latin typeface="Arial"/>
                <a:cs typeface="Arial"/>
              </a:rPr>
              <a:t> de routines </a:t>
            </a:r>
            <a:r>
              <a:rPr sz="3200" dirty="0" err="1">
                <a:latin typeface="Arial"/>
                <a:cs typeface="Arial"/>
              </a:rPr>
              <a:t>auprès</a:t>
            </a:r>
            <a:r>
              <a:rPr sz="3200" dirty="0">
                <a:latin typeface="Arial"/>
                <a:cs typeface="Arial"/>
              </a:rPr>
              <a:t> des </a:t>
            </a:r>
            <a:r>
              <a:rPr sz="3200" dirty="0" err="1">
                <a:latin typeface="Arial"/>
                <a:cs typeface="Arial"/>
              </a:rPr>
              <a:t>acteurs</a:t>
            </a:r>
            <a:r>
              <a:rPr sz="3200" dirty="0">
                <a:latin typeface="Arial"/>
                <a:cs typeface="Arial"/>
              </a:rPr>
              <a:t> ; </a:t>
            </a:r>
            <a:r>
              <a:rPr sz="3200" dirty="0" err="1">
                <a:latin typeface="Arial"/>
                <a:cs typeface="Arial"/>
              </a:rPr>
              <a:t>digitalisation</a:t>
            </a:r>
            <a:r>
              <a:rPr sz="3200" dirty="0">
                <a:latin typeface="Arial"/>
                <a:cs typeface="Arial"/>
              </a:rPr>
              <a:t> des interventions; gestion et </a:t>
            </a:r>
            <a:r>
              <a:rPr sz="3200" dirty="0" err="1">
                <a:latin typeface="Arial"/>
                <a:cs typeface="Arial"/>
              </a:rPr>
              <a:t>archivage</a:t>
            </a:r>
            <a:r>
              <a:rPr sz="3200" dirty="0">
                <a:latin typeface="Arial"/>
                <a:cs typeface="Arial"/>
              </a:rPr>
              <a:t> des </a:t>
            </a:r>
            <a:r>
              <a:rPr sz="3200" dirty="0" err="1">
                <a:latin typeface="Arial"/>
                <a:cs typeface="Arial"/>
              </a:rPr>
              <a:t>données</a:t>
            </a:r>
            <a:r>
              <a:rPr sz="3200" dirty="0">
                <a:latin typeface="Arial"/>
                <a:cs typeface="Arial"/>
              </a:rPr>
              <a:t>;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DF815F-10AE-BBDA-3D3C-D0B656C28B80}"/>
              </a:ext>
            </a:extLst>
          </p:cNvPr>
          <p:cNvSpPr/>
          <p:nvPr/>
        </p:nvSpPr>
        <p:spPr>
          <a:xfrm>
            <a:off x="783641" y="1170398"/>
            <a:ext cx="10667055" cy="107721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457200" indent="-457200" algn="just">
              <a:buFont typeface="Wingdings"/>
              <a:buChar char="§"/>
            </a:pPr>
            <a:r>
              <a:rPr sz="3200" dirty="0">
                <a:latin typeface="Arial"/>
                <a:cs typeface="Arial"/>
              </a:rPr>
              <a:t> </a:t>
            </a:r>
            <a:r>
              <a:rPr lang="fr-FR" sz="3200" dirty="0">
                <a:latin typeface="Arial"/>
                <a:cs typeface="Arial"/>
              </a:rPr>
              <a:t>Renforcer les capacités des points focaux en matière d’analyse budgétaire de la nutrition ;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4A82DAB-DBCF-E208-C472-6E87345C8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8449" y="41275"/>
            <a:ext cx="1724025" cy="106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773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D6A17D0-F1ED-EB87-21BF-6D08C2A544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087" y="268030"/>
            <a:ext cx="10504716" cy="712086"/>
          </a:xfrm>
        </p:spPr>
        <p:txBody>
          <a:bodyPr>
            <a:normAutofit/>
          </a:bodyPr>
          <a:lstStyle/>
          <a:p>
            <a:r>
              <a:rPr sz="3600" b="1" baseline="0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Défis (2/2)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4748F99-D535-4F45-98A0-7B71DFE58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t>WAHO nutrition forum, Abuja April 2023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9A42F68-DECB-4406-9F06-CA6DF3B71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t>11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20184B5-7943-B635-3D32-CE5AB722BCF3}"/>
              </a:ext>
            </a:extLst>
          </p:cNvPr>
          <p:cNvSpPr txBox="1"/>
          <p:nvPr/>
        </p:nvSpPr>
        <p:spPr>
          <a:xfrm>
            <a:off x="849087" y="1049642"/>
            <a:ext cx="10411945" cy="22170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800"/>
              </a:spcAft>
              <a:buFont typeface="Wingdings"/>
              <a:buChar char="§"/>
            </a:pPr>
            <a:r>
              <a:rPr sz="3200">
                <a:latin typeface="Arial"/>
                <a:cs typeface="Arial"/>
              </a:rPr>
              <a:t>Renforcer les capacités des acteurs sur la démarche qualité dans le cadre de la production des statistiques officielles sur la nutrition;</a:t>
            </a:r>
          </a:p>
        </p:txBody>
      </p:sp>
      <p:sp>
        <p:nvSpPr>
          <p:cNvPr id="4" name="Rectangle 3"/>
          <p:cNvSpPr/>
          <p:nvPr/>
        </p:nvSpPr>
        <p:spPr>
          <a:xfrm>
            <a:off x="849087" y="3370831"/>
            <a:ext cx="10411945" cy="29557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800"/>
              </a:spcAft>
              <a:buFont typeface="Wingdings"/>
              <a:buChar char="§"/>
            </a:pPr>
            <a:r>
              <a:rPr sz="3200">
                <a:latin typeface="Arial"/>
                <a:cs typeface="Arial"/>
              </a:rPr>
              <a:t>Etablir des évidences : compte satellite de la nutrition (optique dépense), modèle de simulation des financements en faveur de la nutrition, indice de gouvernance de la nutrition, etc.</a:t>
            </a:r>
          </a:p>
        </p:txBody>
      </p:sp>
    </p:spTree>
    <p:extLst>
      <p:ext uri="{BB962C8B-B14F-4D97-AF65-F5344CB8AC3E}">
        <p14:creationId xmlns:p14="http://schemas.microsoft.com/office/powerpoint/2010/main" val="2777583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D6A17D0-F1ED-EB87-21BF-6D08C2A544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3706" y="5609395"/>
            <a:ext cx="10140943" cy="963192"/>
          </a:xfrm>
        </p:spPr>
        <p:txBody>
          <a:bodyPr>
            <a:noAutofit/>
          </a:bodyPr>
          <a:lstStyle/>
          <a:p>
            <a:r>
              <a:rPr lang="fr-FR" sz="6000" b="1" dirty="0" smtClean="0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IV. </a:t>
            </a:r>
            <a:r>
              <a:rPr sz="6000" b="1" dirty="0" smtClean="0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OPPORTUNITES</a:t>
            </a:r>
            <a:endParaRPr sz="6000" b="1" dirty="0">
              <a:solidFill>
                <a:schemeClr val="accent5">
                  <a:lumMod val="50000"/>
                </a:schemeClr>
              </a:solidFill>
              <a:latin typeface="Univers LT Std 45 Light"/>
            </a:endParaRPr>
          </a:p>
        </p:txBody>
      </p:sp>
      <p:pic>
        <p:nvPicPr>
          <p:cNvPr id="1026" name="Picture 2" descr="Saisir les opportunités : comment voir les signes - Les Éditions Allez, ose  !">
            <a:extLst>
              <a:ext uri="{FF2B5EF4-FFF2-40B4-BE49-F238E27FC236}">
                <a16:creationId xmlns:a16="http://schemas.microsoft.com/office/drawing/2014/main" id="{B0E4F32A-2AA9-8016-BE13-0AA9362C1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327" y="476599"/>
            <a:ext cx="5810249" cy="5076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9434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9A345DBB-DE06-3F25-E1DA-4BEE5841B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t>WAHO nutrition forum, Abuja April 2023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F5C1838-D0BF-A0C1-8C25-87F889A2B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t>13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A097BBB-F41F-79D8-4F5E-ED22F42E87E1}"/>
              </a:ext>
            </a:extLst>
          </p:cNvPr>
          <p:cNvSpPr txBox="1"/>
          <p:nvPr/>
        </p:nvSpPr>
        <p:spPr>
          <a:xfrm>
            <a:off x="724951" y="1343206"/>
            <a:ext cx="1081770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sz="3200" dirty="0">
                <a:latin typeface="Arial"/>
                <a:cs typeface="Arial"/>
              </a:rPr>
              <a:t> Existence de trois </a:t>
            </a:r>
            <a:r>
              <a:rPr sz="3200" dirty="0" err="1">
                <a:latin typeface="Arial"/>
                <a:cs typeface="Arial"/>
              </a:rPr>
              <a:t>plateformes</a:t>
            </a:r>
            <a:r>
              <a:rPr sz="3200" dirty="0">
                <a:latin typeface="Arial"/>
                <a:cs typeface="Arial"/>
              </a:rPr>
              <a:t> de diffusion de la PNIN : </a:t>
            </a:r>
          </a:p>
          <a:p>
            <a:pPr marL="914400" lvl="1" indent="-457200">
              <a:lnSpc>
                <a:spcPct val="150000"/>
              </a:lnSpc>
              <a:buFont typeface="Arial"/>
              <a:buChar char="•"/>
            </a:pPr>
            <a:r>
              <a:rPr sz="3200" dirty="0" err="1">
                <a:solidFill>
                  <a:srgbClr val="000000"/>
                </a:solidFill>
                <a:latin typeface="Arial"/>
                <a:cs typeface="Arial"/>
              </a:rPr>
              <a:t>Plateforme</a:t>
            </a:r>
            <a:r>
              <a:rPr sz="3200" dirty="0">
                <a:solidFill>
                  <a:srgbClr val="000000"/>
                </a:solidFill>
                <a:latin typeface="Arial"/>
                <a:cs typeface="Arial"/>
              </a:rPr>
              <a:t> Web : </a:t>
            </a:r>
            <a:r>
              <a:rPr sz="3200" dirty="0">
                <a:solidFill>
                  <a:srgbClr val="000000"/>
                </a:solidFill>
                <a:latin typeface="Arial"/>
                <a:cs typeface="Arial"/>
                <a:hlinkClick r:id="rId2"/>
              </a:rPr>
              <a:t>www.nutrition.bf</a:t>
            </a:r>
            <a:r>
              <a:rPr sz="3200" dirty="0">
                <a:solidFill>
                  <a:srgbClr val="000000"/>
                </a:solidFill>
                <a:latin typeface="Arial"/>
                <a:cs typeface="Arial"/>
              </a:rPr>
              <a:t> ;</a:t>
            </a:r>
          </a:p>
          <a:p>
            <a:pPr marL="914400" lvl="1" indent="-457200">
              <a:buFont typeface="Arial"/>
              <a:buChar char="•"/>
            </a:pPr>
            <a:r>
              <a:rPr sz="3200" dirty="0" err="1">
                <a:solidFill>
                  <a:srgbClr val="000000"/>
                </a:solidFill>
                <a:latin typeface="Arial"/>
                <a:cs typeface="Arial"/>
              </a:rPr>
              <a:t>Opendata</a:t>
            </a:r>
            <a:r>
              <a:rPr sz="3200" dirty="0">
                <a:solidFill>
                  <a:srgbClr val="000000"/>
                </a:solidFill>
                <a:latin typeface="Arial"/>
                <a:cs typeface="Arial"/>
              </a:rPr>
              <a:t> : </a:t>
            </a:r>
            <a:r>
              <a:rPr sz="3200" dirty="0">
                <a:solidFill>
                  <a:srgbClr val="000000"/>
                </a:solidFill>
                <a:latin typeface="Arial"/>
                <a:cs typeface="Arial"/>
                <a:hlinkClick r:id="rId3"/>
              </a:rPr>
              <a:t>https://burkinafaso.opendataforafrica.org/vhxojmb</a:t>
            </a:r>
            <a:r>
              <a:rPr sz="3200" dirty="0">
                <a:solidFill>
                  <a:srgbClr val="000000"/>
                </a:solidFill>
                <a:latin typeface="Arial"/>
                <a:cs typeface="Arial"/>
              </a:rPr>
              <a:t> ;</a:t>
            </a:r>
          </a:p>
          <a:p>
            <a:pPr marL="914400" lvl="1" indent="-457200">
              <a:buFont typeface="Arial"/>
              <a:buChar char="•"/>
            </a:pPr>
            <a:endParaRPr sz="32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914400" lvl="1" indent="-457200">
              <a:buFont typeface="Arial"/>
              <a:buChar char="•"/>
            </a:pPr>
            <a:r>
              <a:rPr sz="3200" dirty="0" err="1">
                <a:solidFill>
                  <a:srgbClr val="000000"/>
                </a:solidFill>
                <a:latin typeface="Arial"/>
                <a:cs typeface="Arial"/>
              </a:rPr>
              <a:t>Plateforme</a:t>
            </a:r>
            <a:r>
              <a:rPr sz="3200" dirty="0">
                <a:solidFill>
                  <a:srgbClr val="000000"/>
                </a:solidFill>
                <a:latin typeface="Arial"/>
                <a:cs typeface="Arial"/>
              </a:rPr>
              <a:t> NADA </a:t>
            </a:r>
            <a:r>
              <a:rPr sz="3200" dirty="0" err="1">
                <a:solidFill>
                  <a:srgbClr val="000000"/>
                </a:solidFill>
                <a:latin typeface="Arial"/>
                <a:cs typeface="Arial"/>
              </a:rPr>
              <a:t>adossée</a:t>
            </a:r>
            <a:r>
              <a:rPr sz="3200" dirty="0">
                <a:solidFill>
                  <a:srgbClr val="000000"/>
                </a:solidFill>
                <a:latin typeface="Arial"/>
                <a:cs typeface="Arial"/>
              </a:rPr>
              <a:t> à </a:t>
            </a:r>
            <a:r>
              <a:rPr sz="3200" dirty="0" err="1">
                <a:solidFill>
                  <a:srgbClr val="000000"/>
                </a:solidFill>
                <a:latin typeface="Arial"/>
                <a:cs typeface="Arial"/>
              </a:rPr>
              <a:t>l’INSD</a:t>
            </a:r>
            <a:r>
              <a:rPr sz="3200" dirty="0">
                <a:solidFill>
                  <a:srgbClr val="000000"/>
                </a:solidFill>
                <a:latin typeface="Arial"/>
                <a:cs typeface="Arial"/>
              </a:rPr>
              <a:t>: </a:t>
            </a:r>
            <a:r>
              <a:rPr sz="3200" dirty="0">
                <a:solidFill>
                  <a:srgbClr val="000000"/>
                </a:solidFill>
                <a:latin typeface="Arial"/>
                <a:cs typeface="Arial"/>
                <a:hlinkClick r:id="rId4"/>
              </a:rPr>
              <a:t>https://nada.insd.bf/index.php/catalog</a:t>
            </a:r>
            <a:r>
              <a:rPr sz="3200" dirty="0">
                <a:solidFill>
                  <a:srgbClr val="000000"/>
                </a:solidFill>
                <a:latin typeface="Arial"/>
                <a:cs typeface="Arial"/>
              </a:rPr>
              <a:t>)</a:t>
            </a:r>
          </a:p>
          <a:p>
            <a:pPr marL="914400" lvl="1" indent="-457200">
              <a:buFont typeface="Arial"/>
              <a:buChar char="•"/>
            </a:pPr>
            <a:endParaRPr sz="32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sz="3200" dirty="0" err="1">
                <a:solidFill>
                  <a:srgbClr val="000000"/>
                </a:solidFill>
                <a:latin typeface="Arial"/>
                <a:cs typeface="Arial"/>
              </a:rPr>
              <a:t>Disponibilité</a:t>
            </a:r>
            <a:r>
              <a:rPr sz="3200" dirty="0">
                <a:solidFill>
                  <a:srgbClr val="000000"/>
                </a:solidFill>
                <a:latin typeface="Arial"/>
                <a:cs typeface="Arial"/>
              </a:rPr>
              <a:t> de bases de </a:t>
            </a:r>
            <a:r>
              <a:rPr sz="3200" dirty="0" err="1">
                <a:solidFill>
                  <a:srgbClr val="000000"/>
                </a:solidFill>
                <a:latin typeface="Arial"/>
                <a:cs typeface="Arial"/>
              </a:rPr>
              <a:t>données</a:t>
            </a:r>
            <a:r>
              <a:rPr sz="3200" dirty="0">
                <a:solidFill>
                  <a:srgbClr val="000000"/>
                </a:solidFill>
                <a:latin typeface="Arial"/>
                <a:cs typeface="Arial"/>
              </a:rPr>
              <a:t> (</a:t>
            </a:r>
            <a:r>
              <a:rPr sz="3200" dirty="0" err="1">
                <a:solidFill>
                  <a:srgbClr val="000000"/>
                </a:solidFill>
                <a:latin typeface="Arial"/>
                <a:cs typeface="Arial"/>
              </a:rPr>
              <a:t>enquêtes</a:t>
            </a:r>
            <a:r>
              <a:rPr sz="3200" dirty="0">
                <a:solidFill>
                  <a:srgbClr val="000000"/>
                </a:solidFill>
                <a:latin typeface="Arial"/>
                <a:cs typeface="Arial"/>
              </a:rPr>
              <a:t> et routines);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C37CB945-7434-339B-4E60-F0F9A396CD07}"/>
              </a:ext>
            </a:extLst>
          </p:cNvPr>
          <p:cNvSpPr txBox="1">
            <a:spLocks/>
          </p:cNvSpPr>
          <p:nvPr/>
        </p:nvSpPr>
        <p:spPr>
          <a:xfrm>
            <a:off x="923734" y="151707"/>
            <a:ext cx="10430070" cy="1133749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sz="6000" b="1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Opportunités</a:t>
            </a:r>
            <a:r>
              <a:rPr sz="6000" b="1" baseline="0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 (1/2)</a:t>
            </a:r>
          </a:p>
        </p:txBody>
      </p:sp>
      <p:pic>
        <p:nvPicPr>
          <p:cNvPr id="4" name="Picture 2" descr="Saisir les opportunités : comment voir les signes - Les Éditions Allez, ose  !">
            <a:extLst>
              <a:ext uri="{FF2B5EF4-FFF2-40B4-BE49-F238E27FC236}">
                <a16:creationId xmlns:a16="http://schemas.microsoft.com/office/drawing/2014/main" id="{CFCE9642-5A30-058A-ADF7-A5B60F5D4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740" y="63126"/>
            <a:ext cx="1435101" cy="125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481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9A345DBB-DE06-3F25-E1DA-4BEE5841B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t>WAHO nutrition forum, Abuja April 2023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F5C1838-D0BF-A0C1-8C25-87F889A2B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t>14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A097BBB-F41F-79D8-4F5E-ED22F42E87E1}"/>
              </a:ext>
            </a:extLst>
          </p:cNvPr>
          <p:cNvSpPr txBox="1"/>
          <p:nvPr/>
        </p:nvSpPr>
        <p:spPr>
          <a:xfrm>
            <a:off x="719872" y="1460310"/>
            <a:ext cx="10995877" cy="5171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sz="3200" dirty="0">
                <a:latin typeface="Arial"/>
                <a:cs typeface="Arial"/>
              </a:rPr>
              <a:t> Implication :</a:t>
            </a:r>
          </a:p>
          <a:p>
            <a:pPr marL="914400" lvl="1" indent="-457200">
              <a:lnSpc>
                <a:spcPct val="150000"/>
              </a:lnSpc>
              <a:buFont typeface="Arial"/>
              <a:buChar char="•"/>
            </a:pPr>
            <a:r>
              <a:rPr sz="3200" dirty="0">
                <a:solidFill>
                  <a:srgbClr val="000000"/>
                </a:solidFill>
                <a:latin typeface="Arial"/>
                <a:cs typeface="Arial"/>
              </a:rPr>
              <a:t>des D</a:t>
            </a:r>
            <a:r>
              <a:rPr lang="fr-FR" sz="3200" dirty="0" err="1">
                <a:solidFill>
                  <a:srgbClr val="000000"/>
                </a:solidFill>
                <a:latin typeface="Arial"/>
                <a:cs typeface="Arial"/>
              </a:rPr>
              <a:t>irections</a:t>
            </a:r>
            <a:r>
              <a:rPr lang="fr-FR" sz="32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fr-FR" sz="3200" dirty="0" err="1">
                <a:solidFill>
                  <a:srgbClr val="000000"/>
                </a:solidFill>
                <a:latin typeface="Arial"/>
                <a:cs typeface="Arial"/>
              </a:rPr>
              <a:t>généérales</a:t>
            </a:r>
            <a:r>
              <a:rPr lang="fr-FR" sz="3200" dirty="0">
                <a:solidFill>
                  <a:srgbClr val="000000"/>
                </a:solidFill>
                <a:latin typeface="Arial"/>
                <a:cs typeface="Arial"/>
              </a:rPr>
              <a:t> des études et des statistiques sectorielles (D</a:t>
            </a:r>
            <a:r>
              <a:rPr sz="3200" dirty="0">
                <a:solidFill>
                  <a:srgbClr val="000000"/>
                </a:solidFill>
                <a:latin typeface="Arial"/>
                <a:cs typeface="Arial"/>
              </a:rPr>
              <a:t>GESS</a:t>
            </a:r>
            <a:r>
              <a:rPr lang="fr-FR" sz="3200" dirty="0">
                <a:solidFill>
                  <a:srgbClr val="000000"/>
                </a:solidFill>
                <a:latin typeface="Arial"/>
                <a:cs typeface="Arial"/>
              </a:rPr>
              <a:t>);</a:t>
            </a:r>
            <a:endParaRPr sz="32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914400" lvl="1" indent="-457200">
              <a:lnSpc>
                <a:spcPct val="150000"/>
              </a:lnSpc>
              <a:buFont typeface="Arial"/>
              <a:buChar char="•"/>
            </a:pPr>
            <a:r>
              <a:rPr sz="3200" dirty="0">
                <a:solidFill>
                  <a:srgbClr val="000000"/>
                </a:solidFill>
                <a:latin typeface="Arial"/>
                <a:cs typeface="Arial"/>
              </a:rPr>
              <a:t>de l’</a:t>
            </a:r>
            <a:r>
              <a:rPr lang="fr-FR" sz="3200" dirty="0">
                <a:solidFill>
                  <a:srgbClr val="000000"/>
                </a:solidFill>
                <a:latin typeface="Arial"/>
                <a:cs typeface="Arial"/>
              </a:rPr>
              <a:t>Institut national des statistiques et de la </a:t>
            </a:r>
            <a:r>
              <a:rPr lang="fr-FR" sz="3200" dirty="0" err="1">
                <a:solidFill>
                  <a:srgbClr val="000000"/>
                </a:solidFill>
                <a:latin typeface="Arial"/>
                <a:cs typeface="Arial"/>
              </a:rPr>
              <a:t>demographie</a:t>
            </a:r>
            <a:r>
              <a:rPr lang="fr-FR" sz="3200" dirty="0">
                <a:solidFill>
                  <a:srgbClr val="000000"/>
                </a:solidFill>
                <a:latin typeface="Arial"/>
                <a:cs typeface="Arial"/>
              </a:rPr>
              <a:t> (</a:t>
            </a:r>
            <a:r>
              <a:rPr sz="3200" dirty="0">
                <a:solidFill>
                  <a:srgbClr val="000000"/>
                </a:solidFill>
                <a:latin typeface="Arial"/>
                <a:cs typeface="Arial"/>
              </a:rPr>
              <a:t>INSD</a:t>
            </a:r>
            <a:r>
              <a:rPr lang="fr-FR" sz="3200" dirty="0">
                <a:solidFill>
                  <a:srgbClr val="000000"/>
                </a:solidFill>
                <a:latin typeface="Arial"/>
                <a:cs typeface="Arial"/>
              </a:rPr>
              <a:t>);</a:t>
            </a:r>
            <a:endParaRPr sz="32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914400" lvl="1" indent="-457200">
              <a:lnSpc>
                <a:spcPct val="150000"/>
              </a:lnSpc>
              <a:buFont typeface="Arial"/>
              <a:buChar char="•"/>
            </a:pPr>
            <a:r>
              <a:rPr sz="3200" dirty="0">
                <a:solidFill>
                  <a:srgbClr val="000000"/>
                </a:solidFill>
                <a:latin typeface="Arial"/>
                <a:cs typeface="Arial"/>
              </a:rPr>
              <a:t>des </a:t>
            </a:r>
            <a:r>
              <a:rPr sz="3200" dirty="0" err="1">
                <a:solidFill>
                  <a:srgbClr val="000000"/>
                </a:solidFill>
                <a:latin typeface="Arial"/>
                <a:cs typeface="Arial"/>
              </a:rPr>
              <a:t>universitaires</a:t>
            </a:r>
            <a:r>
              <a:rPr sz="3200" dirty="0">
                <a:solidFill>
                  <a:srgbClr val="000000"/>
                </a:solidFill>
                <a:latin typeface="Arial"/>
                <a:cs typeface="Arial"/>
              </a:rPr>
              <a:t> (RECANUT)</a:t>
            </a:r>
            <a:r>
              <a:rPr lang="fr-FR" sz="3200" dirty="0">
                <a:solidFill>
                  <a:srgbClr val="000000"/>
                </a:solidFill>
                <a:latin typeface="Arial"/>
                <a:cs typeface="Arial"/>
              </a:rPr>
              <a:t>;</a:t>
            </a:r>
            <a:endParaRPr sz="32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sz="3200" dirty="0">
                <a:solidFill>
                  <a:srgbClr val="000000"/>
                </a:solidFill>
                <a:latin typeface="Arial"/>
                <a:cs typeface="Arial"/>
              </a:rPr>
              <a:t>Fort </a:t>
            </a:r>
            <a:r>
              <a:rPr sz="3200" dirty="0" err="1">
                <a:solidFill>
                  <a:srgbClr val="000000"/>
                </a:solidFill>
                <a:latin typeface="Arial"/>
                <a:cs typeface="Arial"/>
              </a:rPr>
              <a:t>intérêt</a:t>
            </a:r>
            <a:r>
              <a:rPr sz="3200" dirty="0">
                <a:solidFill>
                  <a:srgbClr val="000000"/>
                </a:solidFill>
                <a:latin typeface="Arial"/>
                <a:cs typeface="Arial"/>
              </a:rPr>
              <a:t> des </a:t>
            </a:r>
            <a:r>
              <a:rPr sz="3200" dirty="0" err="1">
                <a:solidFill>
                  <a:srgbClr val="000000"/>
                </a:solidFill>
                <a:latin typeface="Arial"/>
                <a:cs typeface="Arial"/>
              </a:rPr>
              <a:t>autorités</a:t>
            </a:r>
            <a:r>
              <a:rPr sz="3200" dirty="0">
                <a:solidFill>
                  <a:srgbClr val="000000"/>
                </a:solidFill>
                <a:latin typeface="Arial"/>
                <a:cs typeface="Arial"/>
              </a:rPr>
              <a:t> et </a:t>
            </a:r>
            <a:r>
              <a:rPr sz="3200" dirty="0" err="1">
                <a:solidFill>
                  <a:srgbClr val="000000"/>
                </a:solidFill>
                <a:latin typeface="Arial"/>
                <a:cs typeface="Arial"/>
              </a:rPr>
              <a:t>Parternaires</a:t>
            </a:r>
            <a:r>
              <a:rPr sz="3200" dirty="0">
                <a:solidFill>
                  <a:srgbClr val="000000"/>
                </a:solidFill>
                <a:latin typeface="Arial"/>
                <a:cs typeface="Arial"/>
              </a:rPr>
              <a:t> pour la nutrition</a:t>
            </a:r>
            <a:r>
              <a:rPr lang="fr-FR" sz="3200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endParaRPr sz="3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C37CB945-7434-339B-4E60-F0F9A396CD07}"/>
              </a:ext>
            </a:extLst>
          </p:cNvPr>
          <p:cNvSpPr txBox="1">
            <a:spLocks/>
          </p:cNvSpPr>
          <p:nvPr/>
        </p:nvSpPr>
        <p:spPr>
          <a:xfrm>
            <a:off x="719872" y="217968"/>
            <a:ext cx="10633918" cy="1023007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sz="6000" b="1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Opportunités</a:t>
            </a:r>
            <a:r>
              <a:rPr sz="6000" b="1" baseline="0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 (2/2)</a:t>
            </a:r>
          </a:p>
        </p:txBody>
      </p:sp>
      <p:pic>
        <p:nvPicPr>
          <p:cNvPr id="4" name="Picture 2" descr="Saisir les opportunités : comment voir les signes - Les Éditions Allez, ose  !">
            <a:extLst>
              <a:ext uri="{FF2B5EF4-FFF2-40B4-BE49-F238E27FC236}">
                <a16:creationId xmlns:a16="http://schemas.microsoft.com/office/drawing/2014/main" id="{08E010A0-462A-9677-B6E5-128443E51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1936" y="63125"/>
            <a:ext cx="1813906" cy="158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55007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D6A17D0-F1ED-EB87-21BF-6D08C2A544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356" y="5551493"/>
            <a:ext cx="10140943" cy="963192"/>
          </a:xfrm>
        </p:spPr>
        <p:txBody>
          <a:bodyPr>
            <a:noAutofit/>
          </a:bodyPr>
          <a:lstStyle/>
          <a:p>
            <a:r>
              <a:rPr lang="fr-FR" sz="6000" b="1" dirty="0" smtClean="0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V. </a:t>
            </a:r>
            <a:r>
              <a:rPr sz="6000" b="1" dirty="0" smtClean="0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PISTES </a:t>
            </a:r>
            <a:r>
              <a:rPr sz="6000" b="1" dirty="0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A SUIVRE</a:t>
            </a:r>
          </a:p>
        </p:txBody>
      </p:sp>
      <p:pic>
        <p:nvPicPr>
          <p:cNvPr id="2050" name="Picture 2" descr="Photo libre de droit de Little Esquisse Homme Avec Loupe Dempreintes Suivre  Une Piste De Course banque d'images et plus d'images libres de droit de  Détective - iStock">
            <a:extLst>
              <a:ext uri="{FF2B5EF4-FFF2-40B4-BE49-F238E27FC236}">
                <a16:creationId xmlns:a16="http://schemas.microsoft.com/office/drawing/2014/main" id="{D9C12F9E-4519-985F-0B4A-52E97E0C1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0" y="847726"/>
            <a:ext cx="5543550" cy="448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72303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6C13084-4340-D6BB-5179-10E409909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t>WAHO nutrition forum, Abuja April 2023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E9D1F87-1576-35E3-C349-03D306FE4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t>16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FFD20F3-9E68-38BC-2022-AB3B51F7E55B}"/>
              </a:ext>
            </a:extLst>
          </p:cNvPr>
          <p:cNvSpPr txBox="1"/>
          <p:nvPr/>
        </p:nvSpPr>
        <p:spPr>
          <a:xfrm>
            <a:off x="4343400" y="1505935"/>
            <a:ext cx="78486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/>
              <a:buChar char="§"/>
            </a:pPr>
            <a:r>
              <a:rPr sz="2800" dirty="0">
                <a:latin typeface="Arial"/>
                <a:cs typeface="Arial"/>
              </a:rPr>
              <a:t>Former un cadre de </a:t>
            </a:r>
            <a:r>
              <a:rPr sz="2800" dirty="0" err="1">
                <a:latin typeface="Arial"/>
                <a:cs typeface="Arial"/>
              </a:rPr>
              <a:t>redevabilité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dirty="0" err="1">
                <a:latin typeface="Arial"/>
                <a:cs typeface="Arial"/>
              </a:rPr>
              <a:t>en</a:t>
            </a:r>
            <a:r>
              <a:rPr sz="2800" dirty="0">
                <a:latin typeface="Arial"/>
                <a:cs typeface="Arial"/>
              </a:rPr>
              <a:t> matière de nutrition qui </a:t>
            </a:r>
            <a:r>
              <a:rPr sz="2800" dirty="0" err="1">
                <a:latin typeface="Arial"/>
                <a:cs typeface="Arial"/>
              </a:rPr>
              <a:t>soit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dirty="0" err="1">
                <a:latin typeface="Arial"/>
                <a:cs typeface="Arial"/>
              </a:rPr>
              <a:t>indépendant</a:t>
            </a:r>
            <a:r>
              <a:rPr sz="2800" dirty="0">
                <a:latin typeface="Arial"/>
                <a:cs typeface="Arial"/>
              </a:rPr>
              <a:t>, </a:t>
            </a:r>
            <a:r>
              <a:rPr sz="2800" dirty="0" err="1">
                <a:latin typeface="Arial"/>
                <a:cs typeface="Arial"/>
              </a:rPr>
              <a:t>cohérent</a:t>
            </a:r>
            <a:r>
              <a:rPr sz="2800" dirty="0">
                <a:latin typeface="Arial"/>
                <a:cs typeface="Arial"/>
              </a:rPr>
              <a:t>, </a:t>
            </a:r>
            <a:r>
              <a:rPr sz="2800" dirty="0" err="1">
                <a:latin typeface="Arial"/>
                <a:cs typeface="Arial"/>
              </a:rPr>
              <a:t>rationnalisé</a:t>
            </a:r>
            <a:r>
              <a:rPr sz="2800" dirty="0">
                <a:latin typeface="Arial"/>
                <a:cs typeface="Arial"/>
              </a:rPr>
              <a:t>, </a:t>
            </a:r>
            <a:r>
              <a:rPr sz="2800" dirty="0" err="1">
                <a:latin typeface="Arial"/>
                <a:cs typeface="Arial"/>
              </a:rPr>
              <a:t>unifié</a:t>
            </a:r>
            <a:r>
              <a:rPr sz="2800" dirty="0">
                <a:latin typeface="Arial"/>
                <a:cs typeface="Arial"/>
              </a:rPr>
              <a:t>, bien finance et rentable ;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34768E13-BBBD-FB1A-EFAC-AF6B3677716E}"/>
              </a:ext>
            </a:extLst>
          </p:cNvPr>
          <p:cNvSpPr txBox="1">
            <a:spLocks/>
          </p:cNvSpPr>
          <p:nvPr/>
        </p:nvSpPr>
        <p:spPr>
          <a:xfrm>
            <a:off x="830419" y="273206"/>
            <a:ext cx="10531157" cy="1044131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sz="6000" b="1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Pistes à suivre </a:t>
            </a:r>
            <a:r>
              <a:rPr sz="6000" b="1" baseline="0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(1/2)</a:t>
            </a:r>
          </a:p>
        </p:txBody>
      </p:sp>
      <p:sp>
        <p:nvSpPr>
          <p:cNvPr id="4" name="Rectangle 3"/>
          <p:cNvSpPr/>
          <p:nvPr/>
        </p:nvSpPr>
        <p:spPr>
          <a:xfrm>
            <a:off x="4410075" y="3951358"/>
            <a:ext cx="767715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/>
              <a:buChar char="§"/>
            </a:pPr>
            <a:r>
              <a:rPr sz="2800" dirty="0" err="1">
                <a:latin typeface="Arial"/>
                <a:cs typeface="Arial"/>
              </a:rPr>
              <a:t>Tirer</a:t>
            </a:r>
            <a:r>
              <a:rPr sz="2800" dirty="0">
                <a:latin typeface="Arial"/>
                <a:cs typeface="Arial"/>
              </a:rPr>
              <a:t> parti des </a:t>
            </a:r>
            <a:r>
              <a:rPr sz="2800" dirty="0" err="1">
                <a:latin typeface="Arial"/>
                <a:cs typeface="Arial"/>
              </a:rPr>
              <a:t>mécanismes</a:t>
            </a:r>
            <a:r>
              <a:rPr sz="2800" dirty="0">
                <a:latin typeface="Arial"/>
                <a:cs typeface="Arial"/>
              </a:rPr>
              <a:t> de </a:t>
            </a:r>
            <a:r>
              <a:rPr sz="2800" dirty="0" err="1">
                <a:latin typeface="Arial"/>
                <a:cs typeface="Arial"/>
              </a:rPr>
              <a:t>redevabilité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dirty="0" err="1">
                <a:latin typeface="Arial"/>
                <a:cs typeface="Arial"/>
              </a:rPr>
              <a:t>existant</a:t>
            </a:r>
            <a:r>
              <a:rPr sz="2800" dirty="0">
                <a:latin typeface="Arial"/>
                <a:cs typeface="Arial"/>
              </a:rPr>
              <a:t> (</a:t>
            </a:r>
            <a:r>
              <a:rPr sz="2800" dirty="0" err="1">
                <a:latin typeface="Arial"/>
                <a:cs typeface="Arial"/>
              </a:rPr>
              <a:t>cas</a:t>
            </a:r>
            <a:r>
              <a:rPr sz="2800" dirty="0">
                <a:latin typeface="Arial"/>
                <a:cs typeface="Arial"/>
              </a:rPr>
              <a:t> de la PNIN) et les </a:t>
            </a:r>
            <a:r>
              <a:rPr sz="2800" dirty="0" err="1">
                <a:latin typeface="Arial"/>
                <a:cs typeface="Arial"/>
              </a:rPr>
              <a:t>réorienter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dirty="0" err="1">
                <a:latin typeface="Arial"/>
                <a:cs typeface="Arial"/>
              </a:rPr>
              <a:t>afin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dirty="0" err="1">
                <a:latin typeface="Arial"/>
                <a:cs typeface="Arial"/>
              </a:rPr>
              <a:t>d’améliorer</a:t>
            </a:r>
            <a:r>
              <a:rPr sz="2800" dirty="0">
                <a:latin typeface="Arial"/>
                <a:cs typeface="Arial"/>
              </a:rPr>
              <a:t> la coordination et </a:t>
            </a:r>
            <a:r>
              <a:rPr sz="2800" dirty="0" err="1">
                <a:latin typeface="Arial"/>
                <a:cs typeface="Arial"/>
              </a:rPr>
              <a:t>l’analyse</a:t>
            </a:r>
            <a:r>
              <a:rPr sz="2800" dirty="0">
                <a:latin typeface="Arial"/>
                <a:cs typeface="Arial"/>
              </a:rPr>
              <a:t> des </a:t>
            </a:r>
            <a:r>
              <a:rPr sz="2800" dirty="0" err="1">
                <a:latin typeface="Arial"/>
                <a:cs typeface="Arial"/>
              </a:rPr>
              <a:t>données</a:t>
            </a:r>
            <a:r>
              <a:rPr sz="2800" dirty="0">
                <a:latin typeface="Arial"/>
                <a:cs typeface="Arial"/>
              </a:rPr>
              <a:t> ;</a:t>
            </a:r>
          </a:p>
        </p:txBody>
      </p:sp>
      <p:pic>
        <p:nvPicPr>
          <p:cNvPr id="6" name="Picture 2" descr="Photo libre de droit de Little Esquisse Homme Avec Loupe Dempreintes Suivre  Une Piste De Course banque d'images et plus d'images libres de droit de  Détective - iStock">
            <a:extLst>
              <a:ext uri="{FF2B5EF4-FFF2-40B4-BE49-F238E27FC236}">
                <a16:creationId xmlns:a16="http://schemas.microsoft.com/office/drawing/2014/main" id="{BB46FF8C-6304-D9C8-F1BC-B5E873590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188243"/>
            <a:ext cx="4371976" cy="5603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525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6C13084-4340-D6BB-5179-10E409909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t>WAHO nutrition forum, Abuja April 2023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E9D1F87-1576-35E3-C349-03D306FE4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t>17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FFD20F3-9E68-38BC-2022-AB3B51F7E55B}"/>
              </a:ext>
            </a:extLst>
          </p:cNvPr>
          <p:cNvSpPr txBox="1"/>
          <p:nvPr/>
        </p:nvSpPr>
        <p:spPr>
          <a:xfrm>
            <a:off x="4124325" y="1288316"/>
            <a:ext cx="7953374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/>
              <a:buChar char="§"/>
            </a:pPr>
            <a:r>
              <a:rPr sz="3200" dirty="0">
                <a:latin typeface="Arial"/>
                <a:cs typeface="Arial"/>
              </a:rPr>
              <a:t>Former les </a:t>
            </a:r>
            <a:r>
              <a:rPr sz="3200" dirty="0" err="1">
                <a:latin typeface="Arial"/>
                <a:cs typeface="Arial"/>
              </a:rPr>
              <a:t>ministères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dirty="0" err="1">
                <a:latin typeface="Arial"/>
                <a:cs typeface="Arial"/>
              </a:rPr>
              <a:t>sectoriels</a:t>
            </a:r>
            <a:r>
              <a:rPr sz="3200" dirty="0">
                <a:latin typeface="Arial"/>
                <a:cs typeface="Arial"/>
              </a:rPr>
              <a:t> sur </a:t>
            </a:r>
            <a:r>
              <a:rPr sz="3200" dirty="0" err="1">
                <a:latin typeface="Arial"/>
                <a:cs typeface="Arial"/>
              </a:rPr>
              <a:t>l’analyse</a:t>
            </a:r>
            <a:r>
              <a:rPr sz="3200" dirty="0">
                <a:latin typeface="Arial"/>
                <a:cs typeface="Arial"/>
              </a:rPr>
              <a:t> du </a:t>
            </a:r>
            <a:r>
              <a:rPr sz="3200" dirty="0" err="1">
                <a:latin typeface="Arial"/>
                <a:cs typeface="Arial"/>
              </a:rPr>
              <a:t>suivi</a:t>
            </a:r>
            <a:r>
              <a:rPr sz="3200" dirty="0">
                <a:latin typeface="Arial"/>
                <a:cs typeface="Arial"/>
              </a:rPr>
              <a:t> de </a:t>
            </a:r>
            <a:r>
              <a:rPr sz="3200" dirty="0" err="1">
                <a:latin typeface="Arial"/>
                <a:cs typeface="Arial"/>
              </a:rPr>
              <a:t>financement</a:t>
            </a:r>
            <a:r>
              <a:rPr sz="3200" dirty="0">
                <a:latin typeface="Arial"/>
                <a:cs typeface="Arial"/>
              </a:rPr>
              <a:t> ;</a:t>
            </a:r>
          </a:p>
          <a:p>
            <a:pPr marL="457200" indent="-457200" algn="just">
              <a:buFont typeface="Wingdings"/>
              <a:buChar char="§"/>
            </a:pPr>
            <a:endParaRPr sz="3200" dirty="0">
              <a:latin typeface="Arial"/>
              <a:cs typeface="Arial"/>
            </a:endParaRPr>
          </a:p>
          <a:p>
            <a:pPr marL="457200" indent="-457200" algn="just">
              <a:buFont typeface="Wingdings"/>
              <a:buChar char="§"/>
            </a:pPr>
            <a:r>
              <a:rPr sz="3200" dirty="0" err="1">
                <a:latin typeface="Arial"/>
                <a:cs typeface="Arial"/>
              </a:rPr>
              <a:t>Organiser</a:t>
            </a:r>
            <a:r>
              <a:rPr sz="3200" dirty="0">
                <a:latin typeface="Arial"/>
                <a:cs typeface="Arial"/>
              </a:rPr>
              <a:t> des ateliers de </a:t>
            </a:r>
            <a:r>
              <a:rPr sz="3200" dirty="0" err="1">
                <a:latin typeface="Arial"/>
                <a:cs typeface="Arial"/>
              </a:rPr>
              <a:t>dissémination</a:t>
            </a:r>
            <a:r>
              <a:rPr sz="3200" dirty="0">
                <a:latin typeface="Arial"/>
                <a:cs typeface="Arial"/>
              </a:rPr>
              <a:t> des </a:t>
            </a:r>
            <a:r>
              <a:rPr sz="3200" dirty="0" err="1">
                <a:latin typeface="Arial"/>
                <a:cs typeface="Arial"/>
              </a:rPr>
              <a:t>résultats</a:t>
            </a:r>
            <a:r>
              <a:rPr sz="3200" dirty="0">
                <a:latin typeface="Arial"/>
                <a:cs typeface="Arial"/>
              </a:rPr>
              <a:t> des </a:t>
            </a:r>
            <a:r>
              <a:rPr sz="3200" dirty="0" err="1">
                <a:latin typeface="Arial"/>
                <a:cs typeface="Arial"/>
              </a:rPr>
              <a:t>différentes</a:t>
            </a:r>
            <a:r>
              <a:rPr sz="3200" dirty="0">
                <a:latin typeface="Arial"/>
                <a:cs typeface="Arial"/>
              </a:rPr>
              <a:t> études (</a:t>
            </a:r>
            <a:r>
              <a:rPr sz="3200" dirty="0" err="1">
                <a:latin typeface="Arial"/>
                <a:cs typeface="Arial"/>
              </a:rPr>
              <a:t>cas</a:t>
            </a:r>
            <a:r>
              <a:rPr sz="3200" dirty="0">
                <a:latin typeface="Arial"/>
                <a:cs typeface="Arial"/>
              </a:rPr>
              <a:t> de la PNIN) ;</a:t>
            </a:r>
          </a:p>
          <a:p>
            <a:pPr algn="just"/>
            <a:endParaRPr sz="3200" dirty="0">
              <a:latin typeface="Arial"/>
              <a:cs typeface="Arial"/>
            </a:endParaRPr>
          </a:p>
          <a:p>
            <a:pPr marL="457200" indent="-457200" algn="just">
              <a:buFont typeface="Wingdings"/>
              <a:buChar char="§"/>
            </a:pPr>
            <a:r>
              <a:rPr sz="3200" dirty="0" err="1">
                <a:latin typeface="Arial"/>
                <a:cs typeface="Arial"/>
              </a:rPr>
              <a:t>Mettre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dirty="0" err="1">
                <a:latin typeface="Arial"/>
                <a:cs typeface="Arial"/>
              </a:rPr>
              <a:t>en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dirty="0" err="1">
                <a:latin typeface="Arial"/>
                <a:cs typeface="Arial"/>
              </a:rPr>
              <a:t>œuvre</a:t>
            </a:r>
            <a:r>
              <a:rPr sz="3200" dirty="0">
                <a:latin typeface="Arial"/>
                <a:cs typeface="Arial"/>
              </a:rPr>
              <a:t> les </a:t>
            </a:r>
            <a:r>
              <a:rPr sz="3200" dirty="0" err="1">
                <a:latin typeface="Arial"/>
                <a:cs typeface="Arial"/>
              </a:rPr>
              <a:t>recommandations</a:t>
            </a:r>
            <a:r>
              <a:rPr sz="3200" dirty="0">
                <a:latin typeface="Arial"/>
                <a:cs typeface="Arial"/>
              </a:rPr>
              <a:t> issues des analyses des </a:t>
            </a:r>
            <a:r>
              <a:rPr sz="3200" dirty="0" err="1">
                <a:latin typeface="Arial"/>
                <a:cs typeface="Arial"/>
              </a:rPr>
              <a:t>données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dirty="0" err="1">
                <a:latin typeface="Arial"/>
                <a:cs typeface="Arial"/>
              </a:rPr>
              <a:t>nutritionnelles</a:t>
            </a:r>
            <a:r>
              <a:rPr sz="3200" dirty="0">
                <a:latin typeface="Arial"/>
                <a:cs typeface="Arial"/>
              </a:rPr>
              <a:t>.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34768E13-BBBD-FB1A-EFAC-AF6B3677716E}"/>
              </a:ext>
            </a:extLst>
          </p:cNvPr>
          <p:cNvSpPr txBox="1">
            <a:spLocks/>
          </p:cNvSpPr>
          <p:nvPr/>
        </p:nvSpPr>
        <p:spPr>
          <a:xfrm>
            <a:off x="830419" y="273206"/>
            <a:ext cx="10531157" cy="1044131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sz="6000" b="1" dirty="0" err="1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Pistes</a:t>
            </a:r>
            <a:r>
              <a:rPr sz="6000" b="1" dirty="0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 à </a:t>
            </a:r>
            <a:r>
              <a:rPr sz="6000" b="1" dirty="0" err="1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suivre</a:t>
            </a:r>
            <a:r>
              <a:rPr sz="6000" b="1" dirty="0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 </a:t>
            </a:r>
            <a:r>
              <a:rPr sz="6000" b="1" baseline="0" dirty="0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(</a:t>
            </a:r>
            <a:r>
              <a:rPr lang="fr-FR" sz="6000" b="1" baseline="0" dirty="0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2</a:t>
            </a:r>
            <a:r>
              <a:rPr sz="6000" b="1" baseline="0" dirty="0">
                <a:solidFill>
                  <a:schemeClr val="accent5">
                    <a:lumMod val="50000"/>
                  </a:schemeClr>
                </a:solidFill>
                <a:latin typeface="Univers LT Std 45 Light"/>
              </a:rPr>
              <a:t>/2)</a:t>
            </a:r>
          </a:p>
        </p:txBody>
      </p:sp>
      <p:pic>
        <p:nvPicPr>
          <p:cNvPr id="7" name="Picture 2" descr="Photo libre de droit de Little Esquisse Homme Avec Loupe Dempreintes Suivre  Une Piste De Course banque d'images et plus d'images libres de droit de  Détective - iStock">
            <a:extLst>
              <a:ext uri="{FF2B5EF4-FFF2-40B4-BE49-F238E27FC236}">
                <a16:creationId xmlns:a16="http://schemas.microsoft.com/office/drawing/2014/main" id="{486C3192-9604-6B97-C25D-17A7CFFDA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188243"/>
            <a:ext cx="4114800" cy="5603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236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8068A69-F8E4-D9AD-7475-5978EE107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t>WAHO nutrition forum, Abuja April 2023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53BADF2-BED8-3073-640A-9B76D3F8D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t>18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E525CF56-AFD0-9374-4C27-42B6F966B6BC}"/>
              </a:ext>
            </a:extLst>
          </p:cNvPr>
          <p:cNvSpPr txBox="1">
            <a:spLocks/>
          </p:cNvSpPr>
          <p:nvPr/>
        </p:nvSpPr>
        <p:spPr>
          <a:xfrm>
            <a:off x="243850" y="3239774"/>
            <a:ext cx="11948145" cy="5865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sz="7200" b="1">
                <a:ea typeface="+mn-ea"/>
                <a:cs typeface="+mn-cs"/>
              </a:rPr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367948589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822</TotalTime>
  <Words>655</Words>
  <Application>Microsoft Office PowerPoint</Application>
  <PresentationFormat>Grand écran</PresentationFormat>
  <Paragraphs>84</Paragraphs>
  <Slides>17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5" baseType="lpstr">
      <vt:lpstr>Arial</vt:lpstr>
      <vt:lpstr>Calibri</vt:lpstr>
      <vt:lpstr>Ink Free</vt:lpstr>
      <vt:lpstr>Trebuchet MS</vt:lpstr>
      <vt:lpstr>Univers LT Std 45 Light</vt:lpstr>
      <vt:lpstr>Verdana</vt:lpstr>
      <vt:lpstr>Wingdings</vt:lpstr>
      <vt:lpstr>Thème Office</vt:lpstr>
      <vt:lpstr>Présentation PowerPoint</vt:lpstr>
      <vt:lpstr>APERÇU</vt:lpstr>
      <vt:lpstr>I. ANALYSE CONTEXTUELLE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Plumour</dc:creator>
  <cp:lastModifiedBy>User</cp:lastModifiedBy>
  <cp:revision>45</cp:revision>
  <dcterms:created xsi:type="dcterms:W3CDTF">2023-03-29T20:50:17Z</dcterms:created>
  <dcterms:modified xsi:type="dcterms:W3CDTF">2023-05-09T22:56:08Z</dcterms:modified>
</cp:coreProperties>
</file>