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9" r:id="rId2"/>
  </p:sldMasterIdLst>
  <p:notesMasterIdLst>
    <p:notesMasterId r:id="rId38"/>
  </p:notesMasterIdLst>
  <p:sldIdLst>
    <p:sldId id="362" r:id="rId3"/>
    <p:sldId id="257" r:id="rId4"/>
    <p:sldId id="330" r:id="rId5"/>
    <p:sldId id="303" r:id="rId6"/>
    <p:sldId id="258" r:id="rId7"/>
    <p:sldId id="273" r:id="rId8"/>
    <p:sldId id="297" r:id="rId9"/>
    <p:sldId id="329" r:id="rId10"/>
    <p:sldId id="285" r:id="rId11"/>
    <p:sldId id="279" r:id="rId12"/>
    <p:sldId id="361" r:id="rId13"/>
    <p:sldId id="351" r:id="rId14"/>
    <p:sldId id="347" r:id="rId15"/>
    <p:sldId id="332" r:id="rId16"/>
    <p:sldId id="352" r:id="rId17"/>
    <p:sldId id="353" r:id="rId18"/>
    <p:sldId id="261" r:id="rId19"/>
    <p:sldId id="354" r:id="rId20"/>
    <p:sldId id="355" r:id="rId21"/>
    <p:sldId id="356" r:id="rId22"/>
    <p:sldId id="265" r:id="rId23"/>
    <p:sldId id="266" r:id="rId24"/>
    <p:sldId id="267" r:id="rId25"/>
    <p:sldId id="348" r:id="rId26"/>
    <p:sldId id="349" r:id="rId27"/>
    <p:sldId id="340" r:id="rId28"/>
    <p:sldId id="287" r:id="rId29"/>
    <p:sldId id="360" r:id="rId30"/>
    <p:sldId id="304" r:id="rId31"/>
    <p:sldId id="331" r:id="rId32"/>
    <p:sldId id="328" r:id="rId33"/>
    <p:sldId id="295" r:id="rId34"/>
    <p:sldId id="284" r:id="rId35"/>
    <p:sldId id="286" r:id="rId36"/>
    <p:sldId id="300"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lata Sawadogo-Lewis" initials="TSL" lastIdx="2" clrIdx="0">
    <p:extLst>
      <p:ext uri="{19B8F6BF-5375-455C-9EA6-DF929625EA0E}">
        <p15:presenceInfo xmlns:p15="http://schemas.microsoft.com/office/powerpoint/2012/main" userId="Talata Sawadogo-Lewi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4A"/>
    <a:srgbClr val="005288"/>
    <a:srgbClr val="7CB138"/>
    <a:srgbClr val="2B9FCE"/>
    <a:srgbClr val="F0F6DF"/>
    <a:srgbClr val="D9541D"/>
    <a:srgbClr val="F8981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2693D46-5D5C-4BE1-82A2-7BF54CCAE6D1}" v="40" dt="2023-04-30T18:18:09.35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83" autoAdjust="0"/>
    <p:restoredTop sz="80915" autoAdjust="0"/>
  </p:normalViewPr>
  <p:slideViewPr>
    <p:cSldViewPr snapToGrid="0">
      <p:cViewPr varScale="1">
        <p:scale>
          <a:sx n="66" d="100"/>
          <a:sy n="66" d="100"/>
        </p:scale>
        <p:origin x="1330"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commentAuthors" Target="commentAuthors.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microsoft.com/office/2016/11/relationships/changesInfo" Target="changesInfos/changesInfo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oussouf Keita" userId="1eea62b8091332b4" providerId="LiveId" clId="{F2693D46-5D5C-4BE1-82A2-7BF54CCAE6D1}"/>
    <pc:docChg chg="undo custSel addSld delSld modSld">
      <pc:chgData name="Youssouf Keita" userId="1eea62b8091332b4" providerId="LiveId" clId="{F2693D46-5D5C-4BE1-82A2-7BF54CCAE6D1}" dt="2023-04-30T18:18:48.322" v="437" actId="207"/>
      <pc:docMkLst>
        <pc:docMk/>
      </pc:docMkLst>
      <pc:sldChg chg="addSp delSp modSp mod">
        <pc:chgData name="Youssouf Keita" userId="1eea62b8091332b4" providerId="LiveId" clId="{F2693D46-5D5C-4BE1-82A2-7BF54CCAE6D1}" dt="2023-04-30T18:15:59.968" v="420" actId="14100"/>
        <pc:sldMkLst>
          <pc:docMk/>
          <pc:sldMk cId="2969240975" sldId="257"/>
        </pc:sldMkLst>
        <pc:spChg chg="del">
          <ac:chgData name="Youssouf Keita" userId="1eea62b8091332b4" providerId="LiveId" clId="{F2693D46-5D5C-4BE1-82A2-7BF54CCAE6D1}" dt="2023-04-30T11:19:59.799" v="140" actId="478"/>
          <ac:spMkLst>
            <pc:docMk/>
            <pc:sldMk cId="2969240975" sldId="257"/>
            <ac:spMk id="2" creationId="{00000000-0000-0000-0000-000000000000}"/>
          </ac:spMkLst>
        </pc:spChg>
        <pc:spChg chg="add mod">
          <ac:chgData name="Youssouf Keita" userId="1eea62b8091332b4" providerId="LiveId" clId="{F2693D46-5D5C-4BE1-82A2-7BF54CCAE6D1}" dt="2023-04-30T18:15:59.968" v="420" actId="14100"/>
          <ac:spMkLst>
            <pc:docMk/>
            <pc:sldMk cId="2969240975" sldId="257"/>
            <ac:spMk id="2" creationId="{526C2AA5-10C7-765A-976E-3C66E26FA5EF}"/>
          </ac:spMkLst>
        </pc:spChg>
        <pc:spChg chg="del mod">
          <ac:chgData name="Youssouf Keita" userId="1eea62b8091332b4" providerId="LiveId" clId="{F2693D46-5D5C-4BE1-82A2-7BF54CCAE6D1}" dt="2023-04-29T10:17:07.418" v="35" actId="478"/>
          <ac:spMkLst>
            <pc:docMk/>
            <pc:sldMk cId="2969240975" sldId="257"/>
            <ac:spMk id="3" creationId="{00000000-0000-0000-0000-000000000000}"/>
          </ac:spMkLst>
        </pc:spChg>
        <pc:spChg chg="add del mod">
          <ac:chgData name="Youssouf Keita" userId="1eea62b8091332b4" providerId="LiveId" clId="{F2693D46-5D5C-4BE1-82A2-7BF54CCAE6D1}" dt="2023-04-30T11:20:02.465" v="141" actId="478"/>
          <ac:spMkLst>
            <pc:docMk/>
            <pc:sldMk cId="2969240975" sldId="257"/>
            <ac:spMk id="4" creationId="{85862706-3B94-77CA-B4DD-7D4EB750060C}"/>
          </ac:spMkLst>
        </pc:spChg>
        <pc:spChg chg="add del mod">
          <ac:chgData name="Youssouf Keita" userId="1eea62b8091332b4" providerId="LiveId" clId="{F2693D46-5D5C-4BE1-82A2-7BF54CCAE6D1}" dt="2023-04-29T10:17:09.520" v="36" actId="478"/>
          <ac:spMkLst>
            <pc:docMk/>
            <pc:sldMk cId="2969240975" sldId="257"/>
            <ac:spMk id="5" creationId="{AAD3CA64-F26B-7626-010D-FAA89676997E}"/>
          </ac:spMkLst>
        </pc:spChg>
        <pc:spChg chg="add del mod">
          <ac:chgData name="Youssouf Keita" userId="1eea62b8091332b4" providerId="LiveId" clId="{F2693D46-5D5C-4BE1-82A2-7BF54CCAE6D1}" dt="2023-04-30T11:20:04.386" v="142" actId="478"/>
          <ac:spMkLst>
            <pc:docMk/>
            <pc:sldMk cId="2969240975" sldId="257"/>
            <ac:spMk id="6" creationId="{D2FDF32E-C631-DBBF-E388-C182895F023F}"/>
          </ac:spMkLst>
        </pc:spChg>
      </pc:sldChg>
      <pc:sldChg chg="modSp mod">
        <pc:chgData name="Youssouf Keita" userId="1eea62b8091332b4" providerId="LiveId" clId="{F2693D46-5D5C-4BE1-82A2-7BF54CCAE6D1}" dt="2023-04-28T12:40:53.182" v="2" actId="1076"/>
        <pc:sldMkLst>
          <pc:docMk/>
          <pc:sldMk cId="768277647" sldId="279"/>
        </pc:sldMkLst>
        <pc:spChg chg="mod">
          <ac:chgData name="Youssouf Keita" userId="1eea62b8091332b4" providerId="LiveId" clId="{F2693D46-5D5C-4BE1-82A2-7BF54CCAE6D1}" dt="2023-04-28T12:40:53.182" v="2" actId="1076"/>
          <ac:spMkLst>
            <pc:docMk/>
            <pc:sldMk cId="768277647" sldId="279"/>
            <ac:spMk id="2" creationId="{00000000-0000-0000-0000-000000000000}"/>
          </ac:spMkLst>
        </pc:spChg>
      </pc:sldChg>
      <pc:sldChg chg="modSp mod">
        <pc:chgData name="Youssouf Keita" userId="1eea62b8091332b4" providerId="LiveId" clId="{F2693D46-5D5C-4BE1-82A2-7BF54CCAE6D1}" dt="2023-04-30T11:21:55.004" v="162" actId="207"/>
        <pc:sldMkLst>
          <pc:docMk/>
          <pc:sldMk cId="3272923171" sldId="286"/>
        </pc:sldMkLst>
        <pc:spChg chg="mod">
          <ac:chgData name="Youssouf Keita" userId="1eea62b8091332b4" providerId="LiveId" clId="{F2693D46-5D5C-4BE1-82A2-7BF54CCAE6D1}" dt="2023-04-30T11:21:17.926" v="146" actId="6549"/>
          <ac:spMkLst>
            <pc:docMk/>
            <pc:sldMk cId="3272923171" sldId="286"/>
            <ac:spMk id="2" creationId="{00000000-0000-0000-0000-000000000000}"/>
          </ac:spMkLst>
        </pc:spChg>
        <pc:spChg chg="mod">
          <ac:chgData name="Youssouf Keita" userId="1eea62b8091332b4" providerId="LiveId" clId="{F2693D46-5D5C-4BE1-82A2-7BF54CCAE6D1}" dt="2023-04-30T11:21:55.004" v="162" actId="207"/>
          <ac:spMkLst>
            <pc:docMk/>
            <pc:sldMk cId="3272923171" sldId="286"/>
            <ac:spMk id="4" creationId="{00000000-0000-0000-0000-000000000000}"/>
          </ac:spMkLst>
        </pc:spChg>
      </pc:sldChg>
      <pc:sldChg chg="modSp mod">
        <pc:chgData name="Youssouf Keita" userId="1eea62b8091332b4" providerId="LiveId" clId="{F2693D46-5D5C-4BE1-82A2-7BF54CCAE6D1}" dt="2023-04-28T12:40:35.816" v="1" actId="313"/>
        <pc:sldMkLst>
          <pc:docMk/>
          <pc:sldMk cId="3386230691" sldId="329"/>
        </pc:sldMkLst>
        <pc:spChg chg="mod">
          <ac:chgData name="Youssouf Keita" userId="1eea62b8091332b4" providerId="LiveId" clId="{F2693D46-5D5C-4BE1-82A2-7BF54CCAE6D1}" dt="2023-04-28T12:40:35.816" v="1" actId="313"/>
          <ac:spMkLst>
            <pc:docMk/>
            <pc:sldMk cId="3386230691" sldId="329"/>
            <ac:spMk id="22" creationId="{DDAEEC62-963F-4E66-ACED-7015FC874F0F}"/>
          </ac:spMkLst>
        </pc:spChg>
      </pc:sldChg>
      <pc:sldChg chg="modSp">
        <pc:chgData name="Youssouf Keita" userId="1eea62b8091332b4" providerId="LiveId" clId="{F2693D46-5D5C-4BE1-82A2-7BF54CCAE6D1}" dt="2023-04-28T12:41:28.297" v="34" actId="5793"/>
        <pc:sldMkLst>
          <pc:docMk/>
          <pc:sldMk cId="1788681079" sldId="347"/>
        </pc:sldMkLst>
        <pc:spChg chg="mod">
          <ac:chgData name="Youssouf Keita" userId="1eea62b8091332b4" providerId="LiveId" clId="{F2693D46-5D5C-4BE1-82A2-7BF54CCAE6D1}" dt="2023-04-28T12:41:28.297" v="34" actId="5793"/>
          <ac:spMkLst>
            <pc:docMk/>
            <pc:sldMk cId="1788681079" sldId="347"/>
            <ac:spMk id="82947" creationId="{00000000-0000-0000-0000-000000000000}"/>
          </ac:spMkLst>
        </pc:spChg>
      </pc:sldChg>
      <pc:sldChg chg="addSp delSp modSp add del mod setBg modAnim delDesignElem">
        <pc:chgData name="Youssouf Keita" userId="1eea62b8091332b4" providerId="LiveId" clId="{F2693D46-5D5C-4BE1-82A2-7BF54CCAE6D1}" dt="2023-04-30T18:18:48.322" v="437" actId="207"/>
        <pc:sldMkLst>
          <pc:docMk/>
          <pc:sldMk cId="3183237332" sldId="362"/>
        </pc:sldMkLst>
        <pc:spChg chg="add mod">
          <ac:chgData name="Youssouf Keita" userId="1eea62b8091332b4" providerId="LiveId" clId="{F2693D46-5D5C-4BE1-82A2-7BF54CCAE6D1}" dt="2023-04-30T18:18:48.322" v="437" actId="207"/>
          <ac:spMkLst>
            <pc:docMk/>
            <pc:sldMk cId="3183237332" sldId="362"/>
            <ac:spMk id="2" creationId="{B5012720-AFEA-73F1-91FE-3FD8250A04FC}"/>
          </ac:spMkLst>
        </pc:spChg>
        <pc:spChg chg="mod">
          <ac:chgData name="Youssouf Keita" userId="1eea62b8091332b4" providerId="LiveId" clId="{F2693D46-5D5C-4BE1-82A2-7BF54CCAE6D1}" dt="2023-04-30T18:16:39.389" v="426" actId="1076"/>
          <ac:spMkLst>
            <pc:docMk/>
            <pc:sldMk cId="3183237332" sldId="362"/>
            <ac:spMk id="9" creationId="{8833382F-4687-BACD-DE9B-53A96CF6E5F0}"/>
          </ac:spMkLst>
        </pc:spChg>
        <pc:spChg chg="add del">
          <ac:chgData name="Youssouf Keita" userId="1eea62b8091332b4" providerId="LiveId" clId="{F2693D46-5D5C-4BE1-82A2-7BF54CCAE6D1}" dt="2023-04-30T17:43:34.190" v="165" actId="26606"/>
          <ac:spMkLst>
            <pc:docMk/>
            <pc:sldMk cId="3183237332" sldId="362"/>
            <ac:spMk id="71" creationId="{D4993743-B10A-433C-9996-3035D2C3ABC6}"/>
          </ac:spMkLst>
        </pc:spChg>
        <pc:spChg chg="add del">
          <ac:chgData name="Youssouf Keita" userId="1eea62b8091332b4" providerId="LiveId" clId="{F2693D46-5D5C-4BE1-82A2-7BF54CCAE6D1}" dt="2023-04-30T17:43:34.190" v="165" actId="26606"/>
          <ac:spMkLst>
            <pc:docMk/>
            <pc:sldMk cId="3183237332" sldId="362"/>
            <ac:spMk id="73" creationId="{BB3B8946-A0AA-42D4-8A24-639DC6EA170E}"/>
          </ac:spMkLst>
        </pc:spChg>
        <pc:spChg chg="add del">
          <ac:chgData name="Youssouf Keita" userId="1eea62b8091332b4" providerId="LiveId" clId="{F2693D46-5D5C-4BE1-82A2-7BF54CCAE6D1}" dt="2023-04-30T17:43:34.190" v="165" actId="26606"/>
          <ac:spMkLst>
            <pc:docMk/>
            <pc:sldMk cId="3183237332" sldId="362"/>
            <ac:spMk id="75" creationId="{AB1038E6-06EF-4DCB-B52E-D3825C50F7C6}"/>
          </ac:spMkLst>
        </pc:spChg>
        <pc:spChg chg="add del">
          <ac:chgData name="Youssouf Keita" userId="1eea62b8091332b4" providerId="LiveId" clId="{F2693D46-5D5C-4BE1-82A2-7BF54CCAE6D1}" dt="2023-04-30T17:43:34.190" v="165" actId="26606"/>
          <ac:spMkLst>
            <pc:docMk/>
            <pc:sldMk cId="3183237332" sldId="362"/>
            <ac:spMk id="77" creationId="{5C7EF35C-8B7D-4026-8F09-8B2B2250579B}"/>
          </ac:spMkLst>
        </pc:spChg>
        <pc:spChg chg="add del">
          <ac:chgData name="Youssouf Keita" userId="1eea62b8091332b4" providerId="LiveId" clId="{F2693D46-5D5C-4BE1-82A2-7BF54CCAE6D1}" dt="2023-04-30T17:43:34.190" v="165" actId="26606"/>
          <ac:spMkLst>
            <pc:docMk/>
            <pc:sldMk cId="3183237332" sldId="362"/>
            <ac:spMk id="79" creationId="{5F24A71D-C0A9-49AC-B2D1-5A9EA2BD383E}"/>
          </ac:spMkLst>
        </pc:spChg>
        <pc:spChg chg="add del">
          <ac:chgData name="Youssouf Keita" userId="1eea62b8091332b4" providerId="LiveId" clId="{F2693D46-5D5C-4BE1-82A2-7BF54CCAE6D1}" dt="2023-04-30T17:43:34.190" v="165" actId="26606"/>
          <ac:spMkLst>
            <pc:docMk/>
            <pc:sldMk cId="3183237332" sldId="362"/>
            <ac:spMk id="81" creationId="{14280C55-570C-4284-9850-B2BA33DB6726}"/>
          </ac:spMkLst>
        </pc:spChg>
        <pc:spChg chg="mod ord">
          <ac:chgData name="Youssouf Keita" userId="1eea62b8091332b4" providerId="LiveId" clId="{F2693D46-5D5C-4BE1-82A2-7BF54CCAE6D1}" dt="2023-04-30T18:16:25.917" v="424" actId="207"/>
          <ac:spMkLst>
            <pc:docMk/>
            <pc:sldMk cId="3183237332" sldId="362"/>
            <ac:spMk id="58370" creationId="{00000000-0000-0000-0000-000000000000}"/>
          </ac:spMkLst>
        </pc:spChg>
        <pc:spChg chg="add">
          <ac:chgData name="Youssouf Keita" userId="1eea62b8091332b4" providerId="LiveId" clId="{F2693D46-5D5C-4BE1-82A2-7BF54CCAE6D1}" dt="2023-04-30T17:43:34.190" v="165" actId="26606"/>
          <ac:spMkLst>
            <pc:docMk/>
            <pc:sldMk cId="3183237332" sldId="362"/>
            <ac:spMk id="58375" creationId="{6B92FAF7-0AD3-4B47-9111-D0E9CD79E247}"/>
          </ac:spMkLst>
        </pc:spChg>
        <pc:grpChg chg="add">
          <ac:chgData name="Youssouf Keita" userId="1eea62b8091332b4" providerId="LiveId" clId="{F2693D46-5D5C-4BE1-82A2-7BF54CCAE6D1}" dt="2023-04-30T17:43:34.190" v="165" actId="26606"/>
          <ac:grpSpMkLst>
            <pc:docMk/>
            <pc:sldMk cId="3183237332" sldId="362"/>
            <ac:grpSpMk id="58377" creationId="{D6A77139-BADB-4B2C-BD41-B67A4D37D758}"/>
          </ac:grpSpMkLst>
        </pc:grpChg>
        <pc:grpChg chg="add">
          <ac:chgData name="Youssouf Keita" userId="1eea62b8091332b4" providerId="LiveId" clId="{F2693D46-5D5C-4BE1-82A2-7BF54CCAE6D1}" dt="2023-04-30T17:43:34.190" v="165" actId="26606"/>
          <ac:grpSpMkLst>
            <pc:docMk/>
            <pc:sldMk cId="3183237332" sldId="362"/>
            <ac:grpSpMk id="58383" creationId="{2786ABD8-AB9F-46F2-A7D9-36F1F7338CF9}"/>
          </ac:grpSpMkLst>
        </pc:grpChg>
        <pc:picChg chg="mod">
          <ac:chgData name="Youssouf Keita" userId="1eea62b8091332b4" providerId="LiveId" clId="{F2693D46-5D5C-4BE1-82A2-7BF54CCAE6D1}" dt="2023-04-30T17:43:34.190" v="165" actId="26606"/>
          <ac:picMkLst>
            <pc:docMk/>
            <pc:sldMk cId="3183237332" sldId="362"/>
            <ac:picMk id="4" creationId="{00000000-0000-0000-0000-000000000000}"/>
          </ac:picMkLst>
        </pc:picChg>
        <pc:picChg chg="mod ord">
          <ac:chgData name="Youssouf Keita" userId="1eea62b8091332b4" providerId="LiveId" clId="{F2693D46-5D5C-4BE1-82A2-7BF54CCAE6D1}" dt="2023-04-30T17:43:34.190" v="165" actId="26606"/>
          <ac:picMkLst>
            <pc:docMk/>
            <pc:sldMk cId="3183237332" sldId="362"/>
            <ac:picMk id="13" creationId="{C73D66A4-AF5A-4549-A6FB-D121AD5448A7}"/>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409ADA1-07CF-4E6E-B0C5-CEE141BAD249}" type="doc">
      <dgm:prSet loTypeId="urn:microsoft.com/office/officeart/2005/8/layout/default" loCatId="list" qsTypeId="urn:microsoft.com/office/officeart/2005/8/quickstyle/simple1" qsCatId="simple" csTypeId="urn:microsoft.com/office/officeart/2005/8/colors/accent2_3" csCatId="accent2" phldr="1"/>
      <dgm:spPr/>
      <dgm:t>
        <a:bodyPr/>
        <a:lstStyle/>
        <a:p>
          <a:endParaRPr lang="en-US"/>
        </a:p>
      </dgm:t>
    </dgm:pt>
    <dgm:pt modelId="{8B02F914-1F0A-4D68-B4E8-26AF3F28AE3D}">
      <dgm:prSet phldrT="[Text]" custT="1"/>
      <dgm:spPr>
        <a:ln w="28575"/>
      </dgm:spPr>
      <dgm:t>
        <a:bodyPr/>
        <a:lstStyle/>
        <a:p>
          <a:r>
            <a:rPr lang="fr-FR" sz="2800" noProof="0" dirty="0">
              <a:latin typeface="Calibri" pitchFamily="34" charset="0"/>
            </a:rPr>
            <a:t>Facteurs explicatifs</a:t>
          </a:r>
        </a:p>
      </dgm:t>
    </dgm:pt>
    <dgm:pt modelId="{B39C608F-DD69-4F0D-8AB3-616FBA96BB81}" type="parTrans" cxnId="{C2639CC0-7E1E-4134-8608-4EF92B203770}">
      <dgm:prSet/>
      <dgm:spPr/>
      <dgm:t>
        <a:bodyPr/>
        <a:lstStyle/>
        <a:p>
          <a:endParaRPr lang="en-US">
            <a:latin typeface="Calibri" pitchFamily="34" charset="0"/>
          </a:endParaRPr>
        </a:p>
      </dgm:t>
    </dgm:pt>
    <dgm:pt modelId="{A497E413-856C-406B-8271-EEF7C33677A0}" type="sibTrans" cxnId="{C2639CC0-7E1E-4134-8608-4EF92B203770}">
      <dgm:prSet/>
      <dgm:spPr/>
      <dgm:t>
        <a:bodyPr/>
        <a:lstStyle/>
        <a:p>
          <a:endParaRPr lang="en-US">
            <a:latin typeface="Calibri" pitchFamily="34" charset="0"/>
          </a:endParaRPr>
        </a:p>
      </dgm:t>
    </dgm:pt>
    <dgm:pt modelId="{4688991A-044A-415E-B5A8-427970EE32A3}">
      <dgm:prSet phldrT="[Text]" custT="1"/>
      <dgm:spPr>
        <a:ln w="28575"/>
      </dgm:spPr>
      <dgm:t>
        <a:bodyPr/>
        <a:lstStyle/>
        <a:p>
          <a:r>
            <a:rPr lang="fr-FR" sz="2800" noProof="0" dirty="0">
              <a:latin typeface="Calibri" pitchFamily="34" charset="0"/>
            </a:rPr>
            <a:t>Faisables dans les pays à faibles revenus</a:t>
          </a:r>
        </a:p>
      </dgm:t>
    </dgm:pt>
    <dgm:pt modelId="{756F6B7E-A8C4-4268-9338-0A430D1ECE40}" type="parTrans" cxnId="{0E5374C6-9EBD-4286-815B-A230BD694545}">
      <dgm:prSet/>
      <dgm:spPr/>
      <dgm:t>
        <a:bodyPr/>
        <a:lstStyle/>
        <a:p>
          <a:endParaRPr lang="en-US">
            <a:latin typeface="Calibri" pitchFamily="34" charset="0"/>
          </a:endParaRPr>
        </a:p>
      </dgm:t>
    </dgm:pt>
    <dgm:pt modelId="{1C6E1E25-D694-4D20-B149-E62814D1CC1D}" type="sibTrans" cxnId="{0E5374C6-9EBD-4286-815B-A230BD694545}">
      <dgm:prSet/>
      <dgm:spPr/>
      <dgm:t>
        <a:bodyPr/>
        <a:lstStyle/>
        <a:p>
          <a:endParaRPr lang="en-US">
            <a:latin typeface="Calibri" pitchFamily="34" charset="0"/>
          </a:endParaRPr>
        </a:p>
      </dgm:t>
    </dgm:pt>
    <dgm:pt modelId="{C2222AAA-1EE1-4EAE-B0F6-F46DD2D17FED}">
      <dgm:prSet phldrT="[Text]" custT="1"/>
      <dgm:spPr>
        <a:ln w="28575"/>
      </dgm:spPr>
      <dgm:t>
        <a:bodyPr anchor="ctr"/>
        <a:lstStyle/>
        <a:p>
          <a:r>
            <a:rPr lang="fr-FR" sz="1800" noProof="0" dirty="0">
              <a:latin typeface="Calibri" pitchFamily="34" charset="0"/>
            </a:rPr>
            <a:t>~90 pays prioritaires avec les taux les plus élevés de mortalité maternelle, néonatale, et infanto-juvénile</a:t>
          </a:r>
        </a:p>
      </dgm:t>
    </dgm:pt>
    <dgm:pt modelId="{508C8BB9-435E-403F-B7A8-1B7F71D65A49}" type="parTrans" cxnId="{4625353E-A4B0-4682-A7DB-658814D965B9}">
      <dgm:prSet/>
      <dgm:spPr/>
      <dgm:t>
        <a:bodyPr/>
        <a:lstStyle/>
        <a:p>
          <a:endParaRPr lang="en-US">
            <a:latin typeface="Calibri" pitchFamily="34" charset="0"/>
          </a:endParaRPr>
        </a:p>
      </dgm:t>
    </dgm:pt>
    <dgm:pt modelId="{D0D01CDC-AFC8-4CD6-B23D-A3B68F1073E8}" type="sibTrans" cxnId="{4625353E-A4B0-4682-A7DB-658814D965B9}">
      <dgm:prSet/>
      <dgm:spPr/>
      <dgm:t>
        <a:bodyPr/>
        <a:lstStyle/>
        <a:p>
          <a:endParaRPr lang="en-US">
            <a:latin typeface="Calibri" pitchFamily="34" charset="0"/>
          </a:endParaRPr>
        </a:p>
      </dgm:t>
    </dgm:pt>
    <dgm:pt modelId="{1B7DF0D2-21F5-4694-819B-BD10F1173464}">
      <dgm:prSet phldrT="[Text]" custT="1"/>
      <dgm:spPr>
        <a:ln w="28575"/>
      </dgm:spPr>
      <dgm:t>
        <a:bodyPr/>
        <a:lstStyle/>
        <a:p>
          <a:r>
            <a:rPr lang="fr-FR" sz="2800" noProof="0" dirty="0">
              <a:latin typeface="Calibri" pitchFamily="34" charset="0"/>
            </a:rPr>
            <a:t>Existence d’évidences scientifiques des effets</a:t>
          </a:r>
        </a:p>
      </dgm:t>
    </dgm:pt>
    <dgm:pt modelId="{2799E04D-96A2-4156-A50E-26FB572757F3}" type="parTrans" cxnId="{B353C8E6-56EA-4F07-A350-17B6D75738E9}">
      <dgm:prSet/>
      <dgm:spPr/>
      <dgm:t>
        <a:bodyPr/>
        <a:lstStyle/>
        <a:p>
          <a:endParaRPr lang="en-US">
            <a:latin typeface="Calibri" pitchFamily="34" charset="0"/>
          </a:endParaRPr>
        </a:p>
      </dgm:t>
    </dgm:pt>
    <dgm:pt modelId="{3A4325FA-17EE-4A90-9584-5C483CB996DA}" type="sibTrans" cxnId="{B353C8E6-56EA-4F07-A350-17B6D75738E9}">
      <dgm:prSet/>
      <dgm:spPr/>
      <dgm:t>
        <a:bodyPr/>
        <a:lstStyle/>
        <a:p>
          <a:endParaRPr lang="en-US">
            <a:latin typeface="Calibri" pitchFamily="34" charset="0"/>
          </a:endParaRPr>
        </a:p>
      </dgm:t>
    </dgm:pt>
    <dgm:pt modelId="{7979CF2B-4A63-4014-9E9A-B2C6BC02DA98}">
      <dgm:prSet phldrT="[Text]" custT="1"/>
      <dgm:spPr>
        <a:ln w="28575"/>
      </dgm:spPr>
      <dgm:t>
        <a:bodyPr anchor="ctr"/>
        <a:lstStyle/>
        <a:p>
          <a:r>
            <a:rPr lang="fr-FR" sz="1800" noProof="0" dirty="0"/>
            <a:t>Revues systématiques, méta-analyses, Essais aléatoires contrôlés</a:t>
          </a:r>
          <a:endParaRPr lang="fr-FR" sz="1800" noProof="0" dirty="0">
            <a:latin typeface="Calibri" pitchFamily="34" charset="0"/>
          </a:endParaRPr>
        </a:p>
      </dgm:t>
    </dgm:pt>
    <dgm:pt modelId="{9F2DE687-2474-44C0-B051-596BD79B087B}" type="parTrans" cxnId="{2343F5D4-AC67-43EC-89CC-73C2D5996C83}">
      <dgm:prSet/>
      <dgm:spPr/>
      <dgm:t>
        <a:bodyPr/>
        <a:lstStyle/>
        <a:p>
          <a:endParaRPr lang="en-US">
            <a:latin typeface="Calibri" pitchFamily="34" charset="0"/>
          </a:endParaRPr>
        </a:p>
      </dgm:t>
    </dgm:pt>
    <dgm:pt modelId="{3933B343-41CE-439E-BD96-983CCB5C4AB9}" type="sibTrans" cxnId="{2343F5D4-AC67-43EC-89CC-73C2D5996C83}">
      <dgm:prSet/>
      <dgm:spPr/>
      <dgm:t>
        <a:bodyPr/>
        <a:lstStyle/>
        <a:p>
          <a:endParaRPr lang="en-US">
            <a:latin typeface="Calibri" pitchFamily="34" charset="0"/>
          </a:endParaRPr>
        </a:p>
      </dgm:t>
    </dgm:pt>
    <dgm:pt modelId="{2E0F9C38-F7F9-446A-BEDB-9249E2F047B0}">
      <dgm:prSet phldrT="[Text]" custT="1"/>
      <dgm:spPr>
        <a:ln w="28575"/>
      </dgm:spPr>
      <dgm:t>
        <a:bodyPr anchor="ctr"/>
        <a:lstStyle/>
        <a:p>
          <a:r>
            <a:rPr lang="fr-FR" sz="1800" i="0" noProof="0" dirty="0">
              <a:latin typeface="Calibri" pitchFamily="34" charset="0"/>
            </a:rPr>
            <a:t>N’inclut pas de facteurs contextuels tels que PIB, infrastructure, instruction des mères</a:t>
          </a:r>
        </a:p>
      </dgm:t>
    </dgm:pt>
    <dgm:pt modelId="{3D8A1030-080B-4BF5-9F99-E90C2EF19359}" type="parTrans" cxnId="{60509EA1-FC64-4E27-B30D-C4AE6F5E4A33}">
      <dgm:prSet/>
      <dgm:spPr/>
      <dgm:t>
        <a:bodyPr/>
        <a:lstStyle/>
        <a:p>
          <a:endParaRPr lang="en-US"/>
        </a:p>
      </dgm:t>
    </dgm:pt>
    <dgm:pt modelId="{CC429487-BEAF-4866-AA83-889BF9556AAE}" type="sibTrans" cxnId="{60509EA1-FC64-4E27-B30D-C4AE6F5E4A33}">
      <dgm:prSet/>
      <dgm:spPr/>
      <dgm:t>
        <a:bodyPr/>
        <a:lstStyle/>
        <a:p>
          <a:endParaRPr lang="en-US"/>
        </a:p>
      </dgm:t>
    </dgm:pt>
    <dgm:pt modelId="{60A8E2FD-AAEA-4D44-A2E3-2B94D9E67919}">
      <dgm:prSet custT="1"/>
      <dgm:spPr>
        <a:ln w="28575"/>
      </dgm:spPr>
      <dgm:t>
        <a:bodyPr anchor="ctr"/>
        <a:lstStyle/>
        <a:p>
          <a:r>
            <a:rPr lang="fr-FR" sz="1800" noProof="0" dirty="0">
              <a:latin typeface="Calibri" pitchFamily="34" charset="0"/>
            </a:rPr>
            <a:t>Method Delphi</a:t>
          </a:r>
        </a:p>
      </dgm:t>
    </dgm:pt>
    <dgm:pt modelId="{D243C774-4337-493F-8C47-22CC0F15FBB0}" type="parTrans" cxnId="{BA6EAE5A-D7CC-4921-9282-9F1D9E467520}">
      <dgm:prSet/>
      <dgm:spPr/>
      <dgm:t>
        <a:bodyPr/>
        <a:lstStyle/>
        <a:p>
          <a:endParaRPr lang="en-US"/>
        </a:p>
      </dgm:t>
    </dgm:pt>
    <dgm:pt modelId="{9A977451-15E2-44A9-AEEF-C18A64CEBF11}" type="sibTrans" cxnId="{BA6EAE5A-D7CC-4921-9282-9F1D9E467520}">
      <dgm:prSet/>
      <dgm:spPr/>
      <dgm:t>
        <a:bodyPr/>
        <a:lstStyle/>
        <a:p>
          <a:endParaRPr lang="en-US"/>
        </a:p>
      </dgm:t>
    </dgm:pt>
    <dgm:pt modelId="{02D035F6-C838-40B4-B19A-696972A7895E}">
      <dgm:prSet custT="1"/>
      <dgm:spPr>
        <a:ln w="28575"/>
      </dgm:spPr>
      <dgm:t>
        <a:bodyPr anchor="ctr"/>
        <a:lstStyle/>
        <a:p>
          <a:r>
            <a:rPr lang="fr-FR" sz="1800" noProof="0" dirty="0">
              <a:latin typeface="Calibri" pitchFamily="34" charset="0"/>
            </a:rPr>
            <a:t>3 suppléments – mises à jour </a:t>
          </a:r>
          <a:r>
            <a:rPr lang="fr-FR" sz="1800" noProof="0" dirty="0" err="1">
              <a:latin typeface="Calibri" pitchFamily="34" charset="0"/>
            </a:rPr>
            <a:t>freq</a:t>
          </a:r>
          <a:r>
            <a:rPr lang="fr-FR" sz="1800" noProof="0" dirty="0">
              <a:latin typeface="Calibri" pitchFamily="34" charset="0"/>
            </a:rPr>
            <a:t>*</a:t>
          </a:r>
        </a:p>
      </dgm:t>
    </dgm:pt>
    <dgm:pt modelId="{DE76B4E3-9F79-4ADB-B7B6-DD55BC5ABED7}" type="parTrans" cxnId="{C090EDE9-7457-4D4E-A167-DF167555445F}">
      <dgm:prSet/>
      <dgm:spPr/>
      <dgm:t>
        <a:bodyPr/>
        <a:lstStyle/>
        <a:p>
          <a:endParaRPr lang="en-US"/>
        </a:p>
      </dgm:t>
    </dgm:pt>
    <dgm:pt modelId="{1784A4ED-78AF-4640-98B3-C3A6719B40F7}" type="sibTrans" cxnId="{C090EDE9-7457-4D4E-A167-DF167555445F}">
      <dgm:prSet/>
      <dgm:spPr/>
      <dgm:t>
        <a:bodyPr/>
        <a:lstStyle/>
        <a:p>
          <a:endParaRPr lang="en-US"/>
        </a:p>
      </dgm:t>
    </dgm:pt>
    <dgm:pt modelId="{EEE38F2B-52BC-43C6-9441-4547A57846D4}">
      <dgm:prSet phldrT="[Text]" custT="1"/>
      <dgm:spPr>
        <a:ln w="28575"/>
      </dgm:spPr>
      <dgm:t>
        <a:bodyPr/>
        <a:lstStyle/>
        <a:p>
          <a:r>
            <a:rPr lang="fr-FR" sz="2800" noProof="0" dirty="0">
              <a:latin typeface="Calibri" pitchFamily="34" charset="0"/>
            </a:rPr>
            <a:t>Réalisées à travers des programmes de santé</a:t>
          </a:r>
        </a:p>
      </dgm:t>
    </dgm:pt>
    <dgm:pt modelId="{2D7BD605-41A4-4088-88DC-BA78A228BD0A}" type="parTrans" cxnId="{F8E27D24-1D98-41CD-A06D-540C7620C5DF}">
      <dgm:prSet/>
      <dgm:spPr/>
      <dgm:t>
        <a:bodyPr/>
        <a:lstStyle/>
        <a:p>
          <a:endParaRPr lang="en-US"/>
        </a:p>
      </dgm:t>
    </dgm:pt>
    <dgm:pt modelId="{5498C96C-1B6F-43AA-89CB-13AAC6E21DEE}" type="sibTrans" cxnId="{F8E27D24-1D98-41CD-A06D-540C7620C5DF}">
      <dgm:prSet/>
      <dgm:spPr/>
      <dgm:t>
        <a:bodyPr/>
        <a:lstStyle/>
        <a:p>
          <a:endParaRPr lang="en-US"/>
        </a:p>
      </dgm:t>
    </dgm:pt>
    <dgm:pt modelId="{2F003322-F911-4381-B9BA-B48E6C49A3B2}">
      <dgm:prSet phldrT="[Text]" custT="1"/>
      <dgm:spPr>
        <a:ln w="28575"/>
      </dgm:spPr>
      <dgm:t>
        <a:bodyPr anchor="ctr"/>
        <a:lstStyle/>
        <a:p>
          <a:r>
            <a:rPr lang="fr-FR" sz="1800" i="0" noProof="0" dirty="0">
              <a:latin typeface="Calibri" pitchFamily="34" charset="0"/>
            </a:rPr>
            <a:t>A base communautaire et dans structures de santé</a:t>
          </a:r>
        </a:p>
      </dgm:t>
    </dgm:pt>
    <dgm:pt modelId="{8880BB99-C281-46E3-B937-D1F18099DB9D}" type="parTrans" cxnId="{85BB0F96-7353-4C01-9268-7288FBD44AD8}">
      <dgm:prSet/>
      <dgm:spPr/>
      <dgm:t>
        <a:bodyPr/>
        <a:lstStyle/>
        <a:p>
          <a:endParaRPr lang="en-US"/>
        </a:p>
      </dgm:t>
    </dgm:pt>
    <dgm:pt modelId="{F9C74B7D-5BC7-4006-A4AA-3A716F5BE7C2}" type="sibTrans" cxnId="{85BB0F96-7353-4C01-9268-7288FBD44AD8}">
      <dgm:prSet/>
      <dgm:spPr/>
      <dgm:t>
        <a:bodyPr/>
        <a:lstStyle/>
        <a:p>
          <a:endParaRPr lang="en-US"/>
        </a:p>
      </dgm:t>
    </dgm:pt>
    <dgm:pt modelId="{2F048AE5-01F4-4165-A760-E9EEC7434DBB}">
      <dgm:prSet phldrT="[Text]" custT="1"/>
      <dgm:spPr>
        <a:ln w="28575"/>
      </dgm:spPr>
      <dgm:t>
        <a:bodyPr anchor="ctr"/>
        <a:lstStyle/>
        <a:p>
          <a:r>
            <a:rPr lang="fr-FR" sz="1800" i="0" noProof="0" dirty="0">
              <a:latin typeface="Calibri" pitchFamily="34" charset="0"/>
            </a:rPr>
            <a:t>Incluant l’eau et l’assainissement</a:t>
          </a:r>
        </a:p>
      </dgm:t>
    </dgm:pt>
    <dgm:pt modelId="{CE27E54E-709F-4EC2-8EA5-C91F1E5C217F}" type="parTrans" cxnId="{513E0CC9-BAA0-446B-8F56-9D931F9ABEB4}">
      <dgm:prSet/>
      <dgm:spPr/>
      <dgm:t>
        <a:bodyPr/>
        <a:lstStyle/>
        <a:p>
          <a:endParaRPr lang="en-US"/>
        </a:p>
      </dgm:t>
    </dgm:pt>
    <dgm:pt modelId="{452450AA-5103-4648-910E-FA76F95E9869}" type="sibTrans" cxnId="{513E0CC9-BAA0-446B-8F56-9D931F9ABEB4}">
      <dgm:prSet/>
      <dgm:spPr/>
      <dgm:t>
        <a:bodyPr/>
        <a:lstStyle/>
        <a:p>
          <a:endParaRPr lang="en-US"/>
        </a:p>
      </dgm:t>
    </dgm:pt>
    <dgm:pt modelId="{A5CD6DCC-1555-4EE5-88C0-E47C3F64DA3A}" type="pres">
      <dgm:prSet presAssocID="{4409ADA1-07CF-4E6E-B0C5-CEE141BAD249}" presName="diagram" presStyleCnt="0">
        <dgm:presLayoutVars>
          <dgm:dir/>
          <dgm:resizeHandles val="exact"/>
        </dgm:presLayoutVars>
      </dgm:prSet>
      <dgm:spPr/>
    </dgm:pt>
    <dgm:pt modelId="{68FB7F15-D521-420A-8BA8-3843A66234C2}" type="pres">
      <dgm:prSet presAssocID="{8B02F914-1F0A-4D68-B4E8-26AF3F28AE3D}" presName="node" presStyleLbl="node1" presStyleIdx="0" presStyleCnt="4" custLinFactNeighborX="-1904">
        <dgm:presLayoutVars>
          <dgm:bulletEnabled val="1"/>
        </dgm:presLayoutVars>
      </dgm:prSet>
      <dgm:spPr/>
    </dgm:pt>
    <dgm:pt modelId="{64BEEC3C-B482-4126-9CEF-3E12C39A45C2}" type="pres">
      <dgm:prSet presAssocID="{A497E413-856C-406B-8271-EEF7C33677A0}" presName="sibTrans" presStyleCnt="0"/>
      <dgm:spPr/>
    </dgm:pt>
    <dgm:pt modelId="{8AE750B8-B62B-4DD0-80FF-9C0BF8666E96}" type="pres">
      <dgm:prSet presAssocID="{EEE38F2B-52BC-43C6-9441-4547A57846D4}" presName="node" presStyleLbl="node1" presStyleIdx="1" presStyleCnt="4" custScaleX="106626" custLinFactNeighborX="-816">
        <dgm:presLayoutVars>
          <dgm:bulletEnabled val="1"/>
        </dgm:presLayoutVars>
      </dgm:prSet>
      <dgm:spPr/>
    </dgm:pt>
    <dgm:pt modelId="{65A9C8CF-57BD-4BD1-A21C-AB9A48F9A151}" type="pres">
      <dgm:prSet presAssocID="{5498C96C-1B6F-43AA-89CB-13AAC6E21DEE}" presName="sibTrans" presStyleCnt="0"/>
      <dgm:spPr/>
    </dgm:pt>
    <dgm:pt modelId="{1A2A0CA0-A6B0-4B5E-A6DF-01ABCA2BD9D8}" type="pres">
      <dgm:prSet presAssocID="{4688991A-044A-415E-B5A8-427970EE32A3}" presName="node" presStyleLbl="node1" presStyleIdx="2" presStyleCnt="4">
        <dgm:presLayoutVars>
          <dgm:bulletEnabled val="1"/>
        </dgm:presLayoutVars>
      </dgm:prSet>
      <dgm:spPr/>
    </dgm:pt>
    <dgm:pt modelId="{A13CA00B-DAB5-4B4D-B4FA-770F6BF633AA}" type="pres">
      <dgm:prSet presAssocID="{1C6E1E25-D694-4D20-B149-E62814D1CC1D}" presName="sibTrans" presStyleCnt="0"/>
      <dgm:spPr/>
    </dgm:pt>
    <dgm:pt modelId="{2C9433A6-31CA-4604-A74D-0C55ED645D10}" type="pres">
      <dgm:prSet presAssocID="{1B7DF0D2-21F5-4694-819B-BD10F1173464}" presName="node" presStyleLbl="node1" presStyleIdx="3" presStyleCnt="4" custScaleX="106938">
        <dgm:presLayoutVars>
          <dgm:bulletEnabled val="1"/>
        </dgm:presLayoutVars>
      </dgm:prSet>
      <dgm:spPr/>
    </dgm:pt>
  </dgm:ptLst>
  <dgm:cxnLst>
    <dgm:cxn modelId="{9DBED800-7D5E-4FEC-A5F2-948BE3CDDCB5}" type="presOf" srcId="{2F003322-F911-4381-B9BA-B48E6C49A3B2}" destId="{8AE750B8-B62B-4DD0-80FF-9C0BF8666E96}" srcOrd="0" destOrd="1" presId="urn:microsoft.com/office/officeart/2005/8/layout/default"/>
    <dgm:cxn modelId="{1ADBE70B-F6E0-42FD-8223-DD21A43FFD7E}" type="presOf" srcId="{02D035F6-C838-40B4-B19A-696972A7895E}" destId="{2C9433A6-31CA-4604-A74D-0C55ED645D10}" srcOrd="0" destOrd="3" presId="urn:microsoft.com/office/officeart/2005/8/layout/default"/>
    <dgm:cxn modelId="{F8E27D24-1D98-41CD-A06D-540C7620C5DF}" srcId="{4409ADA1-07CF-4E6E-B0C5-CEE141BAD249}" destId="{EEE38F2B-52BC-43C6-9441-4547A57846D4}" srcOrd="1" destOrd="0" parTransId="{2D7BD605-41A4-4088-88DC-BA78A228BD0A}" sibTransId="{5498C96C-1B6F-43AA-89CB-13AAC6E21DEE}"/>
    <dgm:cxn modelId="{712CC625-D6E2-431D-A8E7-40F4F4338457}" type="presOf" srcId="{60A8E2FD-AAEA-4D44-A2E3-2B94D9E67919}" destId="{2C9433A6-31CA-4604-A74D-0C55ED645D10}" srcOrd="0" destOrd="2" presId="urn:microsoft.com/office/officeart/2005/8/layout/default"/>
    <dgm:cxn modelId="{4625353E-A4B0-4682-A7DB-658814D965B9}" srcId="{4688991A-044A-415E-B5A8-427970EE32A3}" destId="{C2222AAA-1EE1-4EAE-B0F6-F46DD2D17FED}" srcOrd="0" destOrd="0" parTransId="{508C8BB9-435E-403F-B7A8-1B7F71D65A49}" sibTransId="{D0D01CDC-AFC8-4CD6-B23D-A3B68F1073E8}"/>
    <dgm:cxn modelId="{32633C62-D612-4400-A078-67BD9F8F0837}" type="presOf" srcId="{2E0F9C38-F7F9-446A-BEDB-9249E2F047B0}" destId="{68FB7F15-D521-420A-8BA8-3843A66234C2}" srcOrd="0" destOrd="1" presId="urn:microsoft.com/office/officeart/2005/8/layout/default"/>
    <dgm:cxn modelId="{52D50B51-4D56-4205-A3E0-939A817B564A}" type="presOf" srcId="{4688991A-044A-415E-B5A8-427970EE32A3}" destId="{1A2A0CA0-A6B0-4B5E-A6DF-01ABCA2BD9D8}" srcOrd="0" destOrd="0" presId="urn:microsoft.com/office/officeart/2005/8/layout/default"/>
    <dgm:cxn modelId="{BA6EAE5A-D7CC-4921-9282-9F1D9E467520}" srcId="{1B7DF0D2-21F5-4694-819B-BD10F1173464}" destId="{60A8E2FD-AAEA-4D44-A2E3-2B94D9E67919}" srcOrd="1" destOrd="0" parTransId="{D243C774-4337-493F-8C47-22CC0F15FBB0}" sibTransId="{9A977451-15E2-44A9-AEEF-C18A64CEBF11}"/>
    <dgm:cxn modelId="{46FF1E8A-2042-4EAB-A510-5A9E63500BB1}" type="presOf" srcId="{4409ADA1-07CF-4E6E-B0C5-CEE141BAD249}" destId="{A5CD6DCC-1555-4EE5-88C0-E47C3F64DA3A}" srcOrd="0" destOrd="0" presId="urn:microsoft.com/office/officeart/2005/8/layout/default"/>
    <dgm:cxn modelId="{85BB0F96-7353-4C01-9268-7288FBD44AD8}" srcId="{EEE38F2B-52BC-43C6-9441-4547A57846D4}" destId="{2F003322-F911-4381-B9BA-B48E6C49A3B2}" srcOrd="0" destOrd="0" parTransId="{8880BB99-C281-46E3-B937-D1F18099DB9D}" sibTransId="{F9C74B7D-5BC7-4006-A4AA-3A716F5BE7C2}"/>
    <dgm:cxn modelId="{60509EA1-FC64-4E27-B30D-C4AE6F5E4A33}" srcId="{8B02F914-1F0A-4D68-B4E8-26AF3F28AE3D}" destId="{2E0F9C38-F7F9-446A-BEDB-9249E2F047B0}" srcOrd="0" destOrd="0" parTransId="{3D8A1030-080B-4BF5-9F99-E90C2EF19359}" sibTransId="{CC429487-BEAF-4866-AA83-889BF9556AAE}"/>
    <dgm:cxn modelId="{9CE89FA2-1BE3-4451-90A9-D0A6F978AFEA}" type="presOf" srcId="{EEE38F2B-52BC-43C6-9441-4547A57846D4}" destId="{8AE750B8-B62B-4DD0-80FF-9C0BF8666E96}" srcOrd="0" destOrd="0" presId="urn:microsoft.com/office/officeart/2005/8/layout/default"/>
    <dgm:cxn modelId="{2BEAD9A7-DBAE-4435-B899-F6FAC3DF561D}" type="presOf" srcId="{2F048AE5-01F4-4165-A760-E9EEC7434DBB}" destId="{8AE750B8-B62B-4DD0-80FF-9C0BF8666E96}" srcOrd="0" destOrd="2" presId="urn:microsoft.com/office/officeart/2005/8/layout/default"/>
    <dgm:cxn modelId="{CAB6F2AC-6D30-4AEB-A942-AC550B830960}" type="presOf" srcId="{1B7DF0D2-21F5-4694-819B-BD10F1173464}" destId="{2C9433A6-31CA-4604-A74D-0C55ED645D10}" srcOrd="0" destOrd="0" presId="urn:microsoft.com/office/officeart/2005/8/layout/default"/>
    <dgm:cxn modelId="{2200D5B5-AEF2-41EC-A8E8-A738B6757ADA}" type="presOf" srcId="{7979CF2B-4A63-4014-9E9A-B2C6BC02DA98}" destId="{2C9433A6-31CA-4604-A74D-0C55ED645D10}" srcOrd="0" destOrd="1" presId="urn:microsoft.com/office/officeart/2005/8/layout/default"/>
    <dgm:cxn modelId="{C2639CC0-7E1E-4134-8608-4EF92B203770}" srcId="{4409ADA1-07CF-4E6E-B0C5-CEE141BAD249}" destId="{8B02F914-1F0A-4D68-B4E8-26AF3F28AE3D}" srcOrd="0" destOrd="0" parTransId="{B39C608F-DD69-4F0D-8AB3-616FBA96BB81}" sibTransId="{A497E413-856C-406B-8271-EEF7C33677A0}"/>
    <dgm:cxn modelId="{0E5374C6-9EBD-4286-815B-A230BD694545}" srcId="{4409ADA1-07CF-4E6E-B0C5-CEE141BAD249}" destId="{4688991A-044A-415E-B5A8-427970EE32A3}" srcOrd="2" destOrd="0" parTransId="{756F6B7E-A8C4-4268-9338-0A430D1ECE40}" sibTransId="{1C6E1E25-D694-4D20-B149-E62814D1CC1D}"/>
    <dgm:cxn modelId="{513E0CC9-BAA0-446B-8F56-9D931F9ABEB4}" srcId="{EEE38F2B-52BC-43C6-9441-4547A57846D4}" destId="{2F048AE5-01F4-4165-A760-E9EEC7434DBB}" srcOrd="1" destOrd="0" parTransId="{CE27E54E-709F-4EC2-8EA5-C91F1E5C217F}" sibTransId="{452450AA-5103-4648-910E-FA76F95E9869}"/>
    <dgm:cxn modelId="{9AE735D4-362D-4839-81FA-9F1801EBE294}" type="presOf" srcId="{C2222AAA-1EE1-4EAE-B0F6-F46DD2D17FED}" destId="{1A2A0CA0-A6B0-4B5E-A6DF-01ABCA2BD9D8}" srcOrd="0" destOrd="1" presId="urn:microsoft.com/office/officeart/2005/8/layout/default"/>
    <dgm:cxn modelId="{2343F5D4-AC67-43EC-89CC-73C2D5996C83}" srcId="{1B7DF0D2-21F5-4694-819B-BD10F1173464}" destId="{7979CF2B-4A63-4014-9E9A-B2C6BC02DA98}" srcOrd="0" destOrd="0" parTransId="{9F2DE687-2474-44C0-B051-596BD79B087B}" sibTransId="{3933B343-41CE-439E-BD96-983CCB5C4AB9}"/>
    <dgm:cxn modelId="{B353C8E6-56EA-4F07-A350-17B6D75738E9}" srcId="{4409ADA1-07CF-4E6E-B0C5-CEE141BAD249}" destId="{1B7DF0D2-21F5-4694-819B-BD10F1173464}" srcOrd="3" destOrd="0" parTransId="{2799E04D-96A2-4156-A50E-26FB572757F3}" sibTransId="{3A4325FA-17EE-4A90-9584-5C483CB996DA}"/>
    <dgm:cxn modelId="{C090EDE9-7457-4D4E-A167-DF167555445F}" srcId="{1B7DF0D2-21F5-4694-819B-BD10F1173464}" destId="{02D035F6-C838-40B4-B19A-696972A7895E}" srcOrd="2" destOrd="0" parTransId="{DE76B4E3-9F79-4ADB-B7B6-DD55BC5ABED7}" sibTransId="{1784A4ED-78AF-4640-98B3-C3A6719B40F7}"/>
    <dgm:cxn modelId="{6E021FFF-4341-47C0-91A5-8E8CA59A7E0B}" type="presOf" srcId="{8B02F914-1F0A-4D68-B4E8-26AF3F28AE3D}" destId="{68FB7F15-D521-420A-8BA8-3843A66234C2}" srcOrd="0" destOrd="0" presId="urn:microsoft.com/office/officeart/2005/8/layout/default"/>
    <dgm:cxn modelId="{C51910C7-0BA6-4EFB-BC17-94BC02EF710D}" type="presParOf" srcId="{A5CD6DCC-1555-4EE5-88C0-E47C3F64DA3A}" destId="{68FB7F15-D521-420A-8BA8-3843A66234C2}" srcOrd="0" destOrd="0" presId="urn:microsoft.com/office/officeart/2005/8/layout/default"/>
    <dgm:cxn modelId="{B0390489-4C85-429E-AACF-D5D5404A85EC}" type="presParOf" srcId="{A5CD6DCC-1555-4EE5-88C0-E47C3F64DA3A}" destId="{64BEEC3C-B482-4126-9CEF-3E12C39A45C2}" srcOrd="1" destOrd="0" presId="urn:microsoft.com/office/officeart/2005/8/layout/default"/>
    <dgm:cxn modelId="{F4106CBF-4083-4340-A8D8-BE957F6866F1}" type="presParOf" srcId="{A5CD6DCC-1555-4EE5-88C0-E47C3F64DA3A}" destId="{8AE750B8-B62B-4DD0-80FF-9C0BF8666E96}" srcOrd="2" destOrd="0" presId="urn:microsoft.com/office/officeart/2005/8/layout/default"/>
    <dgm:cxn modelId="{6F2FD23D-BEBB-453E-9DC4-F4D618C42306}" type="presParOf" srcId="{A5CD6DCC-1555-4EE5-88C0-E47C3F64DA3A}" destId="{65A9C8CF-57BD-4BD1-A21C-AB9A48F9A151}" srcOrd="3" destOrd="0" presId="urn:microsoft.com/office/officeart/2005/8/layout/default"/>
    <dgm:cxn modelId="{6E3E5E2F-C2C2-4DED-AC3B-AF47C5DCFDF5}" type="presParOf" srcId="{A5CD6DCC-1555-4EE5-88C0-E47C3F64DA3A}" destId="{1A2A0CA0-A6B0-4B5E-A6DF-01ABCA2BD9D8}" srcOrd="4" destOrd="0" presId="urn:microsoft.com/office/officeart/2005/8/layout/default"/>
    <dgm:cxn modelId="{BE3B2E1D-51BD-4B64-80EF-512FFF17BD86}" type="presParOf" srcId="{A5CD6DCC-1555-4EE5-88C0-E47C3F64DA3A}" destId="{A13CA00B-DAB5-4B4D-B4FA-770F6BF633AA}" srcOrd="5" destOrd="0" presId="urn:microsoft.com/office/officeart/2005/8/layout/default"/>
    <dgm:cxn modelId="{378549BD-E36B-4DC0-99CA-E322173F6060}" type="presParOf" srcId="{A5CD6DCC-1555-4EE5-88C0-E47C3F64DA3A}" destId="{2C9433A6-31CA-4604-A74D-0C55ED645D10}"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D188CFC-4CD2-48E7-A7AF-199E617EC63F}" type="doc">
      <dgm:prSet loTypeId="urn:microsoft.com/office/officeart/2005/8/layout/hProcess9" loCatId="process" qsTypeId="urn:microsoft.com/office/officeart/2005/8/quickstyle/simple1" qsCatId="simple" csTypeId="urn:microsoft.com/office/officeart/2005/8/colors/colorful4" csCatId="colorful" phldr="1"/>
      <dgm:spPr/>
    </dgm:pt>
    <dgm:pt modelId="{82BBF15C-1EE6-4AE1-9A25-4C799214AA84}">
      <dgm:prSet phldrT="[Text]" custT="1"/>
      <dgm:spPr/>
      <dgm:t>
        <a:bodyPr vert="vert270"/>
        <a:lstStyle/>
        <a:p>
          <a:r>
            <a:rPr lang="en-US" sz="2400" dirty="0" err="1"/>
            <a:t>Péricon-ceptuelle</a:t>
          </a:r>
          <a:endParaRPr lang="en-US" sz="2400" dirty="0"/>
        </a:p>
      </dgm:t>
    </dgm:pt>
    <dgm:pt modelId="{5492A103-5669-4E05-A55D-7E57593D6731}" type="parTrans" cxnId="{FA3B58FB-B194-4CD3-AA1B-D3667A6793A7}">
      <dgm:prSet/>
      <dgm:spPr/>
      <dgm:t>
        <a:bodyPr/>
        <a:lstStyle/>
        <a:p>
          <a:endParaRPr lang="en-US"/>
        </a:p>
      </dgm:t>
    </dgm:pt>
    <dgm:pt modelId="{5E2BE1F3-3CE2-4676-8991-ECE05F130344}" type="sibTrans" cxnId="{FA3B58FB-B194-4CD3-AA1B-D3667A6793A7}">
      <dgm:prSet/>
      <dgm:spPr/>
      <dgm:t>
        <a:bodyPr/>
        <a:lstStyle/>
        <a:p>
          <a:endParaRPr lang="en-US"/>
        </a:p>
      </dgm:t>
    </dgm:pt>
    <dgm:pt modelId="{B543887F-ECD5-44BB-8398-3DD3CCA66DE0}">
      <dgm:prSet phldrT="[Text]" custT="1"/>
      <dgm:spPr/>
      <dgm:t>
        <a:bodyPr vert="vert270"/>
        <a:lstStyle/>
        <a:p>
          <a:r>
            <a:rPr lang="en-US" sz="2400" dirty="0" err="1"/>
            <a:t>Grossesse</a:t>
          </a:r>
          <a:endParaRPr lang="en-US" sz="2400" dirty="0"/>
        </a:p>
      </dgm:t>
    </dgm:pt>
    <dgm:pt modelId="{672866B2-BB7D-447C-8CF5-36504A883BE1}" type="parTrans" cxnId="{D01B109F-D24A-4F9C-9D29-ADB045CA21AD}">
      <dgm:prSet/>
      <dgm:spPr/>
      <dgm:t>
        <a:bodyPr/>
        <a:lstStyle/>
        <a:p>
          <a:endParaRPr lang="en-US"/>
        </a:p>
      </dgm:t>
    </dgm:pt>
    <dgm:pt modelId="{1FB7F388-72F5-4C0C-B9AD-C0E7AB7F4957}" type="sibTrans" cxnId="{D01B109F-D24A-4F9C-9D29-ADB045CA21AD}">
      <dgm:prSet/>
      <dgm:spPr/>
      <dgm:t>
        <a:bodyPr/>
        <a:lstStyle/>
        <a:p>
          <a:endParaRPr lang="en-US"/>
        </a:p>
      </dgm:t>
    </dgm:pt>
    <dgm:pt modelId="{1F897CD5-E970-4C55-8CDA-F6EC0C25352C}">
      <dgm:prSet phldrT="[Text]" custT="1"/>
      <dgm:spPr/>
      <dgm:t>
        <a:bodyPr vert="vert270"/>
        <a:lstStyle/>
        <a:p>
          <a:r>
            <a:rPr lang="en-US" sz="2400" dirty="0"/>
            <a:t>Naissance</a:t>
          </a:r>
        </a:p>
      </dgm:t>
    </dgm:pt>
    <dgm:pt modelId="{8E044AA3-96A4-417E-AB78-1E60AE892E5B}" type="parTrans" cxnId="{0E3C334F-3C3D-4591-AC17-A50944B695F9}">
      <dgm:prSet/>
      <dgm:spPr/>
      <dgm:t>
        <a:bodyPr/>
        <a:lstStyle/>
        <a:p>
          <a:endParaRPr lang="en-US"/>
        </a:p>
      </dgm:t>
    </dgm:pt>
    <dgm:pt modelId="{4A351774-318C-4D7B-B4E7-04D360E1F50A}" type="sibTrans" cxnId="{0E3C334F-3C3D-4591-AC17-A50944B695F9}">
      <dgm:prSet/>
      <dgm:spPr/>
      <dgm:t>
        <a:bodyPr/>
        <a:lstStyle/>
        <a:p>
          <a:endParaRPr lang="en-US"/>
        </a:p>
      </dgm:t>
    </dgm:pt>
    <dgm:pt modelId="{A4C88793-4C2E-4281-AEFC-3D1918D6ED7A}">
      <dgm:prSet phldrT="[Text]" custT="1"/>
      <dgm:spPr/>
      <dgm:t>
        <a:bodyPr vert="vert270"/>
        <a:lstStyle/>
        <a:p>
          <a:r>
            <a:rPr lang="en-US" sz="2400" dirty="0" err="1"/>
            <a:t>Allaitement</a:t>
          </a:r>
          <a:endParaRPr lang="en-US" sz="2400" dirty="0"/>
        </a:p>
      </dgm:t>
    </dgm:pt>
    <dgm:pt modelId="{0625E810-C12F-403F-9CC9-A4B0FC1F4BF7}" type="parTrans" cxnId="{0626CFE9-9ED5-4FC2-A7D1-5090A8720B24}">
      <dgm:prSet/>
      <dgm:spPr/>
      <dgm:t>
        <a:bodyPr/>
        <a:lstStyle/>
        <a:p>
          <a:endParaRPr lang="en-US"/>
        </a:p>
      </dgm:t>
    </dgm:pt>
    <dgm:pt modelId="{746B41CC-41A8-4A78-8C37-E96AB25FE2C7}" type="sibTrans" cxnId="{0626CFE9-9ED5-4FC2-A7D1-5090A8720B24}">
      <dgm:prSet/>
      <dgm:spPr/>
      <dgm:t>
        <a:bodyPr/>
        <a:lstStyle/>
        <a:p>
          <a:endParaRPr lang="en-US"/>
        </a:p>
      </dgm:t>
    </dgm:pt>
    <dgm:pt modelId="{D546AF07-59D0-4FBA-8D11-ECEAB640ACC8}">
      <dgm:prSet phldrT="[Text]" custT="1"/>
      <dgm:spPr/>
      <dgm:t>
        <a:bodyPr vert="vert270"/>
        <a:lstStyle/>
        <a:p>
          <a:r>
            <a:rPr lang="en-US" sz="2400" dirty="0" err="1"/>
            <a:t>Préventif</a:t>
          </a:r>
          <a:endParaRPr lang="en-US" sz="2400" dirty="0"/>
        </a:p>
      </dgm:t>
    </dgm:pt>
    <dgm:pt modelId="{5AC5E801-42F7-45D6-8D04-77B3909C2A81}" type="parTrans" cxnId="{9D38CB53-A5D9-48C3-A34E-2760D2D1E61E}">
      <dgm:prSet/>
      <dgm:spPr/>
      <dgm:t>
        <a:bodyPr/>
        <a:lstStyle/>
        <a:p>
          <a:endParaRPr lang="en-US"/>
        </a:p>
      </dgm:t>
    </dgm:pt>
    <dgm:pt modelId="{91FB007C-9303-42BB-B011-50C68568998D}" type="sibTrans" cxnId="{9D38CB53-A5D9-48C3-A34E-2760D2D1E61E}">
      <dgm:prSet/>
      <dgm:spPr/>
      <dgm:t>
        <a:bodyPr/>
        <a:lstStyle/>
        <a:p>
          <a:endParaRPr lang="en-US"/>
        </a:p>
      </dgm:t>
    </dgm:pt>
    <dgm:pt modelId="{CF8654BB-D3B2-4030-A4D4-7AD7CB7D82FD}">
      <dgm:prSet phldrT="[Text]" custT="1"/>
      <dgm:spPr/>
      <dgm:t>
        <a:bodyPr vert="vert270"/>
        <a:lstStyle/>
        <a:p>
          <a:r>
            <a:rPr lang="en-US" sz="2400" dirty="0" err="1"/>
            <a:t>Vaccins</a:t>
          </a:r>
          <a:endParaRPr lang="en-US" sz="2400" dirty="0"/>
        </a:p>
      </dgm:t>
    </dgm:pt>
    <dgm:pt modelId="{4663C24E-F885-4721-B417-20B955E72A91}" type="parTrans" cxnId="{AC800660-8D6F-415B-8C4E-15194750E7B3}">
      <dgm:prSet/>
      <dgm:spPr/>
      <dgm:t>
        <a:bodyPr/>
        <a:lstStyle/>
        <a:p>
          <a:endParaRPr lang="en-US"/>
        </a:p>
      </dgm:t>
    </dgm:pt>
    <dgm:pt modelId="{77C5AB35-BD42-4333-922A-D955C34937DA}" type="sibTrans" cxnId="{AC800660-8D6F-415B-8C4E-15194750E7B3}">
      <dgm:prSet/>
      <dgm:spPr/>
      <dgm:t>
        <a:bodyPr/>
        <a:lstStyle/>
        <a:p>
          <a:endParaRPr lang="en-US"/>
        </a:p>
      </dgm:t>
    </dgm:pt>
    <dgm:pt modelId="{D74825A8-B9F9-446E-9448-BD6108DE98BB}">
      <dgm:prSet phldrT="[Text]" custT="1"/>
      <dgm:spPr/>
      <dgm:t>
        <a:bodyPr vert="vert270"/>
        <a:lstStyle/>
        <a:p>
          <a:r>
            <a:rPr lang="en-US" sz="2400" dirty="0" err="1"/>
            <a:t>Curatif</a:t>
          </a:r>
          <a:endParaRPr lang="en-US" sz="2400" dirty="0"/>
        </a:p>
      </dgm:t>
    </dgm:pt>
    <dgm:pt modelId="{AE14D53C-2DC2-416A-A1E2-AADA5731B4E1}" type="parTrans" cxnId="{B73CFECA-880A-4B1B-A469-170DE3E6B404}">
      <dgm:prSet/>
      <dgm:spPr/>
      <dgm:t>
        <a:bodyPr/>
        <a:lstStyle/>
        <a:p>
          <a:endParaRPr lang="en-US"/>
        </a:p>
      </dgm:t>
    </dgm:pt>
    <dgm:pt modelId="{6EFF49CE-4824-4F42-AE79-EE5F388D9BEA}" type="sibTrans" cxnId="{B73CFECA-880A-4B1B-A469-170DE3E6B404}">
      <dgm:prSet/>
      <dgm:spPr/>
      <dgm:t>
        <a:bodyPr/>
        <a:lstStyle/>
        <a:p>
          <a:endParaRPr lang="en-US"/>
        </a:p>
      </dgm:t>
    </dgm:pt>
    <dgm:pt modelId="{25D10228-772A-424E-BA16-8AD7C9721374}" type="pres">
      <dgm:prSet presAssocID="{3D188CFC-4CD2-48E7-A7AF-199E617EC63F}" presName="CompostProcess" presStyleCnt="0">
        <dgm:presLayoutVars>
          <dgm:dir/>
          <dgm:resizeHandles val="exact"/>
        </dgm:presLayoutVars>
      </dgm:prSet>
      <dgm:spPr/>
    </dgm:pt>
    <dgm:pt modelId="{CC3F0716-66F6-416B-B11E-75804766DC0F}" type="pres">
      <dgm:prSet presAssocID="{3D188CFC-4CD2-48E7-A7AF-199E617EC63F}" presName="arrow" presStyleLbl="bgShp" presStyleIdx="0" presStyleCnt="1"/>
      <dgm:spPr/>
    </dgm:pt>
    <dgm:pt modelId="{8310AF0D-699A-4C6A-A352-E5F141968A7A}" type="pres">
      <dgm:prSet presAssocID="{3D188CFC-4CD2-48E7-A7AF-199E617EC63F}" presName="linearProcess" presStyleCnt="0"/>
      <dgm:spPr/>
    </dgm:pt>
    <dgm:pt modelId="{C04B1956-8CB8-4622-9D27-2F13742C53F9}" type="pres">
      <dgm:prSet presAssocID="{82BBF15C-1EE6-4AE1-9A25-4C799214AA84}" presName="textNode" presStyleLbl="node1" presStyleIdx="0" presStyleCnt="7">
        <dgm:presLayoutVars>
          <dgm:bulletEnabled val="1"/>
        </dgm:presLayoutVars>
      </dgm:prSet>
      <dgm:spPr/>
    </dgm:pt>
    <dgm:pt modelId="{75C06931-F3A4-4A4E-B634-858880BAF7D5}" type="pres">
      <dgm:prSet presAssocID="{5E2BE1F3-3CE2-4676-8991-ECE05F130344}" presName="sibTrans" presStyleCnt="0"/>
      <dgm:spPr/>
    </dgm:pt>
    <dgm:pt modelId="{DF73D78B-B0D8-4B81-9F22-BD6C80710866}" type="pres">
      <dgm:prSet presAssocID="{B543887F-ECD5-44BB-8398-3DD3CCA66DE0}" presName="textNode" presStyleLbl="node1" presStyleIdx="1" presStyleCnt="7">
        <dgm:presLayoutVars>
          <dgm:bulletEnabled val="1"/>
        </dgm:presLayoutVars>
      </dgm:prSet>
      <dgm:spPr/>
    </dgm:pt>
    <dgm:pt modelId="{52F3C6A0-E57A-46E1-988A-1A4079FE2CCC}" type="pres">
      <dgm:prSet presAssocID="{1FB7F388-72F5-4C0C-B9AD-C0E7AB7F4957}" presName="sibTrans" presStyleCnt="0"/>
      <dgm:spPr/>
    </dgm:pt>
    <dgm:pt modelId="{E95AC696-1176-4C14-B7A5-B627EC67459E}" type="pres">
      <dgm:prSet presAssocID="{1F897CD5-E970-4C55-8CDA-F6EC0C25352C}" presName="textNode" presStyleLbl="node1" presStyleIdx="2" presStyleCnt="7">
        <dgm:presLayoutVars>
          <dgm:bulletEnabled val="1"/>
        </dgm:presLayoutVars>
      </dgm:prSet>
      <dgm:spPr/>
    </dgm:pt>
    <dgm:pt modelId="{C6EC3552-5480-4305-9767-46FEC2E2B109}" type="pres">
      <dgm:prSet presAssocID="{4A351774-318C-4D7B-B4E7-04D360E1F50A}" presName="sibTrans" presStyleCnt="0"/>
      <dgm:spPr/>
    </dgm:pt>
    <dgm:pt modelId="{CBE77D26-A6F7-4487-97B7-5735EFD345BB}" type="pres">
      <dgm:prSet presAssocID="{A4C88793-4C2E-4281-AEFC-3D1918D6ED7A}" presName="textNode" presStyleLbl="node1" presStyleIdx="3" presStyleCnt="7">
        <dgm:presLayoutVars>
          <dgm:bulletEnabled val="1"/>
        </dgm:presLayoutVars>
      </dgm:prSet>
      <dgm:spPr/>
    </dgm:pt>
    <dgm:pt modelId="{C434E895-EC5D-48EA-AA22-0FAEFD942D7C}" type="pres">
      <dgm:prSet presAssocID="{746B41CC-41A8-4A78-8C37-E96AB25FE2C7}" presName="sibTrans" presStyleCnt="0"/>
      <dgm:spPr/>
    </dgm:pt>
    <dgm:pt modelId="{751E5A46-C408-4738-9913-1E8611F527D0}" type="pres">
      <dgm:prSet presAssocID="{D546AF07-59D0-4FBA-8D11-ECEAB640ACC8}" presName="textNode" presStyleLbl="node1" presStyleIdx="4" presStyleCnt="7">
        <dgm:presLayoutVars>
          <dgm:bulletEnabled val="1"/>
        </dgm:presLayoutVars>
      </dgm:prSet>
      <dgm:spPr/>
    </dgm:pt>
    <dgm:pt modelId="{FEF13D37-2409-42ED-85A0-9B1D0E8A9767}" type="pres">
      <dgm:prSet presAssocID="{91FB007C-9303-42BB-B011-50C68568998D}" presName="sibTrans" presStyleCnt="0"/>
      <dgm:spPr/>
    </dgm:pt>
    <dgm:pt modelId="{CC6E0372-DED1-480D-822A-B7FD3298DD94}" type="pres">
      <dgm:prSet presAssocID="{CF8654BB-D3B2-4030-A4D4-7AD7CB7D82FD}" presName="textNode" presStyleLbl="node1" presStyleIdx="5" presStyleCnt="7">
        <dgm:presLayoutVars>
          <dgm:bulletEnabled val="1"/>
        </dgm:presLayoutVars>
      </dgm:prSet>
      <dgm:spPr/>
    </dgm:pt>
    <dgm:pt modelId="{CE83B1A9-DA0E-418C-8C45-2937D6A9968D}" type="pres">
      <dgm:prSet presAssocID="{77C5AB35-BD42-4333-922A-D955C34937DA}" presName="sibTrans" presStyleCnt="0"/>
      <dgm:spPr/>
    </dgm:pt>
    <dgm:pt modelId="{7440E2D1-63A1-4ADF-B8BD-DE052CD7CB3A}" type="pres">
      <dgm:prSet presAssocID="{D74825A8-B9F9-446E-9448-BD6108DE98BB}" presName="textNode" presStyleLbl="node1" presStyleIdx="6" presStyleCnt="7">
        <dgm:presLayoutVars>
          <dgm:bulletEnabled val="1"/>
        </dgm:presLayoutVars>
      </dgm:prSet>
      <dgm:spPr/>
    </dgm:pt>
  </dgm:ptLst>
  <dgm:cxnLst>
    <dgm:cxn modelId="{60E88E03-BEF3-428B-B679-8467C97E747E}" type="presOf" srcId="{3D188CFC-4CD2-48E7-A7AF-199E617EC63F}" destId="{25D10228-772A-424E-BA16-8AD7C9721374}" srcOrd="0" destOrd="0" presId="urn:microsoft.com/office/officeart/2005/8/layout/hProcess9"/>
    <dgm:cxn modelId="{551EE820-7ECC-4DFC-9C2F-B48E1466AE86}" type="presOf" srcId="{1F897CD5-E970-4C55-8CDA-F6EC0C25352C}" destId="{E95AC696-1176-4C14-B7A5-B627EC67459E}" srcOrd="0" destOrd="0" presId="urn:microsoft.com/office/officeart/2005/8/layout/hProcess9"/>
    <dgm:cxn modelId="{455A855D-2644-497D-A8E9-87F3836545EE}" type="presOf" srcId="{D546AF07-59D0-4FBA-8D11-ECEAB640ACC8}" destId="{751E5A46-C408-4738-9913-1E8611F527D0}" srcOrd="0" destOrd="0" presId="urn:microsoft.com/office/officeart/2005/8/layout/hProcess9"/>
    <dgm:cxn modelId="{AC800660-8D6F-415B-8C4E-15194750E7B3}" srcId="{3D188CFC-4CD2-48E7-A7AF-199E617EC63F}" destId="{CF8654BB-D3B2-4030-A4D4-7AD7CB7D82FD}" srcOrd="5" destOrd="0" parTransId="{4663C24E-F885-4721-B417-20B955E72A91}" sibTransId="{77C5AB35-BD42-4333-922A-D955C34937DA}"/>
    <dgm:cxn modelId="{51B95068-FD94-41F8-A62C-D01E128C6565}" type="presOf" srcId="{A4C88793-4C2E-4281-AEFC-3D1918D6ED7A}" destId="{CBE77D26-A6F7-4487-97B7-5735EFD345BB}" srcOrd="0" destOrd="0" presId="urn:microsoft.com/office/officeart/2005/8/layout/hProcess9"/>
    <dgm:cxn modelId="{0E3C334F-3C3D-4591-AC17-A50944B695F9}" srcId="{3D188CFC-4CD2-48E7-A7AF-199E617EC63F}" destId="{1F897CD5-E970-4C55-8CDA-F6EC0C25352C}" srcOrd="2" destOrd="0" parTransId="{8E044AA3-96A4-417E-AB78-1E60AE892E5B}" sibTransId="{4A351774-318C-4D7B-B4E7-04D360E1F50A}"/>
    <dgm:cxn modelId="{9D38CB53-A5D9-48C3-A34E-2760D2D1E61E}" srcId="{3D188CFC-4CD2-48E7-A7AF-199E617EC63F}" destId="{D546AF07-59D0-4FBA-8D11-ECEAB640ACC8}" srcOrd="4" destOrd="0" parTransId="{5AC5E801-42F7-45D6-8D04-77B3909C2A81}" sibTransId="{91FB007C-9303-42BB-B011-50C68568998D}"/>
    <dgm:cxn modelId="{D01B109F-D24A-4F9C-9D29-ADB045CA21AD}" srcId="{3D188CFC-4CD2-48E7-A7AF-199E617EC63F}" destId="{B543887F-ECD5-44BB-8398-3DD3CCA66DE0}" srcOrd="1" destOrd="0" parTransId="{672866B2-BB7D-447C-8CF5-36504A883BE1}" sibTransId="{1FB7F388-72F5-4C0C-B9AD-C0E7AB7F4957}"/>
    <dgm:cxn modelId="{7E6402AE-4B9C-4D6C-A36F-82A5E9066650}" type="presOf" srcId="{B543887F-ECD5-44BB-8398-3DD3CCA66DE0}" destId="{DF73D78B-B0D8-4B81-9F22-BD6C80710866}" srcOrd="0" destOrd="0" presId="urn:microsoft.com/office/officeart/2005/8/layout/hProcess9"/>
    <dgm:cxn modelId="{A35A85B2-DB93-4245-9024-1A6652593A76}" type="presOf" srcId="{D74825A8-B9F9-446E-9448-BD6108DE98BB}" destId="{7440E2D1-63A1-4ADF-B8BD-DE052CD7CB3A}" srcOrd="0" destOrd="0" presId="urn:microsoft.com/office/officeart/2005/8/layout/hProcess9"/>
    <dgm:cxn modelId="{B73CFECA-880A-4B1B-A469-170DE3E6B404}" srcId="{3D188CFC-4CD2-48E7-A7AF-199E617EC63F}" destId="{D74825A8-B9F9-446E-9448-BD6108DE98BB}" srcOrd="6" destOrd="0" parTransId="{AE14D53C-2DC2-416A-A1E2-AADA5731B4E1}" sibTransId="{6EFF49CE-4824-4F42-AE79-EE5F388D9BEA}"/>
    <dgm:cxn modelId="{05E8B1CB-5812-489F-9C2C-3204A7C65BE2}" type="presOf" srcId="{CF8654BB-D3B2-4030-A4D4-7AD7CB7D82FD}" destId="{CC6E0372-DED1-480D-822A-B7FD3298DD94}" srcOrd="0" destOrd="0" presId="urn:microsoft.com/office/officeart/2005/8/layout/hProcess9"/>
    <dgm:cxn modelId="{0626CFE9-9ED5-4FC2-A7D1-5090A8720B24}" srcId="{3D188CFC-4CD2-48E7-A7AF-199E617EC63F}" destId="{A4C88793-4C2E-4281-AEFC-3D1918D6ED7A}" srcOrd="3" destOrd="0" parTransId="{0625E810-C12F-403F-9CC9-A4B0FC1F4BF7}" sibTransId="{746B41CC-41A8-4A78-8C37-E96AB25FE2C7}"/>
    <dgm:cxn modelId="{E2EB97EB-7966-4DBF-B176-F908D03F8158}" type="presOf" srcId="{82BBF15C-1EE6-4AE1-9A25-4C799214AA84}" destId="{C04B1956-8CB8-4622-9D27-2F13742C53F9}" srcOrd="0" destOrd="0" presId="urn:microsoft.com/office/officeart/2005/8/layout/hProcess9"/>
    <dgm:cxn modelId="{FA3B58FB-B194-4CD3-AA1B-D3667A6793A7}" srcId="{3D188CFC-4CD2-48E7-A7AF-199E617EC63F}" destId="{82BBF15C-1EE6-4AE1-9A25-4C799214AA84}" srcOrd="0" destOrd="0" parTransId="{5492A103-5669-4E05-A55D-7E57593D6731}" sibTransId="{5E2BE1F3-3CE2-4676-8991-ECE05F130344}"/>
    <dgm:cxn modelId="{DA9FC6C3-10BF-41C1-9C47-A7373231970E}" type="presParOf" srcId="{25D10228-772A-424E-BA16-8AD7C9721374}" destId="{CC3F0716-66F6-416B-B11E-75804766DC0F}" srcOrd="0" destOrd="0" presId="urn:microsoft.com/office/officeart/2005/8/layout/hProcess9"/>
    <dgm:cxn modelId="{25BAFB63-A4ED-4C46-94A4-19AEB727B120}" type="presParOf" srcId="{25D10228-772A-424E-BA16-8AD7C9721374}" destId="{8310AF0D-699A-4C6A-A352-E5F141968A7A}" srcOrd="1" destOrd="0" presId="urn:microsoft.com/office/officeart/2005/8/layout/hProcess9"/>
    <dgm:cxn modelId="{85861C54-FF16-4117-B25B-162BC11310FC}" type="presParOf" srcId="{8310AF0D-699A-4C6A-A352-E5F141968A7A}" destId="{C04B1956-8CB8-4622-9D27-2F13742C53F9}" srcOrd="0" destOrd="0" presId="urn:microsoft.com/office/officeart/2005/8/layout/hProcess9"/>
    <dgm:cxn modelId="{0845090B-A36E-4BA7-9FA4-01C8A5EAEBA6}" type="presParOf" srcId="{8310AF0D-699A-4C6A-A352-E5F141968A7A}" destId="{75C06931-F3A4-4A4E-B634-858880BAF7D5}" srcOrd="1" destOrd="0" presId="urn:microsoft.com/office/officeart/2005/8/layout/hProcess9"/>
    <dgm:cxn modelId="{6199A56D-EE9C-45B7-8498-42F81652BACE}" type="presParOf" srcId="{8310AF0D-699A-4C6A-A352-E5F141968A7A}" destId="{DF73D78B-B0D8-4B81-9F22-BD6C80710866}" srcOrd="2" destOrd="0" presId="urn:microsoft.com/office/officeart/2005/8/layout/hProcess9"/>
    <dgm:cxn modelId="{EB570495-3A91-4D09-9439-E9BB64B8412F}" type="presParOf" srcId="{8310AF0D-699A-4C6A-A352-E5F141968A7A}" destId="{52F3C6A0-E57A-46E1-988A-1A4079FE2CCC}" srcOrd="3" destOrd="0" presId="urn:microsoft.com/office/officeart/2005/8/layout/hProcess9"/>
    <dgm:cxn modelId="{09A41280-C72E-4604-9982-6D1815C59E09}" type="presParOf" srcId="{8310AF0D-699A-4C6A-A352-E5F141968A7A}" destId="{E95AC696-1176-4C14-B7A5-B627EC67459E}" srcOrd="4" destOrd="0" presId="urn:microsoft.com/office/officeart/2005/8/layout/hProcess9"/>
    <dgm:cxn modelId="{CFE8F6D1-1A7A-439B-926A-2007BA80B5FD}" type="presParOf" srcId="{8310AF0D-699A-4C6A-A352-E5F141968A7A}" destId="{C6EC3552-5480-4305-9767-46FEC2E2B109}" srcOrd="5" destOrd="0" presId="urn:microsoft.com/office/officeart/2005/8/layout/hProcess9"/>
    <dgm:cxn modelId="{FE1F5A72-15A2-46AD-B80F-AD98D7563F94}" type="presParOf" srcId="{8310AF0D-699A-4C6A-A352-E5F141968A7A}" destId="{CBE77D26-A6F7-4487-97B7-5735EFD345BB}" srcOrd="6" destOrd="0" presId="urn:microsoft.com/office/officeart/2005/8/layout/hProcess9"/>
    <dgm:cxn modelId="{91A928FC-5D8B-4896-B1F1-BCD757D5456C}" type="presParOf" srcId="{8310AF0D-699A-4C6A-A352-E5F141968A7A}" destId="{C434E895-EC5D-48EA-AA22-0FAEFD942D7C}" srcOrd="7" destOrd="0" presId="urn:microsoft.com/office/officeart/2005/8/layout/hProcess9"/>
    <dgm:cxn modelId="{A27BDDE6-176A-4067-A2AA-CE554DE2A8D3}" type="presParOf" srcId="{8310AF0D-699A-4C6A-A352-E5F141968A7A}" destId="{751E5A46-C408-4738-9913-1E8611F527D0}" srcOrd="8" destOrd="0" presId="urn:microsoft.com/office/officeart/2005/8/layout/hProcess9"/>
    <dgm:cxn modelId="{1C4D508F-CD6A-4450-889C-9F6ACE54124C}" type="presParOf" srcId="{8310AF0D-699A-4C6A-A352-E5F141968A7A}" destId="{FEF13D37-2409-42ED-85A0-9B1D0E8A9767}" srcOrd="9" destOrd="0" presId="urn:microsoft.com/office/officeart/2005/8/layout/hProcess9"/>
    <dgm:cxn modelId="{2E391FA2-E512-43BD-86B0-E08FDE0C2C98}" type="presParOf" srcId="{8310AF0D-699A-4C6A-A352-E5F141968A7A}" destId="{CC6E0372-DED1-480D-822A-B7FD3298DD94}" srcOrd="10" destOrd="0" presId="urn:microsoft.com/office/officeart/2005/8/layout/hProcess9"/>
    <dgm:cxn modelId="{F7D5372A-4CAC-4F35-9100-0EC957BE36F0}" type="presParOf" srcId="{8310AF0D-699A-4C6A-A352-E5F141968A7A}" destId="{CE83B1A9-DA0E-418C-8C45-2937D6A9968D}" srcOrd="11" destOrd="0" presId="urn:microsoft.com/office/officeart/2005/8/layout/hProcess9"/>
    <dgm:cxn modelId="{CC56609D-9D92-48A6-86AE-6A0D5E60A121}" type="presParOf" srcId="{8310AF0D-699A-4C6A-A352-E5F141968A7A}" destId="{7440E2D1-63A1-4ADF-B8BD-DE052CD7CB3A}" srcOrd="12" destOrd="0" presId="urn:microsoft.com/office/officeart/2005/8/layout/hProcess9"/>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FB7F15-D521-420A-8BA8-3843A66234C2}">
      <dsp:nvSpPr>
        <dsp:cNvPr id="0" name=""/>
        <dsp:cNvSpPr/>
      </dsp:nvSpPr>
      <dsp:spPr>
        <a:xfrm>
          <a:off x="0" y="183345"/>
          <a:ext cx="3547467" cy="2128480"/>
        </a:xfrm>
        <a:prstGeom prst="rect">
          <a:avLst/>
        </a:prstGeom>
        <a:solidFill>
          <a:schemeClr val="accent2">
            <a:shade val="80000"/>
            <a:hueOff val="0"/>
            <a:satOff val="0"/>
            <a:lumOff val="0"/>
            <a:alphaOff val="0"/>
          </a:schemeClr>
        </a:solidFill>
        <a:ln w="28575" cap="flat" cmpd="sng" algn="ctr">
          <a:solidFill>
            <a:scrgbClr r="0" g="0" b="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fr-FR" sz="2800" kern="1200" noProof="0" dirty="0">
              <a:latin typeface="Calibri" pitchFamily="34" charset="0"/>
            </a:rPr>
            <a:t>Facteurs explicatifs</a:t>
          </a:r>
        </a:p>
        <a:p>
          <a:pPr marL="171450" lvl="1" indent="-171450" algn="l" defTabSz="800100">
            <a:lnSpc>
              <a:spcPct val="90000"/>
            </a:lnSpc>
            <a:spcBef>
              <a:spcPct val="0"/>
            </a:spcBef>
            <a:spcAft>
              <a:spcPct val="15000"/>
            </a:spcAft>
            <a:buChar char="•"/>
          </a:pPr>
          <a:r>
            <a:rPr lang="fr-FR" sz="1800" i="0" kern="1200" noProof="0" dirty="0">
              <a:latin typeface="Calibri" pitchFamily="34" charset="0"/>
            </a:rPr>
            <a:t>N’inclut pas de facteurs contextuels tels que PIB, infrastructure, instruction des mères</a:t>
          </a:r>
        </a:p>
      </dsp:txBody>
      <dsp:txXfrm>
        <a:off x="0" y="183345"/>
        <a:ext cx="3547467" cy="2128480"/>
      </dsp:txXfrm>
    </dsp:sp>
    <dsp:sp modelId="{8AE750B8-B62B-4DD0-80FF-9C0BF8666E96}">
      <dsp:nvSpPr>
        <dsp:cNvPr id="0" name=""/>
        <dsp:cNvSpPr/>
      </dsp:nvSpPr>
      <dsp:spPr>
        <a:xfrm>
          <a:off x="3878998" y="183345"/>
          <a:ext cx="3782522" cy="2128480"/>
        </a:xfrm>
        <a:prstGeom prst="rect">
          <a:avLst/>
        </a:prstGeom>
        <a:solidFill>
          <a:schemeClr val="accent2">
            <a:shade val="80000"/>
            <a:hueOff val="-190738"/>
            <a:satOff val="3739"/>
            <a:lumOff val="9871"/>
            <a:alphaOff val="0"/>
          </a:schemeClr>
        </a:solidFill>
        <a:ln w="28575" cap="flat" cmpd="sng" algn="ctr">
          <a:solidFill>
            <a:scrgbClr r="0" g="0" b="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fr-FR" sz="2800" kern="1200" noProof="0" dirty="0">
              <a:latin typeface="Calibri" pitchFamily="34" charset="0"/>
            </a:rPr>
            <a:t>Réalisées à travers des programmes de santé</a:t>
          </a:r>
        </a:p>
        <a:p>
          <a:pPr marL="171450" lvl="1" indent="-171450" algn="l" defTabSz="800100">
            <a:lnSpc>
              <a:spcPct val="90000"/>
            </a:lnSpc>
            <a:spcBef>
              <a:spcPct val="0"/>
            </a:spcBef>
            <a:spcAft>
              <a:spcPct val="15000"/>
            </a:spcAft>
            <a:buChar char="•"/>
          </a:pPr>
          <a:r>
            <a:rPr lang="fr-FR" sz="1800" i="0" kern="1200" noProof="0" dirty="0">
              <a:latin typeface="Calibri" pitchFamily="34" charset="0"/>
            </a:rPr>
            <a:t>A base communautaire et dans structures de santé</a:t>
          </a:r>
        </a:p>
        <a:p>
          <a:pPr marL="171450" lvl="1" indent="-171450" algn="l" defTabSz="800100">
            <a:lnSpc>
              <a:spcPct val="90000"/>
            </a:lnSpc>
            <a:spcBef>
              <a:spcPct val="0"/>
            </a:spcBef>
            <a:spcAft>
              <a:spcPct val="15000"/>
            </a:spcAft>
            <a:buChar char="•"/>
          </a:pPr>
          <a:r>
            <a:rPr lang="fr-FR" sz="1800" i="0" kern="1200" noProof="0" dirty="0">
              <a:latin typeface="Calibri" pitchFamily="34" charset="0"/>
            </a:rPr>
            <a:t>Incluant l’eau et l’assainissement</a:t>
          </a:r>
        </a:p>
      </dsp:txBody>
      <dsp:txXfrm>
        <a:off x="3878998" y="183345"/>
        <a:ext cx="3782522" cy="2128480"/>
      </dsp:txXfrm>
    </dsp:sp>
    <dsp:sp modelId="{1A2A0CA0-A6B0-4B5E-A6DF-01ABCA2BD9D8}">
      <dsp:nvSpPr>
        <dsp:cNvPr id="0" name=""/>
        <dsp:cNvSpPr/>
      </dsp:nvSpPr>
      <dsp:spPr>
        <a:xfrm>
          <a:off x="197" y="2666572"/>
          <a:ext cx="3547467" cy="2128480"/>
        </a:xfrm>
        <a:prstGeom prst="rect">
          <a:avLst/>
        </a:prstGeom>
        <a:solidFill>
          <a:schemeClr val="accent2">
            <a:shade val="80000"/>
            <a:hueOff val="-381477"/>
            <a:satOff val="7478"/>
            <a:lumOff val="19741"/>
            <a:alphaOff val="0"/>
          </a:schemeClr>
        </a:solidFill>
        <a:ln w="28575" cap="flat" cmpd="sng" algn="ctr">
          <a:solidFill>
            <a:scrgbClr r="0" g="0" b="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fr-FR" sz="2800" kern="1200" noProof="0" dirty="0">
              <a:latin typeface="Calibri" pitchFamily="34" charset="0"/>
            </a:rPr>
            <a:t>Faisables dans les pays à faibles revenus</a:t>
          </a:r>
        </a:p>
        <a:p>
          <a:pPr marL="171450" lvl="1" indent="-171450" algn="l" defTabSz="800100">
            <a:lnSpc>
              <a:spcPct val="90000"/>
            </a:lnSpc>
            <a:spcBef>
              <a:spcPct val="0"/>
            </a:spcBef>
            <a:spcAft>
              <a:spcPct val="15000"/>
            </a:spcAft>
            <a:buChar char="•"/>
          </a:pPr>
          <a:r>
            <a:rPr lang="fr-FR" sz="1800" kern="1200" noProof="0" dirty="0">
              <a:latin typeface="Calibri" pitchFamily="34" charset="0"/>
            </a:rPr>
            <a:t>~90 pays prioritaires avec les taux les plus élevés de mortalité maternelle, néonatale, et infanto-juvénile</a:t>
          </a:r>
        </a:p>
      </dsp:txBody>
      <dsp:txXfrm>
        <a:off x="197" y="2666572"/>
        <a:ext cx="3547467" cy="2128480"/>
      </dsp:txXfrm>
    </dsp:sp>
    <dsp:sp modelId="{2C9433A6-31CA-4604-A74D-0C55ED645D10}">
      <dsp:nvSpPr>
        <dsp:cNvPr id="0" name=""/>
        <dsp:cNvSpPr/>
      </dsp:nvSpPr>
      <dsp:spPr>
        <a:xfrm>
          <a:off x="3902411" y="2666572"/>
          <a:ext cx="3793590" cy="2128480"/>
        </a:xfrm>
        <a:prstGeom prst="rect">
          <a:avLst/>
        </a:prstGeom>
        <a:solidFill>
          <a:schemeClr val="accent2">
            <a:shade val="80000"/>
            <a:hueOff val="-572215"/>
            <a:satOff val="11217"/>
            <a:lumOff val="29612"/>
            <a:alphaOff val="0"/>
          </a:schemeClr>
        </a:solidFill>
        <a:ln w="28575" cap="flat" cmpd="sng" algn="ctr">
          <a:solidFill>
            <a:scrgbClr r="0" g="0" b="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fr-FR" sz="2800" kern="1200" noProof="0" dirty="0">
              <a:latin typeface="Calibri" pitchFamily="34" charset="0"/>
            </a:rPr>
            <a:t>Existence d’évidences scientifiques des effets</a:t>
          </a:r>
        </a:p>
        <a:p>
          <a:pPr marL="171450" lvl="1" indent="-171450" algn="l" defTabSz="800100">
            <a:lnSpc>
              <a:spcPct val="90000"/>
            </a:lnSpc>
            <a:spcBef>
              <a:spcPct val="0"/>
            </a:spcBef>
            <a:spcAft>
              <a:spcPct val="15000"/>
            </a:spcAft>
            <a:buChar char="•"/>
          </a:pPr>
          <a:r>
            <a:rPr lang="fr-FR" sz="1800" kern="1200" noProof="0" dirty="0"/>
            <a:t>Revues systématiques, méta-analyses, Essais aléatoires contrôlés</a:t>
          </a:r>
          <a:endParaRPr lang="fr-FR" sz="1800" kern="1200" noProof="0" dirty="0">
            <a:latin typeface="Calibri" pitchFamily="34" charset="0"/>
          </a:endParaRPr>
        </a:p>
        <a:p>
          <a:pPr marL="171450" lvl="1" indent="-171450" algn="l" defTabSz="800100">
            <a:lnSpc>
              <a:spcPct val="90000"/>
            </a:lnSpc>
            <a:spcBef>
              <a:spcPct val="0"/>
            </a:spcBef>
            <a:spcAft>
              <a:spcPct val="15000"/>
            </a:spcAft>
            <a:buChar char="•"/>
          </a:pPr>
          <a:r>
            <a:rPr lang="fr-FR" sz="1800" kern="1200" noProof="0" dirty="0">
              <a:latin typeface="Calibri" pitchFamily="34" charset="0"/>
            </a:rPr>
            <a:t>Method Delphi</a:t>
          </a:r>
        </a:p>
        <a:p>
          <a:pPr marL="171450" lvl="1" indent="-171450" algn="l" defTabSz="800100">
            <a:lnSpc>
              <a:spcPct val="90000"/>
            </a:lnSpc>
            <a:spcBef>
              <a:spcPct val="0"/>
            </a:spcBef>
            <a:spcAft>
              <a:spcPct val="15000"/>
            </a:spcAft>
            <a:buChar char="•"/>
          </a:pPr>
          <a:r>
            <a:rPr lang="fr-FR" sz="1800" kern="1200" noProof="0" dirty="0">
              <a:latin typeface="Calibri" pitchFamily="34" charset="0"/>
            </a:rPr>
            <a:t>3 suppléments – mises à jour </a:t>
          </a:r>
          <a:r>
            <a:rPr lang="fr-FR" sz="1800" kern="1200" noProof="0" dirty="0" err="1">
              <a:latin typeface="Calibri" pitchFamily="34" charset="0"/>
            </a:rPr>
            <a:t>freq</a:t>
          </a:r>
          <a:r>
            <a:rPr lang="fr-FR" sz="1800" kern="1200" noProof="0" dirty="0">
              <a:latin typeface="Calibri" pitchFamily="34" charset="0"/>
            </a:rPr>
            <a:t>*</a:t>
          </a:r>
        </a:p>
      </dsp:txBody>
      <dsp:txXfrm>
        <a:off x="3902411" y="2666572"/>
        <a:ext cx="3793590" cy="21284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3F0716-66F6-416B-B11E-75804766DC0F}">
      <dsp:nvSpPr>
        <dsp:cNvPr id="0" name=""/>
        <dsp:cNvSpPr/>
      </dsp:nvSpPr>
      <dsp:spPr>
        <a:xfrm>
          <a:off x="547947" y="0"/>
          <a:ext cx="6210071" cy="4313335"/>
        </a:xfrm>
        <a:prstGeom prst="rightArrow">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04B1956-8CB8-4622-9D27-2F13742C53F9}">
      <dsp:nvSpPr>
        <dsp:cNvPr id="0" name=""/>
        <dsp:cNvSpPr/>
      </dsp:nvSpPr>
      <dsp:spPr>
        <a:xfrm>
          <a:off x="1426" y="1294000"/>
          <a:ext cx="912889" cy="1725334"/>
        </a:xfrm>
        <a:prstGeom prst="round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vert270"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err="1"/>
            <a:t>Péricon-ceptuelle</a:t>
          </a:r>
          <a:endParaRPr lang="en-US" sz="2400" kern="1200" dirty="0"/>
        </a:p>
      </dsp:txBody>
      <dsp:txXfrm>
        <a:off x="45990" y="1338564"/>
        <a:ext cx="823761" cy="1636206"/>
      </dsp:txXfrm>
    </dsp:sp>
    <dsp:sp modelId="{DF73D78B-B0D8-4B81-9F22-BD6C80710866}">
      <dsp:nvSpPr>
        <dsp:cNvPr id="0" name=""/>
        <dsp:cNvSpPr/>
      </dsp:nvSpPr>
      <dsp:spPr>
        <a:xfrm>
          <a:off x="1066464" y="1294000"/>
          <a:ext cx="912889" cy="1725334"/>
        </a:xfrm>
        <a:prstGeom prst="roundRect">
          <a:avLst/>
        </a:prstGeom>
        <a:solidFill>
          <a:schemeClr val="accent4">
            <a:hueOff val="-1420906"/>
            <a:satOff val="-3930"/>
            <a:lumOff val="437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vert270"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err="1"/>
            <a:t>Grossesse</a:t>
          </a:r>
          <a:endParaRPr lang="en-US" sz="2400" kern="1200" dirty="0"/>
        </a:p>
      </dsp:txBody>
      <dsp:txXfrm>
        <a:off x="1111028" y="1338564"/>
        <a:ext cx="823761" cy="1636206"/>
      </dsp:txXfrm>
    </dsp:sp>
    <dsp:sp modelId="{E95AC696-1176-4C14-B7A5-B627EC67459E}">
      <dsp:nvSpPr>
        <dsp:cNvPr id="0" name=""/>
        <dsp:cNvSpPr/>
      </dsp:nvSpPr>
      <dsp:spPr>
        <a:xfrm>
          <a:off x="2131501" y="1294000"/>
          <a:ext cx="912889" cy="1725334"/>
        </a:xfrm>
        <a:prstGeom prst="roundRect">
          <a:avLst/>
        </a:prstGeom>
        <a:solidFill>
          <a:schemeClr val="accent4">
            <a:hueOff val="-2841812"/>
            <a:satOff val="-7860"/>
            <a:lumOff val="875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vert270"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Naissance</a:t>
          </a:r>
        </a:p>
      </dsp:txBody>
      <dsp:txXfrm>
        <a:off x="2176065" y="1338564"/>
        <a:ext cx="823761" cy="1636206"/>
      </dsp:txXfrm>
    </dsp:sp>
    <dsp:sp modelId="{CBE77D26-A6F7-4487-97B7-5735EFD345BB}">
      <dsp:nvSpPr>
        <dsp:cNvPr id="0" name=""/>
        <dsp:cNvSpPr/>
      </dsp:nvSpPr>
      <dsp:spPr>
        <a:xfrm>
          <a:off x="3196538" y="1294000"/>
          <a:ext cx="912889" cy="1725334"/>
        </a:xfrm>
        <a:prstGeom prst="roundRect">
          <a:avLst/>
        </a:prstGeom>
        <a:solidFill>
          <a:schemeClr val="accent4">
            <a:hueOff val="-4262718"/>
            <a:satOff val="-11790"/>
            <a:lumOff val="1313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vert270"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err="1"/>
            <a:t>Allaitement</a:t>
          </a:r>
          <a:endParaRPr lang="en-US" sz="2400" kern="1200" dirty="0"/>
        </a:p>
      </dsp:txBody>
      <dsp:txXfrm>
        <a:off x="3241102" y="1338564"/>
        <a:ext cx="823761" cy="1636206"/>
      </dsp:txXfrm>
    </dsp:sp>
    <dsp:sp modelId="{751E5A46-C408-4738-9913-1E8611F527D0}">
      <dsp:nvSpPr>
        <dsp:cNvPr id="0" name=""/>
        <dsp:cNvSpPr/>
      </dsp:nvSpPr>
      <dsp:spPr>
        <a:xfrm>
          <a:off x="4261576" y="1294000"/>
          <a:ext cx="912889" cy="1725334"/>
        </a:xfrm>
        <a:prstGeom prst="roundRect">
          <a:avLst/>
        </a:prstGeom>
        <a:solidFill>
          <a:schemeClr val="accent4">
            <a:hueOff val="-5683624"/>
            <a:satOff val="-15721"/>
            <a:lumOff val="1751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vert270"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err="1"/>
            <a:t>Préventif</a:t>
          </a:r>
          <a:endParaRPr lang="en-US" sz="2400" kern="1200" dirty="0"/>
        </a:p>
      </dsp:txBody>
      <dsp:txXfrm>
        <a:off x="4306140" y="1338564"/>
        <a:ext cx="823761" cy="1636206"/>
      </dsp:txXfrm>
    </dsp:sp>
    <dsp:sp modelId="{CC6E0372-DED1-480D-822A-B7FD3298DD94}">
      <dsp:nvSpPr>
        <dsp:cNvPr id="0" name=""/>
        <dsp:cNvSpPr/>
      </dsp:nvSpPr>
      <dsp:spPr>
        <a:xfrm>
          <a:off x="5326613" y="1294000"/>
          <a:ext cx="912889" cy="1725334"/>
        </a:xfrm>
        <a:prstGeom prst="roundRect">
          <a:avLst/>
        </a:prstGeom>
        <a:solidFill>
          <a:schemeClr val="accent4">
            <a:hueOff val="-7104530"/>
            <a:satOff val="-19651"/>
            <a:lumOff val="2189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vert270"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err="1"/>
            <a:t>Vaccins</a:t>
          </a:r>
          <a:endParaRPr lang="en-US" sz="2400" kern="1200" dirty="0"/>
        </a:p>
      </dsp:txBody>
      <dsp:txXfrm>
        <a:off x="5371177" y="1338564"/>
        <a:ext cx="823761" cy="1636206"/>
      </dsp:txXfrm>
    </dsp:sp>
    <dsp:sp modelId="{7440E2D1-63A1-4ADF-B8BD-DE052CD7CB3A}">
      <dsp:nvSpPr>
        <dsp:cNvPr id="0" name=""/>
        <dsp:cNvSpPr/>
      </dsp:nvSpPr>
      <dsp:spPr>
        <a:xfrm>
          <a:off x="6391650" y="1294000"/>
          <a:ext cx="912889" cy="1725334"/>
        </a:xfrm>
        <a:prstGeom prst="roundRect">
          <a:avLst/>
        </a:prstGeom>
        <a:solidFill>
          <a:schemeClr val="accent4">
            <a:hueOff val="-8525436"/>
            <a:satOff val="-23581"/>
            <a:lumOff val="2627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vert270"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err="1"/>
            <a:t>Curatif</a:t>
          </a:r>
          <a:endParaRPr lang="en-US" sz="2400" kern="1200" dirty="0"/>
        </a:p>
      </dsp:txBody>
      <dsp:txXfrm>
        <a:off x="6436214" y="1338564"/>
        <a:ext cx="823761" cy="1636206"/>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4E80C7-073C-40B0-A8D5-AB229D744959}" type="datetimeFigureOut">
              <a:rPr lang="en-US" smtClean="0"/>
              <a:t>4/30/2023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159375-7BBD-464B-BF45-2382C7FB8574}" type="slidenum">
              <a:rPr lang="en-US" smtClean="0"/>
              <a:t>‹N°›</a:t>
            </a:fld>
            <a:endParaRPr lang="en-US"/>
          </a:p>
        </p:txBody>
      </p:sp>
    </p:spTree>
    <p:extLst>
      <p:ext uri="{BB962C8B-B14F-4D97-AF65-F5344CB8AC3E}">
        <p14:creationId xmlns:p14="http://schemas.microsoft.com/office/powerpoint/2010/main" val="38978995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p:cNvSpPr>
            <a:spLocks noGrp="1" noRot="1" noChangeAspect="1" noTextEdit="1"/>
          </p:cNvSpPr>
          <p:nvPr>
            <p:ph type="sldImg"/>
          </p:nvPr>
        </p:nvSpPr>
        <p:spPr>
          <a:ln/>
        </p:spPr>
      </p:sp>
      <p:sp>
        <p:nvSpPr>
          <p:cNvPr id="593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593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Arial" panose="020B0604020202020204" pitchFamily="34" charset="0"/>
                <a:ea typeface="MS PGothic" panose="020B0600070205080204" pitchFamily="34" charset="-128"/>
              </a:defRPr>
            </a:lvl1pPr>
            <a:lvl2pPr marL="742950" indent="-285750" defTabSz="966788">
              <a:defRPr>
                <a:solidFill>
                  <a:schemeClr val="tx1"/>
                </a:solidFill>
                <a:latin typeface="Arial" panose="020B0604020202020204" pitchFamily="34" charset="0"/>
                <a:ea typeface="MS PGothic" panose="020B0600070205080204" pitchFamily="34" charset="-128"/>
              </a:defRPr>
            </a:lvl2pPr>
            <a:lvl3pPr marL="1143000" indent="-228600" defTabSz="966788">
              <a:defRPr>
                <a:solidFill>
                  <a:schemeClr val="tx1"/>
                </a:solidFill>
                <a:latin typeface="Arial" panose="020B0604020202020204" pitchFamily="34" charset="0"/>
                <a:ea typeface="MS PGothic" panose="020B0600070205080204" pitchFamily="34" charset="-128"/>
              </a:defRPr>
            </a:lvl3pPr>
            <a:lvl4pPr marL="1600200" indent="-228600" defTabSz="966788">
              <a:defRPr>
                <a:solidFill>
                  <a:schemeClr val="tx1"/>
                </a:solidFill>
                <a:latin typeface="Arial" panose="020B0604020202020204" pitchFamily="34" charset="0"/>
                <a:ea typeface="MS PGothic" panose="020B0600070205080204" pitchFamily="34" charset="-128"/>
              </a:defRPr>
            </a:lvl4pPr>
            <a:lvl5pPr marL="2057400" indent="-228600" defTabSz="966788">
              <a:defRPr>
                <a:solidFill>
                  <a:schemeClr val="tx1"/>
                </a:solidFill>
                <a:latin typeface="Arial" panose="020B0604020202020204" pitchFamily="34" charset="0"/>
                <a:ea typeface="MS PGothic" panose="020B0600070205080204" pitchFamily="34" charset="-128"/>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r" defTabSz="966788" rtl="0" eaLnBrk="1" fontAlgn="auto" latinLnBrk="0" hangingPunct="1">
              <a:lnSpc>
                <a:spcPct val="100000"/>
              </a:lnSpc>
              <a:spcBef>
                <a:spcPts val="0"/>
              </a:spcBef>
              <a:spcAft>
                <a:spcPts val="0"/>
              </a:spcAft>
              <a:buClrTx/>
              <a:buSzTx/>
              <a:buFontTx/>
              <a:buNone/>
              <a:tabLst/>
              <a:defRPr/>
            </a:pPr>
            <a:fld id="{7621A622-F103-4969-8ED7-58EA28C07251}"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S PGothic" panose="020B0600070205080204" pitchFamily="34" charset="-128"/>
                <a:cs typeface="+mn-cs"/>
              </a:rPr>
              <a:pPr marL="0" marR="0" lvl="0" indent="0" algn="r" defTabSz="966788" rtl="0" eaLnBrk="1" fontAlgn="auto" latinLnBrk="0" hangingPunct="1">
                <a:lnSpc>
                  <a:spcPct val="100000"/>
                </a:lnSpc>
                <a:spcBef>
                  <a:spcPts val="0"/>
                </a:spcBef>
                <a:spcAft>
                  <a:spcPts val="0"/>
                </a:spcAft>
                <a:buClrTx/>
                <a:buSzTx/>
                <a:buFontTx/>
                <a:buNone/>
                <a:tabLst/>
                <a:defRPr/>
              </a:pPr>
              <a:t>1</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37004484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a:ln/>
        </p:spPr>
      </p:sp>
      <p:sp>
        <p:nvSpPr>
          <p:cNvPr id="614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6144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Arial" panose="020B0604020202020204" pitchFamily="34" charset="0"/>
                <a:ea typeface="MS PGothic" panose="020B0600070205080204" pitchFamily="34" charset="-128"/>
              </a:defRPr>
            </a:lvl1pPr>
            <a:lvl2pPr marL="742950" indent="-285750" defTabSz="966788">
              <a:defRPr>
                <a:solidFill>
                  <a:schemeClr val="tx1"/>
                </a:solidFill>
                <a:latin typeface="Arial" panose="020B0604020202020204" pitchFamily="34" charset="0"/>
                <a:ea typeface="MS PGothic" panose="020B0600070205080204" pitchFamily="34" charset="-128"/>
              </a:defRPr>
            </a:lvl2pPr>
            <a:lvl3pPr marL="1143000" indent="-228600" defTabSz="966788">
              <a:defRPr>
                <a:solidFill>
                  <a:schemeClr val="tx1"/>
                </a:solidFill>
                <a:latin typeface="Arial" panose="020B0604020202020204" pitchFamily="34" charset="0"/>
                <a:ea typeface="MS PGothic" panose="020B0600070205080204" pitchFamily="34" charset="-128"/>
              </a:defRPr>
            </a:lvl3pPr>
            <a:lvl4pPr marL="1600200" indent="-228600" defTabSz="966788">
              <a:defRPr>
                <a:solidFill>
                  <a:schemeClr val="tx1"/>
                </a:solidFill>
                <a:latin typeface="Arial" panose="020B0604020202020204" pitchFamily="34" charset="0"/>
                <a:ea typeface="MS PGothic" panose="020B0600070205080204" pitchFamily="34" charset="-128"/>
              </a:defRPr>
            </a:lvl4pPr>
            <a:lvl5pPr marL="2057400" indent="-228600" defTabSz="966788">
              <a:defRPr>
                <a:solidFill>
                  <a:schemeClr val="tx1"/>
                </a:solidFill>
                <a:latin typeface="Arial" panose="020B0604020202020204" pitchFamily="34" charset="0"/>
                <a:ea typeface="MS PGothic" panose="020B0600070205080204" pitchFamily="34" charset="-128"/>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66DE8F71-E67A-4FAE-B345-C88C3771DE89}" type="slidenum">
              <a:rPr lang="en-US" altLang="en-US" smtClean="0"/>
              <a:pPr/>
              <a:t>3</a:t>
            </a:fld>
            <a:endParaRPr lang="en-US" altLang="en-US" dirty="0"/>
          </a:p>
        </p:txBody>
      </p:sp>
    </p:spTree>
    <p:extLst>
      <p:ext uri="{BB962C8B-B14F-4D97-AF65-F5344CB8AC3E}">
        <p14:creationId xmlns:p14="http://schemas.microsoft.com/office/powerpoint/2010/main" val="34009546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lstStyle/>
          <a:p>
            <a:pPr>
              <a:defRPr/>
            </a:pPr>
            <a:r>
              <a:rPr lang="fr-FR" dirty="0"/>
              <a:t>État de santé spécifique au pays - ex : carences nutritionnelles, incidence des maladies infantiles (diarrhée, pneumonie, méningite), pourcentage de femmes exposées au falciparum, retard de croissance et émaciation, distribution, distribution des agents pathogènes, mortalité néonatale, infantile et maternelle de référence, structure des causes de décès de référence pour les nouveau-nés, les femmes et les enfants.</a:t>
            </a:r>
          </a:p>
          <a:p>
            <a:pPr>
              <a:defRPr/>
            </a:pPr>
            <a:endParaRPr lang="fr-FR" dirty="0"/>
          </a:p>
          <a:p>
            <a:pPr>
              <a:defRPr/>
            </a:pPr>
            <a:r>
              <a:rPr lang="fr-FR" dirty="0"/>
              <a:t>Changements dans la couverture des interventions de SMNI - ex : SBA, allaitement exclusif, vaccinations, MII, SRO, etc.</a:t>
            </a:r>
          </a:p>
          <a:p>
            <a:pPr>
              <a:defRPr/>
            </a:pPr>
            <a:endParaRPr lang="fr-FR" dirty="0"/>
          </a:p>
          <a:p>
            <a:pPr>
              <a:defRPr/>
            </a:pPr>
            <a:r>
              <a:rPr lang="fr-FR" dirty="0"/>
              <a:t>Tailles d'effet - à partir d'études publiées et souvent de méta-analyses (dans les suppléments) </a:t>
            </a:r>
          </a:p>
          <a:p>
            <a:pPr>
              <a:defRPr/>
            </a:pPr>
            <a:endParaRPr lang="fr-FR" dirty="0"/>
          </a:p>
          <a:p>
            <a:pPr>
              <a:defRPr/>
            </a:pPr>
            <a:r>
              <a:rPr lang="fr-FR" dirty="0"/>
              <a:t>Fraction affectée - . La fraction affectée est la proportion de la mortalité spécifique à la cause qui est sensible à l'intervention. Par exemple, la solution de réhydratation orale est efficace contre certaines formes de diarrhée, mais pas toutes. Ainsi, la fraction affectée pour les SRO est de 95 %, ce qui indique que 5 % des décès dus à la diarrhée sont dus à des mécanismes qui ne peuvent pas être affectés par les SRO.</a:t>
            </a:r>
          </a:p>
        </p:txBody>
      </p:sp>
      <p:sp>
        <p:nvSpPr>
          <p:cNvPr id="634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Arial" panose="020B0604020202020204" pitchFamily="34" charset="0"/>
                <a:ea typeface="MS PGothic" panose="020B0600070205080204" pitchFamily="34" charset="-128"/>
              </a:defRPr>
            </a:lvl1pPr>
            <a:lvl2pPr marL="742950" indent="-285750" defTabSz="966788">
              <a:defRPr>
                <a:solidFill>
                  <a:schemeClr val="tx1"/>
                </a:solidFill>
                <a:latin typeface="Arial" panose="020B0604020202020204" pitchFamily="34" charset="0"/>
                <a:ea typeface="MS PGothic" panose="020B0600070205080204" pitchFamily="34" charset="-128"/>
              </a:defRPr>
            </a:lvl2pPr>
            <a:lvl3pPr marL="1143000" indent="-228600" defTabSz="966788">
              <a:defRPr>
                <a:solidFill>
                  <a:schemeClr val="tx1"/>
                </a:solidFill>
                <a:latin typeface="Arial" panose="020B0604020202020204" pitchFamily="34" charset="0"/>
                <a:ea typeface="MS PGothic" panose="020B0600070205080204" pitchFamily="34" charset="-128"/>
              </a:defRPr>
            </a:lvl3pPr>
            <a:lvl4pPr marL="1600200" indent="-228600" defTabSz="966788">
              <a:defRPr>
                <a:solidFill>
                  <a:schemeClr val="tx1"/>
                </a:solidFill>
                <a:latin typeface="Arial" panose="020B0604020202020204" pitchFamily="34" charset="0"/>
                <a:ea typeface="MS PGothic" panose="020B0600070205080204" pitchFamily="34" charset="-128"/>
              </a:defRPr>
            </a:lvl4pPr>
            <a:lvl5pPr marL="2057400" indent="-228600" defTabSz="966788">
              <a:defRPr>
                <a:solidFill>
                  <a:schemeClr val="tx1"/>
                </a:solidFill>
                <a:latin typeface="Arial" panose="020B0604020202020204" pitchFamily="34" charset="0"/>
                <a:ea typeface="MS PGothic" panose="020B0600070205080204" pitchFamily="34" charset="-128"/>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D93EF014-E6DD-4E92-910F-CD028E72D458}" type="slidenum">
              <a:rPr lang="en-US" altLang="en-US" smtClean="0">
                <a:solidFill>
                  <a:srgbClr val="000000"/>
                </a:solidFill>
              </a:rPr>
              <a:pPr/>
              <a:t>6</a:t>
            </a:fld>
            <a:endParaRPr lang="en-US" altLang="en-US">
              <a:solidFill>
                <a:srgbClr val="000000"/>
              </a:solidFill>
            </a:endParaRPr>
          </a:p>
        </p:txBody>
      </p:sp>
    </p:spTree>
    <p:extLst>
      <p:ext uri="{BB962C8B-B14F-4D97-AF65-F5344CB8AC3E}">
        <p14:creationId xmlns:p14="http://schemas.microsoft.com/office/powerpoint/2010/main" val="36388631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a:ln/>
        </p:spPr>
      </p:sp>
      <p:sp>
        <p:nvSpPr>
          <p:cNvPr id="655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rPr>
              <a:t>‘Call to action’</a:t>
            </a:r>
          </a:p>
          <a:p>
            <a:r>
              <a:rPr lang="en-US" altLang="en-US" dirty="0">
                <a:latin typeface="Arial" panose="020B0604020202020204" pitchFamily="34" charset="0"/>
              </a:rPr>
              <a:t>Around time of nutrition – shifted to public domain</a:t>
            </a:r>
          </a:p>
          <a:p>
            <a:r>
              <a:rPr lang="en-US" altLang="en-US" dirty="0">
                <a:latin typeface="Arial" panose="020B0604020202020204" pitchFamily="34" charset="0"/>
              </a:rPr>
              <a:t>Spectrum added ability to work with DemProj, AIM</a:t>
            </a:r>
          </a:p>
          <a:p>
            <a:endParaRPr lang="en-US" altLang="en-US" dirty="0">
              <a:latin typeface="Arial" panose="020B0604020202020204" pitchFamily="34" charset="0"/>
            </a:endParaRPr>
          </a:p>
          <a:p>
            <a:pPr>
              <a:lnSpc>
                <a:spcPct val="100000"/>
              </a:lnSpc>
              <a:defRPr/>
            </a:pPr>
            <a:r>
              <a:rPr lang="fr-FR" altLang="en-US" sz="1200" dirty="0"/>
              <a:t>Créé dans le cadre des séries de publications 2003 </a:t>
            </a:r>
            <a:r>
              <a:rPr lang="fr-FR" altLang="en-US" sz="1200" i="1" dirty="0"/>
              <a:t>Lancet</a:t>
            </a:r>
            <a:r>
              <a:rPr lang="fr-FR" altLang="en-US" sz="1200" dirty="0"/>
              <a:t> Child Survival</a:t>
            </a:r>
          </a:p>
          <a:p>
            <a:pPr>
              <a:lnSpc>
                <a:spcPct val="100000"/>
              </a:lnSpc>
              <a:defRPr/>
            </a:pPr>
            <a:r>
              <a:rPr lang="fr-FR" altLang="en-US" sz="1200" dirty="0"/>
              <a:t>Pour estimer l’impact du passage à l’échelle des interventions de santé à base communautaire sur la mortalité infanto-juvénile</a:t>
            </a:r>
          </a:p>
          <a:p>
            <a:pPr>
              <a:lnSpc>
                <a:spcPct val="100000"/>
              </a:lnSpc>
              <a:defRPr/>
            </a:pPr>
            <a:r>
              <a:rPr lang="fr-FR" altLang="en-US" sz="1200" dirty="0"/>
              <a:t>Etendu pour inclure les soins dans les structures de santé </a:t>
            </a:r>
            <a:r>
              <a:rPr lang="fr-FR" altLang="en-US" sz="1200" dirty="0">
                <a:sym typeface="Wingdings" panose="05000000000000000000" pitchFamily="2" charset="2"/>
              </a:rPr>
              <a:t></a:t>
            </a:r>
            <a:r>
              <a:rPr lang="fr-FR" altLang="en-US" sz="1200" dirty="0"/>
              <a:t> Mortalité néonatale </a:t>
            </a:r>
          </a:p>
          <a:p>
            <a:pPr>
              <a:lnSpc>
                <a:spcPct val="100000"/>
              </a:lnSpc>
              <a:defRPr/>
            </a:pPr>
            <a:r>
              <a:rPr lang="fr-FR" altLang="en-US" sz="1200" dirty="0">
                <a:sym typeface="Wingdings" panose="05000000000000000000" pitchFamily="2" charset="2"/>
              </a:rPr>
              <a:t>Résultats de nutrition ajoutés pour les séries 2008 </a:t>
            </a:r>
            <a:r>
              <a:rPr lang="fr-FR" altLang="en-US" sz="1200" i="1" dirty="0">
                <a:sym typeface="Wingdings" panose="05000000000000000000" pitchFamily="2" charset="2"/>
              </a:rPr>
              <a:t>Lancet</a:t>
            </a:r>
            <a:r>
              <a:rPr lang="fr-FR" altLang="en-US" sz="1200" dirty="0">
                <a:sym typeface="Wingdings" panose="05000000000000000000" pitchFamily="2" charset="2"/>
              </a:rPr>
              <a:t> Nutrition</a:t>
            </a:r>
            <a:endParaRPr lang="fr-FR" altLang="en-US" sz="1200" dirty="0"/>
          </a:p>
          <a:p>
            <a:pPr>
              <a:lnSpc>
                <a:spcPct val="100000"/>
              </a:lnSpc>
              <a:defRPr/>
            </a:pPr>
            <a:r>
              <a:rPr lang="fr-FR" altLang="en-US" sz="1200" dirty="0"/>
              <a:t>Passé dans le domaine public dans le cadre du logiciel « Spectrum »</a:t>
            </a:r>
          </a:p>
          <a:p>
            <a:pPr>
              <a:lnSpc>
                <a:spcPct val="100000"/>
              </a:lnSpc>
              <a:defRPr/>
            </a:pPr>
            <a:r>
              <a:rPr lang="fr-FR" altLang="en-US" sz="1200" dirty="0"/>
              <a:t>Etendu davantage pour inclure l’impact des interventions sur les résultats des naissances, les mort-nés, la mortalité maternelle, la pneumonie et l’incidence de la diarrhée</a:t>
            </a:r>
          </a:p>
          <a:p>
            <a:endParaRPr lang="en-US" altLang="en-US" dirty="0">
              <a:latin typeface="Arial" panose="020B0604020202020204" pitchFamily="34" charset="0"/>
            </a:endParaRPr>
          </a:p>
        </p:txBody>
      </p:sp>
      <p:sp>
        <p:nvSpPr>
          <p:cNvPr id="6554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Arial" panose="020B0604020202020204" pitchFamily="34" charset="0"/>
                <a:ea typeface="MS PGothic" panose="020B0600070205080204" pitchFamily="34" charset="-128"/>
              </a:defRPr>
            </a:lvl1pPr>
            <a:lvl2pPr marL="742950" indent="-285750" defTabSz="966788">
              <a:defRPr>
                <a:solidFill>
                  <a:schemeClr val="tx1"/>
                </a:solidFill>
                <a:latin typeface="Arial" panose="020B0604020202020204" pitchFamily="34" charset="0"/>
                <a:ea typeface="MS PGothic" panose="020B0600070205080204" pitchFamily="34" charset="-128"/>
              </a:defRPr>
            </a:lvl2pPr>
            <a:lvl3pPr marL="1143000" indent="-228600" defTabSz="966788">
              <a:defRPr>
                <a:solidFill>
                  <a:schemeClr val="tx1"/>
                </a:solidFill>
                <a:latin typeface="Arial" panose="020B0604020202020204" pitchFamily="34" charset="0"/>
                <a:ea typeface="MS PGothic" panose="020B0600070205080204" pitchFamily="34" charset="-128"/>
              </a:defRPr>
            </a:lvl3pPr>
            <a:lvl4pPr marL="1600200" indent="-228600" defTabSz="966788">
              <a:defRPr>
                <a:solidFill>
                  <a:schemeClr val="tx1"/>
                </a:solidFill>
                <a:latin typeface="Arial" panose="020B0604020202020204" pitchFamily="34" charset="0"/>
                <a:ea typeface="MS PGothic" panose="020B0600070205080204" pitchFamily="34" charset="-128"/>
              </a:defRPr>
            </a:lvl4pPr>
            <a:lvl5pPr marL="2057400" indent="-228600" defTabSz="966788">
              <a:defRPr>
                <a:solidFill>
                  <a:schemeClr val="tx1"/>
                </a:solidFill>
                <a:latin typeface="Arial" panose="020B0604020202020204" pitchFamily="34" charset="0"/>
                <a:ea typeface="MS PGothic" panose="020B0600070205080204" pitchFamily="34" charset="-128"/>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948B784E-F24F-46AF-82C6-107D968EE20F}" type="slidenum">
              <a:rPr lang="en-US" altLang="en-US" smtClean="0">
                <a:solidFill>
                  <a:srgbClr val="000000"/>
                </a:solidFill>
              </a:rPr>
              <a:pPr/>
              <a:t>8</a:t>
            </a:fld>
            <a:endParaRPr lang="en-US" altLang="en-US">
              <a:solidFill>
                <a:srgbClr val="000000"/>
              </a:solidFill>
            </a:endParaRPr>
          </a:p>
        </p:txBody>
      </p:sp>
    </p:spTree>
    <p:extLst>
      <p:ext uri="{BB962C8B-B14F-4D97-AF65-F5344CB8AC3E}">
        <p14:creationId xmlns:p14="http://schemas.microsoft.com/office/powerpoint/2010/main" val="38553091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1159375-7BBD-464B-BF45-2382C7FB8574}" type="slidenum">
              <a:rPr lang="en-US" smtClean="0"/>
              <a:t>9</a:t>
            </a:fld>
            <a:endParaRPr lang="en-US"/>
          </a:p>
        </p:txBody>
      </p:sp>
    </p:spTree>
    <p:extLst>
      <p:ext uri="{BB962C8B-B14F-4D97-AF65-F5344CB8AC3E}">
        <p14:creationId xmlns:p14="http://schemas.microsoft.com/office/powerpoint/2010/main" val="33133090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839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Arial" panose="020B0604020202020204" pitchFamily="34" charset="0"/>
                <a:ea typeface="MS PGothic" panose="020B0600070205080204" pitchFamily="34" charset="-128"/>
              </a:defRPr>
            </a:lvl1pPr>
            <a:lvl2pPr marL="742950" indent="-285750" defTabSz="966788">
              <a:defRPr>
                <a:solidFill>
                  <a:schemeClr val="tx1"/>
                </a:solidFill>
                <a:latin typeface="Arial" panose="020B0604020202020204" pitchFamily="34" charset="0"/>
                <a:ea typeface="MS PGothic" panose="020B0600070205080204" pitchFamily="34" charset="-128"/>
              </a:defRPr>
            </a:lvl2pPr>
            <a:lvl3pPr marL="1143000" indent="-228600" defTabSz="966788">
              <a:defRPr>
                <a:solidFill>
                  <a:schemeClr val="tx1"/>
                </a:solidFill>
                <a:latin typeface="Arial" panose="020B0604020202020204" pitchFamily="34" charset="0"/>
                <a:ea typeface="MS PGothic" panose="020B0600070205080204" pitchFamily="34" charset="-128"/>
              </a:defRPr>
            </a:lvl3pPr>
            <a:lvl4pPr marL="1600200" indent="-228600" defTabSz="966788">
              <a:defRPr>
                <a:solidFill>
                  <a:schemeClr val="tx1"/>
                </a:solidFill>
                <a:latin typeface="Arial" panose="020B0604020202020204" pitchFamily="34" charset="0"/>
                <a:ea typeface="MS PGothic" panose="020B0600070205080204" pitchFamily="34" charset="-128"/>
              </a:defRPr>
            </a:lvl4pPr>
            <a:lvl5pPr marL="2057400" indent="-228600" defTabSz="966788">
              <a:defRPr>
                <a:solidFill>
                  <a:schemeClr val="tx1"/>
                </a:solidFill>
                <a:latin typeface="Arial" panose="020B0604020202020204" pitchFamily="34" charset="0"/>
                <a:ea typeface="MS PGothic" panose="020B0600070205080204" pitchFamily="34" charset="-128"/>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98E515AB-6F15-46D5-B6DF-F2C7505B82E7}" type="slidenum">
              <a:rPr lang="en-US" altLang="en-US" smtClean="0"/>
              <a:pPr/>
              <a:t>12</a:t>
            </a:fld>
            <a:endParaRPr lang="en-US" altLang="en-US" dirty="0"/>
          </a:p>
        </p:txBody>
      </p:sp>
    </p:spTree>
    <p:extLst>
      <p:ext uri="{BB962C8B-B14F-4D97-AF65-F5344CB8AC3E}">
        <p14:creationId xmlns:p14="http://schemas.microsoft.com/office/powerpoint/2010/main" val="31785157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rPr>
              <a:t> </a:t>
            </a:r>
          </a:p>
        </p:txBody>
      </p:sp>
      <p:sp>
        <p:nvSpPr>
          <p:cNvPr id="839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Arial" panose="020B0604020202020204" pitchFamily="34" charset="0"/>
                <a:ea typeface="MS PGothic" panose="020B0600070205080204" pitchFamily="34" charset="-128"/>
              </a:defRPr>
            </a:lvl1pPr>
            <a:lvl2pPr marL="742950" indent="-285750" defTabSz="966788">
              <a:defRPr>
                <a:solidFill>
                  <a:schemeClr val="tx1"/>
                </a:solidFill>
                <a:latin typeface="Arial" panose="020B0604020202020204" pitchFamily="34" charset="0"/>
                <a:ea typeface="MS PGothic" panose="020B0600070205080204" pitchFamily="34" charset="-128"/>
              </a:defRPr>
            </a:lvl2pPr>
            <a:lvl3pPr marL="1143000" indent="-228600" defTabSz="966788">
              <a:defRPr>
                <a:solidFill>
                  <a:schemeClr val="tx1"/>
                </a:solidFill>
                <a:latin typeface="Arial" panose="020B0604020202020204" pitchFamily="34" charset="0"/>
                <a:ea typeface="MS PGothic" panose="020B0600070205080204" pitchFamily="34" charset="-128"/>
              </a:defRPr>
            </a:lvl3pPr>
            <a:lvl4pPr marL="1600200" indent="-228600" defTabSz="966788">
              <a:defRPr>
                <a:solidFill>
                  <a:schemeClr val="tx1"/>
                </a:solidFill>
                <a:latin typeface="Arial" panose="020B0604020202020204" pitchFamily="34" charset="0"/>
                <a:ea typeface="MS PGothic" panose="020B0600070205080204" pitchFamily="34" charset="-128"/>
              </a:defRPr>
            </a:lvl4pPr>
            <a:lvl5pPr marL="2057400" indent="-228600" defTabSz="966788">
              <a:defRPr>
                <a:solidFill>
                  <a:schemeClr val="tx1"/>
                </a:solidFill>
                <a:latin typeface="Arial" panose="020B0604020202020204" pitchFamily="34" charset="0"/>
                <a:ea typeface="MS PGothic" panose="020B0600070205080204" pitchFamily="34" charset="-128"/>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98E515AB-6F15-46D5-B6DF-F2C7505B82E7}" type="slidenum">
              <a:rPr lang="en-US" altLang="en-US" smtClean="0"/>
              <a:pPr/>
              <a:t>13</a:t>
            </a:fld>
            <a:endParaRPr lang="en-US" altLang="en-US" dirty="0"/>
          </a:p>
        </p:txBody>
      </p:sp>
    </p:spTree>
    <p:extLst>
      <p:ext uri="{BB962C8B-B14F-4D97-AF65-F5344CB8AC3E}">
        <p14:creationId xmlns:p14="http://schemas.microsoft.com/office/powerpoint/2010/main" val="20101638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860910A-24D6-4601-9D47-907EEBBD6620}" type="slidenum">
              <a:rPr lang="en-US" altLang="en-US" smtClean="0"/>
              <a:pPr>
                <a:defRPr/>
              </a:pPr>
              <a:t>16</a:t>
            </a:fld>
            <a:endParaRPr lang="en-US" altLang="en-US"/>
          </a:p>
        </p:txBody>
      </p:sp>
    </p:spTree>
    <p:extLst>
      <p:ext uri="{BB962C8B-B14F-4D97-AF65-F5344CB8AC3E}">
        <p14:creationId xmlns:p14="http://schemas.microsoft.com/office/powerpoint/2010/main" val="26850735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706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Arial" panose="020B0604020202020204" pitchFamily="34" charset="0"/>
                <a:ea typeface="MS PGothic" panose="020B0600070205080204" pitchFamily="34" charset="-128"/>
              </a:defRPr>
            </a:lvl1pPr>
            <a:lvl2pPr marL="742950" indent="-285750" defTabSz="966788">
              <a:defRPr>
                <a:solidFill>
                  <a:schemeClr val="tx1"/>
                </a:solidFill>
                <a:latin typeface="Arial" panose="020B0604020202020204" pitchFamily="34" charset="0"/>
                <a:ea typeface="MS PGothic" panose="020B0600070205080204" pitchFamily="34" charset="-128"/>
              </a:defRPr>
            </a:lvl2pPr>
            <a:lvl3pPr marL="1143000" indent="-228600" defTabSz="966788">
              <a:defRPr>
                <a:solidFill>
                  <a:schemeClr val="tx1"/>
                </a:solidFill>
                <a:latin typeface="Arial" panose="020B0604020202020204" pitchFamily="34" charset="0"/>
                <a:ea typeface="MS PGothic" panose="020B0600070205080204" pitchFamily="34" charset="-128"/>
              </a:defRPr>
            </a:lvl3pPr>
            <a:lvl4pPr marL="1600200" indent="-228600" defTabSz="966788">
              <a:defRPr>
                <a:solidFill>
                  <a:schemeClr val="tx1"/>
                </a:solidFill>
                <a:latin typeface="Arial" panose="020B0604020202020204" pitchFamily="34" charset="0"/>
                <a:ea typeface="MS PGothic" panose="020B0600070205080204" pitchFamily="34" charset="-128"/>
              </a:defRPr>
            </a:lvl4pPr>
            <a:lvl5pPr marL="2057400" indent="-228600" defTabSz="966788">
              <a:defRPr>
                <a:solidFill>
                  <a:schemeClr val="tx1"/>
                </a:solidFill>
                <a:latin typeface="Arial" panose="020B0604020202020204" pitchFamily="34" charset="0"/>
                <a:ea typeface="MS PGothic" panose="020B0600070205080204" pitchFamily="34" charset="-128"/>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118B404D-A5EB-4E60-8937-2EFE6122C684}" type="slidenum">
              <a:rPr lang="en-US" altLang="en-US" smtClean="0"/>
              <a:pPr/>
              <a:t>19</a:t>
            </a:fld>
            <a:endParaRPr lang="en-US" altLang="en-US"/>
          </a:p>
        </p:txBody>
      </p:sp>
    </p:spTree>
    <p:extLst>
      <p:ext uri="{BB962C8B-B14F-4D97-AF65-F5344CB8AC3E}">
        <p14:creationId xmlns:p14="http://schemas.microsoft.com/office/powerpoint/2010/main" val="11910474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p:cNvSpPr>
            <a:spLocks noGrp="1" noRot="1" noChangeAspect="1" noTextEdit="1"/>
          </p:cNvSpPr>
          <p:nvPr>
            <p:ph type="sldImg"/>
          </p:nvPr>
        </p:nvSpPr>
        <p:spPr>
          <a:ln/>
        </p:spPr>
      </p:sp>
      <p:sp>
        <p:nvSpPr>
          <p:cNvPr id="757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7578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Arial" panose="020B0604020202020204" pitchFamily="34" charset="0"/>
                <a:ea typeface="MS PGothic" panose="020B0600070205080204" pitchFamily="34" charset="-128"/>
              </a:defRPr>
            </a:lvl1pPr>
            <a:lvl2pPr marL="742950" indent="-285750" defTabSz="966788">
              <a:defRPr>
                <a:solidFill>
                  <a:schemeClr val="tx1"/>
                </a:solidFill>
                <a:latin typeface="Arial" panose="020B0604020202020204" pitchFamily="34" charset="0"/>
                <a:ea typeface="MS PGothic" panose="020B0600070205080204" pitchFamily="34" charset="-128"/>
              </a:defRPr>
            </a:lvl2pPr>
            <a:lvl3pPr marL="1143000" indent="-228600" defTabSz="966788">
              <a:defRPr>
                <a:solidFill>
                  <a:schemeClr val="tx1"/>
                </a:solidFill>
                <a:latin typeface="Arial" panose="020B0604020202020204" pitchFamily="34" charset="0"/>
                <a:ea typeface="MS PGothic" panose="020B0600070205080204" pitchFamily="34" charset="-128"/>
              </a:defRPr>
            </a:lvl3pPr>
            <a:lvl4pPr marL="1600200" indent="-228600" defTabSz="966788">
              <a:defRPr>
                <a:solidFill>
                  <a:schemeClr val="tx1"/>
                </a:solidFill>
                <a:latin typeface="Arial" panose="020B0604020202020204" pitchFamily="34" charset="0"/>
                <a:ea typeface="MS PGothic" panose="020B0600070205080204" pitchFamily="34" charset="-128"/>
              </a:defRPr>
            </a:lvl4pPr>
            <a:lvl5pPr marL="2057400" indent="-228600" defTabSz="966788">
              <a:defRPr>
                <a:solidFill>
                  <a:schemeClr val="tx1"/>
                </a:solidFill>
                <a:latin typeface="Arial" panose="020B0604020202020204" pitchFamily="34" charset="0"/>
                <a:ea typeface="MS PGothic" panose="020B0600070205080204" pitchFamily="34" charset="-128"/>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7F6961CA-6E77-42DE-B2B4-A177F21476FF}" type="slidenum">
              <a:rPr lang="en-US" altLang="en-US" smtClean="0"/>
              <a:pPr/>
              <a:t>23</a:t>
            </a:fld>
            <a:endParaRPr lang="en-US" altLang="en-US"/>
          </a:p>
        </p:txBody>
      </p:sp>
    </p:spTree>
    <p:extLst>
      <p:ext uri="{BB962C8B-B14F-4D97-AF65-F5344CB8AC3E}">
        <p14:creationId xmlns:p14="http://schemas.microsoft.com/office/powerpoint/2010/main" val="23272098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Slide Image Placeholder 1"/>
          <p:cNvSpPr>
            <a:spLocks noGrp="1" noRot="1" noChangeAspect="1" noTextEdit="1"/>
          </p:cNvSpPr>
          <p:nvPr>
            <p:ph type="sldImg"/>
          </p:nvPr>
        </p:nvSpPr>
        <p:spPr>
          <a:ln/>
        </p:spPr>
      </p:sp>
      <p:sp>
        <p:nvSpPr>
          <p:cNvPr id="962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
        <p:nvSpPr>
          <p:cNvPr id="9626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Arial" panose="020B0604020202020204" pitchFamily="34" charset="0"/>
                <a:ea typeface="MS PGothic" panose="020B0600070205080204" pitchFamily="34" charset="-128"/>
              </a:defRPr>
            </a:lvl1pPr>
            <a:lvl2pPr marL="742950" indent="-285750" defTabSz="966788">
              <a:defRPr>
                <a:solidFill>
                  <a:schemeClr val="tx1"/>
                </a:solidFill>
                <a:latin typeface="Arial" panose="020B0604020202020204" pitchFamily="34" charset="0"/>
                <a:ea typeface="MS PGothic" panose="020B0600070205080204" pitchFamily="34" charset="-128"/>
              </a:defRPr>
            </a:lvl2pPr>
            <a:lvl3pPr marL="1143000" indent="-228600" defTabSz="966788">
              <a:defRPr>
                <a:solidFill>
                  <a:schemeClr val="tx1"/>
                </a:solidFill>
                <a:latin typeface="Arial" panose="020B0604020202020204" pitchFamily="34" charset="0"/>
                <a:ea typeface="MS PGothic" panose="020B0600070205080204" pitchFamily="34" charset="-128"/>
              </a:defRPr>
            </a:lvl3pPr>
            <a:lvl4pPr marL="1600200" indent="-228600" defTabSz="966788">
              <a:defRPr>
                <a:solidFill>
                  <a:schemeClr val="tx1"/>
                </a:solidFill>
                <a:latin typeface="Arial" panose="020B0604020202020204" pitchFamily="34" charset="0"/>
                <a:ea typeface="MS PGothic" panose="020B0600070205080204" pitchFamily="34" charset="-128"/>
              </a:defRPr>
            </a:lvl4pPr>
            <a:lvl5pPr marL="2057400" indent="-228600" defTabSz="966788">
              <a:defRPr>
                <a:solidFill>
                  <a:schemeClr val="tx1"/>
                </a:solidFill>
                <a:latin typeface="Arial" panose="020B0604020202020204" pitchFamily="34" charset="0"/>
                <a:ea typeface="MS PGothic" panose="020B0600070205080204" pitchFamily="34" charset="-128"/>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42D947ED-8318-4173-943D-C14190A80CD1}" type="slidenum">
              <a:rPr lang="en-GB" altLang="en-US" smtClean="0"/>
              <a:pPr/>
              <a:t>24</a:t>
            </a:fld>
            <a:endParaRPr lang="en-GB" altLang="en-US"/>
          </a:p>
        </p:txBody>
      </p:sp>
    </p:spTree>
    <p:extLst>
      <p:ext uri="{BB962C8B-B14F-4D97-AF65-F5344CB8AC3E}">
        <p14:creationId xmlns:p14="http://schemas.microsoft.com/office/powerpoint/2010/main" val="38679862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Slide Image Placeholder 1"/>
          <p:cNvSpPr>
            <a:spLocks noGrp="1" noRot="1" noChangeAspect="1" noTextEdit="1"/>
          </p:cNvSpPr>
          <p:nvPr>
            <p:ph type="sldImg"/>
          </p:nvPr>
        </p:nvSpPr>
        <p:spPr>
          <a:ln/>
        </p:spPr>
      </p:sp>
      <p:sp>
        <p:nvSpPr>
          <p:cNvPr id="942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942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Arial" panose="020B0604020202020204" pitchFamily="34" charset="0"/>
                <a:ea typeface="MS PGothic" panose="020B0600070205080204" pitchFamily="34" charset="-128"/>
              </a:defRPr>
            </a:lvl1pPr>
            <a:lvl2pPr marL="742950" indent="-285750" defTabSz="966788">
              <a:defRPr>
                <a:solidFill>
                  <a:schemeClr val="tx1"/>
                </a:solidFill>
                <a:latin typeface="Arial" panose="020B0604020202020204" pitchFamily="34" charset="0"/>
                <a:ea typeface="MS PGothic" panose="020B0600070205080204" pitchFamily="34" charset="-128"/>
              </a:defRPr>
            </a:lvl2pPr>
            <a:lvl3pPr marL="1143000" indent="-228600" defTabSz="966788">
              <a:defRPr>
                <a:solidFill>
                  <a:schemeClr val="tx1"/>
                </a:solidFill>
                <a:latin typeface="Arial" panose="020B0604020202020204" pitchFamily="34" charset="0"/>
                <a:ea typeface="MS PGothic" panose="020B0600070205080204" pitchFamily="34" charset="-128"/>
              </a:defRPr>
            </a:lvl3pPr>
            <a:lvl4pPr marL="1600200" indent="-228600" defTabSz="966788">
              <a:defRPr>
                <a:solidFill>
                  <a:schemeClr val="tx1"/>
                </a:solidFill>
                <a:latin typeface="Arial" panose="020B0604020202020204" pitchFamily="34" charset="0"/>
                <a:ea typeface="MS PGothic" panose="020B0600070205080204" pitchFamily="34" charset="-128"/>
              </a:defRPr>
            </a:lvl4pPr>
            <a:lvl5pPr marL="2057400" indent="-228600" defTabSz="966788">
              <a:defRPr>
                <a:solidFill>
                  <a:schemeClr val="tx1"/>
                </a:solidFill>
                <a:latin typeface="Arial" panose="020B0604020202020204" pitchFamily="34" charset="0"/>
                <a:ea typeface="MS PGothic" panose="020B0600070205080204" pitchFamily="34" charset="-128"/>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98C19F56-BA22-4274-A09A-F3F1A86426F9}" type="slidenum">
              <a:rPr lang="en-GB" altLang="en-US" smtClean="0"/>
              <a:pPr/>
              <a:t>25</a:t>
            </a:fld>
            <a:endParaRPr lang="en-GB" altLang="en-US"/>
          </a:p>
        </p:txBody>
      </p:sp>
    </p:spTree>
    <p:extLst>
      <p:ext uri="{BB962C8B-B14F-4D97-AF65-F5344CB8AC3E}">
        <p14:creationId xmlns:p14="http://schemas.microsoft.com/office/powerpoint/2010/main" val="38198141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a:ln/>
        </p:spPr>
      </p:sp>
      <p:sp>
        <p:nvSpPr>
          <p:cNvPr id="1024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rPr>
              <a:t> </a:t>
            </a:r>
          </a:p>
        </p:txBody>
      </p:sp>
      <p:sp>
        <p:nvSpPr>
          <p:cNvPr id="1024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Arial" panose="020B0604020202020204" pitchFamily="34" charset="0"/>
                <a:ea typeface="MS PGothic" panose="020B0600070205080204" pitchFamily="34" charset="-128"/>
              </a:defRPr>
            </a:lvl1pPr>
            <a:lvl2pPr marL="742950" indent="-285750" defTabSz="966788">
              <a:defRPr>
                <a:solidFill>
                  <a:schemeClr val="tx1"/>
                </a:solidFill>
                <a:latin typeface="Arial" panose="020B0604020202020204" pitchFamily="34" charset="0"/>
                <a:ea typeface="MS PGothic" panose="020B0600070205080204" pitchFamily="34" charset="-128"/>
              </a:defRPr>
            </a:lvl2pPr>
            <a:lvl3pPr marL="1143000" indent="-228600" defTabSz="966788">
              <a:defRPr>
                <a:solidFill>
                  <a:schemeClr val="tx1"/>
                </a:solidFill>
                <a:latin typeface="Arial" panose="020B0604020202020204" pitchFamily="34" charset="0"/>
                <a:ea typeface="MS PGothic" panose="020B0600070205080204" pitchFamily="34" charset="-128"/>
              </a:defRPr>
            </a:lvl3pPr>
            <a:lvl4pPr marL="1600200" indent="-228600" defTabSz="966788">
              <a:defRPr>
                <a:solidFill>
                  <a:schemeClr val="tx1"/>
                </a:solidFill>
                <a:latin typeface="Arial" panose="020B0604020202020204" pitchFamily="34" charset="0"/>
                <a:ea typeface="MS PGothic" panose="020B0600070205080204" pitchFamily="34" charset="-128"/>
              </a:defRPr>
            </a:lvl4pPr>
            <a:lvl5pPr marL="2057400" indent="-228600" defTabSz="966788">
              <a:defRPr>
                <a:solidFill>
                  <a:schemeClr val="tx1"/>
                </a:solidFill>
                <a:latin typeface="Arial" panose="020B0604020202020204" pitchFamily="34" charset="0"/>
                <a:ea typeface="MS PGothic" panose="020B0600070205080204" pitchFamily="34" charset="-128"/>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28ABE63E-05E3-42F0-9A16-246227120247}" type="slidenum">
              <a:rPr lang="en-US" altLang="en-US" smtClean="0"/>
              <a:pPr/>
              <a:t>26</a:t>
            </a:fld>
            <a:endParaRPr lang="en-US" altLang="en-US"/>
          </a:p>
        </p:txBody>
      </p:sp>
    </p:spTree>
    <p:extLst>
      <p:ext uri="{BB962C8B-B14F-4D97-AF65-F5344CB8AC3E}">
        <p14:creationId xmlns:p14="http://schemas.microsoft.com/office/powerpoint/2010/main" val="36381148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ln/>
        </p:spPr>
      </p:sp>
      <p:sp>
        <p:nvSpPr>
          <p:cNvPr id="378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rPr>
              <a:t>Amouzou, Agbessi, et al. "How well does LiST capture mortality by wealth quintile? A comparison of measured versus modelled mortality rates among children under-five in Bangladesh." </a:t>
            </a:r>
            <a:r>
              <a:rPr lang="en-US" altLang="en-US" i="1" dirty="0">
                <a:latin typeface="Arial" panose="020B0604020202020204" pitchFamily="34" charset="0"/>
              </a:rPr>
              <a:t>International journal of epidemiology</a:t>
            </a:r>
            <a:r>
              <a:rPr lang="en-US" altLang="en-US" dirty="0">
                <a:latin typeface="Arial" panose="020B0604020202020204" pitchFamily="34" charset="0"/>
              </a:rPr>
              <a:t>39.suppl 1 (2010): i186-i192.</a:t>
            </a:r>
          </a:p>
          <a:p>
            <a:endParaRPr lang="en-US" altLang="en-US" dirty="0">
              <a:latin typeface="Arial" panose="020B0604020202020204" pitchFamily="34" charset="0"/>
            </a:endParaRPr>
          </a:p>
        </p:txBody>
      </p:sp>
      <p:sp>
        <p:nvSpPr>
          <p:cNvPr id="378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a:solidFill>
                  <a:schemeClr val="tx1"/>
                </a:solidFill>
                <a:latin typeface="Arial" panose="020B0604020202020204" pitchFamily="34" charset="0"/>
                <a:ea typeface="MS PGothic" panose="020B0600070205080204" pitchFamily="34" charset="-128"/>
              </a:defRPr>
            </a:lvl1pPr>
            <a:lvl2pPr marL="742950" indent="-285750" defTabSz="966788">
              <a:defRPr>
                <a:solidFill>
                  <a:schemeClr val="tx1"/>
                </a:solidFill>
                <a:latin typeface="Arial" panose="020B0604020202020204" pitchFamily="34" charset="0"/>
                <a:ea typeface="MS PGothic" panose="020B0600070205080204" pitchFamily="34" charset="-128"/>
              </a:defRPr>
            </a:lvl2pPr>
            <a:lvl3pPr marL="1143000" indent="-228600" defTabSz="966788">
              <a:defRPr>
                <a:solidFill>
                  <a:schemeClr val="tx1"/>
                </a:solidFill>
                <a:latin typeface="Arial" panose="020B0604020202020204" pitchFamily="34" charset="0"/>
                <a:ea typeface="MS PGothic" panose="020B0600070205080204" pitchFamily="34" charset="-128"/>
              </a:defRPr>
            </a:lvl3pPr>
            <a:lvl4pPr marL="1600200" indent="-228600" defTabSz="966788">
              <a:defRPr>
                <a:solidFill>
                  <a:schemeClr val="tx1"/>
                </a:solidFill>
                <a:latin typeface="Arial" panose="020B0604020202020204" pitchFamily="34" charset="0"/>
                <a:ea typeface="MS PGothic" panose="020B0600070205080204" pitchFamily="34" charset="-128"/>
              </a:defRPr>
            </a:lvl4pPr>
            <a:lvl5pPr marL="2057400" indent="-228600" defTabSz="966788">
              <a:defRPr>
                <a:solidFill>
                  <a:schemeClr val="tx1"/>
                </a:solidFill>
                <a:latin typeface="Arial" panose="020B0604020202020204" pitchFamily="34" charset="0"/>
                <a:ea typeface="MS PGothic" panose="020B0600070205080204" pitchFamily="34" charset="-128"/>
              </a:defRPr>
            </a:lvl5pPr>
            <a:lvl6pPr marL="2514600" indent="-228600" defTabSz="9667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9667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9667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9667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C4CE7E01-0F71-4F41-9A53-205C0F1D01CC}" type="slidenum">
              <a:rPr lang="en-US" altLang="en-US" smtClean="0"/>
              <a:pPr/>
              <a:t>28</a:t>
            </a:fld>
            <a:endParaRPr lang="en-US" altLang="en-US"/>
          </a:p>
        </p:txBody>
      </p:sp>
    </p:spTree>
    <p:extLst>
      <p:ext uri="{BB962C8B-B14F-4D97-AF65-F5344CB8AC3E}">
        <p14:creationId xmlns:p14="http://schemas.microsoft.com/office/powerpoint/2010/main" val="21518914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2D05C3D-1AD3-44D8-978A-2EC5D4031194}" type="slidenum">
              <a:rPr lang="en-US" smtClean="0"/>
              <a:t>29</a:t>
            </a:fld>
            <a:endParaRPr lang="en-US"/>
          </a:p>
        </p:txBody>
      </p:sp>
    </p:spTree>
    <p:extLst>
      <p:ext uri="{BB962C8B-B14F-4D97-AF65-F5344CB8AC3E}">
        <p14:creationId xmlns:p14="http://schemas.microsoft.com/office/powerpoint/2010/main" val="12586051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fld id="{91159375-7BBD-464B-BF45-2382C7FB8574}" type="slidenum">
              <a:rPr lang="en-US" smtClean="0"/>
              <a:t>31</a:t>
            </a:fld>
            <a:endParaRPr lang="en-US"/>
          </a:p>
        </p:txBody>
      </p:sp>
    </p:spTree>
    <p:extLst>
      <p:ext uri="{BB962C8B-B14F-4D97-AF65-F5344CB8AC3E}">
        <p14:creationId xmlns:p14="http://schemas.microsoft.com/office/powerpoint/2010/main" val="118175400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hyperlink" Target="mailto:info@livessavedtool.org" TargetMode="External"/><Relationship Id="rId4" Type="http://schemas.openxmlformats.org/officeDocument/2006/relationships/hyperlink" Target="http://www.livessavedtool.org/" TargetMode="Externa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664907"/>
            <a:ext cx="9144000" cy="1845056"/>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normAutofit/>
          </a:bodyPr>
          <a:lstStyle>
            <a:lvl1pPr marL="0" indent="0" algn="ctr">
              <a:buNone/>
              <a:defRPr sz="3200">
                <a:solidFill>
                  <a:srgbClr val="005288"/>
                </a:solidFill>
                <a:latin typeface="Franklin Gothic Medium Cond" panose="020B06060304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36189" y="579819"/>
            <a:ext cx="6672072" cy="1085088"/>
          </a:xfrm>
          <a:prstGeom prst="rect">
            <a:avLst/>
          </a:prstGeom>
        </p:spPr>
      </p:pic>
    </p:spTree>
    <p:extLst>
      <p:ext uri="{BB962C8B-B14F-4D97-AF65-F5344CB8AC3E}">
        <p14:creationId xmlns:p14="http://schemas.microsoft.com/office/powerpoint/2010/main" val="35372681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a:latin typeface="Franklin Gothic Book" panose="020B0503020102020204" pitchFamily="34" charset="0"/>
              </a:defRPr>
            </a:lvl1pPr>
            <a:lvl2pPr>
              <a:defRPr>
                <a:latin typeface="Franklin Gothic Book" panose="020B0503020102020204" pitchFamily="34" charset="0"/>
              </a:defRPr>
            </a:lvl2pPr>
            <a:lvl3pPr>
              <a:defRPr>
                <a:latin typeface="Franklin Gothic Book" panose="020B0503020102020204" pitchFamily="34" charset="0"/>
              </a:defRPr>
            </a:lvl3pPr>
            <a:lvl4pPr>
              <a:defRPr>
                <a:latin typeface="Franklin Gothic Book" panose="020B0503020102020204" pitchFamily="34" charset="0"/>
              </a:defRPr>
            </a:lvl4pPr>
            <a:lvl5pPr>
              <a:defRPr>
                <a:latin typeface="Franklin Gothic Book" panose="020B05030201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descr="C:\Users\Tlewis\AppData\Local\Microsoft\Windows\INetCache\Content.Word\LiST-Logo_NoTagline_CYMK.JPG"/>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056118" y="6116128"/>
            <a:ext cx="2111440" cy="673310"/>
          </a:xfrm>
          <a:prstGeom prst="rect">
            <a:avLst/>
          </a:prstGeom>
          <a:noFill/>
          <a:ln>
            <a:noFill/>
          </a:ln>
        </p:spPr>
      </p:pic>
    </p:spTree>
    <p:extLst>
      <p:ext uri="{BB962C8B-B14F-4D97-AF65-F5344CB8AC3E}">
        <p14:creationId xmlns:p14="http://schemas.microsoft.com/office/powerpoint/2010/main" val="2840960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5400">
                <a:solidFill>
                  <a:srgbClr val="005288"/>
                </a:solidFill>
              </a:defRPr>
            </a:lvl1pPr>
          </a:lstStyle>
          <a:p>
            <a:r>
              <a:rPr lang="en-US" dirty="0"/>
              <a:t>Click to edit Master title style</a:t>
            </a:r>
          </a:p>
        </p:txBody>
      </p:sp>
      <p:sp>
        <p:nvSpPr>
          <p:cNvPr id="3" name="Text Placeholder 2"/>
          <p:cNvSpPr>
            <a:spLocks noGrp="1"/>
          </p:cNvSpPr>
          <p:nvPr>
            <p:ph type="body" idx="1" hasCustomPrompt="1"/>
          </p:nvPr>
        </p:nvSpPr>
        <p:spPr>
          <a:xfrm>
            <a:off x="831850" y="4589463"/>
            <a:ext cx="10515600" cy="1500187"/>
          </a:xfrm>
        </p:spPr>
        <p:txBody>
          <a:bodyPr>
            <a:normAutofit/>
          </a:bodyPr>
          <a:lstStyle>
            <a:lvl1pPr marL="0" indent="0">
              <a:buNone/>
              <a:defRPr sz="2800">
                <a:solidFill>
                  <a:srgbClr val="2B9FCE"/>
                </a:solidFill>
                <a:latin typeface="Franklin Gothic Medium Cond" panose="020B060603040202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EDIT MASTER TEXT STYLES</a:t>
            </a:r>
          </a:p>
        </p:txBody>
      </p:sp>
    </p:spTree>
    <p:extLst>
      <p:ext uri="{BB962C8B-B14F-4D97-AF65-F5344CB8AC3E}">
        <p14:creationId xmlns:p14="http://schemas.microsoft.com/office/powerpoint/2010/main" val="38072921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xample/Exercise">
    <p:spTree>
      <p:nvGrpSpPr>
        <p:cNvPr id="1" name=""/>
        <p:cNvGrpSpPr/>
        <p:nvPr/>
      </p:nvGrpSpPr>
      <p:grpSpPr>
        <a:xfrm>
          <a:off x="0" y="0"/>
          <a:ext cx="0" cy="0"/>
          <a:chOff x="0" y="0"/>
          <a:chExt cx="0" cy="0"/>
        </a:xfrm>
      </p:grpSpPr>
      <p:sp>
        <p:nvSpPr>
          <p:cNvPr id="6" name="Rounded Rectangle 5"/>
          <p:cNvSpPr/>
          <p:nvPr userDrawn="1"/>
        </p:nvSpPr>
        <p:spPr>
          <a:xfrm>
            <a:off x="10594870" y="120769"/>
            <a:ext cx="1268084" cy="1086928"/>
          </a:xfrm>
          <a:prstGeom prst="roundRect">
            <a:avLst/>
          </a:prstGeom>
          <a:solidFill>
            <a:srgbClr val="00704A"/>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7CB138"/>
                </a:solidFill>
              </a:ln>
              <a:solidFill>
                <a:srgbClr val="00704A"/>
              </a:solidFill>
            </a:endParaRPr>
          </a:p>
        </p:txBody>
      </p:sp>
      <p:sp>
        <p:nvSpPr>
          <p:cNvPr id="3" name="Content Placeholder 2"/>
          <p:cNvSpPr>
            <a:spLocks noGrp="1"/>
          </p:cNvSpPr>
          <p:nvPr>
            <p:ph idx="1"/>
          </p:nvPr>
        </p:nvSpPr>
        <p:spPr>
          <a:xfrm>
            <a:off x="3357113" y="2307520"/>
            <a:ext cx="5477774" cy="3191775"/>
          </a:xfrm>
          <a:prstGeom prst="roundRect">
            <a:avLst>
              <a:gd name="adj" fmla="val 4505"/>
            </a:avLst>
          </a:prstGeom>
          <a:solidFill>
            <a:srgbClr val="00704A"/>
          </a:solidFill>
          <a:ln w="28575">
            <a:solidFill>
              <a:schemeClr val="accent1"/>
            </a:solidFill>
          </a:ln>
        </p:spPr>
        <p:txBody>
          <a:bodyPr/>
          <a:lstStyle>
            <a:lvl1pPr marL="0" indent="0" algn="ctr">
              <a:buNone/>
              <a:defRPr>
                <a:solidFill>
                  <a:schemeClr val="bg1"/>
                </a:solidFill>
                <a:latin typeface="Franklin Gothic Medium" panose="020B0603020102020204" pitchFamily="34" charset="0"/>
              </a:defRPr>
            </a:lvl1pPr>
          </a:lstStyle>
          <a:p>
            <a:pPr lvl="0"/>
            <a:endParaRPr lang="en-US" dirty="0"/>
          </a:p>
          <a:p>
            <a:pPr lvl="0"/>
            <a:r>
              <a:rPr lang="en-US" dirty="0"/>
              <a:t>Example</a:t>
            </a:r>
          </a:p>
        </p:txBody>
      </p:sp>
      <p:pic>
        <p:nvPicPr>
          <p:cNvPr id="7" name="Picture 6" descr="C:\Users\Tlewis\AppData\Local\Microsoft\Windows\INetCache\Content.Word\LiST-Logo_NoTagline_CYMK.JPG"/>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056118" y="6116128"/>
            <a:ext cx="2111440" cy="673310"/>
          </a:xfrm>
          <a:prstGeom prst="rect">
            <a:avLst/>
          </a:prstGeom>
          <a:noFill/>
          <a:ln>
            <a:noFill/>
          </a:ln>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982442" y="362153"/>
            <a:ext cx="492941" cy="492941"/>
          </a:xfrm>
          <a:prstGeom prst="rect">
            <a:avLst/>
          </a:prstGeom>
        </p:spPr>
      </p:pic>
      <p:sp>
        <p:nvSpPr>
          <p:cNvPr id="13" name="Text Placeholder 12"/>
          <p:cNvSpPr>
            <a:spLocks noGrp="1"/>
          </p:cNvSpPr>
          <p:nvPr>
            <p:ph type="body" sz="quarter" idx="10" hasCustomPrompt="1"/>
          </p:nvPr>
        </p:nvSpPr>
        <p:spPr>
          <a:xfrm>
            <a:off x="10672508" y="880697"/>
            <a:ext cx="1112808" cy="232973"/>
          </a:xfrm>
        </p:spPr>
        <p:txBody>
          <a:bodyPr>
            <a:noAutofit/>
          </a:bodyPr>
          <a:lstStyle>
            <a:lvl1pPr marL="0" indent="0" algn="ctr">
              <a:buNone/>
              <a:defRPr sz="1800">
                <a:solidFill>
                  <a:schemeClr val="bg1"/>
                </a:solidFill>
                <a:latin typeface="Franklin Gothic Medium" panose="020B0603020102020204" pitchFamily="34" charset="0"/>
              </a:defRPr>
            </a:lvl1pPr>
            <a:lvl5pPr marL="1828800" indent="0" algn="l">
              <a:buNone/>
              <a:defRPr sz="1400">
                <a:solidFill>
                  <a:schemeClr val="bg1"/>
                </a:solidFill>
              </a:defRPr>
            </a:lvl5pPr>
          </a:lstStyle>
          <a:p>
            <a:pPr lvl="0"/>
            <a:r>
              <a:rPr lang="en-US" dirty="0"/>
              <a:t>Example</a:t>
            </a:r>
          </a:p>
        </p:txBody>
      </p:sp>
    </p:spTree>
    <p:extLst>
      <p:ext uri="{BB962C8B-B14F-4D97-AF65-F5344CB8AC3E}">
        <p14:creationId xmlns:p14="http://schemas.microsoft.com/office/powerpoint/2010/main" val="2343383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latin typeface="Franklin Gothic Book" panose="020B0503020102020204" pitchFamily="34" charset="0"/>
              </a:defRPr>
            </a:lvl1pPr>
            <a:lvl2pPr>
              <a:defRPr>
                <a:latin typeface="Franklin Gothic Book" panose="020B0503020102020204" pitchFamily="34" charset="0"/>
              </a:defRPr>
            </a:lvl2pPr>
            <a:lvl3pPr>
              <a:defRPr>
                <a:latin typeface="Franklin Gothic Book" panose="020B0503020102020204" pitchFamily="34" charset="0"/>
              </a:defRPr>
            </a:lvl3pPr>
            <a:lvl4pPr>
              <a:defRPr>
                <a:latin typeface="Franklin Gothic Book" panose="020B0503020102020204" pitchFamily="34" charset="0"/>
              </a:defRPr>
            </a:lvl4pPr>
            <a:lvl5pPr>
              <a:defRPr>
                <a:latin typeface="Franklin Gothic Book" panose="020B05030201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lvl1pPr>
              <a:defRPr>
                <a:latin typeface="Franklin Gothic Book" panose="020B0503020102020204" pitchFamily="34" charset="0"/>
              </a:defRPr>
            </a:lvl1pPr>
            <a:lvl2pPr>
              <a:defRPr>
                <a:latin typeface="Franklin Gothic Book" panose="020B0503020102020204" pitchFamily="34" charset="0"/>
              </a:defRPr>
            </a:lvl2pPr>
            <a:lvl3pPr>
              <a:defRPr>
                <a:latin typeface="Franklin Gothic Book" panose="020B0503020102020204" pitchFamily="34" charset="0"/>
              </a:defRPr>
            </a:lvl3pPr>
            <a:lvl4pPr>
              <a:defRPr>
                <a:latin typeface="Franklin Gothic Book" panose="020B0503020102020204" pitchFamily="34" charset="0"/>
              </a:defRPr>
            </a:lvl4pPr>
            <a:lvl5pPr>
              <a:defRPr>
                <a:latin typeface="Franklin Gothic Book" panose="020B05030201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4B912812-30C2-4EE7-AFD3-E107921704B8}" type="datetimeFigureOut">
              <a:rPr lang="en-US" smtClean="0"/>
              <a:t>4/30/2023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4AC01BA-B3D5-494D-BB9C-53F8E51333FB}" type="slidenum">
              <a:rPr lang="en-US" smtClean="0"/>
              <a:t>‹N°›</a:t>
            </a:fld>
            <a:endParaRPr lang="en-US"/>
          </a:p>
        </p:txBody>
      </p:sp>
      <p:pic>
        <p:nvPicPr>
          <p:cNvPr id="8" name="Picture 7" descr="C:\Users\Tlewis\AppData\Local\Microsoft\Windows\INetCache\Content.Word\LiST-Logo_NoTagline_CYMK.JPG"/>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056118" y="6116128"/>
            <a:ext cx="2111440" cy="673310"/>
          </a:xfrm>
          <a:prstGeom prst="rect">
            <a:avLst/>
          </a:prstGeom>
          <a:noFill/>
          <a:ln>
            <a:noFill/>
          </a:ln>
        </p:spPr>
      </p:pic>
    </p:spTree>
    <p:extLst>
      <p:ext uri="{BB962C8B-B14F-4D97-AF65-F5344CB8AC3E}">
        <p14:creationId xmlns:p14="http://schemas.microsoft.com/office/powerpoint/2010/main" val="35859025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hasCustomPrompt="1"/>
          </p:nvPr>
        </p:nvSpPr>
        <p:spPr>
          <a:xfrm>
            <a:off x="839788" y="1681163"/>
            <a:ext cx="5157787" cy="527199"/>
          </a:xfrm>
        </p:spPr>
        <p:txBody>
          <a:bodyPr anchor="b">
            <a:normAutofit/>
          </a:bodyPr>
          <a:lstStyle>
            <a:lvl1pPr marL="0" indent="0">
              <a:buNone/>
              <a:defRPr sz="2800" b="0">
                <a:solidFill>
                  <a:srgbClr val="2B9FCE"/>
                </a:solidFill>
                <a:latin typeface="Franklin Gothic Medium Cond" panose="020B06060304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p:nvPr>
        </p:nvSpPr>
        <p:spPr>
          <a:xfrm>
            <a:off x="839788" y="2208362"/>
            <a:ext cx="5157787" cy="3981301"/>
          </a:xfrm>
        </p:spPr>
        <p:txBody>
          <a:bodyPr/>
          <a:lstStyle>
            <a:lvl1pPr>
              <a:defRPr>
                <a:latin typeface="Franklin Gothic Book" panose="020B0503020102020204" pitchFamily="34" charset="0"/>
              </a:defRPr>
            </a:lvl1pPr>
            <a:lvl2pPr>
              <a:defRPr>
                <a:latin typeface="Franklin Gothic Book" panose="020B0503020102020204" pitchFamily="34" charset="0"/>
              </a:defRPr>
            </a:lvl2pPr>
            <a:lvl3pPr>
              <a:defRPr>
                <a:latin typeface="Franklin Gothic Book" panose="020B0503020102020204" pitchFamily="34" charset="0"/>
              </a:defRPr>
            </a:lvl3pPr>
            <a:lvl4pPr>
              <a:defRPr>
                <a:latin typeface="Franklin Gothic Book" panose="020B0503020102020204" pitchFamily="34" charset="0"/>
              </a:defRPr>
            </a:lvl4pPr>
            <a:lvl5pPr>
              <a:defRPr>
                <a:latin typeface="Franklin Gothic Book" panose="020B05030201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hasCustomPrompt="1"/>
          </p:nvPr>
        </p:nvSpPr>
        <p:spPr>
          <a:xfrm>
            <a:off x="6172200" y="1681163"/>
            <a:ext cx="5183188" cy="527199"/>
          </a:xfrm>
        </p:spPr>
        <p:txBody>
          <a:bodyPr anchor="b">
            <a:normAutofit/>
          </a:bodyPr>
          <a:lstStyle>
            <a:lvl1pPr marL="0" indent="0">
              <a:buNone/>
              <a:defRPr sz="2800" b="0">
                <a:solidFill>
                  <a:srgbClr val="2B9FCE"/>
                </a:solidFill>
                <a:latin typeface="Franklin Gothic Medium Cond" panose="020B06060304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p:nvPr>
        </p:nvSpPr>
        <p:spPr>
          <a:xfrm>
            <a:off x="6172200" y="2208362"/>
            <a:ext cx="5183188" cy="3981301"/>
          </a:xfrm>
        </p:spPr>
        <p:txBody>
          <a:bodyPr/>
          <a:lstStyle>
            <a:lvl1pPr>
              <a:defRPr>
                <a:latin typeface="Franklin Gothic Book" panose="020B0503020102020204" pitchFamily="34" charset="0"/>
              </a:defRPr>
            </a:lvl1pPr>
            <a:lvl2pPr>
              <a:defRPr>
                <a:latin typeface="Franklin Gothic Book" panose="020B0503020102020204" pitchFamily="34" charset="0"/>
              </a:defRPr>
            </a:lvl2pPr>
            <a:lvl3pPr>
              <a:defRPr>
                <a:latin typeface="Franklin Gothic Book" panose="020B0503020102020204" pitchFamily="34" charset="0"/>
              </a:defRPr>
            </a:lvl3pPr>
            <a:lvl4pPr>
              <a:defRPr>
                <a:latin typeface="Franklin Gothic Book" panose="020B0503020102020204" pitchFamily="34" charset="0"/>
              </a:defRPr>
            </a:lvl4pPr>
            <a:lvl5pPr>
              <a:defRPr>
                <a:latin typeface="Franklin Gothic Book" panose="020B05030201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descr="C:\Users\Tlewis\AppData\Local\Microsoft\Windows\INetCache\Content.Word\LiST-Logo_NoTagline_CYMK.JPG"/>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056118" y="6116128"/>
            <a:ext cx="2111440" cy="673310"/>
          </a:xfrm>
          <a:prstGeom prst="rect">
            <a:avLst/>
          </a:prstGeom>
          <a:noFill/>
          <a:ln>
            <a:noFill/>
          </a:ln>
        </p:spPr>
      </p:pic>
    </p:spTree>
    <p:extLst>
      <p:ext uri="{BB962C8B-B14F-4D97-AF65-F5344CB8AC3E}">
        <p14:creationId xmlns:p14="http://schemas.microsoft.com/office/powerpoint/2010/main" val="17631408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pic>
        <p:nvPicPr>
          <p:cNvPr id="6" name="Picture 5" descr="C:\Users\Tlewis\AppData\Local\Microsoft\Windows\INetCache\Content.Word\LiST-Logo_NoTagline_CYMK.JPG"/>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056118" y="6116128"/>
            <a:ext cx="2111440" cy="673310"/>
          </a:xfrm>
          <a:prstGeom prst="rect">
            <a:avLst/>
          </a:prstGeom>
          <a:noFill/>
          <a:ln>
            <a:noFill/>
          </a:ln>
        </p:spPr>
      </p:pic>
    </p:spTree>
    <p:extLst>
      <p:ext uri="{BB962C8B-B14F-4D97-AF65-F5344CB8AC3E}">
        <p14:creationId xmlns:p14="http://schemas.microsoft.com/office/powerpoint/2010/main" val="12843895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Users\Tlewis\AppData\Local\Microsoft\Windows\INetCache\Content.Word\LiST-Logo_NoTagline_CYMK.JPG"/>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056118" y="6116128"/>
            <a:ext cx="2111440" cy="673310"/>
          </a:xfrm>
          <a:prstGeom prst="rect">
            <a:avLst/>
          </a:prstGeom>
          <a:noFill/>
          <a:ln>
            <a:noFill/>
          </a:ln>
        </p:spPr>
      </p:pic>
    </p:spTree>
    <p:extLst>
      <p:ext uri="{BB962C8B-B14F-4D97-AF65-F5344CB8AC3E}">
        <p14:creationId xmlns:p14="http://schemas.microsoft.com/office/powerpoint/2010/main" val="39445416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inal Slide">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3854749" y="3220349"/>
            <a:ext cx="4538663" cy="577970"/>
          </a:xfrm>
        </p:spPr>
        <p:txBody>
          <a:bodyPr>
            <a:normAutofit/>
          </a:bodyPr>
          <a:lstStyle>
            <a:lvl1pPr marL="0" indent="0" algn="ctr">
              <a:buNone/>
              <a:defRPr sz="3200">
                <a:solidFill>
                  <a:srgbClr val="F8981D"/>
                </a:solidFill>
              </a:defRPr>
            </a:lvl1pPr>
          </a:lstStyle>
          <a:p>
            <a:pPr lvl="0"/>
            <a:r>
              <a:rPr lang="en-US" dirty="0"/>
              <a:t>Edit Master text styles</a:t>
            </a:r>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70515" y="772984"/>
            <a:ext cx="6672072" cy="1085088"/>
          </a:xfrm>
          <a:prstGeom prst="rect">
            <a:avLst/>
          </a:prstGeom>
        </p:spPr>
      </p:pic>
      <p:pic>
        <p:nvPicPr>
          <p:cNvPr id="8" name="Picture 7"/>
          <p:cNvPicPr>
            <a:picLocks noChangeAspect="1"/>
          </p:cNvPicPr>
          <p:nvPr userDrawn="1"/>
        </p:nvPicPr>
        <p:blipFill rotWithShape="1">
          <a:blip r:embed="rId3" cstate="print">
            <a:extLst>
              <a:ext uri="{28A0092B-C50C-407E-A947-70E740481C1C}">
                <a14:useLocalDpi xmlns:a14="http://schemas.microsoft.com/office/drawing/2010/main" val="0"/>
              </a:ext>
            </a:extLst>
          </a:blip>
          <a:srcRect t="18338" b="15858"/>
          <a:stretch/>
        </p:blipFill>
        <p:spPr>
          <a:xfrm>
            <a:off x="4204328" y="4295955"/>
            <a:ext cx="3839504" cy="1785668"/>
          </a:xfrm>
          <a:prstGeom prst="rect">
            <a:avLst/>
          </a:prstGeom>
        </p:spPr>
      </p:pic>
    </p:spTree>
    <p:extLst>
      <p:ext uri="{BB962C8B-B14F-4D97-AF65-F5344CB8AC3E}">
        <p14:creationId xmlns:p14="http://schemas.microsoft.com/office/powerpoint/2010/main" val="24325632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Final Slid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13647" y="367543"/>
            <a:ext cx="6672072" cy="1085088"/>
          </a:xfrm>
          <a:prstGeom prst="rect">
            <a:avLst/>
          </a:prstGeom>
        </p:spPr>
      </p:pic>
      <p:pic>
        <p:nvPicPr>
          <p:cNvPr id="8" name="Picture 7"/>
          <p:cNvPicPr>
            <a:picLocks noChangeAspect="1"/>
          </p:cNvPicPr>
          <p:nvPr userDrawn="1"/>
        </p:nvPicPr>
        <p:blipFill rotWithShape="1">
          <a:blip r:embed="rId3" cstate="print">
            <a:extLst>
              <a:ext uri="{28A0092B-C50C-407E-A947-70E740481C1C}">
                <a14:useLocalDpi xmlns:a14="http://schemas.microsoft.com/office/drawing/2010/main" val="0"/>
              </a:ext>
            </a:extLst>
          </a:blip>
          <a:srcRect t="18338" b="15858"/>
          <a:stretch/>
        </p:blipFill>
        <p:spPr>
          <a:xfrm>
            <a:off x="9785719" y="5728464"/>
            <a:ext cx="2285582" cy="1062973"/>
          </a:xfrm>
          <a:prstGeom prst="rect">
            <a:avLst/>
          </a:prstGeom>
        </p:spPr>
      </p:pic>
      <p:sp>
        <p:nvSpPr>
          <p:cNvPr id="5" name="Text Placeholder 4"/>
          <p:cNvSpPr>
            <a:spLocks noGrp="1"/>
          </p:cNvSpPr>
          <p:nvPr>
            <p:ph type="body" sz="quarter" idx="11" hasCustomPrompt="1"/>
          </p:nvPr>
        </p:nvSpPr>
        <p:spPr>
          <a:xfrm>
            <a:off x="267365" y="5890619"/>
            <a:ext cx="3279039" cy="369332"/>
          </a:xfrm>
        </p:spPr>
        <p:txBody>
          <a:bodyPr/>
          <a:lstStyle>
            <a:lvl1pPr marL="0" indent="0">
              <a:buNone/>
              <a:defRPr sz="1800" baseline="0"/>
            </a:lvl1pPr>
          </a:lstStyle>
          <a:p>
            <a:pPr lvl="0"/>
            <a:r>
              <a:rPr lang="en-US" dirty="0"/>
              <a:t>&lt;Insert contact person’s email&gt;</a:t>
            </a:r>
          </a:p>
          <a:p>
            <a:pPr lvl="0"/>
            <a:endParaRPr lang="en-US" dirty="0"/>
          </a:p>
        </p:txBody>
      </p:sp>
      <p:sp>
        <p:nvSpPr>
          <p:cNvPr id="6" name="TextBox 5"/>
          <p:cNvSpPr txBox="1"/>
          <p:nvPr userDrawn="1"/>
        </p:nvSpPr>
        <p:spPr>
          <a:xfrm>
            <a:off x="4881307" y="3704493"/>
            <a:ext cx="2429385" cy="369332"/>
          </a:xfrm>
          <a:prstGeom prst="rect">
            <a:avLst/>
          </a:prstGeom>
          <a:noFill/>
        </p:spPr>
        <p:txBody>
          <a:bodyPr wrap="square" rtlCol="0">
            <a:spAutoFit/>
          </a:bodyPr>
          <a:lstStyle/>
          <a:p>
            <a:pPr algn="ctr"/>
            <a:r>
              <a:rPr lang="en-US" dirty="0">
                <a:hlinkClick r:id="rId4"/>
              </a:rPr>
              <a:t>www.livessavedtool.org</a:t>
            </a:r>
            <a:r>
              <a:rPr lang="en-US" dirty="0"/>
              <a:t> </a:t>
            </a:r>
          </a:p>
        </p:txBody>
      </p:sp>
      <p:sp>
        <p:nvSpPr>
          <p:cNvPr id="9" name="TextBox 8"/>
          <p:cNvSpPr txBox="1"/>
          <p:nvPr userDrawn="1"/>
        </p:nvSpPr>
        <p:spPr>
          <a:xfrm>
            <a:off x="267365" y="6259952"/>
            <a:ext cx="2429385" cy="369332"/>
          </a:xfrm>
          <a:prstGeom prst="rect">
            <a:avLst/>
          </a:prstGeom>
          <a:noFill/>
        </p:spPr>
        <p:txBody>
          <a:bodyPr wrap="square" rtlCol="0">
            <a:spAutoFit/>
          </a:bodyPr>
          <a:lstStyle/>
          <a:p>
            <a:pPr algn="ctr"/>
            <a:r>
              <a:rPr lang="en-US" altLang="en-US" dirty="0">
                <a:hlinkClick r:id="rId5"/>
              </a:rPr>
              <a:t>info@livessavedtool.org</a:t>
            </a:r>
            <a:endParaRPr lang="en-US" dirty="0"/>
          </a:p>
        </p:txBody>
      </p:sp>
      <p:sp>
        <p:nvSpPr>
          <p:cNvPr id="10" name="Text Placeholder 9"/>
          <p:cNvSpPr>
            <a:spLocks noGrp="1"/>
          </p:cNvSpPr>
          <p:nvPr>
            <p:ph type="body" sz="quarter" idx="12" hasCustomPrompt="1"/>
          </p:nvPr>
        </p:nvSpPr>
        <p:spPr>
          <a:xfrm>
            <a:off x="267364" y="5251771"/>
            <a:ext cx="4642021" cy="631825"/>
          </a:xfrm>
        </p:spPr>
        <p:txBody>
          <a:bodyPr/>
          <a:lstStyle>
            <a:lvl1pPr marL="0" indent="0">
              <a:buNone/>
              <a:defRPr baseline="0">
                <a:solidFill>
                  <a:srgbClr val="005288"/>
                </a:solidFill>
                <a:latin typeface="Franklin Gothic Medium Cond" panose="020B0606030402020204" pitchFamily="34" charset="0"/>
              </a:defRPr>
            </a:lvl1pPr>
          </a:lstStyle>
          <a:p>
            <a:pPr lvl="0"/>
            <a:r>
              <a:rPr lang="en-US" dirty="0"/>
              <a:t>&lt;Insert contact person’s name&gt;</a:t>
            </a:r>
          </a:p>
        </p:txBody>
      </p:sp>
      <p:pic>
        <p:nvPicPr>
          <p:cNvPr id="2" name="Picture 1"/>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2696750" y="3175488"/>
            <a:ext cx="6952502" cy="438913"/>
          </a:xfrm>
          <a:prstGeom prst="rect">
            <a:avLst/>
          </a:prstGeom>
        </p:spPr>
      </p:pic>
    </p:spTree>
    <p:extLst>
      <p:ext uri="{BB962C8B-B14F-4D97-AF65-F5344CB8AC3E}">
        <p14:creationId xmlns:p14="http://schemas.microsoft.com/office/powerpoint/2010/main" val="375513162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92968D6-7041-4DC3-8821-90E406BD804C}" type="datetimeFigureOut">
              <a:rPr lang="en-US" smtClean="0"/>
              <a:t>4/30/2023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91D80F-82AB-4CE9-85B7-24AE2AA49A96}" type="slidenum">
              <a:rPr lang="en-US" smtClean="0"/>
              <a:t>‹N°›</a:t>
            </a:fld>
            <a:endParaRPr lang="en-US"/>
          </a:p>
        </p:txBody>
      </p:sp>
    </p:spTree>
    <p:extLst>
      <p:ext uri="{BB962C8B-B14F-4D97-AF65-F5344CB8AC3E}">
        <p14:creationId xmlns:p14="http://schemas.microsoft.com/office/powerpoint/2010/main" val="6900344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92968D6-7041-4DC3-8821-90E406BD804C}" type="datetimeFigureOut">
              <a:rPr lang="en-US" smtClean="0"/>
              <a:t>4/30/2023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91D80F-82AB-4CE9-85B7-24AE2AA49A96}" type="slidenum">
              <a:rPr lang="en-US" smtClean="0"/>
              <a:t>‹N°›</a:t>
            </a:fld>
            <a:endParaRPr lang="en-US"/>
          </a:p>
        </p:txBody>
      </p:sp>
      <p:pic>
        <p:nvPicPr>
          <p:cNvPr id="7" name="Picture 4">
            <a:extLst>
              <a:ext uri="{FF2B5EF4-FFF2-40B4-BE49-F238E27FC236}">
                <a16:creationId xmlns:a16="http://schemas.microsoft.com/office/drawing/2014/main" id="{B5A33E86-E6ED-42AC-92BF-53D1A9EAE4CB}"/>
              </a:ext>
            </a:extLst>
          </p:cNvPr>
          <p:cNvPicPr>
            <a:picLocks noChangeAspect="1"/>
          </p:cNvPicPr>
          <p:nvPr userDrawn="1"/>
        </p:nvPicPr>
        <p:blipFill rotWithShape="1">
          <a:blip r:embed="rId2"/>
          <a:srcRect l="10815" t="4566" r="8072" b="8389"/>
          <a:stretch/>
        </p:blipFill>
        <p:spPr>
          <a:xfrm>
            <a:off x="9753600" y="6176963"/>
            <a:ext cx="1828800" cy="640080"/>
          </a:xfrm>
          <a:prstGeom prst="rect">
            <a:avLst/>
          </a:prstGeom>
        </p:spPr>
      </p:pic>
    </p:spTree>
    <p:extLst>
      <p:ext uri="{BB962C8B-B14F-4D97-AF65-F5344CB8AC3E}">
        <p14:creationId xmlns:p14="http://schemas.microsoft.com/office/powerpoint/2010/main" val="29231531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92968D6-7041-4DC3-8821-90E406BD804C}" type="datetimeFigureOut">
              <a:rPr lang="en-US" smtClean="0"/>
              <a:t>4/30/2023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91D80F-82AB-4CE9-85B7-24AE2AA49A96}" type="slidenum">
              <a:rPr lang="en-US" smtClean="0"/>
              <a:t>‹N°›</a:t>
            </a:fld>
            <a:endParaRPr lang="en-US"/>
          </a:p>
        </p:txBody>
      </p:sp>
    </p:spTree>
    <p:extLst>
      <p:ext uri="{BB962C8B-B14F-4D97-AF65-F5344CB8AC3E}">
        <p14:creationId xmlns:p14="http://schemas.microsoft.com/office/powerpoint/2010/main" val="3113035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92968D6-7041-4DC3-8821-90E406BD804C}" type="datetimeFigureOut">
              <a:rPr lang="en-US" smtClean="0"/>
              <a:t>4/30/2023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91D80F-82AB-4CE9-85B7-24AE2AA49A96}" type="slidenum">
              <a:rPr lang="en-US" smtClean="0"/>
              <a:t>‹N°›</a:t>
            </a:fld>
            <a:endParaRPr lang="en-US"/>
          </a:p>
        </p:txBody>
      </p:sp>
    </p:spTree>
    <p:extLst>
      <p:ext uri="{BB962C8B-B14F-4D97-AF65-F5344CB8AC3E}">
        <p14:creationId xmlns:p14="http://schemas.microsoft.com/office/powerpoint/2010/main" val="41765512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92968D6-7041-4DC3-8821-90E406BD804C}" type="datetimeFigureOut">
              <a:rPr lang="en-US" smtClean="0"/>
              <a:t>4/30/2023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B91D80F-82AB-4CE9-85B7-24AE2AA49A96}" type="slidenum">
              <a:rPr lang="en-US" smtClean="0"/>
              <a:t>‹N°›</a:t>
            </a:fld>
            <a:endParaRPr lang="en-US"/>
          </a:p>
        </p:txBody>
      </p:sp>
    </p:spTree>
    <p:extLst>
      <p:ext uri="{BB962C8B-B14F-4D97-AF65-F5344CB8AC3E}">
        <p14:creationId xmlns:p14="http://schemas.microsoft.com/office/powerpoint/2010/main" val="32351419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92968D6-7041-4DC3-8821-90E406BD804C}" type="datetimeFigureOut">
              <a:rPr lang="en-US" smtClean="0"/>
              <a:t>4/30/2023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B91D80F-82AB-4CE9-85B7-24AE2AA49A96}" type="slidenum">
              <a:rPr lang="en-US" smtClean="0"/>
              <a:t>‹N°›</a:t>
            </a:fld>
            <a:endParaRPr lang="en-US"/>
          </a:p>
        </p:txBody>
      </p:sp>
    </p:spTree>
    <p:extLst>
      <p:ext uri="{BB962C8B-B14F-4D97-AF65-F5344CB8AC3E}">
        <p14:creationId xmlns:p14="http://schemas.microsoft.com/office/powerpoint/2010/main" val="13211867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92968D6-7041-4DC3-8821-90E406BD804C}" type="datetimeFigureOut">
              <a:rPr lang="en-US" smtClean="0"/>
              <a:t>4/30/2023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B91D80F-82AB-4CE9-85B7-24AE2AA49A96}" type="slidenum">
              <a:rPr lang="en-US" smtClean="0"/>
              <a:t>‹N°›</a:t>
            </a:fld>
            <a:endParaRPr lang="en-US"/>
          </a:p>
        </p:txBody>
      </p:sp>
    </p:spTree>
    <p:extLst>
      <p:ext uri="{BB962C8B-B14F-4D97-AF65-F5344CB8AC3E}">
        <p14:creationId xmlns:p14="http://schemas.microsoft.com/office/powerpoint/2010/main" val="6852718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92968D6-7041-4DC3-8821-90E406BD804C}" type="datetimeFigureOut">
              <a:rPr lang="en-US" smtClean="0"/>
              <a:t>4/30/2023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91D80F-82AB-4CE9-85B7-24AE2AA49A96}" type="slidenum">
              <a:rPr lang="en-US" smtClean="0"/>
              <a:t>‹N°›</a:t>
            </a:fld>
            <a:endParaRPr lang="en-US"/>
          </a:p>
        </p:txBody>
      </p:sp>
    </p:spTree>
    <p:extLst>
      <p:ext uri="{BB962C8B-B14F-4D97-AF65-F5344CB8AC3E}">
        <p14:creationId xmlns:p14="http://schemas.microsoft.com/office/powerpoint/2010/main" val="6494372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92968D6-7041-4DC3-8821-90E406BD804C}" type="datetimeFigureOut">
              <a:rPr lang="en-US" smtClean="0"/>
              <a:t>4/30/2023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B91D80F-82AB-4CE9-85B7-24AE2AA49A96}" type="slidenum">
              <a:rPr lang="en-US" smtClean="0"/>
              <a:t>‹N°›</a:t>
            </a:fld>
            <a:endParaRPr lang="en-US"/>
          </a:p>
        </p:txBody>
      </p:sp>
    </p:spTree>
    <p:extLst>
      <p:ext uri="{BB962C8B-B14F-4D97-AF65-F5344CB8AC3E}">
        <p14:creationId xmlns:p14="http://schemas.microsoft.com/office/powerpoint/2010/main" val="33685813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92968D6-7041-4DC3-8821-90E406BD804C}" type="datetimeFigureOut">
              <a:rPr lang="en-US" smtClean="0"/>
              <a:t>4/30/2023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91D80F-82AB-4CE9-85B7-24AE2AA49A96}" type="slidenum">
              <a:rPr lang="en-US" smtClean="0"/>
              <a:t>‹N°›</a:t>
            </a:fld>
            <a:endParaRPr lang="en-US"/>
          </a:p>
        </p:txBody>
      </p:sp>
    </p:spTree>
    <p:extLst>
      <p:ext uri="{BB962C8B-B14F-4D97-AF65-F5344CB8AC3E}">
        <p14:creationId xmlns:p14="http://schemas.microsoft.com/office/powerpoint/2010/main" val="42051648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92968D6-7041-4DC3-8821-90E406BD804C}" type="datetimeFigureOut">
              <a:rPr lang="en-US" smtClean="0"/>
              <a:t>4/30/2023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91D80F-82AB-4CE9-85B7-24AE2AA49A96}" type="slidenum">
              <a:rPr lang="en-US" smtClean="0"/>
              <a:t>‹N°›</a:t>
            </a:fld>
            <a:endParaRPr lang="en-US"/>
          </a:p>
        </p:txBody>
      </p:sp>
    </p:spTree>
    <p:extLst>
      <p:ext uri="{BB962C8B-B14F-4D97-AF65-F5344CB8AC3E}">
        <p14:creationId xmlns:p14="http://schemas.microsoft.com/office/powerpoint/2010/main" val="3566686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912812-30C2-4EE7-AFD3-E107921704B8}" type="datetimeFigureOut">
              <a:rPr lang="en-US" smtClean="0"/>
              <a:t>4/30/2023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AC01BA-B3D5-494D-BB9C-53F8E51333FB}" type="slidenum">
              <a:rPr lang="en-US" smtClean="0"/>
              <a:t>‹N°›</a:t>
            </a:fld>
            <a:endParaRPr lang="en-US"/>
          </a:p>
        </p:txBody>
      </p:sp>
    </p:spTree>
    <p:extLst>
      <p:ext uri="{BB962C8B-B14F-4D97-AF65-F5344CB8AC3E}">
        <p14:creationId xmlns:p14="http://schemas.microsoft.com/office/powerpoint/2010/main" val="7978417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6" r:id="rId4"/>
    <p:sldLayoutId id="2147483652" r:id="rId5"/>
    <p:sldLayoutId id="2147483653" r:id="rId6"/>
    <p:sldLayoutId id="2147483654" r:id="rId7"/>
    <p:sldLayoutId id="2147483655" r:id="rId8"/>
    <p:sldLayoutId id="2147483657" r:id="rId9"/>
    <p:sldLayoutId id="2147483658" r:id="rId10"/>
  </p:sldLayoutIdLst>
  <p:txStyles>
    <p:titleStyle>
      <a:lvl1pPr algn="l" defTabSz="914400" rtl="0" eaLnBrk="1" latinLnBrk="0" hangingPunct="1">
        <a:lnSpc>
          <a:spcPct val="90000"/>
        </a:lnSpc>
        <a:spcBef>
          <a:spcPct val="0"/>
        </a:spcBef>
        <a:buNone/>
        <a:defRPr sz="4400" b="0" kern="1200">
          <a:solidFill>
            <a:srgbClr val="F8981D"/>
          </a:solidFill>
          <a:latin typeface="Franklin Gothic Medium Cond" panose="020B0606030402020204" pitchFamily="34" charset="0"/>
          <a:ea typeface="+mj-ea"/>
          <a:cs typeface="+mj-cs"/>
        </a:defRPr>
      </a:lvl1pPr>
    </p:titleStyle>
    <p:bodyStyle>
      <a:lvl1pPr marL="228600" indent="-228600" algn="l" defTabSz="914400" rtl="0" eaLnBrk="1" latinLnBrk="0" hangingPunct="1">
        <a:lnSpc>
          <a:spcPct val="90000"/>
        </a:lnSpc>
        <a:spcBef>
          <a:spcPts val="1000"/>
        </a:spcBef>
        <a:buClr>
          <a:srgbClr val="005288"/>
        </a:buClr>
        <a:buFont typeface="Wingdings" panose="05000000000000000000" pitchFamily="2" charset="2"/>
        <a:buChar char="§"/>
        <a:defRPr sz="2800" kern="1200">
          <a:solidFill>
            <a:schemeClr val="tx1"/>
          </a:solidFill>
          <a:latin typeface="Franklin Gothic Medium Cond" panose="020B0606030402020204" pitchFamily="34" charset="0"/>
          <a:ea typeface="+mn-ea"/>
          <a:cs typeface="+mn-cs"/>
        </a:defRPr>
      </a:lvl1pPr>
      <a:lvl2pPr marL="800100" indent="-342900" algn="l" defTabSz="914400" rtl="0" eaLnBrk="1" latinLnBrk="0" hangingPunct="1">
        <a:lnSpc>
          <a:spcPct val="90000"/>
        </a:lnSpc>
        <a:spcBef>
          <a:spcPts val="500"/>
        </a:spcBef>
        <a:buClr>
          <a:srgbClr val="7CB138"/>
        </a:buClr>
        <a:buFont typeface="Wingdings" panose="05000000000000000000" pitchFamily="2" charset="2"/>
        <a:buChar char="§"/>
        <a:defRPr sz="2400" kern="1200">
          <a:solidFill>
            <a:schemeClr val="tx1"/>
          </a:solidFill>
          <a:latin typeface="Franklin Gothic Medium" panose="020B0603020102020204" pitchFamily="34" charset="0"/>
          <a:ea typeface="+mn-ea"/>
          <a:cs typeface="+mn-cs"/>
        </a:defRPr>
      </a:lvl2pPr>
      <a:lvl3pPr marL="1257300" indent="-342900" algn="l" defTabSz="914400" rtl="0" eaLnBrk="1" latinLnBrk="0" hangingPunct="1">
        <a:lnSpc>
          <a:spcPct val="90000"/>
        </a:lnSpc>
        <a:spcBef>
          <a:spcPts val="500"/>
        </a:spcBef>
        <a:buClr>
          <a:srgbClr val="2B9FCE"/>
        </a:buClr>
        <a:buFont typeface="Arial" panose="020B0604020202020204" pitchFamily="34" charset="0"/>
        <a:buChar char="•"/>
        <a:defRPr sz="2000" kern="1200">
          <a:solidFill>
            <a:schemeClr val="tx1"/>
          </a:solidFill>
          <a:latin typeface="Franklin Gothic Medium Cond" panose="020B0606030402020204" pitchFamily="34" charset="0"/>
          <a:ea typeface="+mn-ea"/>
          <a:cs typeface="+mn-cs"/>
        </a:defRPr>
      </a:lvl3pPr>
      <a:lvl4pPr marL="1657350" indent="-285750" algn="l" defTabSz="914400" rtl="0" eaLnBrk="1" latinLnBrk="0" hangingPunct="1">
        <a:lnSpc>
          <a:spcPct val="90000"/>
        </a:lnSpc>
        <a:spcBef>
          <a:spcPts val="500"/>
        </a:spcBef>
        <a:buClr>
          <a:srgbClr val="D9541D"/>
        </a:buClr>
        <a:buFont typeface="Arial" panose="020B0604020202020204" pitchFamily="34" charset="0"/>
        <a:buChar char="•"/>
        <a:defRPr sz="1800" kern="1200">
          <a:solidFill>
            <a:schemeClr val="tx1"/>
          </a:solidFill>
          <a:latin typeface="Franklin Gothic Medium" panose="020B0603020102020204" pitchFamily="34" charset="0"/>
          <a:ea typeface="+mn-ea"/>
          <a:cs typeface="+mn-cs"/>
        </a:defRPr>
      </a:lvl4pPr>
      <a:lvl5pPr marL="2114550" indent="-285750" algn="l" defTabSz="914400" rtl="0" eaLnBrk="1" latinLnBrk="0" hangingPunct="1">
        <a:lnSpc>
          <a:spcPct val="90000"/>
        </a:lnSpc>
        <a:spcBef>
          <a:spcPts val="500"/>
        </a:spcBef>
        <a:buClr>
          <a:srgbClr val="00704A"/>
        </a:buClr>
        <a:buFont typeface="Arial" panose="020B0604020202020204" pitchFamily="34" charset="0"/>
        <a:buChar char="•"/>
        <a:defRPr sz="1800" kern="1200">
          <a:solidFill>
            <a:schemeClr val="tx1"/>
          </a:solidFill>
          <a:latin typeface="Franklin Gothic Medium Cond" panose="020B06060304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2968D6-7041-4DC3-8821-90E406BD804C}" type="datetimeFigureOut">
              <a:rPr lang="en-US" smtClean="0"/>
              <a:t>4/30/2023</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91D80F-82AB-4CE9-85B7-24AE2AA49A96}" type="slidenum">
              <a:rPr lang="en-US" smtClean="0"/>
              <a:t>‹N°›</a:t>
            </a:fld>
            <a:endParaRPr lang="en-US"/>
          </a:p>
        </p:txBody>
      </p:sp>
    </p:spTree>
    <p:extLst>
      <p:ext uri="{BB962C8B-B14F-4D97-AF65-F5344CB8AC3E}">
        <p14:creationId xmlns:p14="http://schemas.microsoft.com/office/powerpoint/2010/main" val="481760699"/>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1.xml"/><Relationship Id="rId4" Type="http://schemas.openxmlformats.org/officeDocument/2006/relationships/image" Target="../media/image8.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6.png"/><Relationship Id="rId7" Type="http://schemas.openxmlformats.org/officeDocument/2006/relationships/diagramColors" Target="../diagrams/colors2.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18" Type="http://schemas.openxmlformats.org/officeDocument/2006/relationships/image" Target="../media/image33.png"/><Relationship Id="rId26" Type="http://schemas.openxmlformats.org/officeDocument/2006/relationships/image" Target="../media/image41.png"/><Relationship Id="rId3" Type="http://schemas.openxmlformats.org/officeDocument/2006/relationships/image" Target="../media/image18.png"/><Relationship Id="rId21" Type="http://schemas.openxmlformats.org/officeDocument/2006/relationships/image" Target="../media/image36.png"/><Relationship Id="rId7" Type="http://schemas.openxmlformats.org/officeDocument/2006/relationships/image" Target="../media/image22.png"/><Relationship Id="rId12" Type="http://schemas.openxmlformats.org/officeDocument/2006/relationships/image" Target="../media/image27.png"/><Relationship Id="rId17" Type="http://schemas.openxmlformats.org/officeDocument/2006/relationships/image" Target="../media/image32.jpeg"/><Relationship Id="rId25" Type="http://schemas.openxmlformats.org/officeDocument/2006/relationships/image" Target="../media/image40.png"/><Relationship Id="rId2" Type="http://schemas.openxmlformats.org/officeDocument/2006/relationships/notesSlide" Target="../notesSlides/notesSlide15.xml"/><Relationship Id="rId16" Type="http://schemas.openxmlformats.org/officeDocument/2006/relationships/image" Target="../media/image31.png"/><Relationship Id="rId20" Type="http://schemas.openxmlformats.org/officeDocument/2006/relationships/image" Target="../media/image35.png"/><Relationship Id="rId29" Type="http://schemas.openxmlformats.org/officeDocument/2006/relationships/image" Target="../media/image44.png"/><Relationship Id="rId1" Type="http://schemas.openxmlformats.org/officeDocument/2006/relationships/slideLayout" Target="../slideLayouts/slideLayout2.xml"/><Relationship Id="rId6" Type="http://schemas.openxmlformats.org/officeDocument/2006/relationships/image" Target="../media/image21.jpeg"/><Relationship Id="rId11" Type="http://schemas.openxmlformats.org/officeDocument/2006/relationships/image" Target="../media/image26.png"/><Relationship Id="rId24" Type="http://schemas.openxmlformats.org/officeDocument/2006/relationships/image" Target="../media/image39.png"/><Relationship Id="rId5" Type="http://schemas.openxmlformats.org/officeDocument/2006/relationships/image" Target="../media/image20.png"/><Relationship Id="rId15" Type="http://schemas.openxmlformats.org/officeDocument/2006/relationships/image" Target="../media/image30.png"/><Relationship Id="rId23" Type="http://schemas.openxmlformats.org/officeDocument/2006/relationships/image" Target="../media/image38.png"/><Relationship Id="rId28" Type="http://schemas.openxmlformats.org/officeDocument/2006/relationships/image" Target="../media/image43.png"/><Relationship Id="rId10" Type="http://schemas.openxmlformats.org/officeDocument/2006/relationships/image" Target="../media/image25.jpeg"/><Relationship Id="rId19" Type="http://schemas.openxmlformats.org/officeDocument/2006/relationships/image" Target="../media/image34.png"/><Relationship Id="rId31" Type="http://schemas.openxmlformats.org/officeDocument/2006/relationships/image" Target="../media/image45.jpeg"/><Relationship Id="rId4" Type="http://schemas.openxmlformats.org/officeDocument/2006/relationships/image" Target="../media/image19.png"/><Relationship Id="rId9" Type="http://schemas.openxmlformats.org/officeDocument/2006/relationships/image" Target="../media/image24.png"/><Relationship Id="rId14" Type="http://schemas.openxmlformats.org/officeDocument/2006/relationships/image" Target="../media/image29.png"/><Relationship Id="rId22" Type="http://schemas.openxmlformats.org/officeDocument/2006/relationships/image" Target="../media/image37.png"/><Relationship Id="rId27" Type="http://schemas.openxmlformats.org/officeDocument/2006/relationships/image" Target="../media/image42.png"/><Relationship Id="rId30" Type="http://schemas.openxmlformats.org/officeDocument/2006/relationships/hyperlink" Target="https://doi.org/10.1186/s12889-017-4750-5"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hyperlink" Target="http://listvisualizer.org/"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8375" name="Rectangle 58374">
            <a:extLst>
              <a:ext uri="{FF2B5EF4-FFF2-40B4-BE49-F238E27FC236}">
                <a16:creationId xmlns:a16="http://schemas.microsoft.com/office/drawing/2014/main" id="{6B92FAF7-0AD3-4B47-9111-D0E9CD79E2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8377" name="Group 58376">
            <a:extLst>
              <a:ext uri="{FF2B5EF4-FFF2-40B4-BE49-F238E27FC236}">
                <a16:creationId xmlns:a16="http://schemas.microsoft.com/office/drawing/2014/main" id="{D6A77139-BADB-4B2C-BD41-B67A4D37D75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855526" y="2227167"/>
            <a:ext cx="4336168" cy="4630834"/>
            <a:chOff x="7855526" y="2145638"/>
            <a:chExt cx="4336168" cy="4630834"/>
          </a:xfr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p:grpSpPr>
        <p:sp useBgFill="1">
          <p:nvSpPr>
            <p:cNvPr id="58378" name="Freeform: Shape 58377">
              <a:extLst>
                <a:ext uri="{FF2B5EF4-FFF2-40B4-BE49-F238E27FC236}">
                  <a16:creationId xmlns:a16="http://schemas.microsoft.com/office/drawing/2014/main" id="{DAC7B25D-E1A6-459A-B45A-1912B0CD95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75903" y="2463723"/>
              <a:ext cx="4315791" cy="4312749"/>
            </a:xfrm>
            <a:custGeom>
              <a:avLst/>
              <a:gdLst>
                <a:gd name="connsiteX0" fmla="*/ 2987009 w 4315791"/>
                <a:gd name="connsiteY0" fmla="*/ 0 h 4312749"/>
                <a:gd name="connsiteX1" fmla="*/ 4136908 w 4315791"/>
                <a:gd name="connsiteY1" fmla="*/ 333995 h 4312749"/>
                <a:gd name="connsiteX2" fmla="*/ 4315791 w 4315791"/>
                <a:gd name="connsiteY2" fmla="*/ 445229 h 4312749"/>
                <a:gd name="connsiteX3" fmla="*/ 4315791 w 4315791"/>
                <a:gd name="connsiteY3" fmla="*/ 1208150 h 4312749"/>
                <a:gd name="connsiteX4" fmla="*/ 4145996 w 4315791"/>
                <a:gd name="connsiteY4" fmla="*/ 1085198 h 4312749"/>
                <a:gd name="connsiteX5" fmla="*/ 3631470 w 4315791"/>
                <a:gd name="connsiteY5" fmla="*/ 767158 h 4312749"/>
                <a:gd name="connsiteX6" fmla="*/ 2987009 w 4315791"/>
                <a:gd name="connsiteY6" fmla="*/ 611504 h 4312749"/>
                <a:gd name="connsiteX7" fmla="*/ 1985110 w 4315791"/>
                <a:gd name="connsiteY7" fmla="*/ 855943 h 4312749"/>
                <a:gd name="connsiteX8" fmla="*/ 1223061 w 4315791"/>
                <a:gd name="connsiteY8" fmla="*/ 1585590 h 4312749"/>
                <a:gd name="connsiteX9" fmla="*/ 1023311 w 4315791"/>
                <a:gd name="connsiteY9" fmla="*/ 1849089 h 4312749"/>
                <a:gd name="connsiteX10" fmla="*/ 652067 w 4315791"/>
                <a:gd name="connsiteY10" fmla="*/ 2610233 h 4312749"/>
                <a:gd name="connsiteX11" fmla="*/ 876921 w 4315791"/>
                <a:gd name="connsiteY11" fmla="*/ 3447930 h 4312749"/>
                <a:gd name="connsiteX12" fmla="*/ 1504428 w 4315791"/>
                <a:gd name="connsiteY12" fmla="*/ 4177169 h 4312749"/>
                <a:gd name="connsiteX13" fmla="*/ 1689053 w 4315791"/>
                <a:gd name="connsiteY13" fmla="*/ 4312749 h 4312749"/>
                <a:gd name="connsiteX14" fmla="*/ 729636 w 4315791"/>
                <a:gd name="connsiteY14" fmla="*/ 4312749 h 4312749"/>
                <a:gd name="connsiteX15" fmla="*/ 638463 w 4315791"/>
                <a:gd name="connsiteY15" fmla="*/ 4216521 h 4312749"/>
                <a:gd name="connsiteX16" fmla="*/ 0 w 4315791"/>
                <a:gd name="connsiteY16" fmla="*/ 2610335 h 4312749"/>
                <a:gd name="connsiteX17" fmla="*/ 683474 w 4315791"/>
                <a:gd name="connsiteY17" fmla="*/ 1242376 h 4312749"/>
                <a:gd name="connsiteX18" fmla="*/ 2987009 w 4315791"/>
                <a:gd name="connsiteY18" fmla="*/ 0 h 4312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315791" h="4312749">
                  <a:moveTo>
                    <a:pt x="2987009" y="0"/>
                  </a:moveTo>
                  <a:cubicBezTo>
                    <a:pt x="3434423" y="0"/>
                    <a:pt x="3798884" y="137413"/>
                    <a:pt x="4136908" y="333995"/>
                  </a:cubicBezTo>
                  <a:lnTo>
                    <a:pt x="4315791" y="445229"/>
                  </a:lnTo>
                  <a:lnTo>
                    <a:pt x="4315791" y="1208150"/>
                  </a:lnTo>
                  <a:lnTo>
                    <a:pt x="4145996" y="1085198"/>
                  </a:lnTo>
                  <a:cubicBezTo>
                    <a:pt x="3968282" y="958859"/>
                    <a:pt x="3800518" y="848961"/>
                    <a:pt x="3631470" y="767158"/>
                  </a:cubicBezTo>
                  <a:cubicBezTo>
                    <a:pt x="3411941" y="660943"/>
                    <a:pt x="3207191" y="611504"/>
                    <a:pt x="2987009" y="611504"/>
                  </a:cubicBezTo>
                  <a:cubicBezTo>
                    <a:pt x="2599030" y="611504"/>
                    <a:pt x="2271258" y="691421"/>
                    <a:pt x="1985110" y="855943"/>
                  </a:cubicBezTo>
                  <a:cubicBezTo>
                    <a:pt x="1715153" y="1011087"/>
                    <a:pt x="1465955" y="1249819"/>
                    <a:pt x="1223061" y="1585590"/>
                  </a:cubicBezTo>
                  <a:cubicBezTo>
                    <a:pt x="1154375" y="1680490"/>
                    <a:pt x="1087756" y="1766217"/>
                    <a:pt x="1023311" y="1849089"/>
                  </a:cubicBezTo>
                  <a:cubicBezTo>
                    <a:pt x="765853" y="2180172"/>
                    <a:pt x="652067" y="2338069"/>
                    <a:pt x="652067" y="2610233"/>
                  </a:cubicBezTo>
                  <a:cubicBezTo>
                    <a:pt x="652067" y="2895038"/>
                    <a:pt x="727707" y="3176887"/>
                    <a:pt x="876921" y="3447930"/>
                  </a:cubicBezTo>
                  <a:cubicBezTo>
                    <a:pt x="1022224" y="3711838"/>
                    <a:pt x="1239145" y="3964023"/>
                    <a:pt x="1504428" y="4177169"/>
                  </a:cubicBezTo>
                  <a:lnTo>
                    <a:pt x="1689053" y="4312749"/>
                  </a:lnTo>
                  <a:lnTo>
                    <a:pt x="729636" y="4312749"/>
                  </a:lnTo>
                  <a:lnTo>
                    <a:pt x="638463" y="4216521"/>
                  </a:lnTo>
                  <a:cubicBezTo>
                    <a:pt x="243716" y="3758034"/>
                    <a:pt x="0" y="3205314"/>
                    <a:pt x="0" y="2610335"/>
                  </a:cubicBezTo>
                  <a:cubicBezTo>
                    <a:pt x="0" y="2015344"/>
                    <a:pt x="351790" y="1700877"/>
                    <a:pt x="683474" y="1242376"/>
                  </a:cubicBezTo>
                  <a:cubicBezTo>
                    <a:pt x="1236211" y="478174"/>
                    <a:pt x="1925445" y="0"/>
                    <a:pt x="298700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58379" name="Freeform: Shape 58378">
              <a:extLst>
                <a:ext uri="{FF2B5EF4-FFF2-40B4-BE49-F238E27FC236}">
                  <a16:creationId xmlns:a16="http://schemas.microsoft.com/office/drawing/2014/main" id="{920A7C7E-00F6-490C-A8E7-5167EA6A4B8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75903" y="2463723"/>
              <a:ext cx="4315791" cy="4312749"/>
            </a:xfrm>
            <a:custGeom>
              <a:avLst/>
              <a:gdLst>
                <a:gd name="connsiteX0" fmla="*/ 2987009 w 4315791"/>
                <a:gd name="connsiteY0" fmla="*/ 0 h 4312749"/>
                <a:gd name="connsiteX1" fmla="*/ 4136908 w 4315791"/>
                <a:gd name="connsiteY1" fmla="*/ 333995 h 4312749"/>
                <a:gd name="connsiteX2" fmla="*/ 4315791 w 4315791"/>
                <a:gd name="connsiteY2" fmla="*/ 445229 h 4312749"/>
                <a:gd name="connsiteX3" fmla="*/ 4315791 w 4315791"/>
                <a:gd name="connsiteY3" fmla="*/ 1079495 h 4312749"/>
                <a:gd name="connsiteX4" fmla="*/ 4206793 w 4315791"/>
                <a:gd name="connsiteY4" fmla="*/ 1000737 h 4312749"/>
                <a:gd name="connsiteX5" fmla="*/ 2987119 w 4315791"/>
                <a:gd name="connsiteY5" fmla="*/ 509571 h 4312749"/>
                <a:gd name="connsiteX6" fmla="*/ 1133184 w 4315791"/>
                <a:gd name="connsiteY6" fmla="*/ 1528405 h 4312749"/>
                <a:gd name="connsiteX7" fmla="*/ 935607 w 4315791"/>
                <a:gd name="connsiteY7" fmla="*/ 1789050 h 4312749"/>
                <a:gd name="connsiteX8" fmla="*/ 543498 w 4315791"/>
                <a:gd name="connsiteY8" fmla="*/ 2610233 h 4312749"/>
                <a:gd name="connsiteX9" fmla="*/ 780416 w 4315791"/>
                <a:gd name="connsiteY9" fmla="*/ 3494616 h 4312749"/>
                <a:gd name="connsiteX10" fmla="*/ 1433786 w 4315791"/>
                <a:gd name="connsiteY10" fmla="*/ 4254537 h 4312749"/>
                <a:gd name="connsiteX11" fmla="*/ 1513041 w 4315791"/>
                <a:gd name="connsiteY11" fmla="*/ 4312749 h 4312749"/>
                <a:gd name="connsiteX12" fmla="*/ 729636 w 4315791"/>
                <a:gd name="connsiteY12" fmla="*/ 4312749 h 4312749"/>
                <a:gd name="connsiteX13" fmla="*/ 638463 w 4315791"/>
                <a:gd name="connsiteY13" fmla="*/ 4216521 h 4312749"/>
                <a:gd name="connsiteX14" fmla="*/ 0 w 4315791"/>
                <a:gd name="connsiteY14" fmla="*/ 2610335 h 4312749"/>
                <a:gd name="connsiteX15" fmla="*/ 683474 w 4315791"/>
                <a:gd name="connsiteY15" fmla="*/ 1242376 h 4312749"/>
                <a:gd name="connsiteX16" fmla="*/ 2987009 w 4315791"/>
                <a:gd name="connsiteY16" fmla="*/ 0 h 4312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15791" h="4312749">
                  <a:moveTo>
                    <a:pt x="2987009" y="0"/>
                  </a:moveTo>
                  <a:cubicBezTo>
                    <a:pt x="3434423" y="0"/>
                    <a:pt x="3798884" y="137413"/>
                    <a:pt x="4136908" y="333995"/>
                  </a:cubicBezTo>
                  <a:lnTo>
                    <a:pt x="4315791" y="445229"/>
                  </a:lnTo>
                  <a:lnTo>
                    <a:pt x="4315791" y="1079495"/>
                  </a:lnTo>
                  <a:lnTo>
                    <a:pt x="4206793" y="1000737"/>
                  </a:lnTo>
                  <a:cubicBezTo>
                    <a:pt x="3781561" y="699607"/>
                    <a:pt x="3436718" y="509571"/>
                    <a:pt x="2987119" y="509571"/>
                  </a:cubicBezTo>
                  <a:cubicBezTo>
                    <a:pt x="2204204" y="509571"/>
                    <a:pt x="1649730" y="814251"/>
                    <a:pt x="1133184" y="1528405"/>
                  </a:cubicBezTo>
                  <a:cubicBezTo>
                    <a:pt x="1065585" y="1621878"/>
                    <a:pt x="999510" y="1706892"/>
                    <a:pt x="935607" y="1789050"/>
                  </a:cubicBezTo>
                  <a:cubicBezTo>
                    <a:pt x="670760" y="2129716"/>
                    <a:pt x="543498" y="2306877"/>
                    <a:pt x="543498" y="2610233"/>
                  </a:cubicBezTo>
                  <a:cubicBezTo>
                    <a:pt x="543498" y="2911449"/>
                    <a:pt x="623267" y="3208997"/>
                    <a:pt x="780416" y="3494616"/>
                  </a:cubicBezTo>
                  <a:cubicBezTo>
                    <a:pt x="934194" y="3774018"/>
                    <a:pt x="1154050" y="4029772"/>
                    <a:pt x="1433786" y="4254537"/>
                  </a:cubicBezTo>
                  <a:lnTo>
                    <a:pt x="1513041" y="4312749"/>
                  </a:lnTo>
                  <a:lnTo>
                    <a:pt x="729636" y="4312749"/>
                  </a:lnTo>
                  <a:lnTo>
                    <a:pt x="638463" y="4216521"/>
                  </a:lnTo>
                  <a:cubicBezTo>
                    <a:pt x="243716" y="3758034"/>
                    <a:pt x="0" y="3205314"/>
                    <a:pt x="0" y="2610335"/>
                  </a:cubicBezTo>
                  <a:cubicBezTo>
                    <a:pt x="0" y="2015344"/>
                    <a:pt x="351790" y="1700877"/>
                    <a:pt x="683474" y="1242376"/>
                  </a:cubicBezTo>
                  <a:cubicBezTo>
                    <a:pt x="1236211" y="478174"/>
                    <a:pt x="1925445" y="0"/>
                    <a:pt x="2987009"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58380" name="Freeform: Shape 58379">
              <a:extLst>
                <a:ext uri="{FF2B5EF4-FFF2-40B4-BE49-F238E27FC236}">
                  <a16:creationId xmlns:a16="http://schemas.microsoft.com/office/drawing/2014/main" id="{2E166FC5-8F23-41C3-879A-BFF8D5B705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77037" y="2411531"/>
              <a:ext cx="4314657" cy="4364939"/>
            </a:xfrm>
            <a:custGeom>
              <a:avLst/>
              <a:gdLst>
                <a:gd name="connsiteX0" fmla="*/ 3028307 w 4314657"/>
                <a:gd name="connsiteY0" fmla="*/ 21 h 4364939"/>
                <a:gd name="connsiteX1" fmla="*/ 3066670 w 4314657"/>
                <a:gd name="connsiteY1" fmla="*/ 836 h 4364939"/>
                <a:gd name="connsiteX2" fmla="*/ 3220125 w 4314657"/>
                <a:gd name="connsiteY2" fmla="*/ 9909 h 4364939"/>
                <a:gd name="connsiteX3" fmla="*/ 3816113 w 4314657"/>
                <a:gd name="connsiteY3" fmla="*/ 150272 h 4364939"/>
                <a:gd name="connsiteX4" fmla="*/ 4089981 w 4314657"/>
                <a:gd name="connsiteY4" fmla="*/ 272287 h 4364939"/>
                <a:gd name="connsiteX5" fmla="*/ 4314657 w 4314657"/>
                <a:gd name="connsiteY5" fmla="*/ 398926 h 4364939"/>
                <a:gd name="connsiteX6" fmla="*/ 4314657 w 4314657"/>
                <a:gd name="connsiteY6" fmla="*/ 911199 h 4364939"/>
                <a:gd name="connsiteX7" fmla="*/ 4310597 w 4314657"/>
                <a:gd name="connsiteY7" fmla="*/ 908154 h 4364939"/>
                <a:gd name="connsiteX8" fmla="*/ 4203223 w 4314657"/>
                <a:gd name="connsiteY8" fmla="*/ 829562 h 4364939"/>
                <a:gd name="connsiteX9" fmla="*/ 4095850 w 4314657"/>
                <a:gd name="connsiteY9" fmla="*/ 753520 h 4364939"/>
                <a:gd name="connsiteX10" fmla="*/ 3652987 w 4314657"/>
                <a:gd name="connsiteY10" fmla="*/ 494811 h 4364939"/>
                <a:gd name="connsiteX11" fmla="*/ 3173610 w 4314657"/>
                <a:gd name="connsiteY11" fmla="*/ 347209 h 4364939"/>
                <a:gd name="connsiteX12" fmla="*/ 3047760 w 4314657"/>
                <a:gd name="connsiteY12" fmla="*/ 332632 h 4364939"/>
                <a:gd name="connsiteX13" fmla="*/ 3016027 w 4314657"/>
                <a:gd name="connsiteY13" fmla="*/ 330186 h 4364939"/>
                <a:gd name="connsiteX14" fmla="*/ 2984184 w 4314657"/>
                <a:gd name="connsiteY14" fmla="*/ 328658 h 4364939"/>
                <a:gd name="connsiteX15" fmla="*/ 2952233 w 4314657"/>
                <a:gd name="connsiteY15" fmla="*/ 327332 h 4364939"/>
                <a:gd name="connsiteX16" fmla="*/ 2919085 w 4314657"/>
                <a:gd name="connsiteY16" fmla="*/ 327026 h 4364939"/>
                <a:gd name="connsiteX17" fmla="*/ 2852901 w 4314657"/>
                <a:gd name="connsiteY17" fmla="*/ 326720 h 4364939"/>
                <a:gd name="connsiteX18" fmla="*/ 2786826 w 4314657"/>
                <a:gd name="connsiteY18" fmla="*/ 328148 h 4364939"/>
                <a:gd name="connsiteX19" fmla="*/ 2720965 w 4314657"/>
                <a:gd name="connsiteY19" fmla="*/ 331409 h 4364939"/>
                <a:gd name="connsiteX20" fmla="*/ 2655325 w 4314657"/>
                <a:gd name="connsiteY20" fmla="*/ 336098 h 4364939"/>
                <a:gd name="connsiteX21" fmla="*/ 2524803 w 4314657"/>
                <a:gd name="connsiteY21" fmla="*/ 350573 h 4364939"/>
                <a:gd name="connsiteX22" fmla="*/ 2460139 w 4314657"/>
                <a:gd name="connsiteY22" fmla="*/ 360664 h 4364939"/>
                <a:gd name="connsiteX23" fmla="*/ 2396019 w 4314657"/>
                <a:gd name="connsiteY23" fmla="*/ 372693 h 4364939"/>
                <a:gd name="connsiteX24" fmla="*/ 2145843 w 4314657"/>
                <a:gd name="connsiteY24" fmla="*/ 440989 h 4364939"/>
                <a:gd name="connsiteX25" fmla="*/ 1698635 w 4314657"/>
                <a:gd name="connsiteY25" fmla="*/ 682676 h 4364939"/>
                <a:gd name="connsiteX26" fmla="*/ 1498450 w 4314657"/>
                <a:gd name="connsiteY26" fmla="*/ 835474 h 4364939"/>
                <a:gd name="connsiteX27" fmla="*/ 1307285 w 4314657"/>
                <a:gd name="connsiteY27" fmla="*/ 1001220 h 4364939"/>
                <a:gd name="connsiteX28" fmla="*/ 947780 w 4314657"/>
                <a:gd name="connsiteY28" fmla="*/ 1369612 h 4364939"/>
                <a:gd name="connsiteX29" fmla="*/ 905939 w 4314657"/>
                <a:gd name="connsiteY29" fmla="*/ 1419458 h 4364939"/>
                <a:gd name="connsiteX30" fmla="*/ 863228 w 4314657"/>
                <a:gd name="connsiteY30" fmla="*/ 1471545 h 4364939"/>
                <a:gd name="connsiteX31" fmla="*/ 774330 w 4314657"/>
                <a:gd name="connsiteY31" fmla="*/ 1577659 h 4364939"/>
                <a:gd name="connsiteX32" fmla="*/ 595554 w 4314657"/>
                <a:gd name="connsiteY32" fmla="*/ 1780916 h 4364939"/>
                <a:gd name="connsiteX33" fmla="*/ 430365 w 4314657"/>
                <a:gd name="connsiteY33" fmla="*/ 1982644 h 4364939"/>
                <a:gd name="connsiteX34" fmla="*/ 358855 w 4314657"/>
                <a:gd name="connsiteY34" fmla="*/ 2087025 h 4364939"/>
                <a:gd name="connsiteX35" fmla="*/ 296583 w 4314657"/>
                <a:gd name="connsiteY35" fmla="*/ 2194872 h 4364939"/>
                <a:gd name="connsiteX36" fmla="*/ 207358 w 4314657"/>
                <a:gd name="connsiteY36" fmla="*/ 2423918 h 4364939"/>
                <a:gd name="connsiteX37" fmla="*/ 177146 w 4314657"/>
                <a:gd name="connsiteY37" fmla="*/ 2668765 h 4364939"/>
                <a:gd name="connsiteX38" fmla="*/ 248763 w 4314657"/>
                <a:gd name="connsiteY38" fmla="*/ 3168854 h 4364939"/>
                <a:gd name="connsiteX39" fmla="*/ 445688 w 4314657"/>
                <a:gd name="connsiteY39" fmla="*/ 3637956 h 4364939"/>
                <a:gd name="connsiteX40" fmla="*/ 735859 w 4314657"/>
                <a:gd name="connsiteY40" fmla="*/ 4062310 h 4364939"/>
                <a:gd name="connsiteX41" fmla="*/ 910884 w 4314657"/>
                <a:gd name="connsiteY41" fmla="*/ 4254366 h 4364939"/>
                <a:gd name="connsiteX42" fmla="*/ 1030507 w 4314657"/>
                <a:gd name="connsiteY42" fmla="*/ 4364939 h 4364939"/>
                <a:gd name="connsiteX43" fmla="*/ 676755 w 4314657"/>
                <a:gd name="connsiteY43" fmla="*/ 4364939 h 4364939"/>
                <a:gd name="connsiteX44" fmla="*/ 538105 w 4314657"/>
                <a:gd name="connsiteY44" fmla="*/ 4202315 h 4364939"/>
                <a:gd name="connsiteX45" fmla="*/ 241592 w 4314657"/>
                <a:gd name="connsiteY45" fmla="*/ 3731226 h 4364939"/>
                <a:gd name="connsiteX46" fmla="*/ 60317 w 4314657"/>
                <a:gd name="connsiteY46" fmla="*/ 3211362 h 4364939"/>
                <a:gd name="connsiteX47" fmla="*/ 0 w 4314657"/>
                <a:gd name="connsiteY47" fmla="*/ 2668765 h 4364939"/>
                <a:gd name="connsiteX48" fmla="*/ 21736 w 4314657"/>
                <a:gd name="connsiteY48" fmla="*/ 2390280 h 4364939"/>
                <a:gd name="connsiteX49" fmla="*/ 27605 w 4314657"/>
                <a:gd name="connsiteY49" fmla="*/ 2355521 h 4364939"/>
                <a:gd name="connsiteX50" fmla="*/ 34669 w 4314657"/>
                <a:gd name="connsiteY50" fmla="*/ 2320862 h 4364939"/>
                <a:gd name="connsiteX51" fmla="*/ 50753 w 4314657"/>
                <a:gd name="connsiteY51" fmla="*/ 2251750 h 4364939"/>
                <a:gd name="connsiteX52" fmla="*/ 93899 w 4314657"/>
                <a:gd name="connsiteY52" fmla="*/ 2116179 h 4364939"/>
                <a:gd name="connsiteX53" fmla="*/ 150194 w 4314657"/>
                <a:gd name="connsiteY53" fmla="*/ 1985498 h 4364939"/>
                <a:gd name="connsiteX54" fmla="*/ 216486 w 4314657"/>
                <a:gd name="connsiteY54" fmla="*/ 1860628 h 4364939"/>
                <a:gd name="connsiteX55" fmla="*/ 363527 w 4314657"/>
                <a:gd name="connsiteY55" fmla="*/ 1625058 h 4364939"/>
                <a:gd name="connsiteX56" fmla="*/ 514155 w 4314657"/>
                <a:gd name="connsiteY56" fmla="*/ 1402231 h 4364939"/>
                <a:gd name="connsiteX57" fmla="*/ 586861 w 4314657"/>
                <a:gd name="connsiteY57" fmla="*/ 1293160 h 4364939"/>
                <a:gd name="connsiteX58" fmla="*/ 623702 w 4314657"/>
                <a:gd name="connsiteY58" fmla="*/ 1236892 h 4364939"/>
                <a:gd name="connsiteX59" fmla="*/ 662283 w 4314657"/>
                <a:gd name="connsiteY59" fmla="*/ 1178892 h 4364939"/>
                <a:gd name="connsiteX60" fmla="*/ 827364 w 4314657"/>
                <a:gd name="connsiteY60" fmla="*/ 951170 h 4364939"/>
                <a:gd name="connsiteX61" fmla="*/ 1016355 w 4314657"/>
                <a:gd name="connsiteY61" fmla="*/ 736089 h 4364939"/>
                <a:gd name="connsiteX62" fmla="*/ 1482474 w 4314657"/>
                <a:gd name="connsiteY62" fmla="*/ 378707 h 4364939"/>
                <a:gd name="connsiteX63" fmla="*/ 2035644 w 4314657"/>
                <a:gd name="connsiteY63" fmla="*/ 149151 h 4364939"/>
                <a:gd name="connsiteX64" fmla="*/ 2324619 w 4314657"/>
                <a:gd name="connsiteY64" fmla="*/ 72802 h 4364939"/>
                <a:gd name="connsiteX65" fmla="*/ 2618809 w 4314657"/>
                <a:gd name="connsiteY65" fmla="*/ 24078 h 4364939"/>
                <a:gd name="connsiteX66" fmla="*/ 2914849 w 4314657"/>
                <a:gd name="connsiteY66" fmla="*/ 1957 h 4364939"/>
                <a:gd name="connsiteX67" fmla="*/ 2951907 w 4314657"/>
                <a:gd name="connsiteY67" fmla="*/ 633 h 4364939"/>
                <a:gd name="connsiteX68" fmla="*/ 2990052 w 4314657"/>
                <a:gd name="connsiteY68" fmla="*/ 224 h 4364939"/>
                <a:gd name="connsiteX69" fmla="*/ 3028307 w 4314657"/>
                <a:gd name="connsiteY69" fmla="*/ 21 h 4364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4314657" h="4364939">
                  <a:moveTo>
                    <a:pt x="3028307" y="21"/>
                  </a:moveTo>
                  <a:lnTo>
                    <a:pt x="3066670" y="836"/>
                  </a:lnTo>
                  <a:cubicBezTo>
                    <a:pt x="3117749" y="1856"/>
                    <a:pt x="3168937" y="5320"/>
                    <a:pt x="3220125" y="9909"/>
                  </a:cubicBezTo>
                  <a:cubicBezTo>
                    <a:pt x="3424763" y="29073"/>
                    <a:pt x="3627448" y="77898"/>
                    <a:pt x="3816113" y="150272"/>
                  </a:cubicBezTo>
                  <a:cubicBezTo>
                    <a:pt x="3910880" y="185950"/>
                    <a:pt x="4001951" y="227538"/>
                    <a:pt x="4089981" y="272287"/>
                  </a:cubicBezTo>
                  <a:lnTo>
                    <a:pt x="4314657" y="398926"/>
                  </a:lnTo>
                  <a:lnTo>
                    <a:pt x="4314657" y="911199"/>
                  </a:lnTo>
                  <a:lnTo>
                    <a:pt x="4310597" y="908154"/>
                  </a:lnTo>
                  <a:cubicBezTo>
                    <a:pt x="4274842" y="881549"/>
                    <a:pt x="4239087" y="855352"/>
                    <a:pt x="4203223" y="829562"/>
                  </a:cubicBezTo>
                  <a:cubicBezTo>
                    <a:pt x="4167576" y="803773"/>
                    <a:pt x="4131821" y="778086"/>
                    <a:pt x="4095850" y="753520"/>
                  </a:cubicBezTo>
                  <a:cubicBezTo>
                    <a:pt x="3951852" y="654949"/>
                    <a:pt x="3806115" y="565043"/>
                    <a:pt x="3652987" y="494811"/>
                  </a:cubicBezTo>
                  <a:cubicBezTo>
                    <a:pt x="3500404" y="423761"/>
                    <a:pt x="3340213" y="373101"/>
                    <a:pt x="3173610" y="347209"/>
                  </a:cubicBezTo>
                  <a:cubicBezTo>
                    <a:pt x="3131987" y="341093"/>
                    <a:pt x="3090036" y="335792"/>
                    <a:pt x="3047760" y="332632"/>
                  </a:cubicBezTo>
                  <a:lnTo>
                    <a:pt x="3016027" y="330186"/>
                  </a:lnTo>
                  <a:cubicBezTo>
                    <a:pt x="3005485" y="329472"/>
                    <a:pt x="2994834" y="329168"/>
                    <a:pt x="2984184" y="328658"/>
                  </a:cubicBezTo>
                  <a:cubicBezTo>
                    <a:pt x="2973533" y="328249"/>
                    <a:pt x="2962992" y="327638"/>
                    <a:pt x="2952233" y="327332"/>
                  </a:cubicBezTo>
                  <a:lnTo>
                    <a:pt x="2919085" y="327026"/>
                  </a:lnTo>
                  <a:cubicBezTo>
                    <a:pt x="2897025" y="326925"/>
                    <a:pt x="2874854" y="326212"/>
                    <a:pt x="2852901" y="326720"/>
                  </a:cubicBezTo>
                  <a:lnTo>
                    <a:pt x="2786826" y="328148"/>
                  </a:lnTo>
                  <a:cubicBezTo>
                    <a:pt x="2764763" y="328759"/>
                    <a:pt x="2742919" y="330391"/>
                    <a:pt x="2720965" y="331409"/>
                  </a:cubicBezTo>
                  <a:cubicBezTo>
                    <a:pt x="2699013" y="332326"/>
                    <a:pt x="2677170" y="334162"/>
                    <a:pt x="2655325" y="336098"/>
                  </a:cubicBezTo>
                  <a:cubicBezTo>
                    <a:pt x="2611528" y="339463"/>
                    <a:pt x="2568165" y="345170"/>
                    <a:pt x="2524803" y="350573"/>
                  </a:cubicBezTo>
                  <a:lnTo>
                    <a:pt x="2460139" y="360664"/>
                  </a:lnTo>
                  <a:cubicBezTo>
                    <a:pt x="2438622" y="364130"/>
                    <a:pt x="2417430" y="368717"/>
                    <a:pt x="2396019" y="372693"/>
                  </a:cubicBezTo>
                  <a:cubicBezTo>
                    <a:pt x="2310709" y="389513"/>
                    <a:pt x="2226809" y="411836"/>
                    <a:pt x="2145843" y="440989"/>
                  </a:cubicBezTo>
                  <a:cubicBezTo>
                    <a:pt x="1983479" y="499295"/>
                    <a:pt x="1835678" y="585838"/>
                    <a:pt x="1698635" y="682676"/>
                  </a:cubicBezTo>
                  <a:cubicBezTo>
                    <a:pt x="1629841" y="730992"/>
                    <a:pt x="1563549" y="782367"/>
                    <a:pt x="1498450" y="835474"/>
                  </a:cubicBezTo>
                  <a:cubicBezTo>
                    <a:pt x="1433352" y="888583"/>
                    <a:pt x="1369775" y="943932"/>
                    <a:pt x="1307285" y="1001220"/>
                  </a:cubicBezTo>
                  <a:cubicBezTo>
                    <a:pt x="1182958" y="1116304"/>
                    <a:pt x="1060588" y="1237708"/>
                    <a:pt x="947780" y="1369612"/>
                  </a:cubicBezTo>
                  <a:cubicBezTo>
                    <a:pt x="933325" y="1385818"/>
                    <a:pt x="919958" y="1402841"/>
                    <a:pt x="905939" y="1419458"/>
                  </a:cubicBezTo>
                  <a:lnTo>
                    <a:pt x="863228" y="1471545"/>
                  </a:lnTo>
                  <a:cubicBezTo>
                    <a:pt x="833776" y="1507529"/>
                    <a:pt x="804215" y="1543001"/>
                    <a:pt x="774330" y="1577659"/>
                  </a:cubicBezTo>
                  <a:cubicBezTo>
                    <a:pt x="714665" y="1647178"/>
                    <a:pt x="653806" y="1714046"/>
                    <a:pt x="595554" y="1780916"/>
                  </a:cubicBezTo>
                  <a:cubicBezTo>
                    <a:pt x="537303" y="1847683"/>
                    <a:pt x="481009" y="1914144"/>
                    <a:pt x="430365" y="1982644"/>
                  </a:cubicBezTo>
                  <a:cubicBezTo>
                    <a:pt x="405369" y="2016995"/>
                    <a:pt x="381351" y="2051756"/>
                    <a:pt x="358855" y="2087025"/>
                  </a:cubicBezTo>
                  <a:cubicBezTo>
                    <a:pt x="336685" y="2122396"/>
                    <a:pt x="315601" y="2158277"/>
                    <a:pt x="296583" y="2194872"/>
                  </a:cubicBezTo>
                  <a:cubicBezTo>
                    <a:pt x="258980" y="2268161"/>
                    <a:pt x="227572" y="2344307"/>
                    <a:pt x="207358" y="2423918"/>
                  </a:cubicBezTo>
                  <a:cubicBezTo>
                    <a:pt x="186817" y="2503426"/>
                    <a:pt x="178124" y="2585790"/>
                    <a:pt x="177146" y="2668765"/>
                  </a:cubicBezTo>
                  <a:cubicBezTo>
                    <a:pt x="177037" y="2837670"/>
                    <a:pt x="201490" y="3006472"/>
                    <a:pt x="248763" y="3168854"/>
                  </a:cubicBezTo>
                  <a:cubicBezTo>
                    <a:pt x="295931" y="3331644"/>
                    <a:pt x="363962" y="3488316"/>
                    <a:pt x="445688" y="3637956"/>
                  </a:cubicBezTo>
                  <a:cubicBezTo>
                    <a:pt x="527413" y="3787697"/>
                    <a:pt x="625115" y="3929794"/>
                    <a:pt x="735859" y="4062310"/>
                  </a:cubicBezTo>
                  <a:cubicBezTo>
                    <a:pt x="791121" y="4128668"/>
                    <a:pt x="849589" y="4192733"/>
                    <a:pt x="910884" y="4254366"/>
                  </a:cubicBezTo>
                  <a:lnTo>
                    <a:pt x="1030507" y="4364939"/>
                  </a:lnTo>
                  <a:lnTo>
                    <a:pt x="676755" y="4364939"/>
                  </a:lnTo>
                  <a:lnTo>
                    <a:pt x="538105" y="4202315"/>
                  </a:lnTo>
                  <a:cubicBezTo>
                    <a:pt x="423518" y="4054791"/>
                    <a:pt x="323372" y="3897379"/>
                    <a:pt x="241592" y="3731226"/>
                  </a:cubicBezTo>
                  <a:cubicBezTo>
                    <a:pt x="160193" y="3565073"/>
                    <a:pt x="99768" y="3389950"/>
                    <a:pt x="60317" y="3211362"/>
                  </a:cubicBezTo>
                  <a:cubicBezTo>
                    <a:pt x="20759" y="3032669"/>
                    <a:pt x="435" y="2850716"/>
                    <a:pt x="0" y="2668765"/>
                  </a:cubicBezTo>
                  <a:cubicBezTo>
                    <a:pt x="0" y="2576309"/>
                    <a:pt x="6413" y="2483039"/>
                    <a:pt x="21736" y="2390280"/>
                  </a:cubicBezTo>
                  <a:lnTo>
                    <a:pt x="27605" y="2355521"/>
                  </a:lnTo>
                  <a:lnTo>
                    <a:pt x="34669" y="2320862"/>
                  </a:lnTo>
                  <a:cubicBezTo>
                    <a:pt x="39343" y="2297723"/>
                    <a:pt x="45102" y="2274686"/>
                    <a:pt x="50753" y="2251750"/>
                  </a:cubicBezTo>
                  <a:cubicBezTo>
                    <a:pt x="62708" y="2205881"/>
                    <a:pt x="77379" y="2160723"/>
                    <a:pt x="93899" y="2116179"/>
                  </a:cubicBezTo>
                  <a:cubicBezTo>
                    <a:pt x="110744" y="2071734"/>
                    <a:pt x="129762" y="2028209"/>
                    <a:pt x="150194" y="1985498"/>
                  </a:cubicBezTo>
                  <a:cubicBezTo>
                    <a:pt x="170734" y="1942890"/>
                    <a:pt x="193229" y="1901402"/>
                    <a:pt x="216486" y="1860628"/>
                  </a:cubicBezTo>
                  <a:cubicBezTo>
                    <a:pt x="263109" y="1779183"/>
                    <a:pt x="312993" y="1701000"/>
                    <a:pt x="363527" y="1625058"/>
                  </a:cubicBezTo>
                  <a:lnTo>
                    <a:pt x="514155" y="1402231"/>
                  </a:lnTo>
                  <a:cubicBezTo>
                    <a:pt x="538825" y="1365636"/>
                    <a:pt x="563277" y="1329551"/>
                    <a:pt x="586861" y="1293160"/>
                  </a:cubicBezTo>
                  <a:lnTo>
                    <a:pt x="623702" y="1236892"/>
                  </a:lnTo>
                  <a:cubicBezTo>
                    <a:pt x="636526" y="1217525"/>
                    <a:pt x="649025" y="1198055"/>
                    <a:pt x="662283" y="1178892"/>
                  </a:cubicBezTo>
                  <a:cubicBezTo>
                    <a:pt x="713905" y="1101523"/>
                    <a:pt x="769222" y="1025786"/>
                    <a:pt x="827364" y="951170"/>
                  </a:cubicBezTo>
                  <a:cubicBezTo>
                    <a:pt x="885834" y="876861"/>
                    <a:pt x="947997" y="804283"/>
                    <a:pt x="1016355" y="736089"/>
                  </a:cubicBezTo>
                  <a:cubicBezTo>
                    <a:pt x="1152311" y="599497"/>
                    <a:pt x="1308047" y="476054"/>
                    <a:pt x="1482474" y="378707"/>
                  </a:cubicBezTo>
                  <a:cubicBezTo>
                    <a:pt x="1656793" y="281156"/>
                    <a:pt x="1845132" y="207966"/>
                    <a:pt x="2035644" y="149151"/>
                  </a:cubicBezTo>
                  <a:cubicBezTo>
                    <a:pt x="2131063" y="119997"/>
                    <a:pt x="2227460" y="94412"/>
                    <a:pt x="2324619" y="72802"/>
                  </a:cubicBezTo>
                  <a:cubicBezTo>
                    <a:pt x="2421885" y="51396"/>
                    <a:pt x="2520239" y="35291"/>
                    <a:pt x="2618809" y="24078"/>
                  </a:cubicBezTo>
                  <a:cubicBezTo>
                    <a:pt x="2717272" y="12252"/>
                    <a:pt x="2816168" y="4914"/>
                    <a:pt x="2914849" y="1957"/>
                  </a:cubicBezTo>
                  <a:lnTo>
                    <a:pt x="2951907" y="633"/>
                  </a:lnTo>
                  <a:lnTo>
                    <a:pt x="2990052" y="224"/>
                  </a:lnTo>
                  <a:cubicBezTo>
                    <a:pt x="3002768" y="224"/>
                    <a:pt x="3015592" y="-81"/>
                    <a:pt x="3028307" y="2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58381" name="Freeform: Shape 58380">
              <a:extLst>
                <a:ext uri="{FF2B5EF4-FFF2-40B4-BE49-F238E27FC236}">
                  <a16:creationId xmlns:a16="http://schemas.microsoft.com/office/drawing/2014/main" id="{5C727C6A-DB0B-482E-B0E4-4F035FC023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55526" y="2145638"/>
              <a:ext cx="4336168" cy="4630833"/>
            </a:xfrm>
            <a:custGeom>
              <a:avLst/>
              <a:gdLst>
                <a:gd name="connsiteX0" fmla="*/ 3053738 w 4336168"/>
                <a:gd name="connsiteY0" fmla="*/ 111 h 4630833"/>
                <a:gd name="connsiteX1" fmla="*/ 3093948 w 4336168"/>
                <a:gd name="connsiteY1" fmla="*/ 316 h 4630833"/>
                <a:gd name="connsiteX2" fmla="*/ 3134268 w 4336168"/>
                <a:gd name="connsiteY2" fmla="*/ 1743 h 4630833"/>
                <a:gd name="connsiteX3" fmla="*/ 3295438 w 4336168"/>
                <a:gd name="connsiteY3" fmla="*/ 13058 h 4630833"/>
                <a:gd name="connsiteX4" fmla="*/ 3918813 w 4336168"/>
                <a:gd name="connsiteY4" fmla="*/ 169935 h 4630833"/>
                <a:gd name="connsiteX5" fmla="*/ 4203331 w 4336168"/>
                <a:gd name="connsiteY5" fmla="*/ 305405 h 4630833"/>
                <a:gd name="connsiteX6" fmla="*/ 4336168 w 4336168"/>
                <a:gd name="connsiteY6" fmla="*/ 386579 h 4630833"/>
                <a:gd name="connsiteX7" fmla="*/ 4336168 w 4336168"/>
                <a:gd name="connsiteY7" fmla="*/ 772673 h 4630833"/>
                <a:gd name="connsiteX8" fmla="*/ 4270820 w 4336168"/>
                <a:gd name="connsiteY8" fmla="*/ 728127 h 4630833"/>
                <a:gd name="connsiteX9" fmla="*/ 4030208 w 4336168"/>
                <a:gd name="connsiteY9" fmla="*/ 587253 h 4630833"/>
                <a:gd name="connsiteX10" fmla="*/ 3781010 w 4336168"/>
                <a:gd name="connsiteY10" fmla="*/ 471455 h 4630833"/>
                <a:gd name="connsiteX11" fmla="*/ 3254466 w 4336168"/>
                <a:gd name="connsiteY11" fmla="*/ 338024 h 4630833"/>
                <a:gd name="connsiteX12" fmla="*/ 3117966 w 4336168"/>
                <a:gd name="connsiteY12" fmla="*/ 326812 h 4630833"/>
                <a:gd name="connsiteX13" fmla="*/ 3083625 w 4336168"/>
                <a:gd name="connsiteY13" fmla="*/ 325179 h 4630833"/>
                <a:gd name="connsiteX14" fmla="*/ 3049173 w 4336168"/>
                <a:gd name="connsiteY14" fmla="*/ 324366 h 4630833"/>
                <a:gd name="connsiteX15" fmla="*/ 2978858 w 4336168"/>
                <a:gd name="connsiteY15" fmla="*/ 323855 h 4630833"/>
                <a:gd name="connsiteX16" fmla="*/ 2695862 w 4336168"/>
                <a:gd name="connsiteY16" fmla="*/ 335373 h 4630833"/>
                <a:gd name="connsiteX17" fmla="*/ 2417972 w 4336168"/>
                <a:gd name="connsiteY17" fmla="*/ 372070 h 4630833"/>
                <a:gd name="connsiteX18" fmla="*/ 2148451 w 4336168"/>
                <a:gd name="connsiteY18" fmla="*/ 437613 h 4630833"/>
                <a:gd name="connsiteX19" fmla="*/ 1889690 w 4336168"/>
                <a:gd name="connsiteY19" fmla="*/ 532515 h 4630833"/>
                <a:gd name="connsiteX20" fmla="*/ 1644512 w 4336168"/>
                <a:gd name="connsiteY20" fmla="*/ 658098 h 4630833"/>
                <a:gd name="connsiteX21" fmla="*/ 1200999 w 4336168"/>
                <a:gd name="connsiteY21" fmla="*/ 992137 h 4630833"/>
                <a:gd name="connsiteX22" fmla="*/ 1003531 w 4336168"/>
                <a:gd name="connsiteY22" fmla="*/ 1192234 h 4630833"/>
                <a:gd name="connsiteX23" fmla="*/ 910394 w 4336168"/>
                <a:gd name="connsiteY23" fmla="*/ 1298347 h 4630833"/>
                <a:gd name="connsiteX24" fmla="*/ 821278 w 4336168"/>
                <a:gd name="connsiteY24" fmla="*/ 1408233 h 4630833"/>
                <a:gd name="connsiteX25" fmla="*/ 732162 w 4336168"/>
                <a:gd name="connsiteY25" fmla="*/ 1521993 h 4630833"/>
                <a:gd name="connsiteX26" fmla="*/ 640548 w 4336168"/>
                <a:gd name="connsiteY26" fmla="*/ 1634323 h 4630833"/>
                <a:gd name="connsiteX27" fmla="*/ 457317 w 4336168"/>
                <a:gd name="connsiteY27" fmla="*/ 1855930 h 4630833"/>
                <a:gd name="connsiteX28" fmla="*/ 369288 w 4336168"/>
                <a:gd name="connsiteY28" fmla="*/ 1967955 h 4630833"/>
                <a:gd name="connsiteX29" fmla="*/ 287128 w 4336168"/>
                <a:gd name="connsiteY29" fmla="*/ 2083243 h 4630833"/>
                <a:gd name="connsiteX30" fmla="*/ 212683 w 4336168"/>
                <a:gd name="connsiteY30" fmla="*/ 2202607 h 4630833"/>
                <a:gd name="connsiteX31" fmla="*/ 179101 w 4336168"/>
                <a:gd name="connsiteY31" fmla="*/ 2264177 h 4630833"/>
                <a:gd name="connsiteX32" fmla="*/ 148890 w 4336168"/>
                <a:gd name="connsiteY32" fmla="*/ 2327172 h 4630833"/>
                <a:gd name="connsiteX33" fmla="*/ 61295 w 4336168"/>
                <a:gd name="connsiteY33" fmla="*/ 2590672 h 4630833"/>
                <a:gd name="connsiteX34" fmla="*/ 32604 w 4336168"/>
                <a:gd name="connsiteY34" fmla="*/ 2866202 h 4630833"/>
                <a:gd name="connsiteX35" fmla="*/ 100853 w 4336168"/>
                <a:gd name="connsiteY35" fmla="*/ 3418074 h 4630833"/>
                <a:gd name="connsiteX36" fmla="*/ 184971 w 4336168"/>
                <a:gd name="connsiteY36" fmla="*/ 3684428 h 4630833"/>
                <a:gd name="connsiteX37" fmla="*/ 210836 w 4336168"/>
                <a:gd name="connsiteY37" fmla="*/ 3749462 h 4630833"/>
                <a:gd name="connsiteX38" fmla="*/ 238440 w 4336168"/>
                <a:gd name="connsiteY38" fmla="*/ 3813783 h 4630833"/>
                <a:gd name="connsiteX39" fmla="*/ 252894 w 4336168"/>
                <a:gd name="connsiteY39" fmla="*/ 3845688 h 4630833"/>
                <a:gd name="connsiteX40" fmla="*/ 268109 w 4336168"/>
                <a:gd name="connsiteY40" fmla="*/ 3877287 h 4630833"/>
                <a:gd name="connsiteX41" fmla="*/ 299409 w 4336168"/>
                <a:gd name="connsiteY41" fmla="*/ 3939978 h 4630833"/>
                <a:gd name="connsiteX42" fmla="*/ 440689 w 4336168"/>
                <a:gd name="connsiteY42" fmla="*/ 4182378 h 4630833"/>
                <a:gd name="connsiteX43" fmla="*/ 606640 w 4336168"/>
                <a:gd name="connsiteY43" fmla="*/ 4409488 h 4630833"/>
                <a:gd name="connsiteX44" fmla="*/ 792425 w 4336168"/>
                <a:gd name="connsiteY44" fmla="*/ 4621205 h 4630833"/>
                <a:gd name="connsiteX45" fmla="*/ 802442 w 4336168"/>
                <a:gd name="connsiteY45" fmla="*/ 4630833 h 4630833"/>
                <a:gd name="connsiteX46" fmla="*/ 592561 w 4336168"/>
                <a:gd name="connsiteY46" fmla="*/ 4630833 h 4630833"/>
                <a:gd name="connsiteX47" fmla="*/ 489377 w 4336168"/>
                <a:gd name="connsiteY47" fmla="*/ 4483185 h 4630833"/>
                <a:gd name="connsiteX48" fmla="*/ 344944 w 4336168"/>
                <a:gd name="connsiteY48" fmla="*/ 4231611 h 4630833"/>
                <a:gd name="connsiteX49" fmla="*/ 224311 w 4336168"/>
                <a:gd name="connsiteY49" fmla="*/ 3970456 h 4630833"/>
                <a:gd name="connsiteX50" fmla="*/ 0 w 4336168"/>
                <a:gd name="connsiteY50" fmla="*/ 2866202 h 4630833"/>
                <a:gd name="connsiteX51" fmla="*/ 25105 w 4336168"/>
                <a:gd name="connsiteY51" fmla="*/ 2584351 h 4630833"/>
                <a:gd name="connsiteX52" fmla="*/ 105200 w 4336168"/>
                <a:gd name="connsiteY52" fmla="*/ 2310863 h 4630833"/>
                <a:gd name="connsiteX53" fmla="*/ 232245 w 4336168"/>
                <a:gd name="connsiteY53" fmla="*/ 2053172 h 4630833"/>
                <a:gd name="connsiteX54" fmla="*/ 307667 w 4336168"/>
                <a:gd name="connsiteY54" fmla="*/ 1930341 h 4630833"/>
                <a:gd name="connsiteX55" fmla="*/ 386893 w 4336168"/>
                <a:gd name="connsiteY55" fmla="*/ 1810161 h 4630833"/>
                <a:gd name="connsiteX56" fmla="*/ 548823 w 4336168"/>
                <a:gd name="connsiteY56" fmla="*/ 1573876 h 4630833"/>
                <a:gd name="connsiteX57" fmla="*/ 626419 w 4336168"/>
                <a:gd name="connsiteY57" fmla="*/ 1455224 h 4630833"/>
                <a:gd name="connsiteX58" fmla="*/ 701081 w 4336168"/>
                <a:gd name="connsiteY58" fmla="*/ 1334534 h 4630833"/>
                <a:gd name="connsiteX59" fmla="*/ 861162 w 4336168"/>
                <a:gd name="connsiteY59" fmla="*/ 1091320 h 4630833"/>
                <a:gd name="connsiteX60" fmla="*/ 1042329 w 4336168"/>
                <a:gd name="connsiteY60" fmla="*/ 858093 h 4630833"/>
                <a:gd name="connsiteX61" fmla="*/ 1487799 w 4336168"/>
                <a:gd name="connsiteY61" fmla="*/ 446686 h 4630833"/>
                <a:gd name="connsiteX62" fmla="*/ 1754060 w 4336168"/>
                <a:gd name="connsiteY62" fmla="*/ 283388 h 4630833"/>
                <a:gd name="connsiteX63" fmla="*/ 2044121 w 4336168"/>
                <a:gd name="connsiteY63" fmla="*/ 157906 h 4630833"/>
                <a:gd name="connsiteX64" fmla="*/ 2349287 w 4336168"/>
                <a:gd name="connsiteY64" fmla="*/ 71364 h 4630833"/>
                <a:gd name="connsiteX65" fmla="*/ 2661411 w 4336168"/>
                <a:gd name="connsiteY65" fmla="*/ 21213 h 4630833"/>
                <a:gd name="connsiteX66" fmla="*/ 2818124 w 4336168"/>
                <a:gd name="connsiteY66" fmla="*/ 7146 h 4630833"/>
                <a:gd name="connsiteX67" fmla="*/ 2974728 w 4336168"/>
                <a:gd name="connsiteY67" fmla="*/ 1029 h 4630833"/>
                <a:gd name="connsiteX68" fmla="*/ 3053738 w 4336168"/>
                <a:gd name="connsiteY68" fmla="*/ 111 h 4630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4336168" h="4630833">
                  <a:moveTo>
                    <a:pt x="3053738" y="111"/>
                  </a:moveTo>
                  <a:lnTo>
                    <a:pt x="3093948" y="316"/>
                  </a:lnTo>
                  <a:lnTo>
                    <a:pt x="3134268" y="1743"/>
                  </a:lnTo>
                  <a:cubicBezTo>
                    <a:pt x="3187955" y="3475"/>
                    <a:pt x="3241749" y="7756"/>
                    <a:pt x="3295438" y="13058"/>
                  </a:cubicBezTo>
                  <a:cubicBezTo>
                    <a:pt x="3510076" y="35585"/>
                    <a:pt x="3722324" y="89406"/>
                    <a:pt x="3918813" y="169935"/>
                  </a:cubicBezTo>
                  <a:cubicBezTo>
                    <a:pt x="4017384" y="209689"/>
                    <a:pt x="4111933" y="255763"/>
                    <a:pt x="4203331" y="305405"/>
                  </a:cubicBezTo>
                  <a:lnTo>
                    <a:pt x="4336168" y="386579"/>
                  </a:lnTo>
                  <a:lnTo>
                    <a:pt x="4336168" y="772673"/>
                  </a:lnTo>
                  <a:lnTo>
                    <a:pt x="4270820" y="728127"/>
                  </a:lnTo>
                  <a:cubicBezTo>
                    <a:pt x="4191920" y="677771"/>
                    <a:pt x="4111825" y="630168"/>
                    <a:pt x="4030208" y="587253"/>
                  </a:cubicBezTo>
                  <a:cubicBezTo>
                    <a:pt x="3948699" y="544136"/>
                    <a:pt x="3865886" y="504687"/>
                    <a:pt x="3781010" y="471455"/>
                  </a:cubicBezTo>
                  <a:cubicBezTo>
                    <a:pt x="3611688" y="404384"/>
                    <a:pt x="3435522" y="358818"/>
                    <a:pt x="3254466" y="338024"/>
                  </a:cubicBezTo>
                  <a:cubicBezTo>
                    <a:pt x="3209255" y="333029"/>
                    <a:pt x="3163720" y="328748"/>
                    <a:pt x="3117966" y="326812"/>
                  </a:cubicBezTo>
                  <a:lnTo>
                    <a:pt x="3083625" y="325179"/>
                  </a:lnTo>
                  <a:lnTo>
                    <a:pt x="3049173" y="324366"/>
                  </a:lnTo>
                  <a:cubicBezTo>
                    <a:pt x="3026568" y="323447"/>
                    <a:pt x="3002550" y="323855"/>
                    <a:pt x="2978858" y="323855"/>
                  </a:cubicBezTo>
                  <a:cubicBezTo>
                    <a:pt x="2883983" y="323956"/>
                    <a:pt x="2789434" y="327423"/>
                    <a:pt x="2695862" y="335373"/>
                  </a:cubicBezTo>
                  <a:cubicBezTo>
                    <a:pt x="2602290" y="343223"/>
                    <a:pt x="2509371" y="354945"/>
                    <a:pt x="2417972" y="372070"/>
                  </a:cubicBezTo>
                  <a:cubicBezTo>
                    <a:pt x="2326683" y="389500"/>
                    <a:pt x="2236697" y="411009"/>
                    <a:pt x="2148451" y="437613"/>
                  </a:cubicBezTo>
                  <a:cubicBezTo>
                    <a:pt x="2060204" y="464116"/>
                    <a:pt x="1973588" y="495411"/>
                    <a:pt x="1889690" y="532515"/>
                  </a:cubicBezTo>
                  <a:cubicBezTo>
                    <a:pt x="1805247" y="568599"/>
                    <a:pt x="1723848" y="611411"/>
                    <a:pt x="1644512" y="658098"/>
                  </a:cubicBezTo>
                  <a:cubicBezTo>
                    <a:pt x="1486169" y="751979"/>
                    <a:pt x="1338149" y="865229"/>
                    <a:pt x="1200999" y="992137"/>
                  </a:cubicBezTo>
                  <a:cubicBezTo>
                    <a:pt x="1132531" y="1055744"/>
                    <a:pt x="1066782" y="1122715"/>
                    <a:pt x="1003531" y="1192234"/>
                  </a:cubicBezTo>
                  <a:cubicBezTo>
                    <a:pt x="971688" y="1226790"/>
                    <a:pt x="941150" y="1262568"/>
                    <a:pt x="910394" y="1298347"/>
                  </a:cubicBezTo>
                  <a:cubicBezTo>
                    <a:pt x="880507" y="1334738"/>
                    <a:pt x="850187" y="1370925"/>
                    <a:pt x="821278" y="1408233"/>
                  </a:cubicBezTo>
                  <a:cubicBezTo>
                    <a:pt x="792152" y="1444624"/>
                    <a:pt x="762266" y="1484480"/>
                    <a:pt x="732162" y="1521993"/>
                  </a:cubicBezTo>
                  <a:cubicBezTo>
                    <a:pt x="701950" y="1559810"/>
                    <a:pt x="671302" y="1597219"/>
                    <a:pt x="640548" y="1634323"/>
                  </a:cubicBezTo>
                  <a:cubicBezTo>
                    <a:pt x="579362" y="1708838"/>
                    <a:pt x="516980" y="1781618"/>
                    <a:pt x="457317" y="1855930"/>
                  </a:cubicBezTo>
                  <a:cubicBezTo>
                    <a:pt x="427540" y="1893033"/>
                    <a:pt x="397870" y="1930239"/>
                    <a:pt x="369288" y="1967955"/>
                  </a:cubicBezTo>
                  <a:cubicBezTo>
                    <a:pt x="341141" y="2005976"/>
                    <a:pt x="313211" y="2044100"/>
                    <a:pt x="287128" y="2083243"/>
                  </a:cubicBezTo>
                  <a:cubicBezTo>
                    <a:pt x="260936" y="2122284"/>
                    <a:pt x="235506" y="2161835"/>
                    <a:pt x="212683" y="2202607"/>
                  </a:cubicBezTo>
                  <a:cubicBezTo>
                    <a:pt x="200728" y="2222791"/>
                    <a:pt x="190187" y="2243586"/>
                    <a:pt x="179101" y="2264177"/>
                  </a:cubicBezTo>
                  <a:cubicBezTo>
                    <a:pt x="168886" y="2285072"/>
                    <a:pt x="158127" y="2305867"/>
                    <a:pt x="148890" y="2327172"/>
                  </a:cubicBezTo>
                  <a:cubicBezTo>
                    <a:pt x="109982" y="2411777"/>
                    <a:pt x="81183" y="2500256"/>
                    <a:pt x="61295" y="2590672"/>
                  </a:cubicBezTo>
                  <a:cubicBezTo>
                    <a:pt x="42386" y="2681292"/>
                    <a:pt x="33147" y="2773643"/>
                    <a:pt x="32604" y="2866202"/>
                  </a:cubicBezTo>
                  <a:cubicBezTo>
                    <a:pt x="32495" y="3051925"/>
                    <a:pt x="55643" y="3237650"/>
                    <a:pt x="100853" y="3418074"/>
                  </a:cubicBezTo>
                  <a:cubicBezTo>
                    <a:pt x="123133" y="3508490"/>
                    <a:pt x="151498" y="3597377"/>
                    <a:pt x="184971" y="3684428"/>
                  </a:cubicBezTo>
                  <a:cubicBezTo>
                    <a:pt x="192796" y="3706344"/>
                    <a:pt x="202250" y="3727751"/>
                    <a:pt x="210836" y="3749462"/>
                  </a:cubicBezTo>
                  <a:cubicBezTo>
                    <a:pt x="219421" y="3771175"/>
                    <a:pt x="228985" y="3792479"/>
                    <a:pt x="238440" y="3813783"/>
                  </a:cubicBezTo>
                  <a:lnTo>
                    <a:pt x="252894" y="3845688"/>
                  </a:lnTo>
                  <a:lnTo>
                    <a:pt x="268109" y="3877287"/>
                  </a:lnTo>
                  <a:cubicBezTo>
                    <a:pt x="278215" y="3898287"/>
                    <a:pt x="288432" y="3919284"/>
                    <a:pt x="299409" y="3939978"/>
                  </a:cubicBezTo>
                  <a:cubicBezTo>
                    <a:pt x="341792" y="4023258"/>
                    <a:pt x="389828" y="4103787"/>
                    <a:pt x="440689" y="4182378"/>
                  </a:cubicBezTo>
                  <a:cubicBezTo>
                    <a:pt x="492420" y="4260561"/>
                    <a:pt x="547953" y="4336299"/>
                    <a:pt x="606640" y="4409488"/>
                  </a:cubicBezTo>
                  <a:cubicBezTo>
                    <a:pt x="665381" y="4482677"/>
                    <a:pt x="727435" y="4553292"/>
                    <a:pt x="792425" y="4621205"/>
                  </a:cubicBezTo>
                  <a:lnTo>
                    <a:pt x="802442" y="4630833"/>
                  </a:lnTo>
                  <a:lnTo>
                    <a:pt x="592561" y="4630833"/>
                  </a:lnTo>
                  <a:lnTo>
                    <a:pt x="489377" y="4483185"/>
                  </a:lnTo>
                  <a:cubicBezTo>
                    <a:pt x="437212" y="4401230"/>
                    <a:pt x="388850" y="4317339"/>
                    <a:pt x="344944" y="4231611"/>
                  </a:cubicBezTo>
                  <a:cubicBezTo>
                    <a:pt x="300386" y="4146191"/>
                    <a:pt x="260828" y="4058731"/>
                    <a:pt x="224311" y="3970456"/>
                  </a:cubicBezTo>
                  <a:cubicBezTo>
                    <a:pt x="78901" y="3617049"/>
                    <a:pt x="1413" y="3242136"/>
                    <a:pt x="0" y="2866202"/>
                  </a:cubicBezTo>
                  <a:cubicBezTo>
                    <a:pt x="0" y="2771912"/>
                    <a:pt x="8043" y="2677417"/>
                    <a:pt x="25105" y="2584351"/>
                  </a:cubicBezTo>
                  <a:cubicBezTo>
                    <a:pt x="42928" y="2491285"/>
                    <a:pt x="69446" y="2399444"/>
                    <a:pt x="105200" y="2310863"/>
                  </a:cubicBezTo>
                  <a:cubicBezTo>
                    <a:pt x="140304" y="2221974"/>
                    <a:pt x="184318" y="2136351"/>
                    <a:pt x="232245" y="2053172"/>
                  </a:cubicBezTo>
                  <a:cubicBezTo>
                    <a:pt x="256154" y="2011379"/>
                    <a:pt x="281802" y="1970810"/>
                    <a:pt x="307667" y="1930341"/>
                  </a:cubicBezTo>
                  <a:cubicBezTo>
                    <a:pt x="333533" y="1889873"/>
                    <a:pt x="360049" y="1849915"/>
                    <a:pt x="386893" y="1810161"/>
                  </a:cubicBezTo>
                  <a:lnTo>
                    <a:pt x="548823" y="1573876"/>
                  </a:lnTo>
                  <a:cubicBezTo>
                    <a:pt x="575341" y="1534529"/>
                    <a:pt x="601098" y="1494877"/>
                    <a:pt x="626419" y="1455224"/>
                  </a:cubicBezTo>
                  <a:cubicBezTo>
                    <a:pt x="651959" y="1415266"/>
                    <a:pt x="675434" y="1376225"/>
                    <a:pt x="701081" y="1334534"/>
                  </a:cubicBezTo>
                  <a:cubicBezTo>
                    <a:pt x="751290" y="1252070"/>
                    <a:pt x="804324" y="1170828"/>
                    <a:pt x="861162" y="1091320"/>
                  </a:cubicBezTo>
                  <a:cubicBezTo>
                    <a:pt x="917894" y="1011810"/>
                    <a:pt x="977884" y="933729"/>
                    <a:pt x="1042329" y="858093"/>
                  </a:cubicBezTo>
                  <a:cubicBezTo>
                    <a:pt x="1171765" y="707536"/>
                    <a:pt x="1319348" y="566764"/>
                    <a:pt x="1487799" y="446686"/>
                  </a:cubicBezTo>
                  <a:cubicBezTo>
                    <a:pt x="1571699" y="386340"/>
                    <a:pt x="1661031" y="332010"/>
                    <a:pt x="1754060" y="283388"/>
                  </a:cubicBezTo>
                  <a:cubicBezTo>
                    <a:pt x="1847414" y="235478"/>
                    <a:pt x="1944463" y="193278"/>
                    <a:pt x="2044121" y="157906"/>
                  </a:cubicBezTo>
                  <a:cubicBezTo>
                    <a:pt x="2143778" y="122638"/>
                    <a:pt x="2245936" y="93789"/>
                    <a:pt x="2349287" y="71364"/>
                  </a:cubicBezTo>
                  <a:cubicBezTo>
                    <a:pt x="2452641" y="48939"/>
                    <a:pt x="2556971" y="32935"/>
                    <a:pt x="2661411" y="21213"/>
                  </a:cubicBezTo>
                  <a:cubicBezTo>
                    <a:pt x="2713576" y="14994"/>
                    <a:pt x="2765850" y="11222"/>
                    <a:pt x="2818124" y="7146"/>
                  </a:cubicBezTo>
                  <a:cubicBezTo>
                    <a:pt x="2870290" y="4596"/>
                    <a:pt x="2922672" y="1640"/>
                    <a:pt x="2974728" y="1029"/>
                  </a:cubicBezTo>
                  <a:cubicBezTo>
                    <a:pt x="3000811" y="519"/>
                    <a:pt x="3026568" y="-296"/>
                    <a:pt x="3053738" y="11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58383" name="Group 58382">
            <a:extLst>
              <a:ext uri="{FF2B5EF4-FFF2-40B4-BE49-F238E27FC236}">
                <a16:creationId xmlns:a16="http://schemas.microsoft.com/office/drawing/2014/main" id="{2786ABD8-AB9F-46F2-A7D9-36F1F7338CF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5112326" y="0"/>
            <a:ext cx="4683941" cy="3456291"/>
            <a:chOff x="4345582" y="0"/>
            <a:chExt cx="5069918" cy="3741104"/>
          </a:xfrm>
          <a:solidFill>
            <a:schemeClr val="accent5">
              <a:alpha val="5000"/>
            </a:schemeClr>
          </a:solidFill>
        </p:grpSpPr>
        <p:sp>
          <p:nvSpPr>
            <p:cNvPr id="58384" name="Freeform: Shape 58383">
              <a:extLst>
                <a:ext uri="{FF2B5EF4-FFF2-40B4-BE49-F238E27FC236}">
                  <a16:creationId xmlns:a16="http://schemas.microsoft.com/office/drawing/2014/main" id="{DB26E49F-E19A-487B-A8A4-A26128CFDCC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45582" y="1"/>
              <a:ext cx="5069918" cy="3741103"/>
            </a:xfrm>
            <a:custGeom>
              <a:avLst/>
              <a:gdLst>
                <a:gd name="connsiteX0" fmla="*/ 475344 w 5069918"/>
                <a:gd name="connsiteY0" fmla="*/ 0 h 3741103"/>
                <a:gd name="connsiteX1" fmla="*/ 643707 w 5069918"/>
                <a:gd name="connsiteY1" fmla="*/ 0 h 3741103"/>
                <a:gd name="connsiteX2" fmla="*/ 635672 w 5069918"/>
                <a:gd name="connsiteY2" fmla="*/ 7778 h 3741103"/>
                <a:gd name="connsiteX3" fmla="*/ 486638 w 5069918"/>
                <a:gd name="connsiteY3" fmla="*/ 178818 h 3741103"/>
                <a:gd name="connsiteX4" fmla="*/ 353514 w 5069918"/>
                <a:gd name="connsiteY4" fmla="*/ 362293 h 3741103"/>
                <a:gd name="connsiteX5" fmla="*/ 240181 w 5069918"/>
                <a:gd name="connsiteY5" fmla="*/ 558120 h 3741103"/>
                <a:gd name="connsiteX6" fmla="*/ 215073 w 5069918"/>
                <a:gd name="connsiteY6" fmla="*/ 608766 h 3741103"/>
                <a:gd name="connsiteX7" fmla="*/ 202868 w 5069918"/>
                <a:gd name="connsiteY7" fmla="*/ 634294 h 3741103"/>
                <a:gd name="connsiteX8" fmla="*/ 191273 w 5069918"/>
                <a:gd name="connsiteY8" fmla="*/ 660069 h 3741103"/>
                <a:gd name="connsiteX9" fmla="*/ 169129 w 5069918"/>
                <a:gd name="connsiteY9" fmla="*/ 712032 h 3741103"/>
                <a:gd name="connsiteX10" fmla="*/ 148381 w 5069918"/>
                <a:gd name="connsiteY10" fmla="*/ 764571 h 3741103"/>
                <a:gd name="connsiteX11" fmla="*/ 80903 w 5069918"/>
                <a:gd name="connsiteY11" fmla="*/ 979750 h 3741103"/>
                <a:gd name="connsiteX12" fmla="*/ 26154 w 5069918"/>
                <a:gd name="connsiteY12" fmla="*/ 1425590 h 3741103"/>
                <a:gd name="connsiteX13" fmla="*/ 49170 w 5069918"/>
                <a:gd name="connsiteY13" fmla="*/ 1648182 h 3741103"/>
                <a:gd name="connsiteX14" fmla="*/ 119437 w 5069918"/>
                <a:gd name="connsiteY14" fmla="*/ 1861055 h 3741103"/>
                <a:gd name="connsiteX15" fmla="*/ 143672 w 5069918"/>
                <a:gd name="connsiteY15" fmla="*/ 1911947 h 3741103"/>
                <a:gd name="connsiteX16" fmla="*/ 170611 w 5069918"/>
                <a:gd name="connsiteY16" fmla="*/ 1961687 h 3741103"/>
                <a:gd name="connsiteX17" fmla="*/ 230330 w 5069918"/>
                <a:gd name="connsiteY17" fmla="*/ 2058118 h 3741103"/>
                <a:gd name="connsiteX18" fmla="*/ 296237 w 5069918"/>
                <a:gd name="connsiteY18" fmla="*/ 2151255 h 3741103"/>
                <a:gd name="connsiteX19" fmla="*/ 366853 w 5069918"/>
                <a:gd name="connsiteY19" fmla="*/ 2241757 h 3741103"/>
                <a:gd name="connsiteX20" fmla="*/ 513838 w 5069918"/>
                <a:gd name="connsiteY20" fmla="*/ 2420786 h 3741103"/>
                <a:gd name="connsiteX21" fmla="*/ 587330 w 5069918"/>
                <a:gd name="connsiteY21" fmla="*/ 2511534 h 3741103"/>
                <a:gd name="connsiteX22" fmla="*/ 658817 w 5069918"/>
                <a:gd name="connsiteY22" fmla="*/ 2603437 h 3741103"/>
                <a:gd name="connsiteX23" fmla="*/ 730305 w 5069918"/>
                <a:gd name="connsiteY23" fmla="*/ 2692210 h 3741103"/>
                <a:gd name="connsiteX24" fmla="*/ 805018 w 5069918"/>
                <a:gd name="connsiteY24" fmla="*/ 2777936 h 3741103"/>
                <a:gd name="connsiteX25" fmla="*/ 963424 w 5069918"/>
                <a:gd name="connsiteY25" fmla="*/ 2939588 h 3741103"/>
                <a:gd name="connsiteX26" fmla="*/ 1319204 w 5069918"/>
                <a:gd name="connsiteY26" fmla="*/ 3209447 h 3741103"/>
                <a:gd name="connsiteX27" fmla="*/ 1515882 w 5069918"/>
                <a:gd name="connsiteY27" fmla="*/ 3310902 h 3741103"/>
                <a:gd name="connsiteX28" fmla="*/ 1723456 w 5069918"/>
                <a:gd name="connsiteY28" fmla="*/ 3387570 h 3741103"/>
                <a:gd name="connsiteX29" fmla="*/ 1939662 w 5069918"/>
                <a:gd name="connsiteY29" fmla="*/ 3440520 h 3741103"/>
                <a:gd name="connsiteX30" fmla="*/ 2162581 w 5069918"/>
                <a:gd name="connsiteY30" fmla="*/ 3470167 h 3741103"/>
                <a:gd name="connsiteX31" fmla="*/ 2389597 w 5069918"/>
                <a:gd name="connsiteY31" fmla="*/ 3479472 h 3741103"/>
                <a:gd name="connsiteX32" fmla="*/ 2446002 w 5069918"/>
                <a:gd name="connsiteY32" fmla="*/ 3479059 h 3741103"/>
                <a:gd name="connsiteX33" fmla="*/ 2473639 w 5069918"/>
                <a:gd name="connsiteY33" fmla="*/ 3478402 h 3741103"/>
                <a:gd name="connsiteX34" fmla="*/ 2501187 w 5069918"/>
                <a:gd name="connsiteY34" fmla="*/ 3477083 h 3741103"/>
                <a:gd name="connsiteX35" fmla="*/ 2610685 w 5069918"/>
                <a:gd name="connsiteY35" fmla="*/ 3468025 h 3741103"/>
                <a:gd name="connsiteX36" fmla="*/ 3033071 w 5069918"/>
                <a:gd name="connsiteY36" fmla="*/ 3360230 h 3741103"/>
                <a:gd name="connsiteX37" fmla="*/ 3232974 w 5069918"/>
                <a:gd name="connsiteY37" fmla="*/ 3266681 h 3741103"/>
                <a:gd name="connsiteX38" fmla="*/ 3425990 w 5069918"/>
                <a:gd name="connsiteY38" fmla="*/ 3152873 h 3741103"/>
                <a:gd name="connsiteX39" fmla="*/ 3613601 w 5069918"/>
                <a:gd name="connsiteY39" fmla="*/ 3024078 h 3741103"/>
                <a:gd name="connsiteX40" fmla="*/ 3706185 w 5069918"/>
                <a:gd name="connsiteY40" fmla="*/ 2955893 h 3741103"/>
                <a:gd name="connsiteX41" fmla="*/ 3799729 w 5069918"/>
                <a:gd name="connsiteY41" fmla="*/ 2885155 h 3741103"/>
                <a:gd name="connsiteX42" fmla="*/ 4175561 w 5069918"/>
                <a:gd name="connsiteY42" fmla="*/ 2606072 h 3741103"/>
                <a:gd name="connsiteX43" fmla="*/ 4517132 w 5069918"/>
                <a:gd name="connsiteY43" fmla="*/ 2312331 h 3741103"/>
                <a:gd name="connsiteX44" fmla="*/ 4659758 w 5069918"/>
                <a:gd name="connsiteY44" fmla="*/ 2148703 h 3741103"/>
                <a:gd name="connsiteX45" fmla="*/ 4773178 w 5069918"/>
                <a:gd name="connsiteY45" fmla="*/ 1969674 h 3741103"/>
                <a:gd name="connsiteX46" fmla="*/ 4892092 w 5069918"/>
                <a:gd name="connsiteY46" fmla="*/ 1567562 h 3741103"/>
                <a:gd name="connsiteX47" fmla="*/ 4898804 w 5069918"/>
                <a:gd name="connsiteY47" fmla="*/ 1460754 h 3741103"/>
                <a:gd name="connsiteX48" fmla="*/ 4899153 w 5069918"/>
                <a:gd name="connsiteY48" fmla="*/ 1406239 h 3741103"/>
                <a:gd name="connsiteX49" fmla="*/ 4898456 w 5069918"/>
                <a:gd name="connsiteY49" fmla="*/ 1350735 h 3741103"/>
                <a:gd name="connsiteX50" fmla="*/ 4886774 w 5069918"/>
                <a:gd name="connsiteY50" fmla="*/ 1128886 h 3741103"/>
                <a:gd name="connsiteX51" fmla="*/ 4815896 w 5069918"/>
                <a:gd name="connsiteY51" fmla="*/ 689221 h 3741103"/>
                <a:gd name="connsiteX52" fmla="*/ 4673183 w 5069918"/>
                <a:gd name="connsiteY52" fmla="*/ 264874 h 3741103"/>
                <a:gd name="connsiteX53" fmla="*/ 4625496 w 5069918"/>
                <a:gd name="connsiteY53" fmla="*/ 162925 h 3741103"/>
                <a:gd name="connsiteX54" fmla="*/ 4572490 w 5069918"/>
                <a:gd name="connsiteY54" fmla="*/ 63364 h 3741103"/>
                <a:gd name="connsiteX55" fmla="*/ 4532299 w 5069918"/>
                <a:gd name="connsiteY55" fmla="*/ 0 h 3741103"/>
                <a:gd name="connsiteX56" fmla="*/ 4626680 w 5069918"/>
                <a:gd name="connsiteY56" fmla="*/ 0 h 3741103"/>
                <a:gd name="connsiteX57" fmla="*/ 4643978 w 5069918"/>
                <a:gd name="connsiteY57" fmla="*/ 26636 h 3741103"/>
                <a:gd name="connsiteX58" fmla="*/ 4700644 w 5069918"/>
                <a:gd name="connsiteY58" fmla="*/ 128338 h 3741103"/>
                <a:gd name="connsiteX59" fmla="*/ 4753214 w 5069918"/>
                <a:gd name="connsiteY59" fmla="*/ 232016 h 3741103"/>
                <a:gd name="connsiteX60" fmla="*/ 4921297 w 5069918"/>
                <a:gd name="connsiteY60" fmla="*/ 663363 h 3741103"/>
                <a:gd name="connsiteX61" fmla="*/ 5027482 w 5069918"/>
                <a:gd name="connsiteY61" fmla="*/ 1112991 h 3741103"/>
                <a:gd name="connsiteX62" fmla="*/ 5058082 w 5069918"/>
                <a:gd name="connsiteY62" fmla="*/ 1342088 h 3741103"/>
                <a:gd name="connsiteX63" fmla="*/ 5063486 w 5069918"/>
                <a:gd name="connsiteY63" fmla="*/ 1399651 h 3741103"/>
                <a:gd name="connsiteX64" fmla="*/ 5067846 w 5069918"/>
                <a:gd name="connsiteY64" fmla="*/ 1458284 h 3741103"/>
                <a:gd name="connsiteX65" fmla="*/ 5069414 w 5069918"/>
                <a:gd name="connsiteY65" fmla="*/ 1577772 h 3741103"/>
                <a:gd name="connsiteX66" fmla="*/ 5040732 w 5069918"/>
                <a:gd name="connsiteY66" fmla="*/ 1817822 h 3741103"/>
                <a:gd name="connsiteX67" fmla="*/ 4964102 w 5069918"/>
                <a:gd name="connsiteY67" fmla="*/ 2050871 h 3741103"/>
                <a:gd name="connsiteX68" fmla="*/ 4689486 w 5069918"/>
                <a:gd name="connsiteY68" fmla="*/ 2458008 h 3741103"/>
                <a:gd name="connsiteX69" fmla="*/ 4333792 w 5069918"/>
                <a:gd name="connsiteY69" fmla="*/ 2784606 h 3741103"/>
                <a:gd name="connsiteX70" fmla="*/ 3965197 w 5069918"/>
                <a:gd name="connsiteY70" fmla="*/ 3076041 h 3741103"/>
                <a:gd name="connsiteX71" fmla="*/ 3873745 w 5069918"/>
                <a:gd name="connsiteY71" fmla="*/ 3149167 h 3741103"/>
                <a:gd name="connsiteX72" fmla="*/ 3779416 w 5069918"/>
                <a:gd name="connsiteY72" fmla="*/ 3222705 h 3741103"/>
                <a:gd name="connsiteX73" fmla="*/ 3582739 w 5069918"/>
                <a:gd name="connsiteY73" fmla="*/ 3364594 h 3741103"/>
                <a:gd name="connsiteX74" fmla="*/ 3371851 w 5069918"/>
                <a:gd name="connsiteY74" fmla="*/ 3494377 h 3741103"/>
                <a:gd name="connsiteX75" fmla="*/ 3143615 w 5069918"/>
                <a:gd name="connsiteY75" fmla="*/ 3603819 h 3741103"/>
                <a:gd name="connsiteX76" fmla="*/ 2643552 w 5069918"/>
                <a:gd name="connsiteY76" fmla="*/ 3730555 h 3741103"/>
                <a:gd name="connsiteX77" fmla="*/ 2514264 w 5069918"/>
                <a:gd name="connsiteY77" fmla="*/ 3739696 h 3741103"/>
                <a:gd name="connsiteX78" fmla="*/ 2481920 w 5069918"/>
                <a:gd name="connsiteY78" fmla="*/ 3740849 h 3741103"/>
                <a:gd name="connsiteX79" fmla="*/ 2449664 w 5069918"/>
                <a:gd name="connsiteY79" fmla="*/ 3741014 h 3741103"/>
                <a:gd name="connsiteX80" fmla="*/ 2386284 w 5069918"/>
                <a:gd name="connsiteY80" fmla="*/ 3740273 h 3741103"/>
                <a:gd name="connsiteX81" fmla="*/ 2260658 w 5069918"/>
                <a:gd name="connsiteY81" fmla="*/ 3735331 h 3741103"/>
                <a:gd name="connsiteX82" fmla="*/ 2134945 w 5069918"/>
                <a:gd name="connsiteY82" fmla="*/ 3723967 h 3741103"/>
                <a:gd name="connsiteX83" fmla="*/ 1884564 w 5069918"/>
                <a:gd name="connsiteY83" fmla="*/ 3683451 h 3741103"/>
                <a:gd name="connsiteX84" fmla="*/ 1639764 w 5069918"/>
                <a:gd name="connsiteY84" fmla="*/ 3613537 h 3741103"/>
                <a:gd name="connsiteX85" fmla="*/ 1407081 w 5069918"/>
                <a:gd name="connsiteY85" fmla="*/ 3512164 h 3741103"/>
                <a:gd name="connsiteX86" fmla="*/ 1193491 w 5069918"/>
                <a:gd name="connsiteY86" fmla="*/ 3380240 h 3741103"/>
                <a:gd name="connsiteX87" fmla="*/ 836141 w 5069918"/>
                <a:gd name="connsiteY87" fmla="*/ 3047878 h 3741103"/>
                <a:gd name="connsiteX88" fmla="*/ 690812 w 5069918"/>
                <a:gd name="connsiteY88" fmla="*/ 2859461 h 3741103"/>
                <a:gd name="connsiteX89" fmla="*/ 562397 w 5069918"/>
                <a:gd name="connsiteY89" fmla="*/ 2662976 h 3741103"/>
                <a:gd name="connsiteX90" fmla="*/ 502504 w 5069918"/>
                <a:gd name="connsiteY90" fmla="*/ 2565474 h 3741103"/>
                <a:gd name="connsiteX91" fmla="*/ 440258 w 5069918"/>
                <a:gd name="connsiteY91" fmla="*/ 2469619 h 3741103"/>
                <a:gd name="connsiteX92" fmla="*/ 310360 w 5069918"/>
                <a:gd name="connsiteY92" fmla="*/ 2278732 h 3741103"/>
                <a:gd name="connsiteX93" fmla="*/ 246806 w 5069918"/>
                <a:gd name="connsiteY93" fmla="*/ 2181642 h 3741103"/>
                <a:gd name="connsiteX94" fmla="*/ 186303 w 5069918"/>
                <a:gd name="connsiteY94" fmla="*/ 2082411 h 3741103"/>
                <a:gd name="connsiteX95" fmla="*/ 84390 w 5069918"/>
                <a:gd name="connsiteY95" fmla="*/ 1874231 h 3741103"/>
                <a:gd name="connsiteX96" fmla="*/ 20139 w 5069918"/>
                <a:gd name="connsiteY96" fmla="*/ 1653288 h 3741103"/>
                <a:gd name="connsiteX97" fmla="*/ 0 w 5069918"/>
                <a:gd name="connsiteY97" fmla="*/ 1425590 h 3741103"/>
                <a:gd name="connsiteX98" fmla="*/ 179939 w 5069918"/>
                <a:gd name="connsiteY98" fmla="*/ 533498 h 3741103"/>
                <a:gd name="connsiteX99" fmla="*/ 276709 w 5069918"/>
                <a:gd name="connsiteY99" fmla="*/ 322519 h 3741103"/>
                <a:gd name="connsiteX100" fmla="*/ 392571 w 5069918"/>
                <a:gd name="connsiteY100" fmla="*/ 119280 h 374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5069918" h="3741103">
                  <a:moveTo>
                    <a:pt x="475344" y="0"/>
                  </a:moveTo>
                  <a:lnTo>
                    <a:pt x="643707" y="0"/>
                  </a:lnTo>
                  <a:lnTo>
                    <a:pt x="635672" y="7778"/>
                  </a:lnTo>
                  <a:cubicBezTo>
                    <a:pt x="583538" y="62643"/>
                    <a:pt x="533759" y="119691"/>
                    <a:pt x="486638" y="178818"/>
                  </a:cubicBezTo>
                  <a:cubicBezTo>
                    <a:pt x="439560" y="237945"/>
                    <a:pt x="395012" y="299131"/>
                    <a:pt x="353514" y="362293"/>
                  </a:cubicBezTo>
                  <a:cubicBezTo>
                    <a:pt x="312714" y="425784"/>
                    <a:pt x="274180" y="490841"/>
                    <a:pt x="240181" y="558120"/>
                  </a:cubicBezTo>
                  <a:cubicBezTo>
                    <a:pt x="231376" y="574838"/>
                    <a:pt x="223180" y="591801"/>
                    <a:pt x="215073" y="608766"/>
                  </a:cubicBezTo>
                  <a:lnTo>
                    <a:pt x="202868" y="634294"/>
                  </a:lnTo>
                  <a:lnTo>
                    <a:pt x="191273" y="660069"/>
                  </a:lnTo>
                  <a:cubicBezTo>
                    <a:pt x="183688" y="677280"/>
                    <a:pt x="176016" y="694491"/>
                    <a:pt x="169129" y="712032"/>
                  </a:cubicBezTo>
                  <a:cubicBezTo>
                    <a:pt x="162242" y="729572"/>
                    <a:pt x="154658" y="746866"/>
                    <a:pt x="148381" y="764571"/>
                  </a:cubicBezTo>
                  <a:cubicBezTo>
                    <a:pt x="121529" y="834897"/>
                    <a:pt x="98775" y="906706"/>
                    <a:pt x="80903" y="979750"/>
                  </a:cubicBezTo>
                  <a:cubicBezTo>
                    <a:pt x="44636" y="1125509"/>
                    <a:pt x="26067" y="1275550"/>
                    <a:pt x="26154" y="1425590"/>
                  </a:cubicBezTo>
                  <a:cubicBezTo>
                    <a:pt x="26590" y="1500365"/>
                    <a:pt x="34001" y="1574973"/>
                    <a:pt x="49170" y="1648182"/>
                  </a:cubicBezTo>
                  <a:cubicBezTo>
                    <a:pt x="65124" y="1721226"/>
                    <a:pt x="88226" y="1792705"/>
                    <a:pt x="119437" y="1861055"/>
                  </a:cubicBezTo>
                  <a:cubicBezTo>
                    <a:pt x="126847" y="1878267"/>
                    <a:pt x="135478" y="1895066"/>
                    <a:pt x="143672" y="1911947"/>
                  </a:cubicBezTo>
                  <a:cubicBezTo>
                    <a:pt x="152565" y="1928582"/>
                    <a:pt x="161021" y="1945381"/>
                    <a:pt x="170611" y="1961687"/>
                  </a:cubicBezTo>
                  <a:cubicBezTo>
                    <a:pt x="188919" y="1994626"/>
                    <a:pt x="209319" y="2026578"/>
                    <a:pt x="230330" y="2058118"/>
                  </a:cubicBezTo>
                  <a:cubicBezTo>
                    <a:pt x="251253" y="2089740"/>
                    <a:pt x="273658" y="2120539"/>
                    <a:pt x="296237" y="2151255"/>
                  </a:cubicBezTo>
                  <a:cubicBezTo>
                    <a:pt x="319165" y="2181725"/>
                    <a:pt x="342966" y="2211782"/>
                    <a:pt x="366853" y="2241757"/>
                  </a:cubicBezTo>
                  <a:cubicBezTo>
                    <a:pt x="414714" y="2301791"/>
                    <a:pt x="464756" y="2360588"/>
                    <a:pt x="513838" y="2420786"/>
                  </a:cubicBezTo>
                  <a:cubicBezTo>
                    <a:pt x="538509" y="2450761"/>
                    <a:pt x="563094" y="2480983"/>
                    <a:pt x="587330" y="2511534"/>
                  </a:cubicBezTo>
                  <a:cubicBezTo>
                    <a:pt x="611479" y="2541839"/>
                    <a:pt x="635453" y="2574038"/>
                    <a:pt x="658817" y="2603437"/>
                  </a:cubicBezTo>
                  <a:cubicBezTo>
                    <a:pt x="682008" y="2633577"/>
                    <a:pt x="706330" y="2662811"/>
                    <a:pt x="730305" y="2692210"/>
                  </a:cubicBezTo>
                  <a:cubicBezTo>
                    <a:pt x="754977" y="2721115"/>
                    <a:pt x="779474" y="2750019"/>
                    <a:pt x="805018" y="2777936"/>
                  </a:cubicBezTo>
                  <a:cubicBezTo>
                    <a:pt x="855757" y="2834098"/>
                    <a:pt x="908500" y="2888202"/>
                    <a:pt x="963424" y="2939588"/>
                  </a:cubicBezTo>
                  <a:cubicBezTo>
                    <a:pt x="1073444" y="3042113"/>
                    <a:pt x="1192183" y="3133604"/>
                    <a:pt x="1319204" y="3209447"/>
                  </a:cubicBezTo>
                  <a:cubicBezTo>
                    <a:pt x="1382846" y="3247164"/>
                    <a:pt x="1448143" y="3281751"/>
                    <a:pt x="1515882" y="3310902"/>
                  </a:cubicBezTo>
                  <a:cubicBezTo>
                    <a:pt x="1583184" y="3340877"/>
                    <a:pt x="1652666" y="3366159"/>
                    <a:pt x="1723456" y="3387570"/>
                  </a:cubicBezTo>
                  <a:cubicBezTo>
                    <a:pt x="1794246" y="3409063"/>
                    <a:pt x="1866431" y="3426439"/>
                    <a:pt x="1939662" y="3440520"/>
                  </a:cubicBezTo>
                  <a:cubicBezTo>
                    <a:pt x="2012981" y="3454355"/>
                    <a:pt x="2087519" y="3463825"/>
                    <a:pt x="2162581" y="3470167"/>
                  </a:cubicBezTo>
                  <a:cubicBezTo>
                    <a:pt x="2237643" y="3476589"/>
                    <a:pt x="2313489" y="3479390"/>
                    <a:pt x="2389597" y="3479472"/>
                  </a:cubicBezTo>
                  <a:cubicBezTo>
                    <a:pt x="2408602" y="3479472"/>
                    <a:pt x="2427869" y="3479801"/>
                    <a:pt x="2446002" y="3479059"/>
                  </a:cubicBezTo>
                  <a:lnTo>
                    <a:pt x="2473639" y="3478402"/>
                  </a:lnTo>
                  <a:lnTo>
                    <a:pt x="2501187" y="3477083"/>
                  </a:lnTo>
                  <a:cubicBezTo>
                    <a:pt x="2537890" y="3475519"/>
                    <a:pt x="2574418" y="3472060"/>
                    <a:pt x="2610685" y="3468025"/>
                  </a:cubicBezTo>
                  <a:cubicBezTo>
                    <a:pt x="2755926" y="3451226"/>
                    <a:pt x="2897244" y="3414415"/>
                    <a:pt x="3033071" y="3360230"/>
                  </a:cubicBezTo>
                  <a:cubicBezTo>
                    <a:pt x="3101158" y="3333383"/>
                    <a:pt x="3167589" y="3301514"/>
                    <a:pt x="3232974" y="3266681"/>
                  </a:cubicBezTo>
                  <a:cubicBezTo>
                    <a:pt x="3298446" y="3232011"/>
                    <a:pt x="3362697" y="3193554"/>
                    <a:pt x="3425990" y="3152873"/>
                  </a:cubicBezTo>
                  <a:cubicBezTo>
                    <a:pt x="3489282" y="3112110"/>
                    <a:pt x="3551529" y="3068712"/>
                    <a:pt x="3613601" y="3024078"/>
                  </a:cubicBezTo>
                  <a:cubicBezTo>
                    <a:pt x="3644549" y="3001762"/>
                    <a:pt x="3675411" y="2978868"/>
                    <a:pt x="3706185" y="2955893"/>
                  </a:cubicBezTo>
                  <a:lnTo>
                    <a:pt x="3799729" y="2885155"/>
                  </a:lnTo>
                  <a:cubicBezTo>
                    <a:pt x="3926402" y="2790205"/>
                    <a:pt x="4053597" y="2699374"/>
                    <a:pt x="4175561" y="2606072"/>
                  </a:cubicBezTo>
                  <a:cubicBezTo>
                    <a:pt x="4297526" y="2512852"/>
                    <a:pt x="4414084" y="2416833"/>
                    <a:pt x="4517132" y="2312331"/>
                  </a:cubicBezTo>
                  <a:cubicBezTo>
                    <a:pt x="4568480" y="2259956"/>
                    <a:pt x="4616604" y="2205689"/>
                    <a:pt x="4659758" y="2148703"/>
                  </a:cubicBezTo>
                  <a:cubicBezTo>
                    <a:pt x="4702650" y="2091634"/>
                    <a:pt x="4741184" y="2032096"/>
                    <a:pt x="4773178" y="1969674"/>
                  </a:cubicBezTo>
                  <a:cubicBezTo>
                    <a:pt x="4837865" y="1845080"/>
                    <a:pt x="4877446" y="1709038"/>
                    <a:pt x="4892092" y="1567562"/>
                  </a:cubicBezTo>
                  <a:cubicBezTo>
                    <a:pt x="4895666" y="1532233"/>
                    <a:pt x="4897845" y="1496576"/>
                    <a:pt x="4898804" y="1460754"/>
                  </a:cubicBezTo>
                  <a:cubicBezTo>
                    <a:pt x="4899066" y="1442884"/>
                    <a:pt x="4899414" y="1425015"/>
                    <a:pt x="4899153" y="1406239"/>
                  </a:cubicBezTo>
                  <a:cubicBezTo>
                    <a:pt x="4898979" y="1387711"/>
                    <a:pt x="4899066" y="1369263"/>
                    <a:pt x="4898456" y="1350735"/>
                  </a:cubicBezTo>
                  <a:cubicBezTo>
                    <a:pt x="4896974" y="1276703"/>
                    <a:pt x="4893226" y="1202753"/>
                    <a:pt x="4886774" y="1128886"/>
                  </a:cubicBezTo>
                  <a:cubicBezTo>
                    <a:pt x="4873610" y="981232"/>
                    <a:pt x="4851030" y="833991"/>
                    <a:pt x="4815896" y="689221"/>
                  </a:cubicBezTo>
                  <a:cubicBezTo>
                    <a:pt x="4780676" y="544533"/>
                    <a:pt x="4733860" y="402068"/>
                    <a:pt x="4673183" y="264874"/>
                  </a:cubicBezTo>
                  <a:cubicBezTo>
                    <a:pt x="4658101" y="230533"/>
                    <a:pt x="4642147" y="196605"/>
                    <a:pt x="4625496" y="162925"/>
                  </a:cubicBezTo>
                  <a:cubicBezTo>
                    <a:pt x="4608583" y="129326"/>
                    <a:pt x="4590885" y="96222"/>
                    <a:pt x="4572490" y="63364"/>
                  </a:cubicBezTo>
                  <a:lnTo>
                    <a:pt x="4532299" y="0"/>
                  </a:lnTo>
                  <a:lnTo>
                    <a:pt x="4626680" y="0"/>
                  </a:lnTo>
                  <a:lnTo>
                    <a:pt x="4643978" y="26636"/>
                  </a:lnTo>
                  <a:cubicBezTo>
                    <a:pt x="4663594" y="60152"/>
                    <a:pt x="4682598" y="94080"/>
                    <a:pt x="4700644" y="128338"/>
                  </a:cubicBezTo>
                  <a:cubicBezTo>
                    <a:pt x="4718866" y="162595"/>
                    <a:pt x="4736476" y="197100"/>
                    <a:pt x="4753214" y="232016"/>
                  </a:cubicBezTo>
                  <a:cubicBezTo>
                    <a:pt x="4820082" y="371681"/>
                    <a:pt x="4875964" y="515957"/>
                    <a:pt x="4921297" y="663363"/>
                  </a:cubicBezTo>
                  <a:cubicBezTo>
                    <a:pt x="4966630" y="810687"/>
                    <a:pt x="5002460" y="960975"/>
                    <a:pt x="5027482" y="1112991"/>
                  </a:cubicBezTo>
                  <a:cubicBezTo>
                    <a:pt x="5040123" y="1189000"/>
                    <a:pt x="5050323" y="1265421"/>
                    <a:pt x="5058082" y="1342088"/>
                  </a:cubicBezTo>
                  <a:cubicBezTo>
                    <a:pt x="5060261" y="1361276"/>
                    <a:pt x="5061743" y="1380464"/>
                    <a:pt x="5063486" y="1399651"/>
                  </a:cubicBezTo>
                  <a:cubicBezTo>
                    <a:pt x="5065318" y="1418591"/>
                    <a:pt x="5066625" y="1438437"/>
                    <a:pt x="5067846" y="1458284"/>
                  </a:cubicBezTo>
                  <a:cubicBezTo>
                    <a:pt x="5069851" y="1497894"/>
                    <a:pt x="5070461" y="1537751"/>
                    <a:pt x="5069414" y="1577772"/>
                  </a:cubicBezTo>
                  <a:cubicBezTo>
                    <a:pt x="5067060" y="1657734"/>
                    <a:pt x="5057820" y="1738272"/>
                    <a:pt x="5040732" y="1817822"/>
                  </a:cubicBezTo>
                  <a:cubicBezTo>
                    <a:pt x="5023123" y="1897289"/>
                    <a:pt x="4997578" y="1975686"/>
                    <a:pt x="4964102" y="2050871"/>
                  </a:cubicBezTo>
                  <a:cubicBezTo>
                    <a:pt x="4897409" y="2201736"/>
                    <a:pt x="4799942" y="2338271"/>
                    <a:pt x="4689486" y="2458008"/>
                  </a:cubicBezTo>
                  <a:cubicBezTo>
                    <a:pt x="4579116" y="2578485"/>
                    <a:pt x="4456716" y="2684139"/>
                    <a:pt x="4333792" y="2784606"/>
                  </a:cubicBezTo>
                  <a:cubicBezTo>
                    <a:pt x="4210520" y="2884908"/>
                    <a:pt x="4085853" y="2979775"/>
                    <a:pt x="3965197" y="3076041"/>
                  </a:cubicBezTo>
                  <a:lnTo>
                    <a:pt x="3873745" y="3149167"/>
                  </a:lnTo>
                  <a:cubicBezTo>
                    <a:pt x="3842621" y="3173790"/>
                    <a:pt x="3811325" y="3198413"/>
                    <a:pt x="3779416" y="3222705"/>
                  </a:cubicBezTo>
                  <a:cubicBezTo>
                    <a:pt x="3715863" y="3271374"/>
                    <a:pt x="3650652" y="3319055"/>
                    <a:pt x="3582739" y="3364594"/>
                  </a:cubicBezTo>
                  <a:cubicBezTo>
                    <a:pt x="3514913" y="3410051"/>
                    <a:pt x="3445170" y="3454190"/>
                    <a:pt x="3371851" y="3494377"/>
                  </a:cubicBezTo>
                  <a:cubicBezTo>
                    <a:pt x="3298533" y="3534481"/>
                    <a:pt x="3222687" y="3571703"/>
                    <a:pt x="3143615" y="3603819"/>
                  </a:cubicBezTo>
                  <a:cubicBezTo>
                    <a:pt x="2985994" y="3668876"/>
                    <a:pt x="2815732" y="3712356"/>
                    <a:pt x="2643552" y="3730555"/>
                  </a:cubicBezTo>
                  <a:cubicBezTo>
                    <a:pt x="2600484" y="3734838"/>
                    <a:pt x="2557331" y="3738297"/>
                    <a:pt x="2514264" y="3739696"/>
                  </a:cubicBezTo>
                  <a:lnTo>
                    <a:pt x="2481920" y="3740849"/>
                  </a:lnTo>
                  <a:lnTo>
                    <a:pt x="2449664" y="3741014"/>
                  </a:lnTo>
                  <a:cubicBezTo>
                    <a:pt x="2427869" y="3741343"/>
                    <a:pt x="2407207" y="3740685"/>
                    <a:pt x="2386284" y="3740273"/>
                  </a:cubicBezTo>
                  <a:cubicBezTo>
                    <a:pt x="2344525" y="3739779"/>
                    <a:pt x="2302505" y="3737391"/>
                    <a:pt x="2260658" y="3735331"/>
                  </a:cubicBezTo>
                  <a:cubicBezTo>
                    <a:pt x="2218725" y="3732038"/>
                    <a:pt x="2176791" y="3728991"/>
                    <a:pt x="2134945" y="3723967"/>
                  </a:cubicBezTo>
                  <a:cubicBezTo>
                    <a:pt x="2051165" y="3714497"/>
                    <a:pt x="1967473" y="3701568"/>
                    <a:pt x="1884564" y="3683451"/>
                  </a:cubicBezTo>
                  <a:cubicBezTo>
                    <a:pt x="1801657" y="3665335"/>
                    <a:pt x="1719708" y="3642029"/>
                    <a:pt x="1639764" y="3613537"/>
                  </a:cubicBezTo>
                  <a:cubicBezTo>
                    <a:pt x="1559820" y="3584961"/>
                    <a:pt x="1481969" y="3550869"/>
                    <a:pt x="1407081" y="3512164"/>
                  </a:cubicBezTo>
                  <a:cubicBezTo>
                    <a:pt x="1332455" y="3472884"/>
                    <a:pt x="1260794" y="3428992"/>
                    <a:pt x="1193491" y="3380240"/>
                  </a:cubicBezTo>
                  <a:cubicBezTo>
                    <a:pt x="1058362" y="3283233"/>
                    <a:pt x="939973" y="3169508"/>
                    <a:pt x="836141" y="3047878"/>
                  </a:cubicBezTo>
                  <a:cubicBezTo>
                    <a:pt x="784444" y="2986774"/>
                    <a:pt x="736321" y="2923695"/>
                    <a:pt x="690812" y="2859461"/>
                  </a:cubicBezTo>
                  <a:cubicBezTo>
                    <a:pt x="645217" y="2795229"/>
                    <a:pt x="602674" y="2729596"/>
                    <a:pt x="562397" y="2662976"/>
                  </a:cubicBezTo>
                  <a:cubicBezTo>
                    <a:pt x="541823" y="2629295"/>
                    <a:pt x="522992" y="2597755"/>
                    <a:pt x="502504" y="2565474"/>
                  </a:cubicBezTo>
                  <a:cubicBezTo>
                    <a:pt x="482192" y="2533440"/>
                    <a:pt x="461530" y="2501406"/>
                    <a:pt x="440258" y="2469619"/>
                  </a:cubicBezTo>
                  <a:lnTo>
                    <a:pt x="310360" y="2278732"/>
                  </a:lnTo>
                  <a:cubicBezTo>
                    <a:pt x="288826" y="2246616"/>
                    <a:pt x="267555" y="2214335"/>
                    <a:pt x="246806" y="2181642"/>
                  </a:cubicBezTo>
                  <a:cubicBezTo>
                    <a:pt x="226057" y="2148949"/>
                    <a:pt x="205483" y="2116174"/>
                    <a:pt x="186303" y="2082411"/>
                  </a:cubicBezTo>
                  <a:cubicBezTo>
                    <a:pt x="147857" y="2015213"/>
                    <a:pt x="112550" y="1946041"/>
                    <a:pt x="84390" y="1874231"/>
                  </a:cubicBezTo>
                  <a:cubicBezTo>
                    <a:pt x="55708" y="1802669"/>
                    <a:pt x="34436" y="1728473"/>
                    <a:pt x="20139" y="1653288"/>
                  </a:cubicBezTo>
                  <a:cubicBezTo>
                    <a:pt x="6452" y="1578103"/>
                    <a:pt x="0" y="1501764"/>
                    <a:pt x="0" y="1425590"/>
                  </a:cubicBezTo>
                  <a:cubicBezTo>
                    <a:pt x="1133" y="1121885"/>
                    <a:pt x="63293" y="819004"/>
                    <a:pt x="179939" y="533498"/>
                  </a:cubicBezTo>
                  <a:cubicBezTo>
                    <a:pt x="209232" y="462183"/>
                    <a:pt x="240965" y="391527"/>
                    <a:pt x="276709" y="322519"/>
                  </a:cubicBezTo>
                  <a:cubicBezTo>
                    <a:pt x="311930" y="253262"/>
                    <a:pt x="350725" y="185489"/>
                    <a:pt x="392571" y="11928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385" name="Freeform: Shape 58384">
              <a:extLst>
                <a:ext uri="{FF2B5EF4-FFF2-40B4-BE49-F238E27FC236}">
                  <a16:creationId xmlns:a16="http://schemas.microsoft.com/office/drawing/2014/main" id="{58E67742-7BE5-458C-BC8D-9EE8557636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62838" y="1"/>
              <a:ext cx="4960548" cy="3526297"/>
            </a:xfrm>
            <a:custGeom>
              <a:avLst/>
              <a:gdLst>
                <a:gd name="connsiteX0" fmla="*/ 542883 w 4960548"/>
                <a:gd name="connsiteY0" fmla="*/ 0 h 3526297"/>
                <a:gd name="connsiteX1" fmla="*/ 826658 w 4960548"/>
                <a:gd name="connsiteY1" fmla="*/ 0 h 3526297"/>
                <a:gd name="connsiteX2" fmla="*/ 730698 w 4960548"/>
                <a:gd name="connsiteY2" fmla="*/ 89329 h 3526297"/>
                <a:gd name="connsiteX3" fmla="*/ 590295 w 4960548"/>
                <a:gd name="connsiteY3" fmla="*/ 244485 h 3526297"/>
                <a:gd name="connsiteX4" fmla="*/ 357524 w 4960548"/>
                <a:gd name="connsiteY4" fmla="*/ 587307 h 3526297"/>
                <a:gd name="connsiteX5" fmla="*/ 199554 w 4960548"/>
                <a:gd name="connsiteY5" fmla="*/ 966280 h 3526297"/>
                <a:gd name="connsiteX6" fmla="*/ 142104 w 4960548"/>
                <a:gd name="connsiteY6" fmla="*/ 1370286 h 3526297"/>
                <a:gd name="connsiteX7" fmla="*/ 166339 w 4960548"/>
                <a:gd name="connsiteY7" fmla="*/ 1568090 h 3526297"/>
                <a:gd name="connsiteX8" fmla="*/ 237914 w 4960548"/>
                <a:gd name="connsiteY8" fmla="*/ 1753129 h 3526297"/>
                <a:gd name="connsiteX9" fmla="*/ 287868 w 4960548"/>
                <a:gd name="connsiteY9" fmla="*/ 1840255 h 3526297"/>
                <a:gd name="connsiteX10" fmla="*/ 345232 w 4960548"/>
                <a:gd name="connsiteY10" fmla="*/ 1924581 h 3526297"/>
                <a:gd name="connsiteX11" fmla="*/ 477745 w 4960548"/>
                <a:gd name="connsiteY11" fmla="*/ 2087551 h 3526297"/>
                <a:gd name="connsiteX12" fmla="*/ 621156 w 4960548"/>
                <a:gd name="connsiteY12" fmla="*/ 2251756 h 3526297"/>
                <a:gd name="connsiteX13" fmla="*/ 692469 w 4960548"/>
                <a:gd name="connsiteY13" fmla="*/ 2337482 h 3526297"/>
                <a:gd name="connsiteX14" fmla="*/ 726731 w 4960548"/>
                <a:gd name="connsiteY14" fmla="*/ 2379562 h 3526297"/>
                <a:gd name="connsiteX15" fmla="*/ 760295 w 4960548"/>
                <a:gd name="connsiteY15" fmla="*/ 2419831 h 3526297"/>
                <a:gd name="connsiteX16" fmla="*/ 1048685 w 4960548"/>
                <a:gd name="connsiteY16" fmla="*/ 2717443 h 3526297"/>
                <a:gd name="connsiteX17" fmla="*/ 1202035 w 4960548"/>
                <a:gd name="connsiteY17" fmla="*/ 2851344 h 3526297"/>
                <a:gd name="connsiteX18" fmla="*/ 1362620 w 4960548"/>
                <a:gd name="connsiteY18" fmla="*/ 2974785 h 3526297"/>
                <a:gd name="connsiteX19" fmla="*/ 1721364 w 4960548"/>
                <a:gd name="connsiteY19" fmla="*/ 3170036 h 3526297"/>
                <a:gd name="connsiteX20" fmla="*/ 1922052 w 4960548"/>
                <a:gd name="connsiteY20" fmla="*/ 3225210 h 3526297"/>
                <a:gd name="connsiteX21" fmla="*/ 1973488 w 4960548"/>
                <a:gd name="connsiteY21" fmla="*/ 3234928 h 3526297"/>
                <a:gd name="connsiteX22" fmla="*/ 2025360 w 4960548"/>
                <a:gd name="connsiteY22" fmla="*/ 3243080 h 3526297"/>
                <a:gd name="connsiteX23" fmla="*/ 2130063 w 4960548"/>
                <a:gd name="connsiteY23" fmla="*/ 3254774 h 3526297"/>
                <a:gd name="connsiteX24" fmla="*/ 2182719 w 4960548"/>
                <a:gd name="connsiteY24" fmla="*/ 3258562 h 3526297"/>
                <a:gd name="connsiteX25" fmla="*/ 2235551 w 4960548"/>
                <a:gd name="connsiteY25" fmla="*/ 3261197 h 3526297"/>
                <a:gd name="connsiteX26" fmla="*/ 2288556 w 4960548"/>
                <a:gd name="connsiteY26" fmla="*/ 3262350 h 3526297"/>
                <a:gd name="connsiteX27" fmla="*/ 2341648 w 4960548"/>
                <a:gd name="connsiteY27" fmla="*/ 3262103 h 3526297"/>
                <a:gd name="connsiteX28" fmla="*/ 2368238 w 4960548"/>
                <a:gd name="connsiteY28" fmla="*/ 3261856 h 3526297"/>
                <a:gd name="connsiteX29" fmla="*/ 2393869 w 4960548"/>
                <a:gd name="connsiteY29" fmla="*/ 3260785 h 3526297"/>
                <a:gd name="connsiteX30" fmla="*/ 2419413 w 4960548"/>
                <a:gd name="connsiteY30" fmla="*/ 3259550 h 3526297"/>
                <a:gd name="connsiteX31" fmla="*/ 2444869 w 4960548"/>
                <a:gd name="connsiteY31" fmla="*/ 3257574 h 3526297"/>
                <a:gd name="connsiteX32" fmla="*/ 2545824 w 4960548"/>
                <a:gd name="connsiteY32" fmla="*/ 3245798 h 3526297"/>
                <a:gd name="connsiteX33" fmla="*/ 2930373 w 4960548"/>
                <a:gd name="connsiteY33" fmla="*/ 3126555 h 3526297"/>
                <a:gd name="connsiteX34" fmla="*/ 3285631 w 4960548"/>
                <a:gd name="connsiteY34" fmla="*/ 2917552 h 3526297"/>
                <a:gd name="connsiteX35" fmla="*/ 3371764 w 4960548"/>
                <a:gd name="connsiteY35" fmla="*/ 2856120 h 3526297"/>
                <a:gd name="connsiteX36" fmla="*/ 3457898 w 4960548"/>
                <a:gd name="connsiteY36" fmla="*/ 2792628 h 3526297"/>
                <a:gd name="connsiteX37" fmla="*/ 3632344 w 4960548"/>
                <a:gd name="connsiteY37" fmla="*/ 2660869 h 3526297"/>
                <a:gd name="connsiteX38" fmla="*/ 3990915 w 4960548"/>
                <a:gd name="connsiteY38" fmla="*/ 2405832 h 3526297"/>
                <a:gd name="connsiteX39" fmla="*/ 4324988 w 4960548"/>
                <a:gd name="connsiteY39" fmla="*/ 2152196 h 3526297"/>
                <a:gd name="connsiteX40" fmla="*/ 4592106 w 4960548"/>
                <a:gd name="connsiteY40" fmla="*/ 1861501 h 3526297"/>
                <a:gd name="connsiteX41" fmla="*/ 4683122 w 4960548"/>
                <a:gd name="connsiteY41" fmla="*/ 1692521 h 3526297"/>
                <a:gd name="connsiteX42" fmla="*/ 4738568 w 4960548"/>
                <a:gd name="connsiteY42" fmla="*/ 1507893 h 3526297"/>
                <a:gd name="connsiteX43" fmla="*/ 4753912 w 4960548"/>
                <a:gd name="connsiteY43" fmla="*/ 1411050 h 3526297"/>
                <a:gd name="connsiteX44" fmla="*/ 4756440 w 4960548"/>
                <a:gd name="connsiteY44" fmla="*/ 1386509 h 3526297"/>
                <a:gd name="connsiteX45" fmla="*/ 4758358 w 4960548"/>
                <a:gd name="connsiteY45" fmla="*/ 1361475 h 3526297"/>
                <a:gd name="connsiteX46" fmla="*/ 4761148 w 4960548"/>
                <a:gd name="connsiteY46" fmla="*/ 1309759 h 3526297"/>
                <a:gd name="connsiteX47" fmla="*/ 4756354 w 4960548"/>
                <a:gd name="connsiteY47" fmla="*/ 1102980 h 3526297"/>
                <a:gd name="connsiteX48" fmla="*/ 4725578 w 4960548"/>
                <a:gd name="connsiteY48" fmla="*/ 898753 h 3526297"/>
                <a:gd name="connsiteX49" fmla="*/ 4673358 w 4960548"/>
                <a:gd name="connsiteY49" fmla="*/ 699384 h 3526297"/>
                <a:gd name="connsiteX50" fmla="*/ 4538491 w 4960548"/>
                <a:gd name="connsiteY50" fmla="*/ 312754 h 3526297"/>
                <a:gd name="connsiteX51" fmla="*/ 4446604 w 4960548"/>
                <a:gd name="connsiteY51" fmla="*/ 129196 h 3526297"/>
                <a:gd name="connsiteX52" fmla="*/ 4419840 w 4960548"/>
                <a:gd name="connsiteY52" fmla="*/ 85222 h 3526297"/>
                <a:gd name="connsiteX53" fmla="*/ 4391680 w 4960548"/>
                <a:gd name="connsiteY53" fmla="*/ 42071 h 3526297"/>
                <a:gd name="connsiteX54" fmla="*/ 4361930 w 4960548"/>
                <a:gd name="connsiteY54" fmla="*/ 0 h 3526297"/>
                <a:gd name="connsiteX55" fmla="*/ 4588871 w 4960548"/>
                <a:gd name="connsiteY55" fmla="*/ 0 h 3526297"/>
                <a:gd name="connsiteX56" fmla="*/ 4613640 w 4960548"/>
                <a:gd name="connsiteY56" fmla="*/ 38859 h 3526297"/>
                <a:gd name="connsiteX57" fmla="*/ 4724445 w 4960548"/>
                <a:gd name="connsiteY57" fmla="*/ 234687 h 3526297"/>
                <a:gd name="connsiteX58" fmla="*/ 4876138 w 4960548"/>
                <a:gd name="connsiteY58" fmla="*/ 653022 h 3526297"/>
                <a:gd name="connsiteX59" fmla="*/ 4911707 w 4960548"/>
                <a:gd name="connsiteY59" fmla="*/ 870671 h 3526297"/>
                <a:gd name="connsiteX60" fmla="*/ 4934810 w 4960548"/>
                <a:gd name="connsiteY60" fmla="*/ 1088487 h 3526297"/>
                <a:gd name="connsiteX61" fmla="*/ 4953206 w 4960548"/>
                <a:gd name="connsiteY61" fmla="*/ 1306301 h 3526297"/>
                <a:gd name="connsiteX62" fmla="*/ 4956954 w 4960548"/>
                <a:gd name="connsiteY62" fmla="*/ 1360899 h 3526297"/>
                <a:gd name="connsiteX63" fmla="*/ 4958610 w 4960548"/>
                <a:gd name="connsiteY63" fmla="*/ 1388980 h 3526297"/>
                <a:gd name="connsiteX64" fmla="*/ 4959830 w 4960548"/>
                <a:gd name="connsiteY64" fmla="*/ 1417555 h 3526297"/>
                <a:gd name="connsiteX65" fmla="*/ 4958174 w 4960548"/>
                <a:gd name="connsiteY65" fmla="*/ 1532680 h 3526297"/>
                <a:gd name="connsiteX66" fmla="*/ 4834030 w 4960548"/>
                <a:gd name="connsiteY66" fmla="*/ 1984861 h 3526297"/>
                <a:gd name="connsiteX67" fmla="*/ 4558106 w 4960548"/>
                <a:gd name="connsiteY67" fmla="*/ 2368857 h 3526297"/>
                <a:gd name="connsiteX68" fmla="*/ 4389936 w 4960548"/>
                <a:gd name="connsiteY68" fmla="*/ 2528945 h 3526297"/>
                <a:gd name="connsiteX69" fmla="*/ 4214618 w 4960548"/>
                <a:gd name="connsiteY69" fmla="*/ 2674457 h 3526297"/>
                <a:gd name="connsiteX70" fmla="*/ 3858489 w 4960548"/>
                <a:gd name="connsiteY70" fmla="*/ 2936658 h 3526297"/>
                <a:gd name="connsiteX71" fmla="*/ 3768868 w 4960548"/>
                <a:gd name="connsiteY71" fmla="*/ 3000643 h 3526297"/>
                <a:gd name="connsiteX72" fmla="*/ 3676806 w 4960548"/>
                <a:gd name="connsiteY72" fmla="*/ 3065040 h 3526297"/>
                <a:gd name="connsiteX73" fmla="*/ 3582477 w 4960548"/>
                <a:gd name="connsiteY73" fmla="*/ 3128614 h 3526297"/>
                <a:gd name="connsiteX74" fmla="*/ 3485185 w 4960548"/>
                <a:gd name="connsiteY74" fmla="*/ 3190377 h 3526297"/>
                <a:gd name="connsiteX75" fmla="*/ 3280923 w 4960548"/>
                <a:gd name="connsiteY75" fmla="*/ 3306325 h 3526297"/>
                <a:gd name="connsiteX76" fmla="*/ 3061230 w 4960548"/>
                <a:gd name="connsiteY76" fmla="*/ 3404897 h 3526297"/>
                <a:gd name="connsiteX77" fmla="*/ 2583137 w 4960548"/>
                <a:gd name="connsiteY77" fmla="*/ 3518292 h 3526297"/>
                <a:gd name="connsiteX78" fmla="*/ 2460038 w 4960548"/>
                <a:gd name="connsiteY78" fmla="*/ 3525622 h 3526297"/>
                <a:gd name="connsiteX79" fmla="*/ 2429264 w 4960548"/>
                <a:gd name="connsiteY79" fmla="*/ 3526280 h 3526297"/>
                <a:gd name="connsiteX80" fmla="*/ 2398576 w 4960548"/>
                <a:gd name="connsiteY80" fmla="*/ 3526116 h 3526297"/>
                <a:gd name="connsiteX81" fmla="*/ 2367977 w 4960548"/>
                <a:gd name="connsiteY81" fmla="*/ 3525786 h 3526297"/>
                <a:gd name="connsiteX82" fmla="*/ 2338249 w 4960548"/>
                <a:gd name="connsiteY82" fmla="*/ 3524716 h 3526297"/>
                <a:gd name="connsiteX83" fmla="*/ 2100770 w 4960548"/>
                <a:gd name="connsiteY83" fmla="*/ 3506845 h 3526297"/>
                <a:gd name="connsiteX84" fmla="*/ 1864776 w 4960548"/>
                <a:gd name="connsiteY84" fmla="*/ 3467483 h 3526297"/>
                <a:gd name="connsiteX85" fmla="*/ 1632964 w 4960548"/>
                <a:gd name="connsiteY85" fmla="*/ 3405803 h 3526297"/>
                <a:gd name="connsiteX86" fmla="*/ 1189219 w 4960548"/>
                <a:gd name="connsiteY86" fmla="*/ 3220352 h 3526297"/>
                <a:gd name="connsiteX87" fmla="*/ 815305 w 4960548"/>
                <a:gd name="connsiteY87" fmla="*/ 2931634 h 3526297"/>
                <a:gd name="connsiteX88" fmla="*/ 663699 w 4960548"/>
                <a:gd name="connsiteY88" fmla="*/ 2757877 h 3526297"/>
                <a:gd name="connsiteX89" fmla="*/ 531274 w 4960548"/>
                <a:gd name="connsiteY89" fmla="*/ 2573907 h 3526297"/>
                <a:gd name="connsiteX90" fmla="*/ 500325 w 4960548"/>
                <a:gd name="connsiteY90" fmla="*/ 2527051 h 3526297"/>
                <a:gd name="connsiteX91" fmla="*/ 470771 w 4960548"/>
                <a:gd name="connsiteY91" fmla="*/ 2481594 h 3526297"/>
                <a:gd name="connsiteX92" fmla="*/ 412448 w 4960548"/>
                <a:gd name="connsiteY92" fmla="*/ 2393479 h 3526297"/>
                <a:gd name="connsiteX93" fmla="*/ 291616 w 4960548"/>
                <a:gd name="connsiteY93" fmla="*/ 2213464 h 3526297"/>
                <a:gd name="connsiteX94" fmla="*/ 173662 w 4960548"/>
                <a:gd name="connsiteY94" fmla="*/ 2023154 h 3526297"/>
                <a:gd name="connsiteX95" fmla="*/ 120483 w 4960548"/>
                <a:gd name="connsiteY95" fmla="*/ 1922276 h 3526297"/>
                <a:gd name="connsiteX96" fmla="*/ 75324 w 4960548"/>
                <a:gd name="connsiteY96" fmla="*/ 1816703 h 3526297"/>
                <a:gd name="connsiteX97" fmla="*/ 40713 w 4960548"/>
                <a:gd name="connsiteY97" fmla="*/ 1707179 h 3526297"/>
                <a:gd name="connsiteX98" fmla="*/ 27811 w 4960548"/>
                <a:gd name="connsiteY98" fmla="*/ 1651346 h 3526297"/>
                <a:gd name="connsiteX99" fmla="*/ 22144 w 4960548"/>
                <a:gd name="connsiteY99" fmla="*/ 1623346 h 3526297"/>
                <a:gd name="connsiteX100" fmla="*/ 17436 w 4960548"/>
                <a:gd name="connsiteY100" fmla="*/ 1595265 h 3526297"/>
                <a:gd name="connsiteX101" fmla="*/ 0 w 4960548"/>
                <a:gd name="connsiteY101" fmla="*/ 1370286 h 3526297"/>
                <a:gd name="connsiteX102" fmla="*/ 48385 w 4960548"/>
                <a:gd name="connsiteY102" fmla="*/ 931939 h 3526297"/>
                <a:gd name="connsiteX103" fmla="*/ 193801 w 4960548"/>
                <a:gd name="connsiteY103" fmla="*/ 511957 h 3526297"/>
                <a:gd name="connsiteX104" fmla="*/ 431660 w 4960548"/>
                <a:gd name="connsiteY104" fmla="*/ 131379 h 3526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4960548" h="3526297">
                  <a:moveTo>
                    <a:pt x="542883" y="0"/>
                  </a:moveTo>
                  <a:lnTo>
                    <a:pt x="826658" y="0"/>
                  </a:lnTo>
                  <a:lnTo>
                    <a:pt x="730698" y="89329"/>
                  </a:lnTo>
                  <a:cubicBezTo>
                    <a:pt x="681528" y="139120"/>
                    <a:pt x="634626" y="190876"/>
                    <a:pt x="590295" y="244485"/>
                  </a:cubicBezTo>
                  <a:cubicBezTo>
                    <a:pt x="501458" y="351540"/>
                    <a:pt x="423083" y="466336"/>
                    <a:pt x="357524" y="587307"/>
                  </a:cubicBezTo>
                  <a:cubicBezTo>
                    <a:pt x="291965" y="708196"/>
                    <a:pt x="237391" y="834767"/>
                    <a:pt x="199554" y="966280"/>
                  </a:cubicBezTo>
                  <a:cubicBezTo>
                    <a:pt x="161632" y="1097463"/>
                    <a:pt x="142016" y="1233833"/>
                    <a:pt x="142104" y="1370286"/>
                  </a:cubicBezTo>
                  <a:cubicBezTo>
                    <a:pt x="142888" y="1437319"/>
                    <a:pt x="149862" y="1503858"/>
                    <a:pt x="166339" y="1568090"/>
                  </a:cubicBezTo>
                  <a:cubicBezTo>
                    <a:pt x="182555" y="1632405"/>
                    <a:pt x="207750" y="1693921"/>
                    <a:pt x="237914" y="1753129"/>
                  </a:cubicBezTo>
                  <a:cubicBezTo>
                    <a:pt x="253170" y="1782693"/>
                    <a:pt x="270084" y="1811680"/>
                    <a:pt x="287868" y="1840255"/>
                  </a:cubicBezTo>
                  <a:cubicBezTo>
                    <a:pt x="305914" y="1868748"/>
                    <a:pt x="325181" y="1896830"/>
                    <a:pt x="345232" y="1924581"/>
                  </a:cubicBezTo>
                  <a:cubicBezTo>
                    <a:pt x="385858" y="1979920"/>
                    <a:pt x="431017" y="2033612"/>
                    <a:pt x="477745" y="2087551"/>
                  </a:cubicBezTo>
                  <a:cubicBezTo>
                    <a:pt x="524474" y="2141573"/>
                    <a:pt x="573294" y="2195594"/>
                    <a:pt x="621156" y="2251756"/>
                  </a:cubicBezTo>
                  <a:cubicBezTo>
                    <a:pt x="645130" y="2279755"/>
                    <a:pt x="668843" y="2308412"/>
                    <a:pt x="692469" y="2337482"/>
                  </a:cubicBezTo>
                  <a:lnTo>
                    <a:pt x="726731" y="2379562"/>
                  </a:lnTo>
                  <a:cubicBezTo>
                    <a:pt x="737977" y="2392986"/>
                    <a:pt x="748700" y="2406738"/>
                    <a:pt x="760295" y="2419831"/>
                  </a:cubicBezTo>
                  <a:cubicBezTo>
                    <a:pt x="850788" y="2526392"/>
                    <a:pt x="948952" y="2624470"/>
                    <a:pt x="1048685" y="2717443"/>
                  </a:cubicBezTo>
                  <a:cubicBezTo>
                    <a:pt x="1098814" y="2763724"/>
                    <a:pt x="1149814" y="2808439"/>
                    <a:pt x="1202035" y="2851344"/>
                  </a:cubicBezTo>
                  <a:cubicBezTo>
                    <a:pt x="1254256" y="2894248"/>
                    <a:pt x="1307435" y="2935752"/>
                    <a:pt x="1362620" y="2974785"/>
                  </a:cubicBezTo>
                  <a:cubicBezTo>
                    <a:pt x="1472554" y="3053017"/>
                    <a:pt x="1591118" y="3122932"/>
                    <a:pt x="1721364" y="3170036"/>
                  </a:cubicBezTo>
                  <a:cubicBezTo>
                    <a:pt x="1786314" y="3193588"/>
                    <a:pt x="1853617" y="3211622"/>
                    <a:pt x="1922052" y="3225210"/>
                  </a:cubicBezTo>
                  <a:cubicBezTo>
                    <a:pt x="1939227" y="3228422"/>
                    <a:pt x="1956227" y="3232128"/>
                    <a:pt x="1973488" y="3234928"/>
                  </a:cubicBezTo>
                  <a:lnTo>
                    <a:pt x="2025360" y="3243080"/>
                  </a:lnTo>
                  <a:cubicBezTo>
                    <a:pt x="2060145" y="3247445"/>
                    <a:pt x="2094930" y="3252056"/>
                    <a:pt x="2130063" y="3254774"/>
                  </a:cubicBezTo>
                  <a:cubicBezTo>
                    <a:pt x="2147587" y="3256338"/>
                    <a:pt x="2165109" y="3257821"/>
                    <a:pt x="2182719" y="3258562"/>
                  </a:cubicBezTo>
                  <a:cubicBezTo>
                    <a:pt x="2200330" y="3259385"/>
                    <a:pt x="2217853" y="3260703"/>
                    <a:pt x="2235551" y="3261197"/>
                  </a:cubicBezTo>
                  <a:lnTo>
                    <a:pt x="2288556" y="3262350"/>
                  </a:lnTo>
                  <a:cubicBezTo>
                    <a:pt x="2306166" y="3262761"/>
                    <a:pt x="2323951" y="3262185"/>
                    <a:pt x="2341648" y="3262103"/>
                  </a:cubicBezTo>
                  <a:lnTo>
                    <a:pt x="2368238" y="3261856"/>
                  </a:lnTo>
                  <a:cubicBezTo>
                    <a:pt x="2376869" y="3261609"/>
                    <a:pt x="2385325" y="3261115"/>
                    <a:pt x="2393869" y="3260785"/>
                  </a:cubicBezTo>
                  <a:cubicBezTo>
                    <a:pt x="2402412" y="3260373"/>
                    <a:pt x="2410956" y="3260127"/>
                    <a:pt x="2419413" y="3259550"/>
                  </a:cubicBezTo>
                  <a:lnTo>
                    <a:pt x="2444869" y="3257574"/>
                  </a:lnTo>
                  <a:cubicBezTo>
                    <a:pt x="2478782" y="3255021"/>
                    <a:pt x="2512434" y="3250739"/>
                    <a:pt x="2545824" y="3245798"/>
                  </a:cubicBezTo>
                  <a:cubicBezTo>
                    <a:pt x="2679470" y="3224881"/>
                    <a:pt x="2807973" y="3183954"/>
                    <a:pt x="2930373" y="3126555"/>
                  </a:cubicBezTo>
                  <a:cubicBezTo>
                    <a:pt x="3053210" y="3069817"/>
                    <a:pt x="3170118" y="2997184"/>
                    <a:pt x="3285631" y="2917552"/>
                  </a:cubicBezTo>
                  <a:cubicBezTo>
                    <a:pt x="3314487" y="2897706"/>
                    <a:pt x="3343169" y="2876954"/>
                    <a:pt x="3371764" y="2856120"/>
                  </a:cubicBezTo>
                  <a:cubicBezTo>
                    <a:pt x="3400534" y="2835285"/>
                    <a:pt x="3429216" y="2814121"/>
                    <a:pt x="3457898" y="2792628"/>
                  </a:cubicBezTo>
                  <a:lnTo>
                    <a:pt x="3632344" y="2660869"/>
                  </a:lnTo>
                  <a:cubicBezTo>
                    <a:pt x="3752043" y="2571190"/>
                    <a:pt x="3872873" y="2487687"/>
                    <a:pt x="3990915" y="2405832"/>
                  </a:cubicBezTo>
                  <a:cubicBezTo>
                    <a:pt x="4108869" y="2323976"/>
                    <a:pt x="4222378" y="2241297"/>
                    <a:pt x="4324988" y="2152196"/>
                  </a:cubicBezTo>
                  <a:cubicBezTo>
                    <a:pt x="4427598" y="2063258"/>
                    <a:pt x="4520270" y="1968474"/>
                    <a:pt x="4592106" y="1861501"/>
                  </a:cubicBezTo>
                  <a:cubicBezTo>
                    <a:pt x="4628024" y="1808057"/>
                    <a:pt x="4658712" y="1751730"/>
                    <a:pt x="4683122" y="1692521"/>
                  </a:cubicBezTo>
                  <a:cubicBezTo>
                    <a:pt x="4707706" y="1633393"/>
                    <a:pt x="4725404" y="1571467"/>
                    <a:pt x="4738568" y="1507893"/>
                  </a:cubicBezTo>
                  <a:cubicBezTo>
                    <a:pt x="4745106" y="1476106"/>
                    <a:pt x="4750338" y="1443742"/>
                    <a:pt x="4753912" y="1411050"/>
                  </a:cubicBezTo>
                  <a:cubicBezTo>
                    <a:pt x="4754958" y="1402897"/>
                    <a:pt x="4755656" y="1394662"/>
                    <a:pt x="4756440" y="1386509"/>
                  </a:cubicBezTo>
                  <a:cubicBezTo>
                    <a:pt x="4757138" y="1378274"/>
                    <a:pt x="4758010" y="1370204"/>
                    <a:pt x="4758358" y="1361475"/>
                  </a:cubicBezTo>
                  <a:lnTo>
                    <a:pt x="4761148" y="1309759"/>
                  </a:lnTo>
                  <a:cubicBezTo>
                    <a:pt x="4763676" y="1240751"/>
                    <a:pt x="4762106" y="1171659"/>
                    <a:pt x="4756354" y="1102980"/>
                  </a:cubicBezTo>
                  <a:cubicBezTo>
                    <a:pt x="4750774" y="1034218"/>
                    <a:pt x="4740050" y="966033"/>
                    <a:pt x="4725578" y="898753"/>
                  </a:cubicBezTo>
                  <a:cubicBezTo>
                    <a:pt x="4710932" y="831473"/>
                    <a:pt x="4692624" y="765100"/>
                    <a:pt x="4673358" y="699384"/>
                  </a:cubicBezTo>
                  <a:cubicBezTo>
                    <a:pt x="4634912" y="568037"/>
                    <a:pt x="4592456" y="438419"/>
                    <a:pt x="4538491" y="312754"/>
                  </a:cubicBezTo>
                  <a:cubicBezTo>
                    <a:pt x="4511464" y="250003"/>
                    <a:pt x="4481301" y="188406"/>
                    <a:pt x="4446604" y="129196"/>
                  </a:cubicBezTo>
                  <a:cubicBezTo>
                    <a:pt x="4438147" y="114291"/>
                    <a:pt x="4428819" y="99798"/>
                    <a:pt x="4419840" y="85222"/>
                  </a:cubicBezTo>
                  <a:cubicBezTo>
                    <a:pt x="4410598" y="70728"/>
                    <a:pt x="4401008" y="56482"/>
                    <a:pt x="4391680" y="42071"/>
                  </a:cubicBezTo>
                  <a:lnTo>
                    <a:pt x="4361930" y="0"/>
                  </a:lnTo>
                  <a:lnTo>
                    <a:pt x="4588871" y="0"/>
                  </a:lnTo>
                  <a:lnTo>
                    <a:pt x="4613640" y="38859"/>
                  </a:lnTo>
                  <a:cubicBezTo>
                    <a:pt x="4653306" y="102762"/>
                    <a:pt x="4690706" y="167901"/>
                    <a:pt x="4724445" y="234687"/>
                  </a:cubicBezTo>
                  <a:cubicBezTo>
                    <a:pt x="4792096" y="368257"/>
                    <a:pt x="4844230" y="508828"/>
                    <a:pt x="4876138" y="653022"/>
                  </a:cubicBezTo>
                  <a:cubicBezTo>
                    <a:pt x="4892005" y="725161"/>
                    <a:pt x="4903077" y="797874"/>
                    <a:pt x="4911707" y="870671"/>
                  </a:cubicBezTo>
                  <a:cubicBezTo>
                    <a:pt x="4920513" y="943386"/>
                    <a:pt x="4927574" y="1016019"/>
                    <a:pt x="4934810" y="1088487"/>
                  </a:cubicBezTo>
                  <a:cubicBezTo>
                    <a:pt x="4941697" y="1161036"/>
                    <a:pt x="4947799" y="1233586"/>
                    <a:pt x="4953206" y="1306301"/>
                  </a:cubicBezTo>
                  <a:lnTo>
                    <a:pt x="4956954" y="1360899"/>
                  </a:lnTo>
                  <a:cubicBezTo>
                    <a:pt x="4957651" y="1369875"/>
                    <a:pt x="4958087" y="1379510"/>
                    <a:pt x="4958610" y="1388980"/>
                  </a:cubicBezTo>
                  <a:cubicBezTo>
                    <a:pt x="4959133" y="1398450"/>
                    <a:pt x="4959656" y="1408003"/>
                    <a:pt x="4959830" y="1417555"/>
                  </a:cubicBezTo>
                  <a:cubicBezTo>
                    <a:pt x="4961138" y="1455683"/>
                    <a:pt x="4960702" y="1494140"/>
                    <a:pt x="4958174" y="1532680"/>
                  </a:cubicBezTo>
                  <a:cubicBezTo>
                    <a:pt x="4948760" y="1686920"/>
                    <a:pt x="4904908" y="1842314"/>
                    <a:pt x="4834030" y="1984861"/>
                  </a:cubicBezTo>
                  <a:cubicBezTo>
                    <a:pt x="4763328" y="2127820"/>
                    <a:pt x="4665860" y="2256121"/>
                    <a:pt x="4558106" y="2368857"/>
                  </a:cubicBezTo>
                  <a:cubicBezTo>
                    <a:pt x="4504230" y="2425432"/>
                    <a:pt x="4447650" y="2478465"/>
                    <a:pt x="4389936" y="2528945"/>
                  </a:cubicBezTo>
                  <a:cubicBezTo>
                    <a:pt x="4332223" y="2579425"/>
                    <a:pt x="4273726" y="2628011"/>
                    <a:pt x="4214618" y="2674457"/>
                  </a:cubicBezTo>
                  <a:cubicBezTo>
                    <a:pt x="4096664" y="2767759"/>
                    <a:pt x="3976094" y="2852826"/>
                    <a:pt x="3858489" y="2936658"/>
                  </a:cubicBezTo>
                  <a:lnTo>
                    <a:pt x="3768868" y="3000643"/>
                  </a:lnTo>
                  <a:cubicBezTo>
                    <a:pt x="3738530" y="3022136"/>
                    <a:pt x="3707929" y="3043794"/>
                    <a:pt x="3676806" y="3065040"/>
                  </a:cubicBezTo>
                  <a:cubicBezTo>
                    <a:pt x="3645770" y="3086369"/>
                    <a:pt x="3614386" y="3107615"/>
                    <a:pt x="3582477" y="3128614"/>
                  </a:cubicBezTo>
                  <a:cubicBezTo>
                    <a:pt x="3550483" y="3149449"/>
                    <a:pt x="3518226" y="3170118"/>
                    <a:pt x="3485185" y="3190377"/>
                  </a:cubicBezTo>
                  <a:cubicBezTo>
                    <a:pt x="3419452" y="3230975"/>
                    <a:pt x="3351625" y="3270338"/>
                    <a:pt x="3280923" y="3306325"/>
                  </a:cubicBezTo>
                  <a:cubicBezTo>
                    <a:pt x="3210307" y="3342476"/>
                    <a:pt x="3137251" y="3376074"/>
                    <a:pt x="3061230" y="3404897"/>
                  </a:cubicBezTo>
                  <a:cubicBezTo>
                    <a:pt x="2909886" y="3463366"/>
                    <a:pt x="2747295" y="3502810"/>
                    <a:pt x="2583137" y="3518292"/>
                  </a:cubicBezTo>
                  <a:cubicBezTo>
                    <a:pt x="2542075" y="3521999"/>
                    <a:pt x="2501013" y="3524798"/>
                    <a:pt x="2460038" y="3525622"/>
                  </a:cubicBezTo>
                  <a:lnTo>
                    <a:pt x="2429264" y="3526280"/>
                  </a:lnTo>
                  <a:cubicBezTo>
                    <a:pt x="2419064" y="3526363"/>
                    <a:pt x="2408777" y="3526116"/>
                    <a:pt x="2398576" y="3526116"/>
                  </a:cubicBezTo>
                  <a:lnTo>
                    <a:pt x="2367977" y="3525786"/>
                  </a:lnTo>
                  <a:lnTo>
                    <a:pt x="2338249" y="3524716"/>
                  </a:lnTo>
                  <a:cubicBezTo>
                    <a:pt x="2259089" y="3522327"/>
                    <a:pt x="2179756" y="3516399"/>
                    <a:pt x="2100770" y="3506845"/>
                  </a:cubicBezTo>
                  <a:cubicBezTo>
                    <a:pt x="2021699" y="3497787"/>
                    <a:pt x="1942801" y="3484776"/>
                    <a:pt x="1864776" y="3467483"/>
                  </a:cubicBezTo>
                  <a:cubicBezTo>
                    <a:pt x="1786836" y="3450025"/>
                    <a:pt x="1709508" y="3429355"/>
                    <a:pt x="1632964" y="3405803"/>
                  </a:cubicBezTo>
                  <a:cubicBezTo>
                    <a:pt x="1480138" y="3358288"/>
                    <a:pt x="1329055" y="3299160"/>
                    <a:pt x="1189219" y="3220352"/>
                  </a:cubicBezTo>
                  <a:cubicBezTo>
                    <a:pt x="1049296" y="3141708"/>
                    <a:pt x="924367" y="3041982"/>
                    <a:pt x="815305" y="2931634"/>
                  </a:cubicBezTo>
                  <a:cubicBezTo>
                    <a:pt x="760469" y="2876542"/>
                    <a:pt x="710603" y="2817909"/>
                    <a:pt x="663699" y="2757877"/>
                  </a:cubicBezTo>
                  <a:cubicBezTo>
                    <a:pt x="617059" y="2697597"/>
                    <a:pt x="572684" y="2636411"/>
                    <a:pt x="531274" y="2573907"/>
                  </a:cubicBezTo>
                  <a:cubicBezTo>
                    <a:pt x="520638" y="2558426"/>
                    <a:pt x="510612" y="2542697"/>
                    <a:pt x="500325" y="2527051"/>
                  </a:cubicBezTo>
                  <a:lnTo>
                    <a:pt x="470771" y="2481594"/>
                  </a:lnTo>
                  <a:cubicBezTo>
                    <a:pt x="451853" y="2452195"/>
                    <a:pt x="432238" y="2423043"/>
                    <a:pt x="412448" y="2393479"/>
                  </a:cubicBezTo>
                  <a:lnTo>
                    <a:pt x="291616" y="2213464"/>
                  </a:lnTo>
                  <a:cubicBezTo>
                    <a:pt x="251078" y="2152113"/>
                    <a:pt x="211062" y="2088951"/>
                    <a:pt x="173662" y="2023154"/>
                  </a:cubicBezTo>
                  <a:cubicBezTo>
                    <a:pt x="155005" y="1990214"/>
                    <a:pt x="136960" y="1956697"/>
                    <a:pt x="120483" y="1922276"/>
                  </a:cubicBezTo>
                  <a:cubicBezTo>
                    <a:pt x="104093" y="1887771"/>
                    <a:pt x="88837" y="1852608"/>
                    <a:pt x="75324" y="1816703"/>
                  </a:cubicBezTo>
                  <a:cubicBezTo>
                    <a:pt x="62072" y="1780717"/>
                    <a:pt x="50303" y="1744235"/>
                    <a:pt x="40713" y="1707179"/>
                  </a:cubicBezTo>
                  <a:cubicBezTo>
                    <a:pt x="36180" y="1688650"/>
                    <a:pt x="31560" y="1670039"/>
                    <a:pt x="27811" y="1651346"/>
                  </a:cubicBezTo>
                  <a:lnTo>
                    <a:pt x="22144" y="1623346"/>
                  </a:lnTo>
                  <a:lnTo>
                    <a:pt x="17436" y="1595265"/>
                  </a:lnTo>
                  <a:cubicBezTo>
                    <a:pt x="5144" y="1520328"/>
                    <a:pt x="0" y="1444978"/>
                    <a:pt x="0" y="1370286"/>
                  </a:cubicBezTo>
                  <a:cubicBezTo>
                    <a:pt x="349" y="1223293"/>
                    <a:pt x="16652" y="1076299"/>
                    <a:pt x="48385" y="931939"/>
                  </a:cubicBezTo>
                  <a:cubicBezTo>
                    <a:pt x="80032" y="787663"/>
                    <a:pt x="128504" y="646187"/>
                    <a:pt x="193801" y="511957"/>
                  </a:cubicBezTo>
                  <a:cubicBezTo>
                    <a:pt x="259404" y="377727"/>
                    <a:pt x="339740" y="250559"/>
                    <a:pt x="431660" y="13137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386" name="Freeform: Shape 58385">
              <a:extLst>
                <a:ext uri="{FF2B5EF4-FFF2-40B4-BE49-F238E27FC236}">
                  <a16:creationId xmlns:a16="http://schemas.microsoft.com/office/drawing/2014/main" id="{EB03BE98-6C07-41CD-ACA9-5244A3DA10B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61928" y="0"/>
              <a:ext cx="4934374" cy="3484134"/>
            </a:xfrm>
            <a:custGeom>
              <a:avLst/>
              <a:gdLst>
                <a:gd name="connsiteX0" fmla="*/ 585303 w 4934374"/>
                <a:gd name="connsiteY0" fmla="*/ 0 h 3484134"/>
                <a:gd name="connsiteX1" fmla="*/ 1213739 w 4934374"/>
                <a:gd name="connsiteY1" fmla="*/ 0 h 3484134"/>
                <a:gd name="connsiteX2" fmla="*/ 1150162 w 4934374"/>
                <a:gd name="connsiteY2" fmla="*/ 47028 h 3484134"/>
                <a:gd name="connsiteX3" fmla="*/ 626038 w 4934374"/>
                <a:gd name="connsiteY3" fmla="*/ 660944 h 3484134"/>
                <a:gd name="connsiteX4" fmla="*/ 435986 w 4934374"/>
                <a:gd name="connsiteY4" fmla="*/ 1375409 h 3484134"/>
                <a:gd name="connsiteX5" fmla="*/ 750530 w 4934374"/>
                <a:gd name="connsiteY5" fmla="*/ 2038817 h 3484134"/>
                <a:gd name="connsiteX6" fmla="*/ 909024 w 4934374"/>
                <a:gd name="connsiteY6" fmla="*/ 2249384 h 3484134"/>
                <a:gd name="connsiteX7" fmla="*/ 2396223 w 4934374"/>
                <a:gd name="connsiteY7" fmla="*/ 3072468 h 3484134"/>
                <a:gd name="connsiteX8" fmla="*/ 3525201 w 4934374"/>
                <a:gd name="connsiteY8" fmla="*/ 2566101 h 3484134"/>
                <a:gd name="connsiteX9" fmla="*/ 3662596 w 4934374"/>
                <a:gd name="connsiteY9" fmla="*/ 2465552 h 3484134"/>
                <a:gd name="connsiteX10" fmla="*/ 4287500 w 4934374"/>
                <a:gd name="connsiteY10" fmla="*/ 1939915 h 3484134"/>
                <a:gd name="connsiteX11" fmla="*/ 4498563 w 4934374"/>
                <a:gd name="connsiteY11" fmla="*/ 1375409 h 3484134"/>
                <a:gd name="connsiteX12" fmla="*/ 4132831 w 4934374"/>
                <a:gd name="connsiteY12" fmla="*/ 134540 h 3484134"/>
                <a:gd name="connsiteX13" fmla="*/ 4025590 w 4934374"/>
                <a:gd name="connsiteY13" fmla="*/ 0 h 3484134"/>
                <a:gd name="connsiteX14" fmla="*/ 4555675 w 4934374"/>
                <a:gd name="connsiteY14" fmla="*/ 0 h 3484134"/>
                <a:gd name="connsiteX15" fmla="*/ 4605933 w 4934374"/>
                <a:gd name="connsiteY15" fmla="*/ 77740 h 3484134"/>
                <a:gd name="connsiteX16" fmla="*/ 4934374 w 4934374"/>
                <a:gd name="connsiteY16" fmla="*/ 1375327 h 3484134"/>
                <a:gd name="connsiteX17" fmla="*/ 3793540 w 4934374"/>
                <a:gd name="connsiteY17" fmla="*/ 2890475 h 3484134"/>
                <a:gd name="connsiteX18" fmla="*/ 2396135 w 4934374"/>
                <a:gd name="connsiteY18" fmla="*/ 3484134 h 3484134"/>
                <a:gd name="connsiteX19" fmla="*/ 548273 w 4934374"/>
                <a:gd name="connsiteY19" fmla="*/ 2480458 h 3484134"/>
                <a:gd name="connsiteX20" fmla="*/ 0 w 4934374"/>
                <a:gd name="connsiteY20" fmla="*/ 1375327 h 3484134"/>
                <a:gd name="connsiteX21" fmla="*/ 512166 w 4934374"/>
                <a:gd name="connsiteY21" fmla="*/ 77740 h 3484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34374" h="3484134">
                  <a:moveTo>
                    <a:pt x="585303" y="0"/>
                  </a:moveTo>
                  <a:lnTo>
                    <a:pt x="1213739" y="0"/>
                  </a:lnTo>
                  <a:lnTo>
                    <a:pt x="1150162" y="47028"/>
                  </a:lnTo>
                  <a:cubicBezTo>
                    <a:pt x="925762" y="228608"/>
                    <a:pt x="749397" y="435224"/>
                    <a:pt x="626038" y="660944"/>
                  </a:cubicBezTo>
                  <a:cubicBezTo>
                    <a:pt x="499976" y="891687"/>
                    <a:pt x="435986" y="1132066"/>
                    <a:pt x="435986" y="1375409"/>
                  </a:cubicBezTo>
                  <a:cubicBezTo>
                    <a:pt x="435986" y="1620481"/>
                    <a:pt x="538074" y="1763604"/>
                    <a:pt x="750530" y="2038817"/>
                  </a:cubicBezTo>
                  <a:cubicBezTo>
                    <a:pt x="801792" y="2105190"/>
                    <a:pt x="854797" y="2173870"/>
                    <a:pt x="909024" y="2249384"/>
                  </a:cubicBezTo>
                  <a:cubicBezTo>
                    <a:pt x="1323389" y="2826326"/>
                    <a:pt x="1768180" y="3072468"/>
                    <a:pt x="2396223" y="3072468"/>
                  </a:cubicBezTo>
                  <a:cubicBezTo>
                    <a:pt x="2808409" y="3072468"/>
                    <a:pt x="3110835" y="2871947"/>
                    <a:pt x="3525201" y="2566101"/>
                  </a:cubicBezTo>
                  <a:cubicBezTo>
                    <a:pt x="3571493" y="2531926"/>
                    <a:pt x="3617786" y="2498162"/>
                    <a:pt x="3662596" y="2465552"/>
                  </a:cubicBezTo>
                  <a:cubicBezTo>
                    <a:pt x="3905479" y="2288583"/>
                    <a:pt x="4134849" y="2121414"/>
                    <a:pt x="4287500" y="1939915"/>
                  </a:cubicBezTo>
                  <a:cubicBezTo>
                    <a:pt x="4433440" y="1766404"/>
                    <a:pt x="4498563" y="1592317"/>
                    <a:pt x="4498563" y="1375409"/>
                  </a:cubicBezTo>
                  <a:cubicBezTo>
                    <a:pt x="4498563" y="899696"/>
                    <a:pt x="4369741" y="465973"/>
                    <a:pt x="4132831" y="134540"/>
                  </a:cubicBezTo>
                  <a:lnTo>
                    <a:pt x="4025590" y="0"/>
                  </a:lnTo>
                  <a:lnTo>
                    <a:pt x="4555675" y="0"/>
                  </a:lnTo>
                  <a:lnTo>
                    <a:pt x="4605933" y="77740"/>
                  </a:lnTo>
                  <a:cubicBezTo>
                    <a:pt x="4820335" y="448137"/>
                    <a:pt x="4934374" y="894662"/>
                    <a:pt x="4934374" y="1375327"/>
                  </a:cubicBezTo>
                  <a:cubicBezTo>
                    <a:pt x="4934374" y="2116884"/>
                    <a:pt x="4369100" y="2465635"/>
                    <a:pt x="3793540" y="2890475"/>
                  </a:cubicBezTo>
                  <a:cubicBezTo>
                    <a:pt x="3374293" y="3199945"/>
                    <a:pt x="2970389" y="3484134"/>
                    <a:pt x="2396135" y="3484134"/>
                  </a:cubicBezTo>
                  <a:cubicBezTo>
                    <a:pt x="1544564" y="3484134"/>
                    <a:pt x="991670" y="3097832"/>
                    <a:pt x="548273" y="2480458"/>
                  </a:cubicBezTo>
                  <a:cubicBezTo>
                    <a:pt x="282201" y="2110049"/>
                    <a:pt x="0" y="1856001"/>
                    <a:pt x="0" y="1375327"/>
                  </a:cubicBezTo>
                  <a:cubicBezTo>
                    <a:pt x="0" y="894662"/>
                    <a:pt x="195505" y="448137"/>
                    <a:pt x="512166" y="777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387" name="Freeform: Shape 58386">
              <a:extLst>
                <a:ext uri="{FF2B5EF4-FFF2-40B4-BE49-F238E27FC236}">
                  <a16:creationId xmlns:a16="http://schemas.microsoft.com/office/drawing/2014/main" id="{D13CCE92-2C5E-48BC-9713-FBEEDBAE61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361928" y="0"/>
              <a:ext cx="4934374" cy="3484134"/>
            </a:xfrm>
            <a:custGeom>
              <a:avLst/>
              <a:gdLst>
                <a:gd name="connsiteX0" fmla="*/ 585303 w 4934374"/>
                <a:gd name="connsiteY0" fmla="*/ 0 h 3484134"/>
                <a:gd name="connsiteX1" fmla="*/ 1354934 w 4934374"/>
                <a:gd name="connsiteY1" fmla="*/ 0 h 3484134"/>
                <a:gd name="connsiteX2" fmla="*/ 1206830 w 4934374"/>
                <a:gd name="connsiteY2" fmla="*/ 109531 h 3484134"/>
                <a:gd name="connsiteX3" fmla="*/ 703453 w 4934374"/>
                <a:gd name="connsiteY3" fmla="*/ 698660 h 3484134"/>
                <a:gd name="connsiteX4" fmla="*/ 523079 w 4934374"/>
                <a:gd name="connsiteY4" fmla="*/ 1375409 h 3484134"/>
                <a:gd name="connsiteX5" fmla="*/ 820885 w 4934374"/>
                <a:gd name="connsiteY5" fmla="*/ 1990313 h 3484134"/>
                <a:gd name="connsiteX6" fmla="*/ 981122 w 4934374"/>
                <a:gd name="connsiteY6" fmla="*/ 2203186 h 3484134"/>
                <a:gd name="connsiteX7" fmla="*/ 1592426 w 4934374"/>
                <a:gd name="connsiteY7" fmla="*/ 2792645 h 3484134"/>
                <a:gd name="connsiteX8" fmla="*/ 2396135 w 4934374"/>
                <a:gd name="connsiteY8" fmla="*/ 2990119 h 3484134"/>
                <a:gd name="connsiteX9" fmla="*/ 2913112 w 4934374"/>
                <a:gd name="connsiteY9" fmla="*/ 2864371 h 3484134"/>
                <a:gd name="connsiteX10" fmla="*/ 3471411 w 4934374"/>
                <a:gd name="connsiteY10" fmla="*/ 2501292 h 3484134"/>
                <a:gd name="connsiteX11" fmla="*/ 3609242 w 4934374"/>
                <a:gd name="connsiteY11" fmla="*/ 2400414 h 3484134"/>
                <a:gd name="connsiteX12" fmla="*/ 4219151 w 4934374"/>
                <a:gd name="connsiteY12" fmla="*/ 1888693 h 3484134"/>
                <a:gd name="connsiteX13" fmla="*/ 4411296 w 4934374"/>
                <a:gd name="connsiteY13" fmla="*/ 1375409 h 3484134"/>
                <a:gd name="connsiteX14" fmla="*/ 3957874 w 4934374"/>
                <a:gd name="connsiteY14" fmla="*/ 51887 h 3484134"/>
                <a:gd name="connsiteX15" fmla="*/ 3906637 w 4934374"/>
                <a:gd name="connsiteY15" fmla="*/ 0 h 3484134"/>
                <a:gd name="connsiteX16" fmla="*/ 4555675 w 4934374"/>
                <a:gd name="connsiteY16" fmla="*/ 0 h 3484134"/>
                <a:gd name="connsiteX17" fmla="*/ 4605933 w 4934374"/>
                <a:gd name="connsiteY17" fmla="*/ 77740 h 3484134"/>
                <a:gd name="connsiteX18" fmla="*/ 4934374 w 4934374"/>
                <a:gd name="connsiteY18" fmla="*/ 1375327 h 3484134"/>
                <a:gd name="connsiteX19" fmla="*/ 3793540 w 4934374"/>
                <a:gd name="connsiteY19" fmla="*/ 2890475 h 3484134"/>
                <a:gd name="connsiteX20" fmla="*/ 2396135 w 4934374"/>
                <a:gd name="connsiteY20" fmla="*/ 3484134 h 3484134"/>
                <a:gd name="connsiteX21" fmla="*/ 548273 w 4934374"/>
                <a:gd name="connsiteY21" fmla="*/ 2480458 h 3484134"/>
                <a:gd name="connsiteX22" fmla="*/ 0 w 4934374"/>
                <a:gd name="connsiteY22" fmla="*/ 1375327 h 3484134"/>
                <a:gd name="connsiteX23" fmla="*/ 512166 w 4934374"/>
                <a:gd name="connsiteY23" fmla="*/ 77740 h 3484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934374" h="3484134">
                  <a:moveTo>
                    <a:pt x="585303" y="0"/>
                  </a:moveTo>
                  <a:lnTo>
                    <a:pt x="1354934" y="0"/>
                  </a:lnTo>
                  <a:lnTo>
                    <a:pt x="1206830" y="109531"/>
                  </a:lnTo>
                  <a:cubicBezTo>
                    <a:pt x="994024" y="281725"/>
                    <a:pt x="820013" y="485457"/>
                    <a:pt x="703453" y="698660"/>
                  </a:cubicBezTo>
                  <a:cubicBezTo>
                    <a:pt x="583756" y="917627"/>
                    <a:pt x="523079" y="1145324"/>
                    <a:pt x="523079" y="1375409"/>
                  </a:cubicBezTo>
                  <a:cubicBezTo>
                    <a:pt x="523079" y="1595282"/>
                    <a:pt x="614356" y="1722842"/>
                    <a:pt x="820885" y="1990313"/>
                  </a:cubicBezTo>
                  <a:cubicBezTo>
                    <a:pt x="872582" y="2057263"/>
                    <a:pt x="926023" y="2126519"/>
                    <a:pt x="981122" y="2203186"/>
                  </a:cubicBezTo>
                  <a:cubicBezTo>
                    <a:pt x="1175968" y="2474445"/>
                    <a:pt x="1375871" y="2667309"/>
                    <a:pt x="1592426" y="2792645"/>
                  </a:cubicBezTo>
                  <a:cubicBezTo>
                    <a:pt x="1821970" y="2925557"/>
                    <a:pt x="2084904" y="2990119"/>
                    <a:pt x="2396135" y="2990119"/>
                  </a:cubicBezTo>
                  <a:cubicBezTo>
                    <a:pt x="2572762" y="2990119"/>
                    <a:pt x="2737009" y="2950179"/>
                    <a:pt x="2913112" y="2864371"/>
                  </a:cubicBezTo>
                  <a:cubicBezTo>
                    <a:pt x="3093922" y="2776257"/>
                    <a:pt x="3272903" y="2647792"/>
                    <a:pt x="3471411" y="2501292"/>
                  </a:cubicBezTo>
                  <a:cubicBezTo>
                    <a:pt x="3517964" y="2466952"/>
                    <a:pt x="3564344" y="2433106"/>
                    <a:pt x="3609242" y="2400414"/>
                  </a:cubicBezTo>
                  <a:cubicBezTo>
                    <a:pt x="3847766" y="2226574"/>
                    <a:pt x="4073038" y="2062368"/>
                    <a:pt x="4219151" y="1888693"/>
                  </a:cubicBezTo>
                  <a:cubicBezTo>
                    <a:pt x="4353844" y="1728606"/>
                    <a:pt x="4411296" y="1575106"/>
                    <a:pt x="4411296" y="1375409"/>
                  </a:cubicBezTo>
                  <a:cubicBezTo>
                    <a:pt x="4411296" y="851089"/>
                    <a:pt x="4250274" y="381038"/>
                    <a:pt x="3957874" y="51887"/>
                  </a:cubicBezTo>
                  <a:lnTo>
                    <a:pt x="3906637" y="0"/>
                  </a:lnTo>
                  <a:lnTo>
                    <a:pt x="4555675" y="0"/>
                  </a:lnTo>
                  <a:lnTo>
                    <a:pt x="4605933" y="77740"/>
                  </a:lnTo>
                  <a:cubicBezTo>
                    <a:pt x="4820335" y="448137"/>
                    <a:pt x="4934374" y="894662"/>
                    <a:pt x="4934374" y="1375327"/>
                  </a:cubicBezTo>
                  <a:cubicBezTo>
                    <a:pt x="4934374" y="2116884"/>
                    <a:pt x="4369100" y="2465635"/>
                    <a:pt x="3793540" y="2890475"/>
                  </a:cubicBezTo>
                  <a:cubicBezTo>
                    <a:pt x="3374293" y="3199945"/>
                    <a:pt x="2970389" y="3484134"/>
                    <a:pt x="2396135" y="3484134"/>
                  </a:cubicBezTo>
                  <a:cubicBezTo>
                    <a:pt x="1544564" y="3484134"/>
                    <a:pt x="991670" y="3097832"/>
                    <a:pt x="548273" y="2480458"/>
                  </a:cubicBezTo>
                  <a:cubicBezTo>
                    <a:pt x="282201" y="2110049"/>
                    <a:pt x="0" y="1856001"/>
                    <a:pt x="0" y="1375327"/>
                  </a:cubicBezTo>
                  <a:cubicBezTo>
                    <a:pt x="0" y="894662"/>
                    <a:pt x="195505" y="448137"/>
                    <a:pt x="512166" y="7774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p:cNvPicPr>
            <a:picLocks noChangeAspect="1"/>
          </p:cNvPicPr>
          <p:nvPr/>
        </p:nvPicPr>
        <p:blipFill rotWithShape="1">
          <a:blip r:embed="rId3"/>
          <a:srcRect l="10815" t="4566" r="8072" b="8389"/>
          <a:stretch/>
        </p:blipFill>
        <p:spPr>
          <a:xfrm>
            <a:off x="6198853" y="516630"/>
            <a:ext cx="2629372" cy="1227423"/>
          </a:xfrm>
          <a:prstGeom prst="rect">
            <a:avLst/>
          </a:prstGeom>
        </p:spPr>
      </p:pic>
      <p:sp>
        <p:nvSpPr>
          <p:cNvPr id="9" name="ZoneTexte 8">
            <a:extLst>
              <a:ext uri="{FF2B5EF4-FFF2-40B4-BE49-F238E27FC236}">
                <a16:creationId xmlns:a16="http://schemas.microsoft.com/office/drawing/2014/main" id="{8833382F-4687-BACD-DE9B-53A96CF6E5F0}"/>
              </a:ext>
            </a:extLst>
          </p:cNvPr>
          <p:cNvSpPr txBox="1"/>
          <p:nvPr/>
        </p:nvSpPr>
        <p:spPr>
          <a:xfrm>
            <a:off x="4631290" y="4435871"/>
            <a:ext cx="4553909" cy="1049133"/>
          </a:xfrm>
          <a:prstGeom prst="rect">
            <a:avLst/>
          </a:prstGeom>
        </p:spPr>
        <p:txBody>
          <a:bodyPr vert="horz" lIns="91440" tIns="45720" rIns="91440" bIns="45720" rtlCol="0" anchor="ctr">
            <a:normAutofit/>
          </a:bodyPr>
          <a:lstStyle/>
          <a:p>
            <a:pPr>
              <a:lnSpc>
                <a:spcPct val="90000"/>
              </a:lnSpc>
              <a:spcAft>
                <a:spcPts val="800"/>
              </a:spcAft>
            </a:pPr>
            <a:r>
              <a:rPr lang="en-US" sz="2000" b="1" dirty="0">
                <a:solidFill>
                  <a:srgbClr val="00704A"/>
                </a:solidFill>
                <a:effectLst/>
                <a:latin typeface="Ink Free" panose="03080402000500000000" pitchFamily="66" charset="0"/>
              </a:rPr>
              <a:t>Formation LiST PNIN Niger</a:t>
            </a:r>
            <a:endParaRPr lang="en-US" sz="2000" b="1" dirty="0">
              <a:solidFill>
                <a:srgbClr val="00704A"/>
              </a:solidFill>
              <a:latin typeface="Ink Free" panose="03080402000500000000" pitchFamily="66" charset="0"/>
            </a:endParaRPr>
          </a:p>
          <a:p>
            <a:pPr marR="0" lvl="0" fontAlgn="auto">
              <a:lnSpc>
                <a:spcPct val="90000"/>
              </a:lnSpc>
              <a:spcBef>
                <a:spcPts val="0"/>
              </a:spcBef>
              <a:spcAft>
                <a:spcPts val="800"/>
              </a:spcAft>
              <a:buClrTx/>
              <a:buSzTx/>
              <a:tabLst/>
              <a:defRPr/>
            </a:pPr>
            <a:r>
              <a:rPr kumimoji="0" lang="en-US" sz="2000" b="1" i="0" u="none" strike="noStrike" cap="none" spc="0" normalizeH="0" baseline="0" noProof="0" dirty="0">
                <a:ln>
                  <a:noFill/>
                </a:ln>
                <a:solidFill>
                  <a:srgbClr val="00704A"/>
                </a:solidFill>
                <a:effectLst/>
                <a:uLnTx/>
                <a:uFillTx/>
                <a:latin typeface="Ink Free" panose="03080402000500000000" pitchFamily="66" charset="0"/>
              </a:rPr>
              <a:t>Nia</a:t>
            </a:r>
            <a:r>
              <a:rPr lang="en-US" sz="2000" b="1" dirty="0" err="1">
                <a:solidFill>
                  <a:srgbClr val="00704A"/>
                </a:solidFill>
                <a:latin typeface="Ink Free" panose="03080402000500000000" pitchFamily="66" charset="0"/>
              </a:rPr>
              <a:t>mey</a:t>
            </a:r>
            <a:r>
              <a:rPr lang="en-US" sz="2000" b="1" dirty="0">
                <a:solidFill>
                  <a:srgbClr val="00704A"/>
                </a:solidFill>
                <a:latin typeface="Ink Free" panose="03080402000500000000" pitchFamily="66" charset="0"/>
              </a:rPr>
              <a:t>,</a:t>
            </a:r>
            <a:r>
              <a:rPr kumimoji="0" lang="en-US" sz="2000" b="1" i="0" u="none" strike="noStrike" cap="none" spc="0" normalizeH="0" baseline="0" noProof="0" dirty="0">
                <a:ln>
                  <a:noFill/>
                </a:ln>
                <a:solidFill>
                  <a:srgbClr val="00704A"/>
                </a:solidFill>
                <a:effectLst/>
                <a:uLnTx/>
                <a:uFillTx/>
                <a:latin typeface="Ink Free" panose="03080402000500000000" pitchFamily="66" charset="0"/>
              </a:rPr>
              <a:t> le 2 </a:t>
            </a:r>
            <a:r>
              <a:rPr kumimoji="0" lang="en-US" sz="2000" b="1" i="0" u="none" strike="noStrike" cap="none" spc="0" normalizeH="0" baseline="0" noProof="0" dirty="0" err="1">
                <a:ln>
                  <a:noFill/>
                </a:ln>
                <a:solidFill>
                  <a:srgbClr val="00704A"/>
                </a:solidFill>
                <a:effectLst/>
                <a:uLnTx/>
                <a:uFillTx/>
                <a:latin typeface="Ink Free" panose="03080402000500000000" pitchFamily="66" charset="0"/>
              </a:rPr>
              <a:t>mai</a:t>
            </a:r>
            <a:r>
              <a:rPr kumimoji="0" lang="en-US" sz="2000" b="1" i="0" u="none" strike="noStrike" cap="none" spc="0" normalizeH="0" baseline="0" noProof="0" dirty="0">
                <a:ln>
                  <a:noFill/>
                </a:ln>
                <a:solidFill>
                  <a:srgbClr val="00704A"/>
                </a:solidFill>
                <a:effectLst/>
                <a:uLnTx/>
                <a:uFillTx/>
                <a:latin typeface="Ink Free" panose="03080402000500000000" pitchFamily="66" charset="0"/>
              </a:rPr>
              <a:t> 2023</a:t>
            </a:r>
            <a:endParaRPr kumimoji="0" lang="en-US" sz="2000" b="0" i="0" u="none" strike="noStrike" cap="none" spc="0" normalizeH="0" baseline="0" noProof="0" dirty="0">
              <a:ln>
                <a:noFill/>
              </a:ln>
              <a:solidFill>
                <a:srgbClr val="00704A"/>
              </a:solidFill>
              <a:effectLst/>
              <a:uLnTx/>
              <a:uFillTx/>
              <a:latin typeface="Ink Free" panose="03080402000500000000" pitchFamily="66" charset="0"/>
            </a:endParaRPr>
          </a:p>
        </p:txBody>
      </p:sp>
      <p:pic>
        <p:nvPicPr>
          <p:cNvPr id="13" name="Image 12">
            <a:extLst>
              <a:ext uri="{FF2B5EF4-FFF2-40B4-BE49-F238E27FC236}">
                <a16:creationId xmlns:a16="http://schemas.microsoft.com/office/drawing/2014/main" id="{C73D66A4-AF5A-4549-A6FB-D121AD5448A7}"/>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9195955" y="4115971"/>
            <a:ext cx="2871905" cy="1490759"/>
          </a:xfrm>
          <a:prstGeom prst="rect">
            <a:avLst/>
          </a:prstGeom>
        </p:spPr>
      </p:pic>
      <p:sp>
        <p:nvSpPr>
          <p:cNvPr id="58370" name="Title 1"/>
          <p:cNvSpPr>
            <a:spLocks noGrp="1"/>
          </p:cNvSpPr>
          <p:nvPr>
            <p:ph type="ctrTitle"/>
          </p:nvPr>
        </p:nvSpPr>
        <p:spPr>
          <a:xfrm>
            <a:off x="804671" y="802956"/>
            <a:ext cx="5920219" cy="701754"/>
          </a:xfrm>
        </p:spPr>
        <p:txBody>
          <a:bodyPr vert="horz" lIns="91440" tIns="45720" rIns="91440" bIns="45720" rtlCol="0" anchor="b">
            <a:noAutofit/>
          </a:bodyPr>
          <a:lstStyle/>
          <a:p>
            <a:pPr algn="l"/>
            <a:r>
              <a:rPr lang="en-US" altLang="en-US" sz="4800" b="1" dirty="0">
                <a:solidFill>
                  <a:schemeClr val="accent1">
                    <a:lumMod val="50000"/>
                  </a:schemeClr>
                </a:solidFill>
                <a:latin typeface="Franklin Gothic Medium Cond" panose="020B0606030402020204" pitchFamily="34" charset="0"/>
              </a:rPr>
              <a:t>Introduction Générale à </a:t>
            </a:r>
          </a:p>
        </p:txBody>
      </p:sp>
      <p:sp>
        <p:nvSpPr>
          <p:cNvPr id="2" name="ZoneTexte 1">
            <a:extLst>
              <a:ext uri="{FF2B5EF4-FFF2-40B4-BE49-F238E27FC236}">
                <a16:creationId xmlns:a16="http://schemas.microsoft.com/office/drawing/2014/main" id="{B5012720-AFEA-73F1-91FE-3FD8250A04FC}"/>
              </a:ext>
            </a:extLst>
          </p:cNvPr>
          <p:cNvSpPr txBox="1"/>
          <p:nvPr/>
        </p:nvSpPr>
        <p:spPr>
          <a:xfrm>
            <a:off x="6095847" y="1632593"/>
            <a:ext cx="6095847" cy="805536"/>
          </a:xfrm>
          <a:prstGeom prst="rect">
            <a:avLst/>
          </a:prstGeom>
          <a:solidFill>
            <a:schemeClr val="accent6">
              <a:lumMod val="20000"/>
              <a:lumOff val="80000"/>
            </a:schemeClr>
          </a:solidFill>
        </p:spPr>
        <p:txBody>
          <a:bodyPr vert="horz" lIns="91440" tIns="45720" rIns="91440" bIns="45720" rtlCol="0" anchor="ctr">
            <a:normAutofit/>
          </a:bodyPr>
          <a:lstStyle/>
          <a:p>
            <a:pPr>
              <a:lnSpc>
                <a:spcPct val="90000"/>
              </a:lnSpc>
              <a:spcAft>
                <a:spcPts val="800"/>
              </a:spcAft>
            </a:pPr>
            <a:r>
              <a:rPr lang="en-US" b="1" u="sng" dirty="0">
                <a:solidFill>
                  <a:srgbClr val="00B050"/>
                </a:solidFill>
                <a:latin typeface="Arial Black" panose="020B0A04020102020204" pitchFamily="34" charset="0"/>
              </a:rPr>
              <a:t>Crédit : </a:t>
            </a:r>
            <a:r>
              <a:rPr lang="en-US" b="1" dirty="0">
                <a:solidFill>
                  <a:srgbClr val="0070C0"/>
                </a:solidFill>
                <a:latin typeface="Ink Free" panose="03080402000500000000" pitchFamily="66" charset="0"/>
              </a:rPr>
              <a:t>Equipe </a:t>
            </a:r>
            <a:r>
              <a:rPr lang="en-US" b="1" dirty="0">
                <a:solidFill>
                  <a:srgbClr val="0070C0"/>
                </a:solidFill>
                <a:latin typeface="Franklin Gothic Book" panose="020B0503020102020204" pitchFamily="34" charset="0"/>
              </a:rPr>
              <a:t>LiST IIP-JHU</a:t>
            </a:r>
            <a:r>
              <a:rPr lang="en-US" b="1" dirty="0">
                <a:solidFill>
                  <a:srgbClr val="0070C0"/>
                </a:solidFill>
                <a:latin typeface="Ink Free" panose="03080402000500000000" pitchFamily="66" charset="0"/>
              </a:rPr>
              <a:t> pour tout le materiel technique</a:t>
            </a:r>
            <a:endParaRPr kumimoji="0" lang="en-US" b="0" i="0" u="none" strike="noStrike" cap="none" spc="0" normalizeH="0" baseline="0" noProof="0" dirty="0">
              <a:ln>
                <a:noFill/>
              </a:ln>
              <a:solidFill>
                <a:srgbClr val="0070C0"/>
              </a:solidFill>
              <a:effectLst/>
              <a:uLnTx/>
              <a:uFillTx/>
              <a:latin typeface="Ink Free" panose="03080402000500000000" pitchFamily="66" charset="0"/>
            </a:endParaRPr>
          </a:p>
        </p:txBody>
      </p:sp>
    </p:spTree>
    <p:extLst>
      <p:ext uri="{BB962C8B-B14F-4D97-AF65-F5344CB8AC3E}">
        <p14:creationId xmlns:p14="http://schemas.microsoft.com/office/powerpoint/2010/main" val="3183237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526C2AA5-10C7-765A-976E-3C66E26FA5EF}"/>
              </a:ext>
            </a:extLst>
          </p:cNvPr>
          <p:cNvSpPr txBox="1"/>
          <p:nvPr/>
        </p:nvSpPr>
        <p:spPr>
          <a:xfrm>
            <a:off x="3137174" y="2094190"/>
            <a:ext cx="7951373" cy="1015663"/>
          </a:xfrm>
          <a:prstGeom prst="rect">
            <a:avLst/>
          </a:prstGeom>
          <a:noFill/>
        </p:spPr>
        <p:txBody>
          <a:bodyPr wrap="square" rtlCol="0">
            <a:spAutoFit/>
          </a:bodyPr>
          <a:lstStyle/>
          <a:p>
            <a:r>
              <a:rPr lang="fr-ML" sz="6000" b="1" dirty="0">
                <a:solidFill>
                  <a:schemeClr val="accent2"/>
                </a:solidFill>
                <a:latin typeface="Franklin Gothic Medium Cond" panose="020B0606030402020204" pitchFamily="34" charset="0"/>
                <a:ea typeface="+mj-ea"/>
                <a:cs typeface="+mj-cs"/>
              </a:rPr>
              <a:t>LiST = Outil vies sauvées</a:t>
            </a:r>
            <a:endParaRPr lang="fr-ML" sz="3200" b="1" dirty="0">
              <a:solidFill>
                <a:schemeClr val="accent2"/>
              </a:solidFill>
              <a:latin typeface="Franklin Gothic Medium Cond" panose="020B0606030402020204" pitchFamily="34" charset="0"/>
              <a:ea typeface="+mj-ea"/>
              <a:cs typeface="+mj-cs"/>
            </a:endParaRPr>
          </a:p>
        </p:txBody>
      </p:sp>
    </p:spTree>
    <p:extLst>
      <p:ext uri="{BB962C8B-B14F-4D97-AF65-F5344CB8AC3E}">
        <p14:creationId xmlns:p14="http://schemas.microsoft.com/office/powerpoint/2010/main" val="29692409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p:txBody>
          <a:bodyPr>
            <a:normAutofit/>
          </a:bodyPr>
          <a:lstStyle/>
          <a:p>
            <a:r>
              <a:rPr lang="fr-FR" altLang="en-US" sz="3200" b="1" dirty="0">
                <a:solidFill>
                  <a:schemeClr val="accent2"/>
                </a:solidFill>
              </a:rPr>
              <a:t>Objectifs pédagogiques de la session</a:t>
            </a:r>
          </a:p>
        </p:txBody>
      </p:sp>
      <p:sp>
        <p:nvSpPr>
          <p:cNvPr id="3" name="Content Placeholder 2"/>
          <p:cNvSpPr>
            <a:spLocks noGrp="1"/>
          </p:cNvSpPr>
          <p:nvPr>
            <p:ph idx="1"/>
          </p:nvPr>
        </p:nvSpPr>
        <p:spPr/>
        <p:txBody>
          <a:bodyPr/>
          <a:lstStyle/>
          <a:p>
            <a:pPr eaLnBrk="1" hangingPunct="1">
              <a:defRPr/>
            </a:pPr>
            <a:r>
              <a:rPr lang="fr-FR" sz="2600" dirty="0"/>
              <a:t>Comprendre le contexte et l’histoire de LiST</a:t>
            </a:r>
          </a:p>
          <a:p>
            <a:pPr eaLnBrk="1" hangingPunct="1">
              <a:defRPr/>
            </a:pPr>
            <a:r>
              <a:rPr lang="fr-FR" sz="2600" dirty="0"/>
              <a:t>Comprendre le cadre conceptuel de LiST</a:t>
            </a:r>
          </a:p>
          <a:p>
            <a:pPr>
              <a:defRPr/>
            </a:pPr>
            <a:r>
              <a:rPr lang="fr-FR" sz="2600" dirty="0"/>
              <a:t>Se familiariser avec l’approche de modélisation utilisée</a:t>
            </a:r>
          </a:p>
          <a:p>
            <a:pPr eaLnBrk="1" hangingPunct="1">
              <a:defRPr/>
            </a:pPr>
            <a:r>
              <a:rPr lang="fr-FR" sz="2600" dirty="0"/>
              <a:t>Cerner les avantages et les limites de LiST</a:t>
            </a:r>
          </a:p>
          <a:p>
            <a:pPr marL="0" indent="0">
              <a:buNone/>
              <a:defRPr/>
            </a:pPr>
            <a:endParaRPr lang="fr-FR" dirty="0"/>
          </a:p>
        </p:txBody>
      </p:sp>
    </p:spTree>
    <p:extLst>
      <p:ext uri="{BB962C8B-B14F-4D97-AF65-F5344CB8AC3E}">
        <p14:creationId xmlns:p14="http://schemas.microsoft.com/office/powerpoint/2010/main" val="29674266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Contexte</a:t>
            </a:r>
            <a:r>
              <a:rPr lang="en-US" dirty="0"/>
              <a:t> et histoire</a:t>
            </a:r>
          </a:p>
        </p:txBody>
      </p:sp>
      <p:sp>
        <p:nvSpPr>
          <p:cNvPr id="3" name="Text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175429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CA" sz="4000" dirty="0">
                <a:solidFill>
                  <a:schemeClr val="accent2"/>
                </a:solidFill>
              </a:rPr>
              <a:t>Objectifs d’apprentissage</a:t>
            </a:r>
          </a:p>
        </p:txBody>
      </p:sp>
      <p:sp>
        <p:nvSpPr>
          <p:cNvPr id="3" name="Content Placeholder 2"/>
          <p:cNvSpPr>
            <a:spLocks noGrp="1"/>
          </p:cNvSpPr>
          <p:nvPr>
            <p:ph idx="1"/>
          </p:nvPr>
        </p:nvSpPr>
        <p:spPr/>
        <p:txBody>
          <a:bodyPr/>
          <a:lstStyle/>
          <a:p>
            <a:pPr lvl="0"/>
            <a:r>
              <a:rPr lang="fr-CA" dirty="0"/>
              <a:t>Comprendre les méthodes, hypothèses et sources de données utilisées par LiST pour calculer l’impact d’augmenter la couverture de certaines interventions</a:t>
            </a:r>
          </a:p>
          <a:p>
            <a:pPr lvl="0"/>
            <a:r>
              <a:rPr lang="fr-CA" dirty="0"/>
              <a:t>Reconnaitre les forces et limites de LiST</a:t>
            </a:r>
          </a:p>
          <a:p>
            <a:pPr lvl="0"/>
            <a:r>
              <a:rPr lang="fr-CA" dirty="0"/>
              <a:t>Explorer les utilisations potentielles de LiST</a:t>
            </a:r>
          </a:p>
        </p:txBody>
      </p:sp>
    </p:spTree>
    <p:extLst>
      <p:ext uri="{BB962C8B-B14F-4D97-AF65-F5344CB8AC3E}">
        <p14:creationId xmlns:p14="http://schemas.microsoft.com/office/powerpoint/2010/main" val="26079362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p:nvPr>
        </p:nvSpPr>
        <p:spPr/>
        <p:txBody>
          <a:bodyPr/>
          <a:lstStyle/>
          <a:p>
            <a:pPr eaLnBrk="1" hangingPunct="1"/>
            <a:r>
              <a:rPr lang="fr-CA" altLang="en-US" sz="4000" dirty="0">
                <a:solidFill>
                  <a:schemeClr val="accent2"/>
                </a:solidFill>
              </a:rPr>
              <a:t>LiST : Un modèle multi-cause de mortalité</a:t>
            </a:r>
          </a:p>
        </p:txBody>
      </p:sp>
      <p:sp>
        <p:nvSpPr>
          <p:cNvPr id="3" name="Content Placeholder 2"/>
          <p:cNvSpPr>
            <a:spLocks noGrp="1"/>
          </p:cNvSpPr>
          <p:nvPr>
            <p:ph idx="1"/>
          </p:nvPr>
        </p:nvSpPr>
        <p:spPr/>
        <p:txBody>
          <a:bodyPr rtlCol="0">
            <a:normAutofit lnSpcReduction="10000"/>
          </a:bodyPr>
          <a:lstStyle/>
          <a:p>
            <a:pPr>
              <a:defRPr/>
            </a:pPr>
            <a:r>
              <a:rPr lang="fr-CA" dirty="0"/>
              <a:t>Utilise des intrants </a:t>
            </a:r>
          </a:p>
          <a:p>
            <a:pPr lvl="1">
              <a:defRPr/>
            </a:pPr>
            <a:r>
              <a:rPr lang="fr-CA" dirty="0"/>
              <a:t>État de santé à la base de la population d’un pays</a:t>
            </a:r>
          </a:p>
          <a:p>
            <a:pPr lvl="1">
              <a:defRPr/>
            </a:pPr>
            <a:r>
              <a:rPr lang="fr-CA" dirty="0"/>
              <a:t>Taille de l’effet des interventions sur la base des meilleures évidences disponibles</a:t>
            </a:r>
          </a:p>
          <a:p>
            <a:pPr lvl="1">
              <a:defRPr/>
            </a:pPr>
            <a:r>
              <a:rPr lang="fr-CA" dirty="0"/>
              <a:t>Changements dans la couverture des interventions de SMNI&amp;N avec un effet démontré</a:t>
            </a:r>
          </a:p>
          <a:p>
            <a:pPr>
              <a:defRPr/>
            </a:pPr>
            <a:endParaRPr lang="fr-CA" dirty="0"/>
          </a:p>
          <a:p>
            <a:pPr>
              <a:defRPr/>
            </a:pPr>
            <a:r>
              <a:rPr lang="fr-CA" dirty="0"/>
              <a:t>Afin de projeter</a:t>
            </a:r>
          </a:p>
          <a:p>
            <a:pPr lvl="1">
              <a:defRPr/>
            </a:pPr>
            <a:r>
              <a:rPr lang="fr-CA" dirty="0"/>
              <a:t>Nombre de vies sauvées</a:t>
            </a:r>
          </a:p>
          <a:p>
            <a:pPr lvl="1">
              <a:defRPr/>
            </a:pPr>
            <a:r>
              <a:rPr lang="fr-CA" dirty="0"/>
              <a:t>Nombre de décès</a:t>
            </a:r>
          </a:p>
          <a:p>
            <a:pPr lvl="1">
              <a:defRPr/>
            </a:pPr>
            <a:r>
              <a:rPr lang="fr-CA" dirty="0"/>
              <a:t>Taux de mortalité</a:t>
            </a:r>
          </a:p>
        </p:txBody>
      </p:sp>
    </p:spTree>
    <p:extLst>
      <p:ext uri="{BB962C8B-B14F-4D97-AF65-F5344CB8AC3E}">
        <p14:creationId xmlns:p14="http://schemas.microsoft.com/office/powerpoint/2010/main" val="23378894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CA" sz="4000" dirty="0">
                <a:solidFill>
                  <a:schemeClr val="accent2"/>
                </a:solidFill>
              </a:rPr>
              <a:t>Objectifs de LiST</a:t>
            </a:r>
          </a:p>
        </p:txBody>
      </p:sp>
      <p:sp>
        <p:nvSpPr>
          <p:cNvPr id="3" name="Content Placeholder 2"/>
          <p:cNvSpPr>
            <a:spLocks noGrp="1"/>
          </p:cNvSpPr>
          <p:nvPr>
            <p:ph idx="1"/>
          </p:nvPr>
        </p:nvSpPr>
        <p:spPr/>
        <p:txBody>
          <a:bodyPr/>
          <a:lstStyle/>
          <a:p>
            <a:r>
              <a:rPr lang="fr-CA" dirty="0"/>
              <a:t>Objectif immédiat : </a:t>
            </a:r>
          </a:p>
          <a:p>
            <a:pPr lvl="1"/>
            <a:r>
              <a:rPr lang="fr-CA" dirty="0"/>
              <a:t>Estimer le nombre de vies sauvées lorsque des nouvelles interventions sont introduites ou que la couverture de certaines interventions sont augmentées  </a:t>
            </a:r>
          </a:p>
          <a:p>
            <a:pPr lvl="1"/>
            <a:endParaRPr lang="fr-CA" dirty="0"/>
          </a:p>
          <a:p>
            <a:r>
              <a:rPr lang="fr-CA" dirty="0"/>
              <a:t>Objectif ultime : </a:t>
            </a:r>
          </a:p>
          <a:p>
            <a:pPr lvl="1"/>
            <a:r>
              <a:rPr lang="fr-CA" dirty="0"/>
              <a:t>Promouvoir la prise de décision sur la base des évidences </a:t>
            </a:r>
          </a:p>
          <a:p>
            <a:pPr lvl="1"/>
            <a:r>
              <a:rPr lang="fr-CA" dirty="0"/>
              <a:t>Aider à planifier l’augmentation de couverture des interventions de santé maternelle, néonatale et infantile</a:t>
            </a:r>
          </a:p>
          <a:p>
            <a:endParaRPr lang="fr-CA" dirty="0"/>
          </a:p>
        </p:txBody>
      </p:sp>
    </p:spTree>
    <p:extLst>
      <p:ext uri="{BB962C8B-B14F-4D97-AF65-F5344CB8AC3E}">
        <p14:creationId xmlns:p14="http://schemas.microsoft.com/office/powerpoint/2010/main" val="29080238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a:xfrm>
            <a:off x="838200" y="365126"/>
            <a:ext cx="10515600" cy="654110"/>
          </a:xfrm>
        </p:spPr>
        <p:txBody>
          <a:bodyPr>
            <a:normAutofit/>
          </a:bodyPr>
          <a:lstStyle/>
          <a:p>
            <a:pPr eaLnBrk="1" hangingPunct="1"/>
            <a:r>
              <a:rPr lang="en-US" altLang="en-US" sz="4000" dirty="0">
                <a:solidFill>
                  <a:schemeClr val="accent2"/>
                </a:solidFill>
              </a:rPr>
              <a:t>LiST : </a:t>
            </a:r>
            <a:r>
              <a:rPr lang="en-US" altLang="en-US" sz="4000" dirty="0" err="1">
                <a:solidFill>
                  <a:schemeClr val="accent2"/>
                </a:solidFill>
              </a:rPr>
              <a:t>l’histoire</a:t>
            </a:r>
            <a:r>
              <a:rPr lang="en-US" altLang="en-US" sz="4000" dirty="0">
                <a:solidFill>
                  <a:schemeClr val="accent2"/>
                </a:solidFill>
              </a:rPr>
              <a:t> du </a:t>
            </a:r>
            <a:r>
              <a:rPr lang="en-US" altLang="en-US" sz="4000" dirty="0" err="1">
                <a:solidFill>
                  <a:schemeClr val="accent2"/>
                </a:solidFill>
              </a:rPr>
              <a:t>modèle</a:t>
            </a:r>
            <a:endParaRPr lang="en-US" altLang="en-US" sz="4000" dirty="0">
              <a:solidFill>
                <a:schemeClr val="accent2"/>
              </a:solidFill>
            </a:endParaRPr>
          </a:p>
        </p:txBody>
      </p:sp>
      <p:sp>
        <p:nvSpPr>
          <p:cNvPr id="2" name="Right Arrow 1"/>
          <p:cNvSpPr/>
          <p:nvPr/>
        </p:nvSpPr>
        <p:spPr>
          <a:xfrm>
            <a:off x="838200" y="3916846"/>
            <a:ext cx="10535920" cy="589280"/>
          </a:xfrm>
          <a:prstGeom prst="rightArrow">
            <a:avLst/>
          </a:prstGeom>
          <a:solidFill>
            <a:srgbClr val="005288"/>
          </a:solidFill>
          <a:ln>
            <a:solidFill>
              <a:srgbClr val="0052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e 10">
            <a:extLst>
              <a:ext uri="{FF2B5EF4-FFF2-40B4-BE49-F238E27FC236}">
                <a16:creationId xmlns:a16="http://schemas.microsoft.com/office/drawing/2014/main" id="{CDA2B989-C0C2-80AB-10AC-F6518C370A9F}"/>
              </a:ext>
            </a:extLst>
          </p:cNvPr>
          <p:cNvGrpSpPr/>
          <p:nvPr/>
        </p:nvGrpSpPr>
        <p:grpSpPr>
          <a:xfrm>
            <a:off x="3415057" y="2004512"/>
            <a:ext cx="2453482" cy="2042936"/>
            <a:chOff x="3415057" y="2004512"/>
            <a:chExt cx="2453482" cy="2042936"/>
          </a:xfrm>
        </p:grpSpPr>
        <p:sp>
          <p:nvSpPr>
            <p:cNvPr id="7" name="TextBox 6"/>
            <p:cNvSpPr txBox="1"/>
            <p:nvPr/>
          </p:nvSpPr>
          <p:spPr>
            <a:xfrm>
              <a:off x="3415057" y="2004512"/>
              <a:ext cx="2453482" cy="1662708"/>
            </a:xfrm>
            <a:prstGeom prst="roundRect">
              <a:avLst>
                <a:gd name="adj" fmla="val 6100"/>
              </a:avLst>
            </a:prstGeom>
            <a:noFill/>
            <a:ln w="28575">
              <a:solidFill>
                <a:srgbClr val="005288"/>
              </a:solidFill>
            </a:ln>
          </p:spPr>
          <p:txBody>
            <a:bodyPr wrap="square" rtlCol="0">
              <a:spAutoFit/>
            </a:bodyPr>
            <a:lstStyle/>
            <a:p>
              <a:pPr>
                <a:lnSpc>
                  <a:spcPct val="110000"/>
                </a:lnSpc>
                <a:defRPr/>
              </a:pPr>
              <a:r>
                <a:rPr lang="fr-CA" altLang="en-US" dirty="0">
                  <a:latin typeface="Franklin Gothic Book" panose="020B0503020102020204" pitchFamily="34" charset="0"/>
                </a:rPr>
                <a:t>Transféré au domaine publique en tant que partie du système de suivit des politiques de Spectrum</a:t>
              </a:r>
            </a:p>
          </p:txBody>
        </p:sp>
        <p:cxnSp>
          <p:nvCxnSpPr>
            <p:cNvPr id="13" name="Straight Arrow Connector 12"/>
            <p:cNvCxnSpPr/>
            <p:nvPr/>
          </p:nvCxnSpPr>
          <p:spPr>
            <a:xfrm>
              <a:off x="4634720" y="3677852"/>
              <a:ext cx="0" cy="369596"/>
            </a:xfrm>
            <a:prstGeom prst="straightConnector1">
              <a:avLst/>
            </a:prstGeom>
            <a:ln w="28575">
              <a:solidFill>
                <a:srgbClr val="005288"/>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5" name="Groupe 24">
            <a:extLst>
              <a:ext uri="{FF2B5EF4-FFF2-40B4-BE49-F238E27FC236}">
                <a16:creationId xmlns:a16="http://schemas.microsoft.com/office/drawing/2014/main" id="{813967E1-61E7-CFB0-57AB-0F30FE50CFF5}"/>
              </a:ext>
            </a:extLst>
          </p:cNvPr>
          <p:cNvGrpSpPr/>
          <p:nvPr/>
        </p:nvGrpSpPr>
        <p:grpSpPr>
          <a:xfrm>
            <a:off x="5996688" y="1674921"/>
            <a:ext cx="2753464" cy="2401603"/>
            <a:chOff x="5996688" y="1636821"/>
            <a:chExt cx="2753464" cy="2401603"/>
          </a:xfrm>
        </p:grpSpPr>
        <p:sp>
          <p:nvSpPr>
            <p:cNvPr id="9" name="TextBox 8"/>
            <p:cNvSpPr txBox="1"/>
            <p:nvPr/>
          </p:nvSpPr>
          <p:spPr>
            <a:xfrm>
              <a:off x="5996688" y="1636821"/>
              <a:ext cx="2753464" cy="1976247"/>
            </a:xfrm>
            <a:prstGeom prst="roundRect">
              <a:avLst>
                <a:gd name="adj" fmla="val 6100"/>
              </a:avLst>
            </a:prstGeom>
            <a:noFill/>
            <a:ln w="28575">
              <a:solidFill>
                <a:srgbClr val="005288"/>
              </a:solidFill>
            </a:ln>
          </p:spPr>
          <p:txBody>
            <a:bodyPr wrap="square" rtlCol="0">
              <a:spAutoFit/>
            </a:bodyPr>
            <a:lstStyle/>
            <a:p>
              <a:pPr marL="285750" indent="-285750">
                <a:lnSpc>
                  <a:spcPct val="110000"/>
                </a:lnSpc>
                <a:buFont typeface="Arial" panose="020B0604020202020204" pitchFamily="34" charset="0"/>
                <a:buChar char="•"/>
                <a:defRPr/>
              </a:pPr>
              <a:r>
                <a:rPr lang="fr-CA" altLang="en-US" dirty="0">
                  <a:latin typeface="Franklin Gothic Book" panose="020B0503020102020204" pitchFamily="34" charset="0"/>
                </a:rPr>
                <a:t>Modélisation au niveau sous-national</a:t>
              </a:r>
            </a:p>
            <a:p>
              <a:pPr marL="285750" indent="-285750">
                <a:lnSpc>
                  <a:spcPct val="110000"/>
                </a:lnSpc>
                <a:buFont typeface="Arial" panose="020B0604020202020204" pitchFamily="34" charset="0"/>
                <a:buChar char="•"/>
                <a:defRPr/>
              </a:pPr>
              <a:r>
                <a:rPr lang="fr-CA" altLang="en-US" dirty="0">
                  <a:latin typeface="Franklin Gothic Book" panose="020B0503020102020204" pitchFamily="34" charset="0"/>
                </a:rPr>
                <a:t>Sensitivité in incertitude des résultats</a:t>
              </a:r>
            </a:p>
            <a:p>
              <a:pPr marL="285750" indent="-285750">
                <a:lnSpc>
                  <a:spcPct val="110000"/>
                </a:lnSpc>
                <a:buFont typeface="Arial" panose="020B0604020202020204" pitchFamily="34" charset="0"/>
                <a:buChar char="•"/>
                <a:defRPr/>
              </a:pPr>
              <a:r>
                <a:rPr lang="fr-CA" altLang="en-US" dirty="0">
                  <a:latin typeface="Franklin Gothic Book" panose="020B0503020102020204" pitchFamily="34" charset="0"/>
                </a:rPr>
                <a:t>Estimation des couts</a:t>
              </a:r>
            </a:p>
          </p:txBody>
        </p:sp>
        <p:cxnSp>
          <p:nvCxnSpPr>
            <p:cNvPr id="15" name="Straight Arrow Connector 14"/>
            <p:cNvCxnSpPr>
              <a:cxnSpLocks/>
              <a:stCxn id="9" idx="2"/>
            </p:cNvCxnSpPr>
            <p:nvPr/>
          </p:nvCxnSpPr>
          <p:spPr>
            <a:xfrm>
              <a:off x="7373420" y="3613068"/>
              <a:ext cx="0" cy="425356"/>
            </a:xfrm>
            <a:prstGeom prst="straightConnector1">
              <a:avLst/>
            </a:prstGeom>
            <a:ln w="28575">
              <a:solidFill>
                <a:srgbClr val="005288"/>
              </a:solidFill>
              <a:tailEnd type="triangle"/>
            </a:ln>
          </p:spPr>
          <p:style>
            <a:lnRef idx="1">
              <a:schemeClr val="accent1"/>
            </a:lnRef>
            <a:fillRef idx="0">
              <a:schemeClr val="accent1"/>
            </a:fillRef>
            <a:effectRef idx="0">
              <a:schemeClr val="accent1"/>
            </a:effectRef>
            <a:fontRef idx="minor">
              <a:schemeClr val="tx1"/>
            </a:fontRef>
          </p:style>
        </p:cxnSp>
      </p:grpSp>
      <p:grpSp>
        <p:nvGrpSpPr>
          <p:cNvPr id="5" name="Groupe 4">
            <a:extLst>
              <a:ext uri="{FF2B5EF4-FFF2-40B4-BE49-F238E27FC236}">
                <a16:creationId xmlns:a16="http://schemas.microsoft.com/office/drawing/2014/main" id="{8DED688E-3BEE-0F6D-98F4-A60EAB452D8D}"/>
              </a:ext>
            </a:extLst>
          </p:cNvPr>
          <p:cNvGrpSpPr/>
          <p:nvPr/>
        </p:nvGrpSpPr>
        <p:grpSpPr>
          <a:xfrm>
            <a:off x="985959" y="4331691"/>
            <a:ext cx="2873449" cy="2338964"/>
            <a:chOff x="779229" y="4331691"/>
            <a:chExt cx="2873449" cy="2338964"/>
          </a:xfrm>
        </p:grpSpPr>
        <p:sp>
          <p:nvSpPr>
            <p:cNvPr id="6" name="TextBox 5"/>
            <p:cNvSpPr txBox="1"/>
            <p:nvPr/>
          </p:nvSpPr>
          <p:spPr>
            <a:xfrm>
              <a:off x="779229" y="5031700"/>
              <a:ext cx="2873449" cy="1638955"/>
            </a:xfrm>
            <a:prstGeom prst="roundRect">
              <a:avLst>
                <a:gd name="adj" fmla="val 6100"/>
              </a:avLst>
            </a:prstGeom>
            <a:noFill/>
            <a:ln w="28575">
              <a:solidFill>
                <a:srgbClr val="005288"/>
              </a:solidFill>
            </a:ln>
          </p:spPr>
          <p:txBody>
            <a:bodyPr wrap="square" rtlCol="0">
              <a:spAutoFit/>
            </a:bodyPr>
            <a:lstStyle/>
            <a:p>
              <a:pPr marL="285750" indent="-285750">
                <a:lnSpc>
                  <a:spcPct val="110000"/>
                </a:lnSpc>
                <a:buFont typeface="Arial" panose="020B0604020202020204" pitchFamily="34" charset="0"/>
                <a:buChar char="•"/>
                <a:defRPr/>
              </a:pPr>
              <a:r>
                <a:rPr lang="fr-CA" altLang="en-US" dirty="0">
                  <a:latin typeface="Franklin Gothic Book" panose="020B0503020102020204" pitchFamily="34" charset="0"/>
                </a:rPr>
                <a:t>Interventions livrées dans un centre de santé, </a:t>
              </a:r>
            </a:p>
            <a:p>
              <a:pPr marL="285750" indent="-285750">
                <a:lnSpc>
                  <a:spcPct val="110000"/>
                </a:lnSpc>
                <a:buFont typeface="Arial" panose="020B0604020202020204" pitchFamily="34" charset="0"/>
                <a:buChar char="•"/>
                <a:defRPr/>
              </a:pPr>
              <a:r>
                <a:rPr lang="fr-CA" altLang="en-US" dirty="0">
                  <a:latin typeface="Franklin Gothic Book" panose="020B0503020102020204" pitchFamily="34" charset="0"/>
                </a:rPr>
                <a:t>Mortalité néonatale </a:t>
              </a:r>
            </a:p>
            <a:p>
              <a:pPr marL="285750" indent="-285750">
                <a:lnSpc>
                  <a:spcPct val="110000"/>
                </a:lnSpc>
                <a:buFont typeface="Arial" panose="020B0604020202020204" pitchFamily="34" charset="0"/>
                <a:buChar char="•"/>
                <a:defRPr/>
              </a:pPr>
              <a:r>
                <a:rPr lang="fr-CA" altLang="en-US" dirty="0">
                  <a:latin typeface="Franklin Gothic Book" panose="020B0503020102020204" pitchFamily="34" charset="0"/>
                </a:rPr>
                <a:t>Facteurs de risque</a:t>
              </a:r>
            </a:p>
          </p:txBody>
        </p:sp>
        <p:cxnSp>
          <p:nvCxnSpPr>
            <p:cNvPr id="17" name="Straight Arrow Connector 16"/>
            <p:cNvCxnSpPr>
              <a:cxnSpLocks/>
            </p:cNvCxnSpPr>
            <p:nvPr/>
          </p:nvCxnSpPr>
          <p:spPr>
            <a:xfrm flipV="1">
              <a:off x="2134089" y="4331691"/>
              <a:ext cx="1" cy="695658"/>
            </a:xfrm>
            <a:prstGeom prst="straightConnector1">
              <a:avLst/>
            </a:prstGeom>
            <a:ln w="28575">
              <a:solidFill>
                <a:srgbClr val="005288"/>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2" name="Groupe 11">
            <a:extLst>
              <a:ext uri="{FF2B5EF4-FFF2-40B4-BE49-F238E27FC236}">
                <a16:creationId xmlns:a16="http://schemas.microsoft.com/office/drawing/2014/main" id="{4C3FDE0F-1F14-42A7-B389-B99DC080A8D1}"/>
              </a:ext>
            </a:extLst>
          </p:cNvPr>
          <p:cNvGrpSpPr/>
          <p:nvPr/>
        </p:nvGrpSpPr>
        <p:grpSpPr>
          <a:xfrm>
            <a:off x="3980047" y="4346743"/>
            <a:ext cx="3566159" cy="2348480"/>
            <a:chOff x="3749463" y="4346743"/>
            <a:chExt cx="3566159" cy="2348480"/>
          </a:xfrm>
        </p:grpSpPr>
        <p:sp>
          <p:nvSpPr>
            <p:cNvPr id="8" name="TextBox 7"/>
            <p:cNvSpPr txBox="1"/>
            <p:nvPr/>
          </p:nvSpPr>
          <p:spPr>
            <a:xfrm>
              <a:off x="3749463" y="4718976"/>
              <a:ext cx="3566159" cy="1976247"/>
            </a:xfrm>
            <a:prstGeom prst="roundRect">
              <a:avLst>
                <a:gd name="adj" fmla="val 6100"/>
              </a:avLst>
            </a:prstGeom>
            <a:noFill/>
            <a:ln w="28575">
              <a:solidFill>
                <a:srgbClr val="005288"/>
              </a:solidFill>
            </a:ln>
          </p:spPr>
          <p:txBody>
            <a:bodyPr wrap="square" rtlCol="0">
              <a:spAutoFit/>
            </a:bodyPr>
            <a:lstStyle/>
            <a:p>
              <a:pPr>
                <a:lnSpc>
                  <a:spcPct val="110000"/>
                </a:lnSpc>
                <a:defRPr/>
              </a:pPr>
              <a:r>
                <a:rPr lang="fr-CA" altLang="en-US" dirty="0">
                  <a:latin typeface="Franklin Gothic Book" panose="020B0503020102020204" pitchFamily="34" charset="0"/>
                </a:rPr>
                <a:t>Nouveaux résultats</a:t>
              </a:r>
            </a:p>
            <a:p>
              <a:pPr marL="285750" indent="-285750">
                <a:lnSpc>
                  <a:spcPct val="110000"/>
                </a:lnSpc>
                <a:buFont typeface="Arial" panose="020B0604020202020204" pitchFamily="34" charset="0"/>
                <a:buChar char="•"/>
                <a:defRPr/>
              </a:pPr>
              <a:r>
                <a:rPr lang="fr-CA" altLang="en-US" dirty="0">
                  <a:latin typeface="Franklin Gothic Book" panose="020B0503020102020204" pitchFamily="34" charset="0"/>
                </a:rPr>
                <a:t>Résultats à la naissance et mortinatalité</a:t>
              </a:r>
            </a:p>
            <a:p>
              <a:pPr marL="285750" indent="-285750">
                <a:lnSpc>
                  <a:spcPct val="110000"/>
                </a:lnSpc>
                <a:buFont typeface="Arial" panose="020B0604020202020204" pitchFamily="34" charset="0"/>
                <a:buChar char="•"/>
                <a:defRPr/>
              </a:pPr>
              <a:r>
                <a:rPr lang="fr-CA" altLang="en-US" dirty="0">
                  <a:latin typeface="Franklin Gothic Book" panose="020B0503020102020204" pitchFamily="34" charset="0"/>
                </a:rPr>
                <a:t>Mortalité maternelle</a:t>
              </a:r>
            </a:p>
            <a:p>
              <a:pPr marL="285750" indent="-285750">
                <a:lnSpc>
                  <a:spcPct val="110000"/>
                </a:lnSpc>
                <a:buFont typeface="Arial" panose="020B0604020202020204" pitchFamily="34" charset="0"/>
                <a:buChar char="•"/>
                <a:defRPr/>
              </a:pPr>
              <a:r>
                <a:rPr lang="fr-CA" altLang="en-US" dirty="0">
                  <a:latin typeface="Franklin Gothic Book" panose="020B0503020102020204" pitchFamily="34" charset="0"/>
                </a:rPr>
                <a:t>Morbidité due à la pneumonie, diarrhée et la méningite</a:t>
              </a:r>
            </a:p>
          </p:txBody>
        </p:sp>
        <p:cxnSp>
          <p:nvCxnSpPr>
            <p:cNvPr id="20" name="Straight Arrow Connector 19"/>
            <p:cNvCxnSpPr/>
            <p:nvPr/>
          </p:nvCxnSpPr>
          <p:spPr>
            <a:xfrm flipH="1" flipV="1">
              <a:off x="5532542" y="4346743"/>
              <a:ext cx="4386" cy="372260"/>
            </a:xfrm>
            <a:prstGeom prst="straightConnector1">
              <a:avLst/>
            </a:prstGeom>
            <a:ln w="28575">
              <a:solidFill>
                <a:srgbClr val="005288"/>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 name="Groupe 2">
            <a:extLst>
              <a:ext uri="{FF2B5EF4-FFF2-40B4-BE49-F238E27FC236}">
                <a16:creationId xmlns:a16="http://schemas.microsoft.com/office/drawing/2014/main" id="{DFEFBDA9-378B-397B-BBD4-61E707808CA2}"/>
              </a:ext>
            </a:extLst>
          </p:cNvPr>
          <p:cNvGrpSpPr/>
          <p:nvPr/>
        </p:nvGrpSpPr>
        <p:grpSpPr>
          <a:xfrm>
            <a:off x="165783" y="1280392"/>
            <a:ext cx="3121125" cy="3140740"/>
            <a:chOff x="165783" y="1280392"/>
            <a:chExt cx="3121125" cy="3140740"/>
          </a:xfrm>
        </p:grpSpPr>
        <p:sp>
          <p:nvSpPr>
            <p:cNvPr id="4" name="TextBox 3"/>
            <p:cNvSpPr txBox="1"/>
            <p:nvPr/>
          </p:nvSpPr>
          <p:spPr>
            <a:xfrm>
              <a:off x="165783" y="1280392"/>
              <a:ext cx="3121125" cy="2375297"/>
            </a:xfrm>
            <a:prstGeom prst="roundRect">
              <a:avLst>
                <a:gd name="adj" fmla="val 6100"/>
              </a:avLst>
            </a:prstGeom>
            <a:noFill/>
            <a:ln w="28575">
              <a:solidFill>
                <a:srgbClr val="005288"/>
              </a:solidFill>
            </a:ln>
          </p:spPr>
          <p:txBody>
            <a:bodyPr wrap="square" rtlCol="0">
              <a:spAutoFit/>
            </a:bodyPr>
            <a:lstStyle/>
            <a:p>
              <a:pPr marL="0" lvl="1" algn="ctr"/>
              <a:r>
                <a:rPr lang="fr-CA" altLang="en-US" dirty="0">
                  <a:latin typeface="Franklin Gothic Book" panose="020B0503020102020204" pitchFamily="34" charset="0"/>
                </a:rPr>
                <a:t>Créé dans le contexte de la série sur la survie de l’enfant publiée dans </a:t>
              </a:r>
              <a:r>
                <a:rPr lang="fr-CA" altLang="en-US" i="1" dirty="0">
                  <a:latin typeface="Franklin Gothic Book" panose="020B0503020102020204" pitchFamily="34" charset="0"/>
                </a:rPr>
                <a:t>The Lancet </a:t>
              </a:r>
              <a:r>
                <a:rPr lang="fr-CA" altLang="en-US" dirty="0">
                  <a:latin typeface="Franklin Gothic Book" panose="020B0503020102020204" pitchFamily="34" charset="0"/>
                </a:rPr>
                <a:t>en 2003 pour estimer l’impact d’augmenter la couverture des interventions communautaires sur les enfants de moins de 5 ans</a:t>
              </a:r>
            </a:p>
          </p:txBody>
        </p:sp>
        <p:cxnSp>
          <p:nvCxnSpPr>
            <p:cNvPr id="10" name="Straight Arrow Connector 9"/>
            <p:cNvCxnSpPr>
              <a:cxnSpLocks/>
              <a:stCxn id="4" idx="2"/>
            </p:cNvCxnSpPr>
            <p:nvPr/>
          </p:nvCxnSpPr>
          <p:spPr>
            <a:xfrm flipH="1">
              <a:off x="1726345" y="3655689"/>
              <a:ext cx="1" cy="391759"/>
            </a:xfrm>
            <a:prstGeom prst="straightConnector1">
              <a:avLst/>
            </a:prstGeom>
            <a:ln w="28575">
              <a:solidFill>
                <a:srgbClr val="005288"/>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547CEEF7-5621-4C47-8887-AF9F92E9107E}"/>
                </a:ext>
              </a:extLst>
            </p:cNvPr>
            <p:cNvSpPr txBox="1"/>
            <p:nvPr/>
          </p:nvSpPr>
          <p:spPr>
            <a:xfrm>
              <a:off x="1262391" y="3959467"/>
              <a:ext cx="1179966" cy="461665"/>
            </a:xfrm>
            <a:prstGeom prst="rect">
              <a:avLst/>
            </a:prstGeom>
            <a:noFill/>
          </p:spPr>
          <p:txBody>
            <a:bodyPr wrap="square" rtlCol="0">
              <a:spAutoFit/>
            </a:bodyPr>
            <a:lstStyle/>
            <a:p>
              <a:r>
                <a:rPr lang="en-US" sz="2400" b="1" dirty="0">
                  <a:solidFill>
                    <a:srgbClr val="F0F6DF"/>
                  </a:solidFill>
                  <a:latin typeface="Franklin Gothic Book" panose="020B0503020102020204" pitchFamily="34" charset="0"/>
                </a:rPr>
                <a:t>2003</a:t>
              </a:r>
            </a:p>
          </p:txBody>
        </p:sp>
      </p:grpSp>
      <p:grpSp>
        <p:nvGrpSpPr>
          <p:cNvPr id="29" name="Groupe 28">
            <a:extLst>
              <a:ext uri="{FF2B5EF4-FFF2-40B4-BE49-F238E27FC236}">
                <a16:creationId xmlns:a16="http://schemas.microsoft.com/office/drawing/2014/main" id="{2A6DCCC9-71AC-ACD4-C11C-80533D8A28B7}"/>
              </a:ext>
            </a:extLst>
          </p:cNvPr>
          <p:cNvGrpSpPr/>
          <p:nvPr/>
        </p:nvGrpSpPr>
        <p:grpSpPr>
          <a:xfrm>
            <a:off x="8905094" y="1594871"/>
            <a:ext cx="2123198" cy="2443553"/>
            <a:chOff x="8905094" y="1594871"/>
            <a:chExt cx="2123198" cy="2443553"/>
          </a:xfrm>
        </p:grpSpPr>
        <p:cxnSp>
          <p:nvCxnSpPr>
            <p:cNvPr id="19" name="Straight Arrow Connector 18">
              <a:extLst>
                <a:ext uri="{FF2B5EF4-FFF2-40B4-BE49-F238E27FC236}">
                  <a16:creationId xmlns:a16="http://schemas.microsoft.com/office/drawing/2014/main" id="{C2528BBC-A8AA-4E68-8626-FEA38F204BF8}"/>
                </a:ext>
              </a:extLst>
            </p:cNvPr>
            <p:cNvCxnSpPr>
              <a:cxnSpLocks/>
              <a:stCxn id="21" idx="2"/>
            </p:cNvCxnSpPr>
            <p:nvPr/>
          </p:nvCxnSpPr>
          <p:spPr>
            <a:xfrm>
              <a:off x="9966693" y="3400097"/>
              <a:ext cx="0" cy="638327"/>
            </a:xfrm>
            <a:prstGeom prst="straightConnector1">
              <a:avLst/>
            </a:prstGeom>
            <a:ln w="28575">
              <a:solidFill>
                <a:srgbClr val="005288"/>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34884388-073C-41CE-BA8E-56185BAC0AEF}"/>
                </a:ext>
              </a:extLst>
            </p:cNvPr>
            <p:cNvSpPr txBox="1"/>
            <p:nvPr/>
          </p:nvSpPr>
          <p:spPr>
            <a:xfrm>
              <a:off x="8905094" y="1594871"/>
              <a:ext cx="2123198" cy="1805226"/>
            </a:xfrm>
            <a:prstGeom prst="roundRect">
              <a:avLst>
                <a:gd name="adj" fmla="val 6100"/>
              </a:avLst>
            </a:prstGeom>
            <a:noFill/>
            <a:ln w="28575">
              <a:solidFill>
                <a:srgbClr val="005288"/>
              </a:solidFill>
            </a:ln>
          </p:spPr>
          <p:txBody>
            <a:bodyPr wrap="square" rtlCol="0">
              <a:spAutoFit/>
            </a:bodyPr>
            <a:lstStyle/>
            <a:p>
              <a:pPr marL="285750" indent="-285750">
                <a:buFont typeface="Arial" panose="020B0604020202020204" pitchFamily="34" charset="0"/>
                <a:buChar char="•"/>
              </a:pPr>
              <a:r>
                <a:rPr lang="fr-CA" dirty="0">
                  <a:latin typeface="Franklin Gothic Book" panose="020B0503020102020204" pitchFamily="34" charset="0"/>
                </a:rPr>
                <a:t>Mortalité adolescente</a:t>
              </a:r>
            </a:p>
            <a:p>
              <a:pPr marL="285750" indent="-285750">
                <a:buFont typeface="Arial" panose="020B0604020202020204" pitchFamily="34" charset="0"/>
                <a:buChar char="•"/>
              </a:pPr>
              <a:r>
                <a:rPr lang="fr-CA" dirty="0">
                  <a:latin typeface="Franklin Gothic Book" panose="020B0503020102020204" pitchFamily="34" charset="0"/>
                </a:rPr>
                <a:t>Utilisation et disponibilité des services/qualité des soins</a:t>
              </a:r>
            </a:p>
          </p:txBody>
        </p:sp>
      </p:grpSp>
      <p:grpSp>
        <p:nvGrpSpPr>
          <p:cNvPr id="26" name="Groupe 25">
            <a:extLst>
              <a:ext uri="{FF2B5EF4-FFF2-40B4-BE49-F238E27FC236}">
                <a16:creationId xmlns:a16="http://schemas.microsoft.com/office/drawing/2014/main" id="{D7091EA6-6B58-35CD-1291-1BB7FF513688}"/>
              </a:ext>
            </a:extLst>
          </p:cNvPr>
          <p:cNvGrpSpPr/>
          <p:nvPr/>
        </p:nvGrpSpPr>
        <p:grpSpPr>
          <a:xfrm>
            <a:off x="7656575" y="4335900"/>
            <a:ext cx="3242985" cy="1083546"/>
            <a:chOff x="7656575" y="4335900"/>
            <a:chExt cx="3242985" cy="1083546"/>
          </a:xfrm>
        </p:grpSpPr>
        <p:sp>
          <p:nvSpPr>
            <p:cNvPr id="22" name="TextBox 21">
              <a:extLst>
                <a:ext uri="{FF2B5EF4-FFF2-40B4-BE49-F238E27FC236}">
                  <a16:creationId xmlns:a16="http://schemas.microsoft.com/office/drawing/2014/main" id="{DDAEEC62-963F-4E66-ACED-7015FC874F0F}"/>
                </a:ext>
              </a:extLst>
            </p:cNvPr>
            <p:cNvSpPr txBox="1"/>
            <p:nvPr/>
          </p:nvSpPr>
          <p:spPr>
            <a:xfrm>
              <a:off x="7656575" y="4713059"/>
              <a:ext cx="3242985" cy="706387"/>
            </a:xfrm>
            <a:prstGeom prst="roundRect">
              <a:avLst>
                <a:gd name="adj" fmla="val 6100"/>
              </a:avLst>
            </a:prstGeom>
            <a:noFill/>
            <a:ln w="28575">
              <a:solidFill>
                <a:srgbClr val="005288"/>
              </a:solidFill>
            </a:ln>
          </p:spPr>
          <p:txBody>
            <a:bodyPr wrap="square" rtlCol="0">
              <a:spAutoFit/>
            </a:bodyPr>
            <a:lstStyle/>
            <a:p>
              <a:pPr marL="285750" indent="-285750">
                <a:lnSpc>
                  <a:spcPct val="110000"/>
                </a:lnSpc>
                <a:buFont typeface="Arial" panose="020B0604020202020204" pitchFamily="34" charset="0"/>
                <a:buChar char="•"/>
                <a:defRPr/>
              </a:pPr>
              <a:r>
                <a:rPr lang="fr-CA" altLang="en-US" dirty="0" err="1">
                  <a:latin typeface="Franklin Gothic Book" panose="020B0503020102020204" pitchFamily="34" charset="0"/>
                </a:rPr>
                <a:t>LiST</a:t>
              </a:r>
              <a:r>
                <a:rPr lang="fr-CA" altLang="en-US" dirty="0">
                  <a:latin typeface="Franklin Gothic Book" panose="020B0503020102020204" pitchFamily="34" charset="0"/>
                </a:rPr>
                <a:t> online</a:t>
              </a:r>
            </a:p>
            <a:p>
              <a:pPr marL="285750" indent="-285750">
                <a:lnSpc>
                  <a:spcPct val="110000"/>
                </a:lnSpc>
                <a:buFont typeface="Arial" panose="020B0604020202020204" pitchFamily="34" charset="0"/>
                <a:buChar char="•"/>
                <a:defRPr/>
              </a:pPr>
              <a:r>
                <a:rPr lang="fr-CA" altLang="en-US" dirty="0">
                  <a:latin typeface="Franklin Gothic Book" panose="020B0503020102020204" pitchFamily="34" charset="0"/>
                </a:rPr>
                <a:t>Webinaires sur YouTube</a:t>
              </a:r>
            </a:p>
          </p:txBody>
        </p:sp>
        <p:cxnSp>
          <p:nvCxnSpPr>
            <p:cNvPr id="23" name="Straight Arrow Connector 22">
              <a:extLst>
                <a:ext uri="{FF2B5EF4-FFF2-40B4-BE49-F238E27FC236}">
                  <a16:creationId xmlns:a16="http://schemas.microsoft.com/office/drawing/2014/main" id="{44D63392-13BC-401F-B0D2-88DCF2219FB4}"/>
                </a:ext>
              </a:extLst>
            </p:cNvPr>
            <p:cNvCxnSpPr/>
            <p:nvPr/>
          </p:nvCxnSpPr>
          <p:spPr>
            <a:xfrm flipH="1" flipV="1">
              <a:off x="9273681" y="4335900"/>
              <a:ext cx="4386" cy="372260"/>
            </a:xfrm>
            <a:prstGeom prst="straightConnector1">
              <a:avLst/>
            </a:prstGeom>
            <a:ln w="28575">
              <a:solidFill>
                <a:srgbClr val="005288"/>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386230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fade">
                                      <p:cBhvr>
                                        <p:cTn id="28" dur="1000"/>
                                        <p:tgtEl>
                                          <p:spTgt spid="25"/>
                                        </p:tgtEl>
                                      </p:cBhvr>
                                    </p:animEffect>
                                    <p:anim calcmode="lin" valueType="num">
                                      <p:cBhvr>
                                        <p:cTn id="29" dur="1000" fill="hold"/>
                                        <p:tgtEl>
                                          <p:spTgt spid="25"/>
                                        </p:tgtEl>
                                        <p:attrNameLst>
                                          <p:attrName>ppt_x</p:attrName>
                                        </p:attrNameLst>
                                      </p:cBhvr>
                                      <p:tavLst>
                                        <p:tav tm="0">
                                          <p:val>
                                            <p:strVal val="#ppt_x"/>
                                          </p:val>
                                        </p:tav>
                                        <p:tav tm="100000">
                                          <p:val>
                                            <p:strVal val="#ppt_x"/>
                                          </p:val>
                                        </p:tav>
                                      </p:tavLst>
                                    </p:anim>
                                    <p:anim calcmode="lin" valueType="num">
                                      <p:cBhvr>
                                        <p:cTn id="30"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fade">
                                      <p:cBhvr>
                                        <p:cTn id="35" dur="1000"/>
                                        <p:tgtEl>
                                          <p:spTgt spid="26"/>
                                        </p:tgtEl>
                                      </p:cBhvr>
                                    </p:animEffect>
                                    <p:anim calcmode="lin" valueType="num">
                                      <p:cBhvr>
                                        <p:cTn id="36" dur="1000" fill="hold"/>
                                        <p:tgtEl>
                                          <p:spTgt spid="26"/>
                                        </p:tgtEl>
                                        <p:attrNameLst>
                                          <p:attrName>ppt_x</p:attrName>
                                        </p:attrNameLst>
                                      </p:cBhvr>
                                      <p:tavLst>
                                        <p:tav tm="0">
                                          <p:val>
                                            <p:strVal val="#ppt_x"/>
                                          </p:val>
                                        </p:tav>
                                        <p:tav tm="100000">
                                          <p:val>
                                            <p:strVal val="#ppt_x"/>
                                          </p:val>
                                        </p:tav>
                                      </p:tavLst>
                                    </p:anim>
                                    <p:anim calcmode="lin" valueType="num">
                                      <p:cBhvr>
                                        <p:cTn id="37"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fade">
                                      <p:cBhvr>
                                        <p:cTn id="42" dur="1000"/>
                                        <p:tgtEl>
                                          <p:spTgt spid="29"/>
                                        </p:tgtEl>
                                      </p:cBhvr>
                                    </p:animEffect>
                                    <p:anim calcmode="lin" valueType="num">
                                      <p:cBhvr>
                                        <p:cTn id="43" dur="1000" fill="hold"/>
                                        <p:tgtEl>
                                          <p:spTgt spid="29"/>
                                        </p:tgtEl>
                                        <p:attrNameLst>
                                          <p:attrName>ppt_x</p:attrName>
                                        </p:attrNameLst>
                                      </p:cBhvr>
                                      <p:tavLst>
                                        <p:tav tm="0">
                                          <p:val>
                                            <p:strVal val="#ppt_x"/>
                                          </p:val>
                                        </p:tav>
                                        <p:tav tm="100000">
                                          <p:val>
                                            <p:strVal val="#ppt_x"/>
                                          </p:val>
                                        </p:tav>
                                      </p:tavLst>
                                    </p:anim>
                                    <p:anim calcmode="lin" valueType="num">
                                      <p:cBhvr>
                                        <p:cTn id="44"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sz="4000" dirty="0">
                <a:solidFill>
                  <a:schemeClr val="accent2"/>
                </a:solidFill>
              </a:rPr>
              <a:t>LiST peut être utilisé pour :</a:t>
            </a:r>
          </a:p>
        </p:txBody>
      </p:sp>
      <p:sp>
        <p:nvSpPr>
          <p:cNvPr id="4" name="Rounded Rectangle 3"/>
          <p:cNvSpPr/>
          <p:nvPr/>
        </p:nvSpPr>
        <p:spPr>
          <a:xfrm>
            <a:off x="838200" y="1902134"/>
            <a:ext cx="5020590" cy="2159417"/>
          </a:xfrm>
          <a:prstGeom prst="roundRect">
            <a:avLst>
              <a:gd name="adj" fmla="val 5846"/>
            </a:avLst>
          </a:prstGeom>
          <a:solidFill>
            <a:schemeClr val="bg1"/>
          </a:solidFill>
          <a:ln w="28575">
            <a:solidFill>
              <a:srgbClr val="0052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2800" b="1" dirty="0">
                <a:solidFill>
                  <a:srgbClr val="005288"/>
                </a:solidFill>
                <a:latin typeface="Franklin Gothic Book" panose="020B0503020102020204" pitchFamily="34" charset="0"/>
              </a:rPr>
              <a:t>Analyse prospective</a:t>
            </a:r>
          </a:p>
          <a:p>
            <a:pPr algn="ctr"/>
            <a:r>
              <a:rPr lang="fr-CA" sz="2400" dirty="0">
                <a:solidFill>
                  <a:srgbClr val="005288"/>
                </a:solidFill>
                <a:latin typeface="Franklin Gothic Book" panose="020B0503020102020204" pitchFamily="34" charset="0"/>
              </a:rPr>
              <a:t>Planification stratégique</a:t>
            </a:r>
          </a:p>
          <a:p>
            <a:pPr algn="ctr"/>
            <a:r>
              <a:rPr lang="fr-CA" sz="2400" dirty="0">
                <a:solidFill>
                  <a:srgbClr val="005288"/>
                </a:solidFill>
                <a:latin typeface="Franklin Gothic Book" panose="020B0503020102020204" pitchFamily="34" charset="0"/>
              </a:rPr>
              <a:t>Estimer le nombre de vies sauvées</a:t>
            </a:r>
          </a:p>
        </p:txBody>
      </p:sp>
      <p:sp>
        <p:nvSpPr>
          <p:cNvPr id="5" name="Rounded Rectangle 4"/>
          <p:cNvSpPr/>
          <p:nvPr/>
        </p:nvSpPr>
        <p:spPr>
          <a:xfrm>
            <a:off x="6333212" y="1845966"/>
            <a:ext cx="5020590" cy="2159417"/>
          </a:xfrm>
          <a:prstGeom prst="roundRect">
            <a:avLst>
              <a:gd name="adj" fmla="val 6787"/>
            </a:avLst>
          </a:prstGeom>
          <a:solidFill>
            <a:schemeClr val="bg1"/>
          </a:solidFill>
          <a:ln w="28575">
            <a:solidFill>
              <a:srgbClr val="0052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2800" b="1" dirty="0">
                <a:solidFill>
                  <a:srgbClr val="005288"/>
                </a:solidFill>
                <a:latin typeface="Franklin Gothic Book" panose="020B0503020102020204" pitchFamily="34" charset="0"/>
              </a:rPr>
              <a:t>Analyse rétrospective</a:t>
            </a:r>
          </a:p>
          <a:p>
            <a:pPr algn="ctr"/>
            <a:r>
              <a:rPr lang="fr-CA" sz="2400" dirty="0">
                <a:solidFill>
                  <a:srgbClr val="005288"/>
                </a:solidFill>
                <a:latin typeface="Franklin Gothic Book" panose="020B0503020102020204" pitchFamily="34" charset="0"/>
              </a:rPr>
              <a:t>Évaluation de projet/programme </a:t>
            </a:r>
          </a:p>
          <a:p>
            <a:pPr algn="ctr"/>
            <a:r>
              <a:rPr lang="fr-CA" sz="2400" dirty="0">
                <a:solidFill>
                  <a:srgbClr val="005288"/>
                </a:solidFill>
                <a:latin typeface="Franklin Gothic Book" panose="020B0503020102020204" pitchFamily="34" charset="0"/>
              </a:rPr>
              <a:t>Attribution des vies sauvées</a:t>
            </a:r>
          </a:p>
        </p:txBody>
      </p:sp>
      <p:sp>
        <p:nvSpPr>
          <p:cNvPr id="6" name="Rounded Rectangle 5"/>
          <p:cNvSpPr/>
          <p:nvPr/>
        </p:nvSpPr>
        <p:spPr>
          <a:xfrm>
            <a:off x="3403077" y="4370472"/>
            <a:ext cx="5020590" cy="2159417"/>
          </a:xfrm>
          <a:prstGeom prst="roundRect">
            <a:avLst>
              <a:gd name="adj" fmla="val 7257"/>
            </a:avLst>
          </a:prstGeom>
          <a:solidFill>
            <a:schemeClr val="bg1"/>
          </a:solidFill>
          <a:ln w="28575">
            <a:solidFill>
              <a:srgbClr val="0052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2800" b="1" dirty="0">
                <a:solidFill>
                  <a:srgbClr val="005288"/>
                </a:solidFill>
                <a:latin typeface="Franklin Gothic Book" panose="020B0503020102020204" pitchFamily="34" charset="0"/>
              </a:rPr>
              <a:t>Plaidoyer </a:t>
            </a:r>
          </a:p>
          <a:p>
            <a:pPr algn="ctr"/>
            <a:r>
              <a:rPr lang="fr-CA" sz="2400" dirty="0">
                <a:solidFill>
                  <a:srgbClr val="005288"/>
                </a:solidFill>
                <a:latin typeface="Franklin Gothic Book" panose="020B0503020102020204" pitchFamily="34" charset="0"/>
              </a:rPr>
              <a:t>Niveau global, national et sous-national</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78174" y="4185533"/>
            <a:ext cx="758954" cy="758954"/>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29778" y="1620132"/>
            <a:ext cx="758954" cy="758954"/>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62628" y="1690688"/>
            <a:ext cx="758954" cy="758954"/>
          </a:xfrm>
          <a:prstGeom prst="rect">
            <a:avLst/>
          </a:prstGeom>
        </p:spPr>
      </p:pic>
    </p:spTree>
    <p:extLst>
      <p:ext uri="{BB962C8B-B14F-4D97-AF65-F5344CB8AC3E}">
        <p14:creationId xmlns:p14="http://schemas.microsoft.com/office/powerpoint/2010/main" val="3187141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p:cNvSpPr/>
          <p:nvPr/>
        </p:nvSpPr>
        <p:spPr>
          <a:xfrm>
            <a:off x="9643005" y="284468"/>
            <a:ext cx="2294021" cy="743438"/>
          </a:xfrm>
          <a:prstGeom prst="roundRect">
            <a:avLst/>
          </a:prstGeom>
          <a:solidFill>
            <a:srgbClr val="00704A"/>
          </a:solidFill>
          <a:ln w="28575">
            <a:solidFill>
              <a:srgbClr val="00704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bg1"/>
                </a:solidFill>
                <a:latin typeface="Franklin Gothic Book" panose="020B0503020102020204" pitchFamily="34" charset="0"/>
              </a:rPr>
              <a:t>Impact</a:t>
            </a:r>
          </a:p>
        </p:txBody>
      </p:sp>
      <p:sp>
        <p:nvSpPr>
          <p:cNvPr id="3" name="Title 2"/>
          <p:cNvSpPr>
            <a:spLocks noGrp="1"/>
          </p:cNvSpPr>
          <p:nvPr>
            <p:ph type="title"/>
          </p:nvPr>
        </p:nvSpPr>
        <p:spPr/>
        <p:txBody>
          <a:bodyPr/>
          <a:lstStyle/>
          <a:p>
            <a:r>
              <a:rPr lang="en-US" sz="4000" dirty="0" err="1">
                <a:solidFill>
                  <a:schemeClr val="accent2"/>
                </a:solidFill>
              </a:rPr>
              <a:t>Résultats</a:t>
            </a:r>
            <a:r>
              <a:rPr lang="en-US" sz="4000" dirty="0">
                <a:solidFill>
                  <a:schemeClr val="accent2"/>
                </a:solidFill>
              </a:rPr>
              <a:t> </a:t>
            </a:r>
            <a:r>
              <a:rPr lang="en-US" sz="4000" dirty="0" err="1">
                <a:solidFill>
                  <a:schemeClr val="accent2"/>
                </a:solidFill>
              </a:rPr>
              <a:t>disponibles</a:t>
            </a:r>
            <a:r>
              <a:rPr lang="en-US" sz="4000" dirty="0">
                <a:solidFill>
                  <a:schemeClr val="accent2"/>
                </a:solidFill>
              </a:rPr>
              <a:t> dans LiST</a:t>
            </a:r>
          </a:p>
        </p:txBody>
      </p:sp>
      <p:sp>
        <p:nvSpPr>
          <p:cNvPr id="5" name="Rounded Rectangle 4"/>
          <p:cNvSpPr/>
          <p:nvPr/>
        </p:nvSpPr>
        <p:spPr>
          <a:xfrm>
            <a:off x="104503" y="1690688"/>
            <a:ext cx="3912325" cy="2382760"/>
          </a:xfrm>
          <a:prstGeom prst="roundRect">
            <a:avLst>
              <a:gd name="adj" fmla="val 4728"/>
            </a:avLst>
          </a:prstGeom>
          <a:solidFill>
            <a:schemeClr val="bg1"/>
          </a:solidFill>
          <a:ln w="28575">
            <a:solidFill>
              <a:srgbClr val="0052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2400" b="1" dirty="0">
                <a:solidFill>
                  <a:srgbClr val="005288"/>
                </a:solidFill>
                <a:latin typeface="Franklin Gothic Book" panose="020B0503020102020204" pitchFamily="34" charset="0"/>
              </a:rPr>
              <a:t>Vies sauvées</a:t>
            </a:r>
            <a:endParaRPr lang="fr-CA" sz="2000" dirty="0">
              <a:solidFill>
                <a:srgbClr val="005288"/>
              </a:solidFill>
              <a:latin typeface="Franklin Gothic Book" panose="020B0503020102020204" pitchFamily="34" charset="0"/>
            </a:endParaRPr>
          </a:p>
          <a:p>
            <a:pPr marL="342900" indent="-342900">
              <a:buFont typeface="Wingdings" panose="05000000000000000000" pitchFamily="2" charset="2"/>
              <a:buChar char="§"/>
            </a:pPr>
            <a:r>
              <a:rPr lang="fr-CA" sz="2000" dirty="0">
                <a:solidFill>
                  <a:srgbClr val="005288"/>
                </a:solidFill>
                <a:latin typeface="Franklin Gothic Book" panose="020B0503020102020204" pitchFamily="34" charset="0"/>
              </a:rPr>
              <a:t>Total</a:t>
            </a:r>
          </a:p>
          <a:p>
            <a:pPr marL="342900" indent="-342900">
              <a:buFont typeface="Wingdings" panose="05000000000000000000" pitchFamily="2" charset="2"/>
              <a:buChar char="§"/>
            </a:pPr>
            <a:r>
              <a:rPr lang="fr-CA" sz="2000" dirty="0">
                <a:solidFill>
                  <a:srgbClr val="005288"/>
                </a:solidFill>
                <a:latin typeface="Franklin Gothic Book" panose="020B0503020102020204" pitchFamily="34" charset="0"/>
              </a:rPr>
              <a:t>Par cause</a:t>
            </a:r>
          </a:p>
          <a:p>
            <a:pPr marL="342900" indent="-342900">
              <a:buFont typeface="Wingdings" panose="05000000000000000000" pitchFamily="2" charset="2"/>
              <a:buChar char="§"/>
            </a:pPr>
            <a:r>
              <a:rPr lang="fr-CA" sz="2000" dirty="0">
                <a:solidFill>
                  <a:srgbClr val="005288"/>
                </a:solidFill>
                <a:latin typeface="Franklin Gothic Book" panose="020B0503020102020204" pitchFamily="34" charset="0"/>
              </a:rPr>
              <a:t>Par intervention</a:t>
            </a:r>
          </a:p>
          <a:p>
            <a:pPr marL="342900" indent="-342900">
              <a:buFont typeface="Wingdings" panose="05000000000000000000" pitchFamily="2" charset="2"/>
              <a:buChar char="§"/>
            </a:pPr>
            <a:r>
              <a:rPr lang="fr-CA" sz="2000" dirty="0">
                <a:solidFill>
                  <a:srgbClr val="005288"/>
                </a:solidFill>
                <a:latin typeface="Franklin Gothic Book" panose="020B0503020102020204" pitchFamily="34" charset="0"/>
              </a:rPr>
              <a:t>Par groupe d’âge</a:t>
            </a:r>
          </a:p>
        </p:txBody>
      </p:sp>
      <p:sp>
        <p:nvSpPr>
          <p:cNvPr id="6" name="Rounded Rectangle 5"/>
          <p:cNvSpPr/>
          <p:nvPr/>
        </p:nvSpPr>
        <p:spPr>
          <a:xfrm>
            <a:off x="4106089" y="1690688"/>
            <a:ext cx="3912325" cy="2382760"/>
          </a:xfrm>
          <a:prstGeom prst="roundRect">
            <a:avLst>
              <a:gd name="adj" fmla="val 4728"/>
            </a:avLst>
          </a:prstGeom>
          <a:solidFill>
            <a:schemeClr val="bg1"/>
          </a:solidFill>
          <a:ln w="28575">
            <a:solidFill>
              <a:srgbClr val="0052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2400" b="1" dirty="0">
                <a:solidFill>
                  <a:srgbClr val="005288"/>
                </a:solidFill>
                <a:latin typeface="Franklin Gothic Book" panose="020B0503020102020204" pitchFamily="34" charset="0"/>
              </a:rPr>
              <a:t>Mortalité</a:t>
            </a:r>
          </a:p>
          <a:p>
            <a:pPr marL="342900" indent="-342900">
              <a:buFont typeface="Wingdings" panose="05000000000000000000" pitchFamily="2" charset="2"/>
              <a:buChar char="§"/>
            </a:pPr>
            <a:r>
              <a:rPr lang="fr-CA" sz="2000" dirty="0">
                <a:solidFill>
                  <a:srgbClr val="005288"/>
                </a:solidFill>
                <a:latin typeface="Franklin Gothic Book" panose="020B0503020102020204" pitchFamily="34" charset="0"/>
              </a:rPr>
              <a:t>Taux et ratios</a:t>
            </a:r>
          </a:p>
          <a:p>
            <a:pPr marL="342900" indent="-342900">
              <a:buFont typeface="Wingdings" panose="05000000000000000000" pitchFamily="2" charset="2"/>
              <a:buChar char="§"/>
            </a:pPr>
            <a:r>
              <a:rPr lang="fr-CA" sz="2000" dirty="0">
                <a:solidFill>
                  <a:srgbClr val="005288"/>
                </a:solidFill>
                <a:latin typeface="Franklin Gothic Book" panose="020B0503020102020204" pitchFamily="34" charset="0"/>
              </a:rPr>
              <a:t>Néonatale</a:t>
            </a:r>
          </a:p>
          <a:p>
            <a:pPr marL="342900" indent="-342900">
              <a:buFont typeface="Wingdings" panose="05000000000000000000" pitchFamily="2" charset="2"/>
              <a:buChar char="§"/>
            </a:pPr>
            <a:r>
              <a:rPr lang="fr-CA" sz="2000" dirty="0">
                <a:solidFill>
                  <a:srgbClr val="005288"/>
                </a:solidFill>
                <a:latin typeface="Franklin Gothic Book" panose="020B0503020102020204" pitchFamily="34" charset="0"/>
              </a:rPr>
              <a:t>Enfants de moins de 5 ans</a:t>
            </a:r>
          </a:p>
          <a:p>
            <a:pPr marL="342900" indent="-342900">
              <a:buFont typeface="Wingdings" panose="05000000000000000000" pitchFamily="2" charset="2"/>
              <a:buChar char="§"/>
            </a:pPr>
            <a:r>
              <a:rPr lang="fr-CA" sz="2000" dirty="0">
                <a:solidFill>
                  <a:srgbClr val="005288"/>
                </a:solidFill>
                <a:latin typeface="Franklin Gothic Book" panose="020B0503020102020204" pitchFamily="34" charset="0"/>
              </a:rPr>
              <a:t>Maternelle</a:t>
            </a:r>
          </a:p>
          <a:p>
            <a:pPr marL="342900" indent="-342900">
              <a:buFont typeface="Wingdings" panose="05000000000000000000" pitchFamily="2" charset="2"/>
              <a:buChar char="§"/>
            </a:pPr>
            <a:r>
              <a:rPr lang="fr-CA" sz="2000" dirty="0">
                <a:solidFill>
                  <a:srgbClr val="005288"/>
                </a:solidFill>
                <a:latin typeface="Franklin Gothic Book" panose="020B0503020102020204" pitchFamily="34" charset="0"/>
              </a:rPr>
              <a:t>Mortinatalité</a:t>
            </a:r>
          </a:p>
        </p:txBody>
      </p:sp>
      <p:sp>
        <p:nvSpPr>
          <p:cNvPr id="7" name="Rounded Rectangle 6"/>
          <p:cNvSpPr/>
          <p:nvPr/>
        </p:nvSpPr>
        <p:spPr>
          <a:xfrm>
            <a:off x="104503" y="4265547"/>
            <a:ext cx="3912325" cy="2382760"/>
          </a:xfrm>
          <a:prstGeom prst="roundRect">
            <a:avLst>
              <a:gd name="adj" fmla="val 5581"/>
            </a:avLst>
          </a:prstGeom>
          <a:solidFill>
            <a:schemeClr val="bg1"/>
          </a:solidFill>
          <a:ln w="28575">
            <a:solidFill>
              <a:srgbClr val="0052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2400" b="1" dirty="0">
                <a:solidFill>
                  <a:srgbClr val="005288"/>
                </a:solidFill>
                <a:latin typeface="Franklin Gothic Book" panose="020B0503020102020204" pitchFamily="34" charset="0"/>
              </a:rPr>
              <a:t>Nombre de décès</a:t>
            </a:r>
          </a:p>
          <a:p>
            <a:pPr marL="342900" indent="-342900">
              <a:buFont typeface="Wingdings" panose="05000000000000000000" pitchFamily="2" charset="2"/>
              <a:buChar char="§"/>
            </a:pPr>
            <a:r>
              <a:rPr lang="fr-CA" sz="2000" dirty="0">
                <a:solidFill>
                  <a:srgbClr val="005288"/>
                </a:solidFill>
                <a:latin typeface="Franklin Gothic Book" panose="020B0503020102020204" pitchFamily="34" charset="0"/>
              </a:rPr>
              <a:t>Total</a:t>
            </a:r>
          </a:p>
          <a:p>
            <a:pPr marL="342900" indent="-342900">
              <a:buFont typeface="Wingdings" panose="05000000000000000000" pitchFamily="2" charset="2"/>
              <a:buChar char="§"/>
            </a:pPr>
            <a:r>
              <a:rPr lang="fr-CA" sz="2000" dirty="0">
                <a:solidFill>
                  <a:srgbClr val="005288"/>
                </a:solidFill>
                <a:latin typeface="Franklin Gothic Book" panose="020B0503020102020204" pitchFamily="34" charset="0"/>
              </a:rPr>
              <a:t>Par cause</a:t>
            </a:r>
          </a:p>
          <a:p>
            <a:pPr marL="342900" indent="-342900">
              <a:buFont typeface="Wingdings" panose="05000000000000000000" pitchFamily="2" charset="2"/>
              <a:buChar char="§"/>
            </a:pPr>
            <a:r>
              <a:rPr lang="fr-CA" sz="2000" dirty="0">
                <a:solidFill>
                  <a:srgbClr val="005288"/>
                </a:solidFill>
                <a:latin typeface="Franklin Gothic Book" panose="020B0503020102020204" pitchFamily="34" charset="0"/>
              </a:rPr>
              <a:t>Par intervention</a:t>
            </a:r>
          </a:p>
          <a:p>
            <a:pPr marL="342900" indent="-342900">
              <a:buFont typeface="Wingdings" panose="05000000000000000000" pitchFamily="2" charset="2"/>
              <a:buChar char="§"/>
            </a:pPr>
            <a:r>
              <a:rPr lang="fr-CA" sz="2000" dirty="0">
                <a:solidFill>
                  <a:srgbClr val="005288"/>
                </a:solidFill>
                <a:latin typeface="Franklin Gothic Book" panose="020B0503020102020204" pitchFamily="34" charset="0"/>
              </a:rPr>
              <a:t>Par groupe d’âge</a:t>
            </a:r>
          </a:p>
        </p:txBody>
      </p:sp>
      <p:sp>
        <p:nvSpPr>
          <p:cNvPr id="8" name="Rounded Rectangle 7"/>
          <p:cNvSpPr/>
          <p:nvPr/>
        </p:nvSpPr>
        <p:spPr>
          <a:xfrm>
            <a:off x="4106089" y="4265547"/>
            <a:ext cx="3912325" cy="2382760"/>
          </a:xfrm>
          <a:prstGeom prst="roundRect">
            <a:avLst>
              <a:gd name="adj" fmla="val 5117"/>
            </a:avLst>
          </a:prstGeom>
          <a:solidFill>
            <a:schemeClr val="bg1"/>
          </a:solidFill>
          <a:ln w="28575">
            <a:solidFill>
              <a:srgbClr val="0052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2400" b="1" dirty="0">
                <a:solidFill>
                  <a:srgbClr val="005288"/>
                </a:solidFill>
                <a:latin typeface="Franklin Gothic Book" panose="020B0503020102020204" pitchFamily="34" charset="0"/>
              </a:rPr>
              <a:t>Facteurs de risque</a:t>
            </a:r>
          </a:p>
          <a:p>
            <a:pPr marL="342900" indent="-342900">
              <a:buFont typeface="Wingdings" panose="05000000000000000000" pitchFamily="2" charset="2"/>
              <a:buChar char="§"/>
            </a:pPr>
            <a:r>
              <a:rPr lang="fr-CA" sz="2000" dirty="0">
                <a:solidFill>
                  <a:srgbClr val="005288"/>
                </a:solidFill>
                <a:latin typeface="Franklin Gothic Book" panose="020B0503020102020204" pitchFamily="34" charset="0"/>
              </a:rPr>
              <a:t>Malnutrition chronique</a:t>
            </a:r>
          </a:p>
          <a:p>
            <a:pPr marL="342900" indent="-342900">
              <a:buFont typeface="Wingdings" panose="05000000000000000000" pitchFamily="2" charset="2"/>
              <a:buChar char="§"/>
            </a:pPr>
            <a:r>
              <a:rPr lang="fr-CA" sz="2000" dirty="0">
                <a:solidFill>
                  <a:srgbClr val="005288"/>
                </a:solidFill>
                <a:latin typeface="Franklin Gothic Book" panose="020B0503020102020204" pitchFamily="34" charset="0"/>
              </a:rPr>
              <a:t>Malnutrition aigue</a:t>
            </a:r>
          </a:p>
          <a:p>
            <a:pPr marL="342900" indent="-342900">
              <a:buFont typeface="Wingdings" panose="05000000000000000000" pitchFamily="2" charset="2"/>
              <a:buChar char="§"/>
            </a:pPr>
            <a:r>
              <a:rPr lang="fr-CA" sz="2000" dirty="0">
                <a:solidFill>
                  <a:srgbClr val="005288"/>
                </a:solidFill>
                <a:latin typeface="Franklin Gothic Book" panose="020B0503020102020204" pitchFamily="34" charset="0"/>
              </a:rPr>
              <a:t>Allaitement</a:t>
            </a:r>
          </a:p>
        </p:txBody>
      </p:sp>
      <p:sp>
        <p:nvSpPr>
          <p:cNvPr id="9" name="Rounded Rectangle 8"/>
          <p:cNvSpPr/>
          <p:nvPr/>
        </p:nvSpPr>
        <p:spPr>
          <a:xfrm>
            <a:off x="8107675" y="3074167"/>
            <a:ext cx="4016945" cy="2382760"/>
          </a:xfrm>
          <a:prstGeom prst="roundRect">
            <a:avLst>
              <a:gd name="adj" fmla="val 4302"/>
            </a:avLst>
          </a:prstGeom>
          <a:solidFill>
            <a:schemeClr val="bg1"/>
          </a:solidFill>
          <a:ln w="28575">
            <a:solidFill>
              <a:srgbClr val="0052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2400" b="1" dirty="0">
                <a:solidFill>
                  <a:srgbClr val="005288"/>
                </a:solidFill>
                <a:latin typeface="Franklin Gothic Book" panose="020B0503020102020204" pitchFamily="34" charset="0"/>
              </a:rPr>
              <a:t>Visualiser par :</a:t>
            </a:r>
          </a:p>
          <a:p>
            <a:pPr marL="342900" indent="-342900">
              <a:buFont typeface="Wingdings" panose="05000000000000000000" pitchFamily="2" charset="2"/>
              <a:buChar char="§"/>
            </a:pPr>
            <a:r>
              <a:rPr lang="fr-CA" sz="2000" dirty="0">
                <a:solidFill>
                  <a:srgbClr val="005288"/>
                </a:solidFill>
                <a:latin typeface="Franklin Gothic Book" panose="020B0503020102020204" pitchFamily="34" charset="0"/>
              </a:rPr>
              <a:t>Tableaux, graphiques, camemberts</a:t>
            </a:r>
          </a:p>
          <a:p>
            <a:pPr marL="342900" indent="-342900">
              <a:buFont typeface="Wingdings" panose="05000000000000000000" pitchFamily="2" charset="2"/>
              <a:buChar char="§"/>
            </a:pPr>
            <a:r>
              <a:rPr lang="fr-CA" sz="2000" dirty="0">
                <a:solidFill>
                  <a:srgbClr val="005288"/>
                </a:solidFill>
                <a:latin typeface="Franklin Gothic Book" panose="020B0503020102020204" pitchFamily="34" charset="0"/>
              </a:rPr>
              <a:t>Pays unique/multiple</a:t>
            </a:r>
          </a:p>
          <a:p>
            <a:pPr marL="342900" indent="-342900">
              <a:buFont typeface="Wingdings" panose="05000000000000000000" pitchFamily="2" charset="2"/>
              <a:buChar char="§"/>
            </a:pPr>
            <a:r>
              <a:rPr lang="fr-CA" sz="2000" dirty="0">
                <a:solidFill>
                  <a:srgbClr val="005288"/>
                </a:solidFill>
                <a:latin typeface="Franklin Gothic Book" panose="020B0503020102020204" pitchFamily="34" charset="0"/>
              </a:rPr>
              <a:t>Scénario unique/multiple</a:t>
            </a:r>
          </a:p>
        </p:txBody>
      </p:sp>
    </p:spTree>
    <p:extLst>
      <p:ext uri="{BB962C8B-B14F-4D97-AF65-F5344CB8AC3E}">
        <p14:creationId xmlns:p14="http://schemas.microsoft.com/office/powerpoint/2010/main" val="7682776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Cadre conceptuel </a:t>
            </a:r>
          </a:p>
        </p:txBody>
      </p:sp>
      <p:sp>
        <p:nvSpPr>
          <p:cNvPr id="3" name="Espace réservé du texte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31378708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6"/>
          <p:cNvSpPr>
            <a:spLocks noGrp="1"/>
          </p:cNvSpPr>
          <p:nvPr>
            <p:ph type="title"/>
          </p:nvPr>
        </p:nvSpPr>
        <p:spPr>
          <a:xfrm>
            <a:off x="2152650" y="1251532"/>
            <a:ext cx="7886700" cy="4158667"/>
          </a:xfrm>
        </p:spPr>
        <p:txBody>
          <a:bodyPr>
            <a:normAutofit/>
          </a:bodyPr>
          <a:lstStyle/>
          <a:p>
            <a:pPr eaLnBrk="1" hangingPunct="1"/>
            <a:r>
              <a:rPr lang="fr-FR" altLang="en-US" sz="3200" b="1" dirty="0">
                <a:solidFill>
                  <a:schemeClr val="accent2"/>
                </a:solidFill>
              </a:rPr>
              <a:t>Vous souhaitez créer un modèle pour estimer l’impact de la mise à l’échelle d’une intervention de santé au Niger…</a:t>
            </a:r>
            <a:br>
              <a:rPr lang="fr-FR" altLang="en-US" sz="3200" b="1" dirty="0">
                <a:solidFill>
                  <a:schemeClr val="accent2"/>
                </a:solidFill>
              </a:rPr>
            </a:br>
            <a:br>
              <a:rPr lang="fr-FR" altLang="en-US" sz="3200" b="1" dirty="0">
                <a:solidFill>
                  <a:schemeClr val="accent2"/>
                </a:solidFill>
              </a:rPr>
            </a:br>
            <a:r>
              <a:rPr lang="fr-FR" altLang="en-US" sz="3200" b="1" dirty="0">
                <a:solidFill>
                  <a:schemeClr val="accent2"/>
                </a:solidFill>
              </a:rPr>
              <a:t>….de quelles données devez-vous disposer au préalable ?</a:t>
            </a:r>
          </a:p>
        </p:txBody>
      </p:sp>
    </p:spTree>
    <p:extLst>
      <p:ext uri="{BB962C8B-B14F-4D97-AF65-F5344CB8AC3E}">
        <p14:creationId xmlns:p14="http://schemas.microsoft.com/office/powerpoint/2010/main" val="17498223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6"/>
          <p:cNvSpPr>
            <a:spLocks noGrp="1"/>
          </p:cNvSpPr>
          <p:nvPr>
            <p:ph type="title"/>
          </p:nvPr>
        </p:nvSpPr>
        <p:spPr/>
        <p:txBody>
          <a:bodyPr>
            <a:normAutofit/>
          </a:bodyPr>
          <a:lstStyle/>
          <a:p>
            <a:pPr eaLnBrk="1" hangingPunct="1"/>
            <a:r>
              <a:rPr lang="fr-FR" altLang="en-US" sz="3200" b="1" dirty="0">
                <a:solidFill>
                  <a:schemeClr val="accent2"/>
                </a:solidFill>
              </a:rPr>
              <a:t>Vous devez disposer de certaines données au préalable…</a:t>
            </a:r>
          </a:p>
        </p:txBody>
      </p:sp>
      <p:sp>
        <p:nvSpPr>
          <p:cNvPr id="82947" name="Content Placeholder 7"/>
          <p:cNvSpPr>
            <a:spLocks noGrp="1"/>
          </p:cNvSpPr>
          <p:nvPr>
            <p:ph idx="1"/>
          </p:nvPr>
        </p:nvSpPr>
        <p:spPr/>
        <p:txBody>
          <a:bodyPr>
            <a:normAutofit fontScale="92500" lnSpcReduction="10000"/>
          </a:bodyPr>
          <a:lstStyle/>
          <a:p>
            <a:pPr eaLnBrk="1" hangingPunct="1"/>
            <a:r>
              <a:rPr lang="fr-FR" altLang="en-US" dirty="0"/>
              <a:t>Dans LiST</a:t>
            </a:r>
          </a:p>
          <a:p>
            <a:pPr lvl="1" eaLnBrk="1" hangingPunct="1"/>
            <a:r>
              <a:rPr lang="fr-FR" altLang="en-US" sz="2000" dirty="0">
                <a:solidFill>
                  <a:srgbClr val="008000"/>
                </a:solidFill>
              </a:rPr>
              <a:t>Population</a:t>
            </a:r>
          </a:p>
          <a:p>
            <a:pPr lvl="1" eaLnBrk="1" hangingPunct="1"/>
            <a:r>
              <a:rPr lang="fr-FR" altLang="en-US" sz="2000" dirty="0">
                <a:solidFill>
                  <a:srgbClr val="008000"/>
                </a:solidFill>
              </a:rPr>
              <a:t>Structures des causes de décès</a:t>
            </a:r>
          </a:p>
          <a:p>
            <a:pPr lvl="1" eaLnBrk="1" hangingPunct="1"/>
            <a:r>
              <a:rPr lang="fr-FR" altLang="en-US" sz="2000" dirty="0">
                <a:solidFill>
                  <a:srgbClr val="008000"/>
                </a:solidFill>
              </a:rPr>
              <a:t>Couverture des interventions (les vôtres et d’autres)</a:t>
            </a:r>
          </a:p>
          <a:p>
            <a:pPr lvl="1" eaLnBrk="1" hangingPunct="1"/>
            <a:r>
              <a:rPr lang="fr-FR" altLang="en-US" sz="2000" dirty="0">
                <a:solidFill>
                  <a:srgbClr val="008000"/>
                </a:solidFill>
              </a:rPr>
              <a:t>Impact des interventions (efficacité, fraction affectée)</a:t>
            </a:r>
          </a:p>
          <a:p>
            <a:pPr lvl="1" eaLnBrk="1" hangingPunct="1"/>
            <a:r>
              <a:rPr lang="fr-FR" altLang="en-US" sz="2000" dirty="0">
                <a:solidFill>
                  <a:srgbClr val="008000"/>
                </a:solidFill>
              </a:rPr>
              <a:t>Statuts de santé sous-jacents</a:t>
            </a:r>
          </a:p>
          <a:p>
            <a:pPr lvl="1" eaLnBrk="1" hangingPunct="1"/>
            <a:r>
              <a:rPr lang="fr-FR" altLang="en-US" sz="2000" dirty="0">
                <a:solidFill>
                  <a:srgbClr val="008000"/>
                </a:solidFill>
              </a:rPr>
              <a:t>Facteurs de risques (malnutrition chronique, aigüe, allaitement)</a:t>
            </a:r>
          </a:p>
          <a:p>
            <a:pPr lvl="1" eaLnBrk="1" hangingPunct="1"/>
            <a:r>
              <a:rPr lang="fr-FR" altLang="en-US" sz="2000" dirty="0">
                <a:solidFill>
                  <a:srgbClr val="008000"/>
                </a:solidFill>
              </a:rPr>
              <a:t>Statuts socioéconomiques</a:t>
            </a:r>
          </a:p>
          <a:p>
            <a:pPr lvl="1" eaLnBrk="1" hangingPunct="1"/>
            <a:r>
              <a:rPr lang="fr-FR" altLang="en-US" sz="2000" dirty="0">
                <a:solidFill>
                  <a:srgbClr val="008000"/>
                </a:solidFill>
              </a:rPr>
              <a:t>Coûts</a:t>
            </a:r>
          </a:p>
          <a:p>
            <a:pPr eaLnBrk="1" hangingPunct="1"/>
            <a:r>
              <a:rPr lang="fr-FR" altLang="en-US" dirty="0"/>
              <a:t>Ce qui n’est pas dans LiST…</a:t>
            </a:r>
          </a:p>
          <a:p>
            <a:pPr lvl="1" eaLnBrk="1" hangingPunct="1"/>
            <a:r>
              <a:rPr lang="fr-FR" altLang="en-US" sz="1800" dirty="0">
                <a:solidFill>
                  <a:srgbClr val="FF0000"/>
                </a:solidFill>
              </a:rPr>
              <a:t>Facteurs contextuels</a:t>
            </a:r>
          </a:p>
          <a:p>
            <a:pPr lvl="1" eaLnBrk="1" hangingPunct="1"/>
            <a:r>
              <a:rPr lang="fr-FR" altLang="en-US" sz="1800" dirty="0">
                <a:solidFill>
                  <a:srgbClr val="FF0000"/>
                </a:solidFill>
              </a:rPr>
              <a:t>Infrastructures</a:t>
            </a:r>
          </a:p>
          <a:p>
            <a:pPr lvl="1" eaLnBrk="1" hangingPunct="1"/>
            <a:r>
              <a:rPr lang="fr-FR" altLang="en-US" sz="1800" dirty="0">
                <a:solidFill>
                  <a:srgbClr val="FF0000"/>
                </a:solidFill>
              </a:rPr>
              <a:t>Faisabilité</a:t>
            </a:r>
          </a:p>
          <a:p>
            <a:pPr lvl="1" eaLnBrk="1" hangingPunct="1"/>
            <a:endParaRPr lang="fr-FR" altLang="en-US" dirty="0"/>
          </a:p>
        </p:txBody>
      </p:sp>
    </p:spTree>
    <p:extLst>
      <p:ext uri="{BB962C8B-B14F-4D97-AF65-F5344CB8AC3E}">
        <p14:creationId xmlns:p14="http://schemas.microsoft.com/office/powerpoint/2010/main" val="1788681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294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294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2947">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2947">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2947">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2947">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2947">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2947">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2947">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2947">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2947">
                                            <p:txEl>
                                              <p:pRg st="10" end="1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82947">
                                            <p:txEl>
                                              <p:pRg st="11" end="11"/>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82947">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quarter" idx="1"/>
          </p:nvPr>
        </p:nvSpPr>
        <p:spPr>
          <a:xfrm>
            <a:off x="2207568" y="1844825"/>
            <a:ext cx="8064896" cy="4281339"/>
          </a:xfrm>
        </p:spPr>
        <p:txBody>
          <a:bodyPr/>
          <a:lstStyle/>
          <a:p>
            <a:r>
              <a:rPr lang="fr-FR" dirty="0"/>
              <a:t>Nombre de décès évités (vies sauvées)</a:t>
            </a:r>
          </a:p>
          <a:p>
            <a:r>
              <a:rPr lang="fr-FR" dirty="0"/>
              <a:t>Réduction dans les taux de mortalité (néonatale, infanto-juvénile, maternelle)</a:t>
            </a:r>
          </a:p>
          <a:p>
            <a:r>
              <a:rPr lang="fr-FR" dirty="0"/>
              <a:t>Réduction des taux de malnutrition (chronique, aigüe)</a:t>
            </a:r>
          </a:p>
        </p:txBody>
      </p:sp>
      <p:sp>
        <p:nvSpPr>
          <p:cNvPr id="4" name="Title 4"/>
          <p:cNvSpPr txBox="1">
            <a:spLocks/>
          </p:cNvSpPr>
          <p:nvPr/>
        </p:nvSpPr>
        <p:spPr>
          <a:xfrm>
            <a:off x="2152650" y="365127"/>
            <a:ext cx="78867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sz="3200" b="1" dirty="0">
                <a:solidFill>
                  <a:schemeClr val="accent2"/>
                </a:solidFill>
                <a:latin typeface="Franklin Gothic Medium Cond" panose="020B0606030402020204" pitchFamily="34" charset="0"/>
              </a:rPr>
              <a:t>Que veut-on dire par « impact sur la santé » ?</a:t>
            </a:r>
          </a:p>
        </p:txBody>
      </p:sp>
    </p:spTree>
    <p:extLst>
      <p:ext uri="{BB962C8B-B14F-4D97-AF65-F5344CB8AC3E}">
        <p14:creationId xmlns:p14="http://schemas.microsoft.com/office/powerpoint/2010/main" val="16449795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sz="quarter" idx="1"/>
          </p:nvPr>
        </p:nvSpPr>
        <p:spPr>
          <a:xfrm>
            <a:off x="635000" y="461545"/>
            <a:ext cx="10922000" cy="5934910"/>
          </a:xfrm>
        </p:spPr>
        <p:txBody>
          <a:bodyPr>
            <a:normAutofit fontScale="77500" lnSpcReduction="20000"/>
          </a:bodyPr>
          <a:lstStyle/>
          <a:p>
            <a:r>
              <a:rPr lang="fr-FR" sz="4100" b="1" dirty="0">
                <a:solidFill>
                  <a:schemeClr val="accent2"/>
                </a:solidFill>
                <a:latin typeface="Franklin Gothic Medium Cond" panose="020B0606030402020204" pitchFamily="34" charset="0"/>
                <a:ea typeface="+mj-ea"/>
                <a:cs typeface="+mj-cs"/>
              </a:rPr>
              <a:t>LiST permet des projections à différentes échelles géographiques …</a:t>
            </a:r>
          </a:p>
          <a:p>
            <a:pPr lvl="1"/>
            <a:r>
              <a:rPr lang="fr-FR" dirty="0"/>
              <a:t>Mortinatalité et mortalité néonatale</a:t>
            </a:r>
          </a:p>
          <a:p>
            <a:pPr lvl="1"/>
            <a:r>
              <a:rPr lang="fr-FR" dirty="0"/>
              <a:t>Mortalité infanto-juvénile et maternelle</a:t>
            </a:r>
          </a:p>
          <a:p>
            <a:pPr lvl="1"/>
            <a:r>
              <a:rPr lang="fr-FR" dirty="0"/>
              <a:t>Mortalité par âge, cause et/ou intervention</a:t>
            </a:r>
          </a:p>
          <a:p>
            <a:r>
              <a:rPr lang="fr-FR" sz="4100" b="1" dirty="0">
                <a:solidFill>
                  <a:schemeClr val="accent2"/>
                </a:solidFill>
                <a:latin typeface="Franklin Gothic Medium Cond" panose="020B0606030402020204" pitchFamily="34" charset="0"/>
                <a:ea typeface="+mj-ea"/>
                <a:cs typeface="+mj-cs"/>
              </a:rPr>
              <a:t>En utilisant divers types de données …</a:t>
            </a:r>
          </a:p>
          <a:p>
            <a:pPr lvl="1"/>
            <a:r>
              <a:rPr lang="fr-FR" dirty="0"/>
              <a:t>Démographiques</a:t>
            </a:r>
          </a:p>
          <a:p>
            <a:pPr lvl="1"/>
            <a:r>
              <a:rPr lang="fr-FR" dirty="0"/>
              <a:t>Causes de décès</a:t>
            </a:r>
          </a:p>
          <a:p>
            <a:pPr lvl="1"/>
            <a:r>
              <a:rPr lang="fr-FR" dirty="0"/>
              <a:t>Indicateurs de santé au niveau national ou régional</a:t>
            </a:r>
          </a:p>
          <a:p>
            <a:pPr lvl="1"/>
            <a:r>
              <a:rPr lang="fr-FR" dirty="0"/>
              <a:t>Efficacité des interventions </a:t>
            </a:r>
          </a:p>
          <a:p>
            <a:pPr lvl="1"/>
            <a:r>
              <a:rPr lang="fr-FR" dirty="0"/>
              <a:t>Changement dans les taux de couverture des interventions de santé</a:t>
            </a:r>
          </a:p>
          <a:p>
            <a:pPr marL="228600" lvl="1" indent="-228600">
              <a:spcBef>
                <a:spcPts val="1000"/>
              </a:spcBef>
              <a:buClr>
                <a:srgbClr val="005288"/>
              </a:buClr>
            </a:pPr>
            <a:r>
              <a:rPr lang="fr-FR" sz="4100" b="1" dirty="0">
                <a:solidFill>
                  <a:schemeClr val="accent2"/>
                </a:solidFill>
                <a:latin typeface="Franklin Gothic Medium Cond" panose="020B0606030402020204" pitchFamily="34" charset="0"/>
                <a:ea typeface="+mj-ea"/>
                <a:cs typeface="+mj-cs"/>
              </a:rPr>
              <a:t>Afin d’estimer …</a:t>
            </a:r>
          </a:p>
          <a:p>
            <a:pPr lvl="1"/>
            <a:r>
              <a:rPr lang="fr-FR" dirty="0"/>
              <a:t>Les changements dans la survie des populations</a:t>
            </a:r>
          </a:p>
          <a:p>
            <a:pPr lvl="1"/>
            <a:r>
              <a:rPr lang="fr-FR" dirty="0"/>
              <a:t>L’effet des principales causes de décès</a:t>
            </a:r>
          </a:p>
          <a:p>
            <a:pPr lvl="1"/>
            <a:r>
              <a:rPr lang="fr-FR" dirty="0"/>
              <a:t>L’impact potentiel d’un programme sur la santé des populations</a:t>
            </a:r>
          </a:p>
          <a:p>
            <a:pPr marL="228600" lvl="1" indent="-228600">
              <a:spcBef>
                <a:spcPts val="1000"/>
              </a:spcBef>
              <a:buClr>
                <a:srgbClr val="005288"/>
              </a:buClr>
            </a:pPr>
            <a:r>
              <a:rPr lang="fr-FR" sz="4100" b="1" dirty="0">
                <a:solidFill>
                  <a:schemeClr val="accent2"/>
                </a:solidFill>
                <a:latin typeface="Franklin Gothic Medium Cond" panose="020B0606030402020204" pitchFamily="34" charset="0"/>
                <a:ea typeface="+mj-ea"/>
                <a:cs typeface="+mj-cs"/>
              </a:rPr>
              <a:t>Pour aider …</a:t>
            </a:r>
          </a:p>
          <a:p>
            <a:pPr marL="685800" lvl="2">
              <a:spcBef>
                <a:spcPts val="1000"/>
              </a:spcBef>
            </a:pPr>
            <a:r>
              <a:rPr lang="fr-FR" sz="2500" dirty="0"/>
              <a:t>A la prise de décisions éclairées en matière de politiques ou d’interventions de santé maternelle, néonatale, infanto-juvénile et de nutrition</a:t>
            </a:r>
          </a:p>
        </p:txBody>
      </p:sp>
    </p:spTree>
    <p:extLst>
      <p:ext uri="{BB962C8B-B14F-4D97-AF65-F5344CB8AC3E}">
        <p14:creationId xmlns:p14="http://schemas.microsoft.com/office/powerpoint/2010/main" val="119019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1000"/>
                                  </p:stCondLst>
                                  <p:childTnLst>
                                    <p:set>
                                      <p:cBhvr>
                                        <p:cTn id="6" dur="1" fill="hold">
                                          <p:stCondLst>
                                            <p:cond delay="9"/>
                                          </p:stCondLst>
                                        </p:cTn>
                                        <p:tgtEl>
                                          <p:spTgt spid="6">
                                            <p:txEl>
                                              <p:pRg st="0" end="0"/>
                                            </p:txEl>
                                          </p:spTgt>
                                        </p:tgtEl>
                                        <p:attrNameLst>
                                          <p:attrName>style.visibility</p:attrName>
                                        </p:attrNameLst>
                                      </p:cBhvr>
                                      <p:to>
                                        <p:strVal val="visible"/>
                                      </p:to>
                                    </p:set>
                                  </p:childTnLst>
                                </p:cTn>
                              </p:par>
                            </p:childTnLst>
                          </p:cTn>
                        </p:par>
                        <p:par>
                          <p:cTn id="7" fill="hold">
                            <p:stCondLst>
                              <p:cond delay="1010"/>
                            </p:stCondLst>
                            <p:childTnLst>
                              <p:par>
                                <p:cTn id="8" presetID="1" presetClass="entr" presetSubtype="0" fill="hold" nodeType="afterEffect">
                                  <p:stCondLst>
                                    <p:cond delay="0"/>
                                  </p:stCondLst>
                                  <p:childTnLst>
                                    <p:set>
                                      <p:cBhvr>
                                        <p:cTn id="9" dur="1" fill="hold">
                                          <p:stCondLst>
                                            <p:cond delay="9"/>
                                          </p:stCondLst>
                                        </p:cTn>
                                        <p:tgtEl>
                                          <p:spTgt spid="6">
                                            <p:txEl>
                                              <p:pRg st="1" end="1"/>
                                            </p:txEl>
                                          </p:spTgt>
                                        </p:tgtEl>
                                        <p:attrNameLst>
                                          <p:attrName>style.visibility</p:attrName>
                                        </p:attrNameLst>
                                      </p:cBhvr>
                                      <p:to>
                                        <p:strVal val="visible"/>
                                      </p:to>
                                    </p:set>
                                  </p:childTnLst>
                                </p:cTn>
                              </p:par>
                            </p:childTnLst>
                          </p:cTn>
                        </p:par>
                        <p:par>
                          <p:cTn id="10" fill="hold">
                            <p:stCondLst>
                              <p:cond delay="1020"/>
                            </p:stCondLst>
                            <p:childTnLst>
                              <p:par>
                                <p:cTn id="11" presetID="1" presetClass="entr" presetSubtype="0" fill="hold" nodeType="afterEffect">
                                  <p:stCondLst>
                                    <p:cond delay="0"/>
                                  </p:stCondLst>
                                  <p:childTnLst>
                                    <p:set>
                                      <p:cBhvr>
                                        <p:cTn id="12" dur="1" fill="hold">
                                          <p:stCondLst>
                                            <p:cond delay="9"/>
                                          </p:stCondLst>
                                        </p:cTn>
                                        <p:tgtEl>
                                          <p:spTgt spid="6">
                                            <p:txEl>
                                              <p:pRg st="2" end="2"/>
                                            </p:txEl>
                                          </p:spTgt>
                                        </p:tgtEl>
                                        <p:attrNameLst>
                                          <p:attrName>style.visibility</p:attrName>
                                        </p:attrNameLst>
                                      </p:cBhvr>
                                      <p:to>
                                        <p:strVal val="visible"/>
                                      </p:to>
                                    </p:set>
                                  </p:childTnLst>
                                </p:cTn>
                              </p:par>
                            </p:childTnLst>
                          </p:cTn>
                        </p:par>
                        <p:par>
                          <p:cTn id="13" fill="hold">
                            <p:stCondLst>
                              <p:cond delay="1030"/>
                            </p:stCondLst>
                            <p:childTnLst>
                              <p:par>
                                <p:cTn id="14" presetID="1" presetClass="entr" presetSubtype="0" fill="hold" nodeType="afterEffect">
                                  <p:stCondLst>
                                    <p:cond delay="0"/>
                                  </p:stCondLst>
                                  <p:childTnLst>
                                    <p:set>
                                      <p:cBhvr>
                                        <p:cTn id="15" dur="1" fill="hold">
                                          <p:stCondLst>
                                            <p:cond delay="9"/>
                                          </p:stCondLst>
                                        </p:cTn>
                                        <p:tgtEl>
                                          <p:spTgt spid="6">
                                            <p:txEl>
                                              <p:pRg st="3" end="3"/>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6">
                                            <p:txEl>
                                              <p:pRg st="4" end="4"/>
                                            </p:txEl>
                                          </p:spTgt>
                                        </p:tgtEl>
                                        <p:attrNameLst>
                                          <p:attrName>style.visibility</p:attrName>
                                        </p:attrNameLst>
                                      </p:cBhvr>
                                      <p:to>
                                        <p:strVal val="visible"/>
                                      </p:to>
                                    </p:set>
                                  </p:childTnLst>
                                </p:cTn>
                              </p:par>
                            </p:childTnLst>
                          </p:cTn>
                        </p:par>
                        <p:par>
                          <p:cTn id="20" fill="hold">
                            <p:stCondLst>
                              <p:cond delay="0"/>
                            </p:stCondLst>
                            <p:childTnLst>
                              <p:par>
                                <p:cTn id="21" presetID="1" presetClass="entr" presetSubtype="0" fill="hold" nodeType="afterEffect">
                                  <p:stCondLst>
                                    <p:cond delay="0"/>
                                  </p:stCondLst>
                                  <p:childTnLst>
                                    <p:set>
                                      <p:cBhvr>
                                        <p:cTn id="22" dur="1" fill="hold">
                                          <p:stCondLst>
                                            <p:cond delay="0"/>
                                          </p:stCondLst>
                                        </p:cTn>
                                        <p:tgtEl>
                                          <p:spTgt spid="6">
                                            <p:txEl>
                                              <p:pRg st="5" end="5"/>
                                            </p:txEl>
                                          </p:spTgt>
                                        </p:tgtEl>
                                        <p:attrNameLst>
                                          <p:attrName>style.visibility</p:attrName>
                                        </p:attrNameLst>
                                      </p:cBhvr>
                                      <p:to>
                                        <p:strVal val="visible"/>
                                      </p:to>
                                    </p:set>
                                  </p:childTnLst>
                                </p:cTn>
                              </p:par>
                            </p:childTnLst>
                          </p:cTn>
                        </p:par>
                        <p:par>
                          <p:cTn id="23" fill="hold">
                            <p:stCondLst>
                              <p:cond delay="0"/>
                            </p:stCondLst>
                            <p:childTnLst>
                              <p:par>
                                <p:cTn id="24" presetID="1" presetClass="entr" presetSubtype="0" fill="hold" nodeType="afterEffect">
                                  <p:stCondLst>
                                    <p:cond delay="0"/>
                                  </p:stCondLst>
                                  <p:childTnLst>
                                    <p:set>
                                      <p:cBhvr>
                                        <p:cTn id="25" dur="1" fill="hold">
                                          <p:stCondLst>
                                            <p:cond delay="0"/>
                                          </p:stCondLst>
                                        </p:cTn>
                                        <p:tgtEl>
                                          <p:spTgt spid="6">
                                            <p:txEl>
                                              <p:pRg st="6" end="6"/>
                                            </p:txEl>
                                          </p:spTgt>
                                        </p:tgtEl>
                                        <p:attrNameLst>
                                          <p:attrName>style.visibility</p:attrName>
                                        </p:attrNameLst>
                                      </p:cBhvr>
                                      <p:to>
                                        <p:strVal val="visible"/>
                                      </p:to>
                                    </p:set>
                                  </p:childTnLst>
                                </p:cTn>
                              </p:par>
                            </p:childTnLst>
                          </p:cTn>
                        </p:par>
                        <p:par>
                          <p:cTn id="26" fill="hold">
                            <p:stCondLst>
                              <p:cond delay="0"/>
                            </p:stCondLst>
                            <p:childTnLst>
                              <p:par>
                                <p:cTn id="27" presetID="1" presetClass="entr" presetSubtype="0" fill="hold" nodeType="afterEffect">
                                  <p:stCondLst>
                                    <p:cond delay="0"/>
                                  </p:stCondLst>
                                  <p:childTnLst>
                                    <p:set>
                                      <p:cBhvr>
                                        <p:cTn id="28" dur="1" fill="hold">
                                          <p:stCondLst>
                                            <p:cond delay="0"/>
                                          </p:stCondLst>
                                        </p:cTn>
                                        <p:tgtEl>
                                          <p:spTgt spid="6">
                                            <p:txEl>
                                              <p:pRg st="7" end="7"/>
                                            </p:txEl>
                                          </p:spTgt>
                                        </p:tgtEl>
                                        <p:attrNameLst>
                                          <p:attrName>style.visibility</p:attrName>
                                        </p:attrNameLst>
                                      </p:cBhvr>
                                      <p:to>
                                        <p:strVal val="visible"/>
                                      </p:to>
                                    </p:set>
                                  </p:childTnLst>
                                </p:cTn>
                              </p:par>
                            </p:childTnLst>
                          </p:cTn>
                        </p:par>
                        <p:par>
                          <p:cTn id="29" fill="hold">
                            <p:stCondLst>
                              <p:cond delay="0"/>
                            </p:stCondLst>
                            <p:childTnLst>
                              <p:par>
                                <p:cTn id="30" presetID="1" presetClass="entr" presetSubtype="0" fill="hold" nodeType="afterEffect">
                                  <p:stCondLst>
                                    <p:cond delay="0"/>
                                  </p:stCondLst>
                                  <p:childTnLst>
                                    <p:set>
                                      <p:cBhvr>
                                        <p:cTn id="31" dur="1" fill="hold">
                                          <p:stCondLst>
                                            <p:cond delay="0"/>
                                          </p:stCondLst>
                                        </p:cTn>
                                        <p:tgtEl>
                                          <p:spTgt spid="6">
                                            <p:txEl>
                                              <p:pRg st="8" end="8"/>
                                            </p:txEl>
                                          </p:spTgt>
                                        </p:tgtEl>
                                        <p:attrNameLst>
                                          <p:attrName>style.visibility</p:attrName>
                                        </p:attrNameLst>
                                      </p:cBhvr>
                                      <p:to>
                                        <p:strVal val="visible"/>
                                      </p:to>
                                    </p:set>
                                  </p:childTnLst>
                                </p:cTn>
                              </p:par>
                            </p:childTnLst>
                          </p:cTn>
                        </p:par>
                        <p:par>
                          <p:cTn id="32" fill="hold">
                            <p:stCondLst>
                              <p:cond delay="0"/>
                            </p:stCondLst>
                            <p:childTnLst>
                              <p:par>
                                <p:cTn id="33" presetID="1" presetClass="entr" presetSubtype="0" fill="hold" nodeType="afterEffect">
                                  <p:stCondLst>
                                    <p:cond delay="0"/>
                                  </p:stCondLst>
                                  <p:childTnLst>
                                    <p:set>
                                      <p:cBhvr>
                                        <p:cTn id="34"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
                                            <p:txEl>
                                              <p:pRg st="10" end="10"/>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6">
                                            <p:txEl>
                                              <p:pRg st="11" end="11"/>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6">
                                            <p:txEl>
                                              <p:pRg st="12" end="12"/>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6">
                                            <p:txEl>
                                              <p:pRg st="13" end="13"/>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6">
                                            <p:txEl>
                                              <p:pRg st="14" end="14"/>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6">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998789" y="1144588"/>
            <a:ext cx="6372225" cy="2333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solidFill>
                <a:prstClr val="white"/>
              </a:solidFill>
            </a:endParaRPr>
          </a:p>
        </p:txBody>
      </p:sp>
      <p:graphicFrame>
        <p:nvGraphicFramePr>
          <p:cNvPr id="8" name="Table 7"/>
          <p:cNvGraphicFramePr>
            <a:graphicFrameLocks noGrp="1"/>
          </p:cNvGraphicFramePr>
          <p:nvPr/>
        </p:nvGraphicFramePr>
        <p:xfrm>
          <a:off x="4324350" y="407988"/>
          <a:ext cx="1860550" cy="1792288"/>
        </p:xfrm>
        <a:graphic>
          <a:graphicData uri="http://schemas.openxmlformats.org/drawingml/2006/table">
            <a:tbl>
              <a:tblPr/>
              <a:tblGrid>
                <a:gridCol w="954439">
                  <a:extLst>
                    <a:ext uri="{9D8B030D-6E8A-4147-A177-3AD203B41FA5}">
                      <a16:colId xmlns:a16="http://schemas.microsoft.com/office/drawing/2014/main" val="20000"/>
                    </a:ext>
                  </a:extLst>
                </a:gridCol>
                <a:gridCol w="906111">
                  <a:extLst>
                    <a:ext uri="{9D8B030D-6E8A-4147-A177-3AD203B41FA5}">
                      <a16:colId xmlns:a16="http://schemas.microsoft.com/office/drawing/2014/main" val="20001"/>
                    </a:ext>
                  </a:extLst>
                </a:gridCol>
              </a:tblGrid>
              <a:tr h="224036">
                <a:tc>
                  <a:txBody>
                    <a:bodyPr/>
                    <a:lstStyle/>
                    <a:p>
                      <a:pPr algn="ctr" fontAlgn="b"/>
                      <a:r>
                        <a:rPr lang="en-US" sz="1200" b="0" i="0" u="none" strike="noStrike" dirty="0">
                          <a:solidFill>
                            <a:srgbClr val="000000"/>
                          </a:solidFill>
                          <a:effectLst/>
                          <a:latin typeface="+mn-lt"/>
                        </a:rPr>
                        <a:t>Intervention A</a:t>
                      </a:r>
                    </a:p>
                  </a:txBody>
                  <a:tcPr marL="7145" marR="7145"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n-lt"/>
                        </a:rPr>
                        <a:t>45 %</a:t>
                      </a:r>
                    </a:p>
                  </a:txBody>
                  <a:tcPr marL="7145" marR="7145"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8DDCB1"/>
                    </a:solidFill>
                  </a:tcPr>
                </a:tc>
                <a:extLst>
                  <a:ext uri="{0D108BD9-81ED-4DB2-BD59-A6C34878D82A}">
                    <a16:rowId xmlns:a16="http://schemas.microsoft.com/office/drawing/2014/main" val="10000"/>
                  </a:ext>
                </a:extLst>
              </a:tr>
              <a:tr h="224036">
                <a:tc>
                  <a:txBody>
                    <a:bodyPr/>
                    <a:lstStyle/>
                    <a:p>
                      <a:pPr algn="ctr" fontAlgn="b"/>
                      <a:r>
                        <a:rPr lang="en-US" sz="1200" b="0" i="0" u="none" strike="noStrike" dirty="0">
                          <a:solidFill>
                            <a:srgbClr val="000000"/>
                          </a:solidFill>
                          <a:effectLst/>
                          <a:latin typeface="+mn-lt"/>
                        </a:rPr>
                        <a:t>Intervention B</a:t>
                      </a:r>
                    </a:p>
                  </a:txBody>
                  <a:tcPr marL="7145" marR="7145"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n-lt"/>
                        </a:rPr>
                        <a:t>65 %</a:t>
                      </a:r>
                    </a:p>
                  </a:txBody>
                  <a:tcPr marL="7145" marR="7145"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ACC8E"/>
                    </a:solidFill>
                  </a:tcPr>
                </a:tc>
                <a:extLst>
                  <a:ext uri="{0D108BD9-81ED-4DB2-BD59-A6C34878D82A}">
                    <a16:rowId xmlns:a16="http://schemas.microsoft.com/office/drawing/2014/main" val="10001"/>
                  </a:ext>
                </a:extLst>
              </a:tr>
              <a:tr h="224036">
                <a:tc>
                  <a:txBody>
                    <a:bodyPr/>
                    <a:lstStyle/>
                    <a:p>
                      <a:pPr algn="ctr" fontAlgn="b"/>
                      <a:r>
                        <a:rPr lang="en-US" sz="1200" b="0" i="0" u="none" strike="noStrike" dirty="0">
                          <a:solidFill>
                            <a:srgbClr val="000000"/>
                          </a:solidFill>
                          <a:effectLst/>
                          <a:latin typeface="+mn-lt"/>
                        </a:rPr>
                        <a:t>Intervention C</a:t>
                      </a:r>
                    </a:p>
                  </a:txBody>
                  <a:tcPr marL="7145" marR="7145"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n-lt"/>
                        </a:rPr>
                        <a:t>24 %</a:t>
                      </a:r>
                    </a:p>
                  </a:txBody>
                  <a:tcPr marL="7145" marR="7145"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2EDD5"/>
                    </a:solidFill>
                  </a:tcPr>
                </a:tc>
                <a:extLst>
                  <a:ext uri="{0D108BD9-81ED-4DB2-BD59-A6C34878D82A}">
                    <a16:rowId xmlns:a16="http://schemas.microsoft.com/office/drawing/2014/main" val="10002"/>
                  </a:ext>
                </a:extLst>
              </a:tr>
              <a:tr h="224036">
                <a:tc>
                  <a:txBody>
                    <a:bodyPr/>
                    <a:lstStyle/>
                    <a:p>
                      <a:pPr algn="ctr" fontAlgn="b"/>
                      <a:r>
                        <a:rPr lang="en-US" sz="1200" b="0" i="0" u="none" strike="noStrike" dirty="0">
                          <a:solidFill>
                            <a:srgbClr val="000000"/>
                          </a:solidFill>
                          <a:effectLst/>
                          <a:latin typeface="+mn-lt"/>
                        </a:rPr>
                        <a:t>Intervention D</a:t>
                      </a:r>
                    </a:p>
                  </a:txBody>
                  <a:tcPr marL="7145" marR="7145"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n-lt"/>
                        </a:rPr>
                        <a:t>21 %</a:t>
                      </a:r>
                    </a:p>
                  </a:txBody>
                  <a:tcPr marL="7145" marR="7145"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AEFDB"/>
                    </a:solidFill>
                  </a:tcPr>
                </a:tc>
                <a:extLst>
                  <a:ext uri="{0D108BD9-81ED-4DB2-BD59-A6C34878D82A}">
                    <a16:rowId xmlns:a16="http://schemas.microsoft.com/office/drawing/2014/main" val="10003"/>
                  </a:ext>
                </a:extLst>
              </a:tr>
              <a:tr h="224036">
                <a:tc>
                  <a:txBody>
                    <a:bodyPr/>
                    <a:lstStyle/>
                    <a:p>
                      <a:pPr algn="ctr" fontAlgn="b"/>
                      <a:r>
                        <a:rPr lang="en-US" sz="1200" b="0" i="0" u="none" strike="noStrike" dirty="0">
                          <a:solidFill>
                            <a:srgbClr val="000000"/>
                          </a:solidFill>
                          <a:effectLst/>
                          <a:latin typeface="+mn-lt"/>
                        </a:rPr>
                        <a:t>Intervention E</a:t>
                      </a:r>
                    </a:p>
                  </a:txBody>
                  <a:tcPr marL="7145" marR="7145"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n-lt"/>
                        </a:rPr>
                        <a:t>45 %</a:t>
                      </a:r>
                    </a:p>
                  </a:txBody>
                  <a:tcPr marL="7145" marR="7145"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8DDCB1"/>
                    </a:solidFill>
                  </a:tcPr>
                </a:tc>
                <a:extLst>
                  <a:ext uri="{0D108BD9-81ED-4DB2-BD59-A6C34878D82A}">
                    <a16:rowId xmlns:a16="http://schemas.microsoft.com/office/drawing/2014/main" val="10004"/>
                  </a:ext>
                </a:extLst>
              </a:tr>
              <a:tr h="224036">
                <a:tc>
                  <a:txBody>
                    <a:bodyPr/>
                    <a:lstStyle/>
                    <a:p>
                      <a:pPr algn="ctr" fontAlgn="b"/>
                      <a:r>
                        <a:rPr lang="en-US" sz="1200" b="0" i="0" u="none" strike="noStrike" dirty="0">
                          <a:solidFill>
                            <a:srgbClr val="000000"/>
                          </a:solidFill>
                          <a:effectLst/>
                          <a:latin typeface="+mn-lt"/>
                        </a:rPr>
                        <a:t>Intervention F</a:t>
                      </a:r>
                    </a:p>
                  </a:txBody>
                  <a:tcPr marL="7145" marR="7145"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n-lt"/>
                        </a:rPr>
                        <a:t>14 %</a:t>
                      </a:r>
                    </a:p>
                  </a:txBody>
                  <a:tcPr marL="7145" marR="7145"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F4E7"/>
                    </a:solidFill>
                  </a:tcPr>
                </a:tc>
                <a:extLst>
                  <a:ext uri="{0D108BD9-81ED-4DB2-BD59-A6C34878D82A}">
                    <a16:rowId xmlns:a16="http://schemas.microsoft.com/office/drawing/2014/main" val="10005"/>
                  </a:ext>
                </a:extLst>
              </a:tr>
              <a:tr h="224036">
                <a:tc>
                  <a:txBody>
                    <a:bodyPr/>
                    <a:lstStyle/>
                    <a:p>
                      <a:pPr algn="ctr" fontAlgn="b"/>
                      <a:r>
                        <a:rPr lang="en-US" sz="1200" b="0" i="0" u="none" strike="noStrike" dirty="0">
                          <a:solidFill>
                            <a:srgbClr val="000000"/>
                          </a:solidFill>
                          <a:effectLst/>
                          <a:latin typeface="+mn-lt"/>
                        </a:rPr>
                        <a:t>Intervention G</a:t>
                      </a:r>
                    </a:p>
                  </a:txBody>
                  <a:tcPr marL="7145" marR="7145"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n-lt"/>
                        </a:rPr>
                        <a:t>73 %</a:t>
                      </a:r>
                    </a:p>
                  </a:txBody>
                  <a:tcPr marL="7145" marR="7145"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5C680"/>
                    </a:solidFill>
                  </a:tcPr>
                </a:tc>
                <a:extLst>
                  <a:ext uri="{0D108BD9-81ED-4DB2-BD59-A6C34878D82A}">
                    <a16:rowId xmlns:a16="http://schemas.microsoft.com/office/drawing/2014/main" val="10006"/>
                  </a:ext>
                </a:extLst>
              </a:tr>
              <a:tr h="224036">
                <a:tc>
                  <a:txBody>
                    <a:bodyPr/>
                    <a:lstStyle/>
                    <a:p>
                      <a:pPr algn="ctr" fontAlgn="b"/>
                      <a:r>
                        <a:rPr lang="en-US" sz="1200" b="0" i="0" u="none" strike="noStrike" dirty="0">
                          <a:solidFill>
                            <a:srgbClr val="000000"/>
                          </a:solidFill>
                          <a:effectLst/>
                          <a:latin typeface="+mn-lt"/>
                        </a:rPr>
                        <a:t>Intervention H</a:t>
                      </a:r>
                    </a:p>
                  </a:txBody>
                  <a:tcPr marL="7145" marR="7145"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n-lt"/>
                        </a:rPr>
                        <a:t>14 %</a:t>
                      </a:r>
                    </a:p>
                  </a:txBody>
                  <a:tcPr marL="7145" marR="7145"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F4E7"/>
                    </a:solidFill>
                  </a:tcPr>
                </a:tc>
                <a:extLst>
                  <a:ext uri="{0D108BD9-81ED-4DB2-BD59-A6C34878D82A}">
                    <a16:rowId xmlns:a16="http://schemas.microsoft.com/office/drawing/2014/main" val="10007"/>
                  </a:ext>
                </a:extLst>
              </a:tr>
            </a:tbl>
          </a:graphicData>
        </a:graphic>
      </p:graphicFrame>
      <p:sp>
        <p:nvSpPr>
          <p:cNvPr id="7" name="TextBox 6"/>
          <p:cNvSpPr txBox="1"/>
          <p:nvPr/>
        </p:nvSpPr>
        <p:spPr>
          <a:xfrm>
            <a:off x="2000250" y="476250"/>
            <a:ext cx="1866900" cy="1569660"/>
          </a:xfrm>
          <a:prstGeom prst="rect">
            <a:avLst/>
          </a:prstGeom>
          <a:solidFill>
            <a:srgbClr val="0070C0"/>
          </a:solidFill>
          <a:ln w="12700">
            <a:solidFill>
              <a:schemeClr val="tx1"/>
            </a:solidFill>
          </a:ln>
        </p:spPr>
        <p:txBody>
          <a:bodyPr>
            <a:spAutoFit/>
          </a:bodyPr>
          <a:lstStyle/>
          <a:p>
            <a:pPr algn="ctr">
              <a:defRPr/>
            </a:pPr>
            <a:r>
              <a:rPr lang="en-US" sz="2400" dirty="0">
                <a:solidFill>
                  <a:prstClr val="white"/>
                </a:solidFill>
                <a:latin typeface="Calibri"/>
              </a:rPr>
              <a:t>Couverture des interventions</a:t>
            </a:r>
          </a:p>
          <a:p>
            <a:pPr algn="ctr">
              <a:defRPr/>
            </a:pPr>
            <a:r>
              <a:rPr lang="en-US" sz="2400" dirty="0">
                <a:solidFill>
                  <a:srgbClr val="FF0000"/>
                </a:solidFill>
              </a:rPr>
              <a:t>de base</a:t>
            </a:r>
          </a:p>
        </p:txBody>
      </p:sp>
      <p:sp>
        <p:nvSpPr>
          <p:cNvPr id="9" name="Left Brace 8"/>
          <p:cNvSpPr/>
          <p:nvPr/>
        </p:nvSpPr>
        <p:spPr>
          <a:xfrm>
            <a:off x="4079876" y="385764"/>
            <a:ext cx="142875" cy="1749425"/>
          </a:xfrm>
          <a:prstGeom prst="leftBrace">
            <a:avLst/>
          </a:prstGeom>
          <a:ln w="28575">
            <a:solidFill>
              <a:srgbClr val="0070C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1350">
              <a:solidFill>
                <a:prstClr val="black"/>
              </a:solidFill>
            </a:endParaRPr>
          </a:p>
        </p:txBody>
      </p:sp>
      <p:pic>
        <p:nvPicPr>
          <p:cNvPr id="2" name="Image 1">
            <a:extLst>
              <a:ext uri="{FF2B5EF4-FFF2-40B4-BE49-F238E27FC236}">
                <a16:creationId xmlns:a16="http://schemas.microsoft.com/office/drawing/2014/main" id="{B68D610A-2AC1-4444-B5C5-EC08A1E23513}"/>
              </a:ext>
            </a:extLst>
          </p:cNvPr>
          <p:cNvPicPr>
            <a:picLocks noChangeAspect="1"/>
          </p:cNvPicPr>
          <p:nvPr/>
        </p:nvPicPr>
        <p:blipFill>
          <a:blip r:embed="rId3"/>
          <a:stretch>
            <a:fillRect/>
          </a:stretch>
        </p:blipFill>
        <p:spPr>
          <a:xfrm>
            <a:off x="3694863" y="2506713"/>
            <a:ext cx="5933078" cy="3566160"/>
          </a:xfrm>
          <a:prstGeom prst="rect">
            <a:avLst/>
          </a:prstGeom>
          <a:ln w="28575">
            <a:solidFill>
              <a:schemeClr val="tx1"/>
            </a:solidFill>
          </a:ln>
        </p:spPr>
      </p:pic>
    </p:spTree>
    <p:extLst>
      <p:ext uri="{BB962C8B-B14F-4D97-AF65-F5344CB8AC3E}">
        <p14:creationId xmlns:p14="http://schemas.microsoft.com/office/powerpoint/2010/main" val="24250974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68714" y="2333626"/>
            <a:ext cx="4854575" cy="1323439"/>
          </a:xfrm>
          <a:prstGeom prst="rect">
            <a:avLst/>
          </a:prstGeom>
          <a:noFill/>
        </p:spPr>
        <p:txBody>
          <a:bodyPr>
            <a:spAutoFit/>
          </a:bodyPr>
          <a:lstStyle/>
          <a:p>
            <a:pPr algn="ctr">
              <a:defRPr/>
            </a:pPr>
            <a:r>
              <a:rPr lang="fr-FR" sz="4000" b="1" dirty="0">
                <a:solidFill>
                  <a:prstClr val="black"/>
                </a:solidFill>
                <a:latin typeface="Calibri"/>
              </a:rPr>
              <a:t>Si la couverture reste constante . . . </a:t>
            </a:r>
          </a:p>
        </p:txBody>
      </p:sp>
    </p:spTree>
    <p:extLst>
      <p:ext uri="{BB962C8B-B14F-4D97-AF65-F5344CB8AC3E}">
        <p14:creationId xmlns:p14="http://schemas.microsoft.com/office/powerpoint/2010/main" val="3735688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998789" y="1144588"/>
            <a:ext cx="6372225" cy="2333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solidFill>
                <a:prstClr val="white"/>
              </a:solidFill>
            </a:endParaRPr>
          </a:p>
        </p:txBody>
      </p:sp>
      <p:sp>
        <p:nvSpPr>
          <p:cNvPr id="9" name="Left Brace 8"/>
          <p:cNvSpPr/>
          <p:nvPr/>
        </p:nvSpPr>
        <p:spPr>
          <a:xfrm>
            <a:off x="4079876" y="385764"/>
            <a:ext cx="142875" cy="1749425"/>
          </a:xfrm>
          <a:prstGeom prst="leftBrace">
            <a:avLst/>
          </a:prstGeom>
          <a:ln w="28575">
            <a:solidFill>
              <a:srgbClr val="0070C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1350">
              <a:solidFill>
                <a:prstClr val="black"/>
              </a:solidFill>
            </a:endParaRPr>
          </a:p>
        </p:txBody>
      </p:sp>
      <p:graphicFrame>
        <p:nvGraphicFramePr>
          <p:cNvPr id="11" name="Table 10"/>
          <p:cNvGraphicFramePr>
            <a:graphicFrameLocks noGrp="1"/>
          </p:cNvGraphicFramePr>
          <p:nvPr/>
        </p:nvGraphicFramePr>
        <p:xfrm>
          <a:off x="4367214" y="385763"/>
          <a:ext cx="5483225" cy="1792288"/>
        </p:xfrm>
        <a:graphic>
          <a:graphicData uri="http://schemas.openxmlformats.org/drawingml/2006/table">
            <a:tbl>
              <a:tblPr/>
              <a:tblGrid>
                <a:gridCol w="954130">
                  <a:extLst>
                    <a:ext uri="{9D8B030D-6E8A-4147-A177-3AD203B41FA5}">
                      <a16:colId xmlns:a16="http://schemas.microsoft.com/office/drawing/2014/main" val="20000"/>
                    </a:ext>
                  </a:extLst>
                </a:gridCol>
                <a:gridCol w="905819">
                  <a:extLst>
                    <a:ext uri="{9D8B030D-6E8A-4147-A177-3AD203B41FA5}">
                      <a16:colId xmlns:a16="http://schemas.microsoft.com/office/drawing/2014/main" val="20001"/>
                    </a:ext>
                  </a:extLst>
                </a:gridCol>
                <a:gridCol w="905819">
                  <a:extLst>
                    <a:ext uri="{9D8B030D-6E8A-4147-A177-3AD203B41FA5}">
                      <a16:colId xmlns:a16="http://schemas.microsoft.com/office/drawing/2014/main" val="20002"/>
                    </a:ext>
                  </a:extLst>
                </a:gridCol>
                <a:gridCol w="905819">
                  <a:extLst>
                    <a:ext uri="{9D8B030D-6E8A-4147-A177-3AD203B41FA5}">
                      <a16:colId xmlns:a16="http://schemas.microsoft.com/office/drawing/2014/main" val="20003"/>
                    </a:ext>
                  </a:extLst>
                </a:gridCol>
                <a:gridCol w="905819">
                  <a:extLst>
                    <a:ext uri="{9D8B030D-6E8A-4147-A177-3AD203B41FA5}">
                      <a16:colId xmlns:a16="http://schemas.microsoft.com/office/drawing/2014/main" val="20004"/>
                    </a:ext>
                  </a:extLst>
                </a:gridCol>
                <a:gridCol w="905819">
                  <a:extLst>
                    <a:ext uri="{9D8B030D-6E8A-4147-A177-3AD203B41FA5}">
                      <a16:colId xmlns:a16="http://schemas.microsoft.com/office/drawing/2014/main" val="20005"/>
                    </a:ext>
                  </a:extLst>
                </a:gridCol>
              </a:tblGrid>
              <a:tr h="224036">
                <a:tc>
                  <a:txBody>
                    <a:bodyPr/>
                    <a:lstStyle/>
                    <a:p>
                      <a:pPr algn="ctr" fontAlgn="b"/>
                      <a:r>
                        <a:rPr lang="en-US" sz="1200" b="0" i="0" u="none" strike="noStrike" dirty="0">
                          <a:solidFill>
                            <a:srgbClr val="000000"/>
                          </a:solidFill>
                          <a:effectLst/>
                          <a:latin typeface="+mn-lt"/>
                        </a:rPr>
                        <a:t>Intervention A</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n-lt"/>
                        </a:rPr>
                        <a:t>45 %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8DDCB1"/>
                    </a:solidFill>
                  </a:tcPr>
                </a:tc>
                <a:tc>
                  <a:txBody>
                    <a:bodyPr/>
                    <a:lstStyle/>
                    <a:p>
                      <a:pPr algn="ctr" fontAlgn="b"/>
                      <a:r>
                        <a:rPr lang="en-US" sz="1200" b="0" i="0" u="none" strike="noStrike" dirty="0">
                          <a:solidFill>
                            <a:srgbClr val="000000"/>
                          </a:solidFill>
                          <a:effectLst/>
                          <a:latin typeface="+mn-lt"/>
                        </a:rPr>
                        <a:t>45 %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8DDCB1"/>
                    </a:solidFill>
                  </a:tcPr>
                </a:tc>
                <a:tc>
                  <a:txBody>
                    <a:bodyPr/>
                    <a:lstStyle/>
                    <a:p>
                      <a:pPr algn="ctr" fontAlgn="b"/>
                      <a:r>
                        <a:rPr lang="en-US" sz="1200" b="0" i="0" u="none" strike="noStrike" dirty="0">
                          <a:solidFill>
                            <a:srgbClr val="000000"/>
                          </a:solidFill>
                          <a:effectLst/>
                          <a:latin typeface="+mn-lt"/>
                        </a:rPr>
                        <a:t>45 %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8DDCB1"/>
                    </a:solidFill>
                  </a:tcPr>
                </a:tc>
                <a:tc>
                  <a:txBody>
                    <a:bodyPr/>
                    <a:lstStyle/>
                    <a:p>
                      <a:pPr algn="ctr" fontAlgn="b"/>
                      <a:r>
                        <a:rPr lang="en-US" sz="1200" b="0" i="0" u="none" strike="noStrike" dirty="0">
                          <a:solidFill>
                            <a:srgbClr val="000000"/>
                          </a:solidFill>
                          <a:effectLst/>
                          <a:latin typeface="+mn-lt"/>
                        </a:rPr>
                        <a:t>45 %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8DDCB1"/>
                    </a:solidFill>
                  </a:tcPr>
                </a:tc>
                <a:tc>
                  <a:txBody>
                    <a:bodyPr/>
                    <a:lstStyle/>
                    <a:p>
                      <a:pPr algn="ctr" fontAlgn="b"/>
                      <a:r>
                        <a:rPr lang="en-US" sz="1200" b="0" i="0" u="none" strike="noStrike" dirty="0">
                          <a:solidFill>
                            <a:srgbClr val="000000"/>
                          </a:solidFill>
                          <a:effectLst/>
                          <a:latin typeface="+mn-lt"/>
                        </a:rPr>
                        <a:t>45 %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8DDCB1"/>
                    </a:solidFill>
                  </a:tcPr>
                </a:tc>
                <a:extLst>
                  <a:ext uri="{0D108BD9-81ED-4DB2-BD59-A6C34878D82A}">
                    <a16:rowId xmlns:a16="http://schemas.microsoft.com/office/drawing/2014/main" val="10000"/>
                  </a:ext>
                </a:extLst>
              </a:tr>
              <a:tr h="224036">
                <a:tc>
                  <a:txBody>
                    <a:bodyPr/>
                    <a:lstStyle/>
                    <a:p>
                      <a:pPr algn="ctr" fontAlgn="b"/>
                      <a:r>
                        <a:rPr lang="en-US" sz="1200" b="0" i="0" u="none" strike="noStrike" dirty="0">
                          <a:solidFill>
                            <a:srgbClr val="000000"/>
                          </a:solidFill>
                          <a:effectLst/>
                          <a:latin typeface="+mn-lt"/>
                        </a:rPr>
                        <a:t>Intervention B</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n-lt"/>
                        </a:rPr>
                        <a:t>65 %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ACC8E"/>
                    </a:solidFill>
                  </a:tcPr>
                </a:tc>
                <a:tc>
                  <a:txBody>
                    <a:bodyPr/>
                    <a:lstStyle/>
                    <a:p>
                      <a:pPr algn="ctr" fontAlgn="b"/>
                      <a:r>
                        <a:rPr lang="en-US" sz="1200" b="0" i="0" u="none" strike="noStrike" dirty="0">
                          <a:solidFill>
                            <a:srgbClr val="000000"/>
                          </a:solidFill>
                          <a:effectLst/>
                          <a:latin typeface="+mn-lt"/>
                        </a:rPr>
                        <a:t>65 %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ACC8E"/>
                    </a:solidFill>
                  </a:tcPr>
                </a:tc>
                <a:tc>
                  <a:txBody>
                    <a:bodyPr/>
                    <a:lstStyle/>
                    <a:p>
                      <a:pPr algn="ctr" fontAlgn="b"/>
                      <a:r>
                        <a:rPr lang="en-US" sz="1200" b="0" i="0" u="none" strike="noStrike" dirty="0">
                          <a:solidFill>
                            <a:srgbClr val="000000"/>
                          </a:solidFill>
                          <a:effectLst/>
                          <a:latin typeface="+mn-lt"/>
                        </a:rPr>
                        <a:t>65 %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ACC8E"/>
                    </a:solidFill>
                  </a:tcPr>
                </a:tc>
                <a:tc>
                  <a:txBody>
                    <a:bodyPr/>
                    <a:lstStyle/>
                    <a:p>
                      <a:pPr algn="ctr" fontAlgn="b"/>
                      <a:r>
                        <a:rPr lang="en-US" sz="1200" b="0" i="0" u="none" strike="noStrike" dirty="0">
                          <a:solidFill>
                            <a:srgbClr val="000000"/>
                          </a:solidFill>
                          <a:effectLst/>
                          <a:latin typeface="+mn-lt"/>
                        </a:rPr>
                        <a:t>65 %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ACC8E"/>
                    </a:solidFill>
                  </a:tcPr>
                </a:tc>
                <a:tc>
                  <a:txBody>
                    <a:bodyPr/>
                    <a:lstStyle/>
                    <a:p>
                      <a:pPr algn="ctr" fontAlgn="b"/>
                      <a:r>
                        <a:rPr lang="en-US" sz="1200" b="0" i="0" u="none" strike="noStrike" dirty="0">
                          <a:solidFill>
                            <a:srgbClr val="000000"/>
                          </a:solidFill>
                          <a:effectLst/>
                          <a:latin typeface="+mn-lt"/>
                        </a:rPr>
                        <a:t>65 %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ACC8E"/>
                    </a:solidFill>
                  </a:tcPr>
                </a:tc>
                <a:extLst>
                  <a:ext uri="{0D108BD9-81ED-4DB2-BD59-A6C34878D82A}">
                    <a16:rowId xmlns:a16="http://schemas.microsoft.com/office/drawing/2014/main" val="10001"/>
                  </a:ext>
                </a:extLst>
              </a:tr>
              <a:tr h="224036">
                <a:tc>
                  <a:txBody>
                    <a:bodyPr/>
                    <a:lstStyle/>
                    <a:p>
                      <a:pPr algn="ctr" fontAlgn="b"/>
                      <a:r>
                        <a:rPr lang="en-US" sz="1200" b="0" i="0" u="none" strike="noStrike" dirty="0">
                          <a:solidFill>
                            <a:srgbClr val="000000"/>
                          </a:solidFill>
                          <a:effectLst/>
                          <a:latin typeface="+mn-lt"/>
                        </a:rPr>
                        <a:t>Intervention C</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n-lt"/>
                        </a:rPr>
                        <a:t>24 %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2EDD5"/>
                    </a:solidFill>
                  </a:tcPr>
                </a:tc>
                <a:tc>
                  <a:txBody>
                    <a:bodyPr/>
                    <a:lstStyle/>
                    <a:p>
                      <a:pPr algn="ctr" fontAlgn="b"/>
                      <a:r>
                        <a:rPr lang="en-US" sz="1200" b="0" i="0" u="none" strike="noStrike" dirty="0">
                          <a:solidFill>
                            <a:srgbClr val="000000"/>
                          </a:solidFill>
                          <a:effectLst/>
                          <a:latin typeface="+mn-lt"/>
                        </a:rPr>
                        <a:t>24 %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2EDD5"/>
                    </a:solidFill>
                  </a:tcPr>
                </a:tc>
                <a:tc>
                  <a:txBody>
                    <a:bodyPr/>
                    <a:lstStyle/>
                    <a:p>
                      <a:pPr algn="ctr" fontAlgn="b"/>
                      <a:r>
                        <a:rPr lang="en-US" sz="1200" b="0" i="0" u="none" strike="noStrike" dirty="0">
                          <a:solidFill>
                            <a:srgbClr val="000000"/>
                          </a:solidFill>
                          <a:effectLst/>
                          <a:latin typeface="+mn-lt"/>
                        </a:rPr>
                        <a:t>24 %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2EDD5"/>
                    </a:solidFill>
                  </a:tcPr>
                </a:tc>
                <a:tc>
                  <a:txBody>
                    <a:bodyPr/>
                    <a:lstStyle/>
                    <a:p>
                      <a:pPr algn="ctr" fontAlgn="b"/>
                      <a:r>
                        <a:rPr lang="en-US" sz="1200" b="0" i="0" u="none" strike="noStrike" dirty="0">
                          <a:solidFill>
                            <a:srgbClr val="000000"/>
                          </a:solidFill>
                          <a:effectLst/>
                          <a:latin typeface="+mn-lt"/>
                        </a:rPr>
                        <a:t>24 %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2EDD5"/>
                    </a:solidFill>
                  </a:tcPr>
                </a:tc>
                <a:tc>
                  <a:txBody>
                    <a:bodyPr/>
                    <a:lstStyle/>
                    <a:p>
                      <a:pPr algn="ctr" fontAlgn="b"/>
                      <a:r>
                        <a:rPr lang="en-US" sz="1200" b="0" i="0" u="none" strike="noStrike" dirty="0">
                          <a:solidFill>
                            <a:srgbClr val="000000"/>
                          </a:solidFill>
                          <a:effectLst/>
                          <a:latin typeface="+mn-lt"/>
                        </a:rPr>
                        <a:t>24 %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2EDD5"/>
                    </a:solidFill>
                  </a:tcPr>
                </a:tc>
                <a:extLst>
                  <a:ext uri="{0D108BD9-81ED-4DB2-BD59-A6C34878D82A}">
                    <a16:rowId xmlns:a16="http://schemas.microsoft.com/office/drawing/2014/main" val="10002"/>
                  </a:ext>
                </a:extLst>
              </a:tr>
              <a:tr h="224036">
                <a:tc>
                  <a:txBody>
                    <a:bodyPr/>
                    <a:lstStyle/>
                    <a:p>
                      <a:pPr algn="ctr" fontAlgn="b"/>
                      <a:r>
                        <a:rPr lang="en-US" sz="1200" b="0" i="0" u="none" strike="noStrike" dirty="0">
                          <a:solidFill>
                            <a:srgbClr val="000000"/>
                          </a:solidFill>
                          <a:effectLst/>
                          <a:latin typeface="+mn-lt"/>
                        </a:rPr>
                        <a:t>Intervention D</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n-lt"/>
                        </a:rPr>
                        <a:t>21 %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AEFDB"/>
                    </a:solidFill>
                  </a:tcPr>
                </a:tc>
                <a:tc>
                  <a:txBody>
                    <a:bodyPr/>
                    <a:lstStyle/>
                    <a:p>
                      <a:pPr algn="ctr" fontAlgn="b"/>
                      <a:r>
                        <a:rPr lang="en-US" sz="1200" b="0" i="0" u="none" strike="noStrike" dirty="0">
                          <a:solidFill>
                            <a:srgbClr val="000000"/>
                          </a:solidFill>
                          <a:effectLst/>
                          <a:latin typeface="+mn-lt"/>
                        </a:rPr>
                        <a:t>21 %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AEFDB"/>
                    </a:solidFill>
                  </a:tcPr>
                </a:tc>
                <a:tc>
                  <a:txBody>
                    <a:bodyPr/>
                    <a:lstStyle/>
                    <a:p>
                      <a:pPr algn="ctr" fontAlgn="b"/>
                      <a:r>
                        <a:rPr lang="en-US" sz="1200" b="0" i="0" u="none" strike="noStrike" dirty="0">
                          <a:solidFill>
                            <a:srgbClr val="000000"/>
                          </a:solidFill>
                          <a:effectLst/>
                          <a:latin typeface="+mn-lt"/>
                        </a:rPr>
                        <a:t>21 %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AEFDB"/>
                    </a:solidFill>
                  </a:tcPr>
                </a:tc>
                <a:tc>
                  <a:txBody>
                    <a:bodyPr/>
                    <a:lstStyle/>
                    <a:p>
                      <a:pPr algn="ctr" fontAlgn="b"/>
                      <a:r>
                        <a:rPr lang="en-US" sz="1200" b="0" i="0" u="none" strike="noStrike" dirty="0">
                          <a:solidFill>
                            <a:srgbClr val="000000"/>
                          </a:solidFill>
                          <a:effectLst/>
                          <a:latin typeface="+mn-lt"/>
                        </a:rPr>
                        <a:t>21 %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AEFDB"/>
                    </a:solidFill>
                  </a:tcPr>
                </a:tc>
                <a:tc>
                  <a:txBody>
                    <a:bodyPr/>
                    <a:lstStyle/>
                    <a:p>
                      <a:pPr algn="ctr" fontAlgn="b"/>
                      <a:r>
                        <a:rPr lang="en-US" sz="1200" b="0" i="0" u="none" strike="noStrike" dirty="0">
                          <a:solidFill>
                            <a:srgbClr val="000000"/>
                          </a:solidFill>
                          <a:effectLst/>
                          <a:latin typeface="+mn-lt"/>
                        </a:rPr>
                        <a:t>21 %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AEFDB"/>
                    </a:solidFill>
                  </a:tcPr>
                </a:tc>
                <a:extLst>
                  <a:ext uri="{0D108BD9-81ED-4DB2-BD59-A6C34878D82A}">
                    <a16:rowId xmlns:a16="http://schemas.microsoft.com/office/drawing/2014/main" val="10003"/>
                  </a:ext>
                </a:extLst>
              </a:tr>
              <a:tr h="224036">
                <a:tc>
                  <a:txBody>
                    <a:bodyPr/>
                    <a:lstStyle/>
                    <a:p>
                      <a:pPr algn="ctr" fontAlgn="b"/>
                      <a:r>
                        <a:rPr lang="en-US" sz="1200" b="0" i="0" u="none" strike="noStrike" dirty="0">
                          <a:solidFill>
                            <a:srgbClr val="000000"/>
                          </a:solidFill>
                          <a:effectLst/>
                          <a:latin typeface="+mn-lt"/>
                        </a:rPr>
                        <a:t>Intervention E</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n-lt"/>
                        </a:rPr>
                        <a:t>45 %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8DDCB1"/>
                    </a:solidFill>
                  </a:tcPr>
                </a:tc>
                <a:tc>
                  <a:txBody>
                    <a:bodyPr/>
                    <a:lstStyle/>
                    <a:p>
                      <a:pPr algn="ctr" fontAlgn="b"/>
                      <a:r>
                        <a:rPr lang="en-US" sz="1200" b="0" i="0" u="none" strike="noStrike" dirty="0">
                          <a:solidFill>
                            <a:srgbClr val="000000"/>
                          </a:solidFill>
                          <a:effectLst/>
                          <a:latin typeface="+mn-lt"/>
                        </a:rPr>
                        <a:t>45 %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8DDCB1"/>
                    </a:solidFill>
                  </a:tcPr>
                </a:tc>
                <a:tc>
                  <a:txBody>
                    <a:bodyPr/>
                    <a:lstStyle/>
                    <a:p>
                      <a:pPr algn="ctr" fontAlgn="b"/>
                      <a:r>
                        <a:rPr lang="en-US" sz="1200" b="0" i="0" u="none" strike="noStrike" dirty="0">
                          <a:solidFill>
                            <a:srgbClr val="000000"/>
                          </a:solidFill>
                          <a:effectLst/>
                          <a:latin typeface="+mn-lt"/>
                        </a:rPr>
                        <a:t>45 %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8DDCB1"/>
                    </a:solidFill>
                  </a:tcPr>
                </a:tc>
                <a:tc>
                  <a:txBody>
                    <a:bodyPr/>
                    <a:lstStyle/>
                    <a:p>
                      <a:pPr algn="ctr" fontAlgn="b"/>
                      <a:r>
                        <a:rPr lang="en-US" sz="1200" b="0" i="0" u="none" strike="noStrike" dirty="0">
                          <a:solidFill>
                            <a:srgbClr val="000000"/>
                          </a:solidFill>
                          <a:effectLst/>
                          <a:latin typeface="+mn-lt"/>
                        </a:rPr>
                        <a:t>45 %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8DDCB1"/>
                    </a:solidFill>
                  </a:tcPr>
                </a:tc>
                <a:tc>
                  <a:txBody>
                    <a:bodyPr/>
                    <a:lstStyle/>
                    <a:p>
                      <a:pPr algn="ctr" fontAlgn="b"/>
                      <a:r>
                        <a:rPr lang="en-US" sz="1200" b="0" i="0" u="none" strike="noStrike" dirty="0">
                          <a:solidFill>
                            <a:srgbClr val="000000"/>
                          </a:solidFill>
                          <a:effectLst/>
                          <a:latin typeface="+mn-lt"/>
                        </a:rPr>
                        <a:t>45 %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8DDCB1"/>
                    </a:solidFill>
                  </a:tcPr>
                </a:tc>
                <a:extLst>
                  <a:ext uri="{0D108BD9-81ED-4DB2-BD59-A6C34878D82A}">
                    <a16:rowId xmlns:a16="http://schemas.microsoft.com/office/drawing/2014/main" val="10004"/>
                  </a:ext>
                </a:extLst>
              </a:tr>
              <a:tr h="224036">
                <a:tc>
                  <a:txBody>
                    <a:bodyPr/>
                    <a:lstStyle/>
                    <a:p>
                      <a:pPr algn="ctr" fontAlgn="b"/>
                      <a:r>
                        <a:rPr lang="en-US" sz="1200" b="0" i="0" u="none" strike="noStrike" dirty="0">
                          <a:solidFill>
                            <a:srgbClr val="000000"/>
                          </a:solidFill>
                          <a:effectLst/>
                          <a:latin typeface="+mn-lt"/>
                        </a:rPr>
                        <a:t>Intervention F</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n-lt"/>
                        </a:rPr>
                        <a:t>14 %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F4E7"/>
                    </a:solidFill>
                  </a:tcPr>
                </a:tc>
                <a:tc>
                  <a:txBody>
                    <a:bodyPr/>
                    <a:lstStyle/>
                    <a:p>
                      <a:pPr algn="ctr" fontAlgn="b"/>
                      <a:r>
                        <a:rPr lang="en-US" sz="1200" b="0" i="0" u="none" strike="noStrike" dirty="0">
                          <a:solidFill>
                            <a:srgbClr val="000000"/>
                          </a:solidFill>
                          <a:effectLst/>
                          <a:latin typeface="+mn-lt"/>
                        </a:rPr>
                        <a:t>14 %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F4E7"/>
                    </a:solidFill>
                  </a:tcPr>
                </a:tc>
                <a:tc>
                  <a:txBody>
                    <a:bodyPr/>
                    <a:lstStyle/>
                    <a:p>
                      <a:pPr algn="ctr" fontAlgn="b"/>
                      <a:r>
                        <a:rPr lang="en-US" sz="1200" b="0" i="0" u="none" strike="noStrike" dirty="0">
                          <a:solidFill>
                            <a:srgbClr val="000000"/>
                          </a:solidFill>
                          <a:effectLst/>
                          <a:latin typeface="+mn-lt"/>
                        </a:rPr>
                        <a:t>14 %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F4E7"/>
                    </a:solidFill>
                  </a:tcPr>
                </a:tc>
                <a:tc>
                  <a:txBody>
                    <a:bodyPr/>
                    <a:lstStyle/>
                    <a:p>
                      <a:pPr algn="ctr" fontAlgn="b"/>
                      <a:r>
                        <a:rPr lang="en-US" sz="1200" b="0" i="0" u="none" strike="noStrike" dirty="0">
                          <a:solidFill>
                            <a:srgbClr val="000000"/>
                          </a:solidFill>
                          <a:effectLst/>
                          <a:latin typeface="+mn-lt"/>
                        </a:rPr>
                        <a:t>14 %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F4E7"/>
                    </a:solidFill>
                  </a:tcPr>
                </a:tc>
                <a:tc>
                  <a:txBody>
                    <a:bodyPr/>
                    <a:lstStyle/>
                    <a:p>
                      <a:pPr algn="ctr" fontAlgn="b"/>
                      <a:r>
                        <a:rPr lang="en-US" sz="1200" b="0" i="0" u="none" strike="noStrike" dirty="0">
                          <a:solidFill>
                            <a:srgbClr val="000000"/>
                          </a:solidFill>
                          <a:effectLst/>
                          <a:latin typeface="+mn-lt"/>
                        </a:rPr>
                        <a:t>14 %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F4E7"/>
                    </a:solidFill>
                  </a:tcPr>
                </a:tc>
                <a:extLst>
                  <a:ext uri="{0D108BD9-81ED-4DB2-BD59-A6C34878D82A}">
                    <a16:rowId xmlns:a16="http://schemas.microsoft.com/office/drawing/2014/main" val="10005"/>
                  </a:ext>
                </a:extLst>
              </a:tr>
              <a:tr h="224036">
                <a:tc>
                  <a:txBody>
                    <a:bodyPr/>
                    <a:lstStyle/>
                    <a:p>
                      <a:pPr algn="ctr" fontAlgn="b"/>
                      <a:r>
                        <a:rPr lang="en-US" sz="1200" b="0" i="0" u="none" strike="noStrike" dirty="0">
                          <a:solidFill>
                            <a:srgbClr val="000000"/>
                          </a:solidFill>
                          <a:effectLst/>
                          <a:latin typeface="+mn-lt"/>
                        </a:rPr>
                        <a:t>Intervention G</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n-lt"/>
                        </a:rPr>
                        <a:t>73 %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5C680"/>
                    </a:solidFill>
                  </a:tcPr>
                </a:tc>
                <a:tc>
                  <a:txBody>
                    <a:bodyPr/>
                    <a:lstStyle/>
                    <a:p>
                      <a:pPr algn="ctr" fontAlgn="b"/>
                      <a:r>
                        <a:rPr lang="en-US" sz="1200" b="0" i="0" u="none" strike="noStrike" dirty="0">
                          <a:solidFill>
                            <a:srgbClr val="000000"/>
                          </a:solidFill>
                          <a:effectLst/>
                          <a:latin typeface="+mn-lt"/>
                        </a:rPr>
                        <a:t>73 %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5C680"/>
                    </a:solidFill>
                  </a:tcPr>
                </a:tc>
                <a:tc>
                  <a:txBody>
                    <a:bodyPr/>
                    <a:lstStyle/>
                    <a:p>
                      <a:pPr algn="ctr" fontAlgn="b"/>
                      <a:r>
                        <a:rPr lang="en-US" sz="1200" b="0" i="0" u="none" strike="noStrike" dirty="0">
                          <a:solidFill>
                            <a:srgbClr val="000000"/>
                          </a:solidFill>
                          <a:effectLst/>
                          <a:latin typeface="+mn-lt"/>
                        </a:rPr>
                        <a:t>73 %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5C680"/>
                    </a:solidFill>
                  </a:tcPr>
                </a:tc>
                <a:tc>
                  <a:txBody>
                    <a:bodyPr/>
                    <a:lstStyle/>
                    <a:p>
                      <a:pPr algn="ctr" fontAlgn="b"/>
                      <a:r>
                        <a:rPr lang="en-US" sz="1200" b="0" i="0" u="none" strike="noStrike" dirty="0">
                          <a:solidFill>
                            <a:srgbClr val="000000"/>
                          </a:solidFill>
                          <a:effectLst/>
                          <a:latin typeface="+mn-lt"/>
                        </a:rPr>
                        <a:t>73 %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5C680"/>
                    </a:solidFill>
                  </a:tcPr>
                </a:tc>
                <a:tc>
                  <a:txBody>
                    <a:bodyPr/>
                    <a:lstStyle/>
                    <a:p>
                      <a:pPr algn="ctr" fontAlgn="b"/>
                      <a:r>
                        <a:rPr lang="en-US" sz="1200" b="0" i="0" u="none" strike="noStrike" dirty="0">
                          <a:solidFill>
                            <a:srgbClr val="000000"/>
                          </a:solidFill>
                          <a:effectLst/>
                          <a:latin typeface="+mn-lt"/>
                        </a:rPr>
                        <a:t>73 %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5C680"/>
                    </a:solidFill>
                  </a:tcPr>
                </a:tc>
                <a:extLst>
                  <a:ext uri="{0D108BD9-81ED-4DB2-BD59-A6C34878D82A}">
                    <a16:rowId xmlns:a16="http://schemas.microsoft.com/office/drawing/2014/main" val="10006"/>
                  </a:ext>
                </a:extLst>
              </a:tr>
              <a:tr h="224036">
                <a:tc>
                  <a:txBody>
                    <a:bodyPr/>
                    <a:lstStyle/>
                    <a:p>
                      <a:pPr algn="ctr" fontAlgn="b"/>
                      <a:r>
                        <a:rPr lang="en-US" sz="1200" b="0" i="0" u="none" strike="noStrike" dirty="0">
                          <a:solidFill>
                            <a:srgbClr val="000000"/>
                          </a:solidFill>
                          <a:effectLst/>
                          <a:latin typeface="+mn-lt"/>
                        </a:rPr>
                        <a:t>Intervention H</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n-lt"/>
                        </a:rPr>
                        <a:t>14 %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F4E7"/>
                    </a:solidFill>
                  </a:tcPr>
                </a:tc>
                <a:tc>
                  <a:txBody>
                    <a:bodyPr/>
                    <a:lstStyle/>
                    <a:p>
                      <a:pPr algn="ctr" fontAlgn="b"/>
                      <a:r>
                        <a:rPr lang="en-US" sz="1200" b="0" i="0" u="none" strike="noStrike" dirty="0">
                          <a:solidFill>
                            <a:srgbClr val="000000"/>
                          </a:solidFill>
                          <a:effectLst/>
                          <a:latin typeface="+mn-lt"/>
                        </a:rPr>
                        <a:t>14 %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F4E7"/>
                    </a:solidFill>
                  </a:tcPr>
                </a:tc>
                <a:tc>
                  <a:txBody>
                    <a:bodyPr/>
                    <a:lstStyle/>
                    <a:p>
                      <a:pPr algn="ctr" fontAlgn="b"/>
                      <a:r>
                        <a:rPr lang="en-US" sz="1200" b="0" i="0" u="none" strike="noStrike" dirty="0">
                          <a:solidFill>
                            <a:srgbClr val="000000"/>
                          </a:solidFill>
                          <a:effectLst/>
                          <a:latin typeface="+mn-lt"/>
                        </a:rPr>
                        <a:t>14 %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F4E7"/>
                    </a:solidFill>
                  </a:tcPr>
                </a:tc>
                <a:tc>
                  <a:txBody>
                    <a:bodyPr/>
                    <a:lstStyle/>
                    <a:p>
                      <a:pPr algn="ctr" fontAlgn="b"/>
                      <a:r>
                        <a:rPr lang="en-US" sz="1200" b="0" i="0" u="none" strike="noStrike" dirty="0">
                          <a:solidFill>
                            <a:srgbClr val="000000"/>
                          </a:solidFill>
                          <a:effectLst/>
                          <a:latin typeface="+mn-lt"/>
                        </a:rPr>
                        <a:t>14 %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F4E7"/>
                    </a:solidFill>
                  </a:tcPr>
                </a:tc>
                <a:tc>
                  <a:txBody>
                    <a:bodyPr/>
                    <a:lstStyle/>
                    <a:p>
                      <a:pPr algn="ctr" fontAlgn="b"/>
                      <a:r>
                        <a:rPr lang="en-US" sz="1200" b="0" i="0" u="none" strike="noStrike" dirty="0">
                          <a:solidFill>
                            <a:srgbClr val="000000"/>
                          </a:solidFill>
                          <a:effectLst/>
                          <a:latin typeface="+mn-lt"/>
                        </a:rPr>
                        <a:t>14 %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F4E7"/>
                    </a:solidFill>
                  </a:tcPr>
                </a:tc>
                <a:extLst>
                  <a:ext uri="{0D108BD9-81ED-4DB2-BD59-A6C34878D82A}">
                    <a16:rowId xmlns:a16="http://schemas.microsoft.com/office/drawing/2014/main" val="10007"/>
                  </a:ext>
                </a:extLst>
              </a:tr>
            </a:tbl>
          </a:graphicData>
        </a:graphic>
      </p:graphicFrame>
      <p:sp>
        <p:nvSpPr>
          <p:cNvPr id="14" name="TextBox 13"/>
          <p:cNvSpPr txBox="1"/>
          <p:nvPr/>
        </p:nvSpPr>
        <p:spPr>
          <a:xfrm>
            <a:off x="8616951" y="3317876"/>
            <a:ext cx="1960563" cy="1323439"/>
          </a:xfrm>
          <a:prstGeom prst="rect">
            <a:avLst/>
          </a:prstGeom>
          <a:solidFill>
            <a:srgbClr val="0070C0"/>
          </a:solidFill>
          <a:ln w="28575">
            <a:solidFill>
              <a:schemeClr val="tx1"/>
            </a:solidFill>
          </a:ln>
        </p:spPr>
        <p:txBody>
          <a:bodyPr wrap="square">
            <a:spAutoFit/>
          </a:bodyPr>
          <a:lstStyle/>
          <a:p>
            <a:pPr>
              <a:defRPr/>
            </a:pPr>
            <a:r>
              <a:rPr lang="fr-FR" sz="2000" dirty="0">
                <a:solidFill>
                  <a:srgbClr val="FF0000"/>
                </a:solidFill>
                <a:latin typeface="Calibri"/>
              </a:rPr>
              <a:t>AUCUN CHANGEMENT </a:t>
            </a:r>
            <a:r>
              <a:rPr lang="fr-FR" sz="2000" dirty="0">
                <a:solidFill>
                  <a:prstClr val="white"/>
                </a:solidFill>
                <a:latin typeface="Calibri"/>
              </a:rPr>
              <a:t>dans la mortalit</a:t>
            </a:r>
            <a:r>
              <a:rPr lang="fr-FR" sz="2000" dirty="0">
                <a:solidFill>
                  <a:prstClr val="white"/>
                </a:solidFill>
                <a:latin typeface="Calibri" panose="020F0502020204030204" pitchFamily="34" charset="0"/>
              </a:rPr>
              <a:t>é</a:t>
            </a:r>
            <a:r>
              <a:rPr lang="fr-FR" sz="2000" dirty="0">
                <a:solidFill>
                  <a:prstClr val="white"/>
                </a:solidFill>
                <a:latin typeface="Calibri"/>
              </a:rPr>
              <a:t> infanto-juvénile</a:t>
            </a:r>
          </a:p>
        </p:txBody>
      </p:sp>
      <p:sp>
        <p:nvSpPr>
          <p:cNvPr id="15" name="Down Arrow 14"/>
          <p:cNvSpPr/>
          <p:nvPr/>
        </p:nvSpPr>
        <p:spPr>
          <a:xfrm rot="5400000">
            <a:off x="8164513" y="3467100"/>
            <a:ext cx="387350" cy="349250"/>
          </a:xfrm>
          <a:prstGeom prst="downArrow">
            <a:avLst>
              <a:gd name="adj1" fmla="val 44595"/>
              <a:gd name="adj2" fmla="val 50000"/>
            </a:avLst>
          </a:prstGeom>
          <a:solidFill>
            <a:srgbClr val="0070C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solidFill>
                <a:prstClr val="white"/>
              </a:solidFill>
            </a:endParaRPr>
          </a:p>
        </p:txBody>
      </p:sp>
      <p:sp>
        <p:nvSpPr>
          <p:cNvPr id="13" name="TextBox 12"/>
          <p:cNvSpPr txBox="1"/>
          <p:nvPr/>
        </p:nvSpPr>
        <p:spPr>
          <a:xfrm>
            <a:off x="2000250" y="476250"/>
            <a:ext cx="1866900" cy="1631216"/>
          </a:xfrm>
          <a:prstGeom prst="rect">
            <a:avLst/>
          </a:prstGeom>
          <a:solidFill>
            <a:srgbClr val="0070C0"/>
          </a:solidFill>
          <a:ln w="28575">
            <a:solidFill>
              <a:schemeClr val="tx1"/>
            </a:solidFill>
          </a:ln>
        </p:spPr>
        <p:txBody>
          <a:bodyPr>
            <a:spAutoFit/>
          </a:bodyPr>
          <a:lstStyle/>
          <a:p>
            <a:pPr algn="ctr">
              <a:defRPr/>
            </a:pPr>
            <a:r>
              <a:rPr lang="fr-FR" sz="2000" dirty="0">
                <a:solidFill>
                  <a:srgbClr val="FF0000"/>
                </a:solidFill>
              </a:rPr>
              <a:t>AUCUN CHANGEMENT</a:t>
            </a:r>
          </a:p>
          <a:p>
            <a:pPr algn="ctr">
              <a:defRPr/>
            </a:pPr>
            <a:r>
              <a:rPr lang="fr-FR" sz="2000" dirty="0">
                <a:solidFill>
                  <a:prstClr val="white"/>
                </a:solidFill>
              </a:rPr>
              <a:t>dans la couverture des interventions</a:t>
            </a:r>
          </a:p>
        </p:txBody>
      </p:sp>
      <p:pic>
        <p:nvPicPr>
          <p:cNvPr id="10" name="Image 9">
            <a:extLst>
              <a:ext uri="{FF2B5EF4-FFF2-40B4-BE49-F238E27FC236}">
                <a16:creationId xmlns:a16="http://schemas.microsoft.com/office/drawing/2014/main" id="{AF201901-F59B-4A02-9143-E6127F64722B}"/>
              </a:ext>
            </a:extLst>
          </p:cNvPr>
          <p:cNvPicPr>
            <a:picLocks noChangeAspect="1"/>
          </p:cNvPicPr>
          <p:nvPr/>
        </p:nvPicPr>
        <p:blipFill>
          <a:blip r:embed="rId2"/>
          <a:stretch>
            <a:fillRect/>
          </a:stretch>
        </p:blipFill>
        <p:spPr>
          <a:xfrm>
            <a:off x="2250485" y="2660717"/>
            <a:ext cx="5933078" cy="3566160"/>
          </a:xfrm>
          <a:prstGeom prst="rect">
            <a:avLst/>
          </a:prstGeom>
          <a:ln w="28575">
            <a:solidFill>
              <a:schemeClr val="tx1"/>
            </a:solidFill>
          </a:ln>
        </p:spPr>
      </p:pic>
    </p:spTree>
    <p:extLst>
      <p:ext uri="{BB962C8B-B14F-4D97-AF65-F5344CB8AC3E}">
        <p14:creationId xmlns:p14="http://schemas.microsoft.com/office/powerpoint/2010/main" val="1625475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998789" y="1144588"/>
            <a:ext cx="6372225" cy="2333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solidFill>
                <a:prstClr val="white"/>
              </a:solidFill>
            </a:endParaRPr>
          </a:p>
        </p:txBody>
      </p:sp>
      <p:sp>
        <p:nvSpPr>
          <p:cNvPr id="7" name="TextBox 6"/>
          <p:cNvSpPr txBox="1"/>
          <p:nvPr/>
        </p:nvSpPr>
        <p:spPr>
          <a:xfrm>
            <a:off x="2000250" y="476250"/>
            <a:ext cx="1866900" cy="1631216"/>
          </a:xfrm>
          <a:prstGeom prst="rect">
            <a:avLst/>
          </a:prstGeom>
          <a:solidFill>
            <a:srgbClr val="0070C0"/>
          </a:solidFill>
          <a:ln w="28575">
            <a:solidFill>
              <a:schemeClr val="tx1"/>
            </a:solidFill>
          </a:ln>
        </p:spPr>
        <p:txBody>
          <a:bodyPr>
            <a:spAutoFit/>
          </a:bodyPr>
          <a:lstStyle/>
          <a:p>
            <a:pPr algn="ctr">
              <a:defRPr/>
            </a:pPr>
            <a:r>
              <a:rPr lang="fr-FR" sz="2000" dirty="0">
                <a:solidFill>
                  <a:srgbClr val="FF0000"/>
                </a:solidFill>
              </a:rPr>
              <a:t>AUCUN CHANGEMENT</a:t>
            </a:r>
          </a:p>
          <a:p>
            <a:pPr algn="ctr">
              <a:defRPr/>
            </a:pPr>
            <a:r>
              <a:rPr lang="fr-FR" sz="2000" dirty="0">
                <a:solidFill>
                  <a:prstClr val="white"/>
                </a:solidFill>
              </a:rPr>
              <a:t>dans la couverture des interventions</a:t>
            </a:r>
          </a:p>
        </p:txBody>
      </p:sp>
      <p:sp>
        <p:nvSpPr>
          <p:cNvPr id="9" name="Left Brace 8"/>
          <p:cNvSpPr/>
          <p:nvPr/>
        </p:nvSpPr>
        <p:spPr>
          <a:xfrm>
            <a:off x="4079876" y="385764"/>
            <a:ext cx="142875" cy="1749425"/>
          </a:xfrm>
          <a:prstGeom prst="leftBrace">
            <a:avLst/>
          </a:prstGeom>
          <a:ln w="28575">
            <a:solidFill>
              <a:srgbClr val="0070C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1350">
              <a:solidFill>
                <a:prstClr val="black"/>
              </a:solidFill>
            </a:endParaRPr>
          </a:p>
        </p:txBody>
      </p:sp>
      <p:graphicFrame>
        <p:nvGraphicFramePr>
          <p:cNvPr id="11" name="Table 10"/>
          <p:cNvGraphicFramePr>
            <a:graphicFrameLocks noGrp="1"/>
          </p:cNvGraphicFramePr>
          <p:nvPr/>
        </p:nvGraphicFramePr>
        <p:xfrm>
          <a:off x="4367214" y="385763"/>
          <a:ext cx="5483225" cy="1792288"/>
        </p:xfrm>
        <a:graphic>
          <a:graphicData uri="http://schemas.openxmlformats.org/drawingml/2006/table">
            <a:tbl>
              <a:tblPr/>
              <a:tblGrid>
                <a:gridCol w="954130">
                  <a:extLst>
                    <a:ext uri="{9D8B030D-6E8A-4147-A177-3AD203B41FA5}">
                      <a16:colId xmlns:a16="http://schemas.microsoft.com/office/drawing/2014/main" val="20000"/>
                    </a:ext>
                  </a:extLst>
                </a:gridCol>
                <a:gridCol w="905819">
                  <a:extLst>
                    <a:ext uri="{9D8B030D-6E8A-4147-A177-3AD203B41FA5}">
                      <a16:colId xmlns:a16="http://schemas.microsoft.com/office/drawing/2014/main" val="20001"/>
                    </a:ext>
                  </a:extLst>
                </a:gridCol>
                <a:gridCol w="905819">
                  <a:extLst>
                    <a:ext uri="{9D8B030D-6E8A-4147-A177-3AD203B41FA5}">
                      <a16:colId xmlns:a16="http://schemas.microsoft.com/office/drawing/2014/main" val="20002"/>
                    </a:ext>
                  </a:extLst>
                </a:gridCol>
                <a:gridCol w="905819">
                  <a:extLst>
                    <a:ext uri="{9D8B030D-6E8A-4147-A177-3AD203B41FA5}">
                      <a16:colId xmlns:a16="http://schemas.microsoft.com/office/drawing/2014/main" val="20003"/>
                    </a:ext>
                  </a:extLst>
                </a:gridCol>
                <a:gridCol w="905819">
                  <a:extLst>
                    <a:ext uri="{9D8B030D-6E8A-4147-A177-3AD203B41FA5}">
                      <a16:colId xmlns:a16="http://schemas.microsoft.com/office/drawing/2014/main" val="20004"/>
                    </a:ext>
                  </a:extLst>
                </a:gridCol>
                <a:gridCol w="905819">
                  <a:extLst>
                    <a:ext uri="{9D8B030D-6E8A-4147-A177-3AD203B41FA5}">
                      <a16:colId xmlns:a16="http://schemas.microsoft.com/office/drawing/2014/main" val="20005"/>
                    </a:ext>
                  </a:extLst>
                </a:gridCol>
              </a:tblGrid>
              <a:tr h="224036">
                <a:tc>
                  <a:txBody>
                    <a:bodyPr/>
                    <a:lstStyle/>
                    <a:p>
                      <a:pPr algn="ctr" fontAlgn="b"/>
                      <a:r>
                        <a:rPr lang="en-US" sz="1200" b="0" i="0" u="none" strike="noStrike" dirty="0">
                          <a:solidFill>
                            <a:srgbClr val="000000"/>
                          </a:solidFill>
                          <a:effectLst/>
                          <a:latin typeface="+mn-lt"/>
                        </a:rPr>
                        <a:t>Intervention A</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n-lt"/>
                        </a:rPr>
                        <a:t>45 %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8DDCB1"/>
                    </a:solidFill>
                  </a:tcPr>
                </a:tc>
                <a:tc>
                  <a:txBody>
                    <a:bodyPr/>
                    <a:lstStyle/>
                    <a:p>
                      <a:pPr algn="ctr" fontAlgn="b"/>
                      <a:r>
                        <a:rPr lang="en-US" sz="1200" b="0" i="0" u="none" strike="noStrike" dirty="0">
                          <a:solidFill>
                            <a:srgbClr val="000000"/>
                          </a:solidFill>
                          <a:effectLst/>
                          <a:latin typeface="+mn-lt"/>
                        </a:rPr>
                        <a:t>45 %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8DDCB1"/>
                    </a:solidFill>
                  </a:tcPr>
                </a:tc>
                <a:tc>
                  <a:txBody>
                    <a:bodyPr/>
                    <a:lstStyle/>
                    <a:p>
                      <a:pPr algn="ctr" fontAlgn="b"/>
                      <a:r>
                        <a:rPr lang="en-US" sz="1200" b="0" i="0" u="none" strike="noStrike" dirty="0">
                          <a:solidFill>
                            <a:srgbClr val="000000"/>
                          </a:solidFill>
                          <a:effectLst/>
                          <a:latin typeface="+mn-lt"/>
                        </a:rPr>
                        <a:t>45 %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8DDCB1"/>
                    </a:solidFill>
                  </a:tcPr>
                </a:tc>
                <a:tc>
                  <a:txBody>
                    <a:bodyPr/>
                    <a:lstStyle/>
                    <a:p>
                      <a:pPr algn="ctr" fontAlgn="b"/>
                      <a:r>
                        <a:rPr lang="en-US" sz="1200" b="0" i="0" u="none" strike="noStrike" dirty="0">
                          <a:solidFill>
                            <a:srgbClr val="000000"/>
                          </a:solidFill>
                          <a:effectLst/>
                          <a:latin typeface="+mn-lt"/>
                        </a:rPr>
                        <a:t>45 %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8DDCB1"/>
                    </a:solidFill>
                  </a:tcPr>
                </a:tc>
                <a:tc>
                  <a:txBody>
                    <a:bodyPr/>
                    <a:lstStyle/>
                    <a:p>
                      <a:pPr algn="ctr" fontAlgn="b"/>
                      <a:r>
                        <a:rPr lang="en-US" sz="1200" b="0" i="0" u="none" strike="noStrike" dirty="0">
                          <a:solidFill>
                            <a:srgbClr val="000000"/>
                          </a:solidFill>
                          <a:effectLst/>
                          <a:latin typeface="+mn-lt"/>
                        </a:rPr>
                        <a:t>45 %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8DDCB1"/>
                    </a:solidFill>
                  </a:tcPr>
                </a:tc>
                <a:extLst>
                  <a:ext uri="{0D108BD9-81ED-4DB2-BD59-A6C34878D82A}">
                    <a16:rowId xmlns:a16="http://schemas.microsoft.com/office/drawing/2014/main" val="10000"/>
                  </a:ext>
                </a:extLst>
              </a:tr>
              <a:tr h="224036">
                <a:tc>
                  <a:txBody>
                    <a:bodyPr/>
                    <a:lstStyle/>
                    <a:p>
                      <a:pPr algn="ctr" fontAlgn="b"/>
                      <a:r>
                        <a:rPr lang="en-US" sz="1200" b="0" i="0" u="none" strike="noStrike" dirty="0">
                          <a:solidFill>
                            <a:srgbClr val="000000"/>
                          </a:solidFill>
                          <a:effectLst/>
                          <a:latin typeface="+mn-lt"/>
                        </a:rPr>
                        <a:t>Intervention B</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n-lt"/>
                        </a:rPr>
                        <a:t>65 %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ACC8E"/>
                    </a:solidFill>
                  </a:tcPr>
                </a:tc>
                <a:tc>
                  <a:txBody>
                    <a:bodyPr/>
                    <a:lstStyle/>
                    <a:p>
                      <a:pPr algn="ctr" fontAlgn="b"/>
                      <a:r>
                        <a:rPr lang="en-US" sz="1200" b="0" i="0" u="none" strike="noStrike" dirty="0">
                          <a:solidFill>
                            <a:srgbClr val="000000"/>
                          </a:solidFill>
                          <a:effectLst/>
                          <a:latin typeface="+mn-lt"/>
                        </a:rPr>
                        <a:t>65 %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ACC8E"/>
                    </a:solidFill>
                  </a:tcPr>
                </a:tc>
                <a:tc>
                  <a:txBody>
                    <a:bodyPr/>
                    <a:lstStyle/>
                    <a:p>
                      <a:pPr algn="ctr" fontAlgn="b"/>
                      <a:r>
                        <a:rPr lang="en-US" sz="1200" b="0" i="0" u="none" strike="noStrike" dirty="0">
                          <a:solidFill>
                            <a:srgbClr val="000000"/>
                          </a:solidFill>
                          <a:effectLst/>
                          <a:latin typeface="+mn-lt"/>
                        </a:rPr>
                        <a:t>65 %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ACC8E"/>
                    </a:solidFill>
                  </a:tcPr>
                </a:tc>
                <a:tc>
                  <a:txBody>
                    <a:bodyPr/>
                    <a:lstStyle/>
                    <a:p>
                      <a:pPr algn="ctr" fontAlgn="b"/>
                      <a:r>
                        <a:rPr lang="en-US" sz="1200" b="0" i="0" u="none" strike="noStrike" dirty="0">
                          <a:solidFill>
                            <a:srgbClr val="000000"/>
                          </a:solidFill>
                          <a:effectLst/>
                          <a:latin typeface="+mn-lt"/>
                        </a:rPr>
                        <a:t>65 %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ACC8E"/>
                    </a:solidFill>
                  </a:tcPr>
                </a:tc>
                <a:tc>
                  <a:txBody>
                    <a:bodyPr/>
                    <a:lstStyle/>
                    <a:p>
                      <a:pPr algn="ctr" fontAlgn="b"/>
                      <a:r>
                        <a:rPr lang="en-US" sz="1200" b="0" i="0" u="none" strike="noStrike" dirty="0">
                          <a:solidFill>
                            <a:srgbClr val="000000"/>
                          </a:solidFill>
                          <a:effectLst/>
                          <a:latin typeface="+mn-lt"/>
                        </a:rPr>
                        <a:t>65 %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ACC8E"/>
                    </a:solidFill>
                  </a:tcPr>
                </a:tc>
                <a:extLst>
                  <a:ext uri="{0D108BD9-81ED-4DB2-BD59-A6C34878D82A}">
                    <a16:rowId xmlns:a16="http://schemas.microsoft.com/office/drawing/2014/main" val="10001"/>
                  </a:ext>
                </a:extLst>
              </a:tr>
              <a:tr h="224036">
                <a:tc>
                  <a:txBody>
                    <a:bodyPr/>
                    <a:lstStyle/>
                    <a:p>
                      <a:pPr algn="ctr" fontAlgn="b"/>
                      <a:r>
                        <a:rPr lang="en-US" sz="1200" b="0" i="0" u="none" strike="noStrike" dirty="0">
                          <a:solidFill>
                            <a:srgbClr val="000000"/>
                          </a:solidFill>
                          <a:effectLst/>
                          <a:latin typeface="+mn-lt"/>
                        </a:rPr>
                        <a:t>Intervention C</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n-lt"/>
                        </a:rPr>
                        <a:t>24 %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2EDD5"/>
                    </a:solidFill>
                  </a:tcPr>
                </a:tc>
                <a:tc>
                  <a:txBody>
                    <a:bodyPr/>
                    <a:lstStyle/>
                    <a:p>
                      <a:pPr algn="ctr" fontAlgn="b"/>
                      <a:r>
                        <a:rPr lang="en-US" sz="1200" b="0" i="0" u="none" strike="noStrike" dirty="0">
                          <a:solidFill>
                            <a:srgbClr val="000000"/>
                          </a:solidFill>
                          <a:effectLst/>
                          <a:latin typeface="+mn-lt"/>
                        </a:rPr>
                        <a:t>24 %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2EDD5"/>
                    </a:solidFill>
                  </a:tcPr>
                </a:tc>
                <a:tc>
                  <a:txBody>
                    <a:bodyPr/>
                    <a:lstStyle/>
                    <a:p>
                      <a:pPr algn="ctr" fontAlgn="b"/>
                      <a:r>
                        <a:rPr lang="en-US" sz="1200" b="0" i="0" u="none" strike="noStrike" dirty="0">
                          <a:solidFill>
                            <a:srgbClr val="000000"/>
                          </a:solidFill>
                          <a:effectLst/>
                          <a:latin typeface="+mn-lt"/>
                        </a:rPr>
                        <a:t>24 %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2EDD5"/>
                    </a:solidFill>
                  </a:tcPr>
                </a:tc>
                <a:tc>
                  <a:txBody>
                    <a:bodyPr/>
                    <a:lstStyle/>
                    <a:p>
                      <a:pPr algn="ctr" fontAlgn="b"/>
                      <a:r>
                        <a:rPr lang="en-US" sz="1200" b="0" i="0" u="none" strike="noStrike" dirty="0">
                          <a:solidFill>
                            <a:srgbClr val="000000"/>
                          </a:solidFill>
                          <a:effectLst/>
                          <a:latin typeface="+mn-lt"/>
                        </a:rPr>
                        <a:t>24 %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2EDD5"/>
                    </a:solidFill>
                  </a:tcPr>
                </a:tc>
                <a:tc>
                  <a:txBody>
                    <a:bodyPr/>
                    <a:lstStyle/>
                    <a:p>
                      <a:pPr algn="ctr" fontAlgn="b"/>
                      <a:r>
                        <a:rPr lang="en-US" sz="1200" b="0" i="0" u="none" strike="noStrike" dirty="0">
                          <a:solidFill>
                            <a:srgbClr val="000000"/>
                          </a:solidFill>
                          <a:effectLst/>
                          <a:latin typeface="+mn-lt"/>
                        </a:rPr>
                        <a:t>24 %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2EDD5"/>
                    </a:solidFill>
                  </a:tcPr>
                </a:tc>
                <a:extLst>
                  <a:ext uri="{0D108BD9-81ED-4DB2-BD59-A6C34878D82A}">
                    <a16:rowId xmlns:a16="http://schemas.microsoft.com/office/drawing/2014/main" val="10002"/>
                  </a:ext>
                </a:extLst>
              </a:tr>
              <a:tr h="224036">
                <a:tc>
                  <a:txBody>
                    <a:bodyPr/>
                    <a:lstStyle/>
                    <a:p>
                      <a:pPr algn="ctr" fontAlgn="b"/>
                      <a:r>
                        <a:rPr lang="en-US" sz="1200" b="0" i="0" u="none" strike="noStrike" dirty="0">
                          <a:solidFill>
                            <a:srgbClr val="000000"/>
                          </a:solidFill>
                          <a:effectLst/>
                          <a:latin typeface="+mn-lt"/>
                        </a:rPr>
                        <a:t>Intervention D</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n-lt"/>
                        </a:rPr>
                        <a:t>21 %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AEFDB"/>
                    </a:solidFill>
                  </a:tcPr>
                </a:tc>
                <a:tc>
                  <a:txBody>
                    <a:bodyPr/>
                    <a:lstStyle/>
                    <a:p>
                      <a:pPr algn="ctr" fontAlgn="b"/>
                      <a:r>
                        <a:rPr lang="en-US" sz="1200" b="0" i="0" u="none" strike="noStrike" dirty="0">
                          <a:solidFill>
                            <a:srgbClr val="000000"/>
                          </a:solidFill>
                          <a:effectLst/>
                          <a:latin typeface="+mn-lt"/>
                        </a:rPr>
                        <a:t>21 %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AEFDB"/>
                    </a:solidFill>
                  </a:tcPr>
                </a:tc>
                <a:tc>
                  <a:txBody>
                    <a:bodyPr/>
                    <a:lstStyle/>
                    <a:p>
                      <a:pPr algn="ctr" fontAlgn="b"/>
                      <a:r>
                        <a:rPr lang="en-US" sz="1200" b="0" i="0" u="none" strike="noStrike" dirty="0">
                          <a:solidFill>
                            <a:srgbClr val="000000"/>
                          </a:solidFill>
                          <a:effectLst/>
                          <a:latin typeface="+mn-lt"/>
                        </a:rPr>
                        <a:t>21 %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AEFDB"/>
                    </a:solidFill>
                  </a:tcPr>
                </a:tc>
                <a:tc>
                  <a:txBody>
                    <a:bodyPr/>
                    <a:lstStyle/>
                    <a:p>
                      <a:pPr algn="ctr" fontAlgn="b"/>
                      <a:r>
                        <a:rPr lang="en-US" sz="1200" b="0" i="0" u="none" strike="noStrike" dirty="0">
                          <a:solidFill>
                            <a:srgbClr val="000000"/>
                          </a:solidFill>
                          <a:effectLst/>
                          <a:latin typeface="+mn-lt"/>
                        </a:rPr>
                        <a:t>21 %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AEFDB"/>
                    </a:solidFill>
                  </a:tcPr>
                </a:tc>
                <a:tc>
                  <a:txBody>
                    <a:bodyPr/>
                    <a:lstStyle/>
                    <a:p>
                      <a:pPr algn="ctr" fontAlgn="b"/>
                      <a:r>
                        <a:rPr lang="en-US" sz="1200" b="0" i="0" u="none" strike="noStrike" dirty="0">
                          <a:solidFill>
                            <a:srgbClr val="000000"/>
                          </a:solidFill>
                          <a:effectLst/>
                          <a:latin typeface="+mn-lt"/>
                        </a:rPr>
                        <a:t>21 %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AEFDB"/>
                    </a:solidFill>
                  </a:tcPr>
                </a:tc>
                <a:extLst>
                  <a:ext uri="{0D108BD9-81ED-4DB2-BD59-A6C34878D82A}">
                    <a16:rowId xmlns:a16="http://schemas.microsoft.com/office/drawing/2014/main" val="10003"/>
                  </a:ext>
                </a:extLst>
              </a:tr>
              <a:tr h="224036">
                <a:tc>
                  <a:txBody>
                    <a:bodyPr/>
                    <a:lstStyle/>
                    <a:p>
                      <a:pPr algn="ctr" fontAlgn="b"/>
                      <a:r>
                        <a:rPr lang="en-US" sz="1200" b="0" i="0" u="none" strike="noStrike" dirty="0">
                          <a:solidFill>
                            <a:srgbClr val="000000"/>
                          </a:solidFill>
                          <a:effectLst/>
                          <a:latin typeface="+mn-lt"/>
                        </a:rPr>
                        <a:t>Intervention E</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n-lt"/>
                        </a:rPr>
                        <a:t>45 %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8DDCB1"/>
                    </a:solidFill>
                  </a:tcPr>
                </a:tc>
                <a:tc>
                  <a:txBody>
                    <a:bodyPr/>
                    <a:lstStyle/>
                    <a:p>
                      <a:pPr algn="ctr" fontAlgn="b"/>
                      <a:r>
                        <a:rPr lang="en-US" sz="1200" b="0" i="0" u="none" strike="noStrike" dirty="0">
                          <a:solidFill>
                            <a:srgbClr val="000000"/>
                          </a:solidFill>
                          <a:effectLst/>
                          <a:latin typeface="+mn-lt"/>
                        </a:rPr>
                        <a:t>45 %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8DDCB1"/>
                    </a:solidFill>
                  </a:tcPr>
                </a:tc>
                <a:tc>
                  <a:txBody>
                    <a:bodyPr/>
                    <a:lstStyle/>
                    <a:p>
                      <a:pPr algn="ctr" fontAlgn="b"/>
                      <a:r>
                        <a:rPr lang="en-US" sz="1200" b="0" i="0" u="none" strike="noStrike" dirty="0">
                          <a:solidFill>
                            <a:srgbClr val="000000"/>
                          </a:solidFill>
                          <a:effectLst/>
                          <a:latin typeface="+mn-lt"/>
                        </a:rPr>
                        <a:t>45 %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8DDCB1"/>
                    </a:solidFill>
                  </a:tcPr>
                </a:tc>
                <a:tc>
                  <a:txBody>
                    <a:bodyPr/>
                    <a:lstStyle/>
                    <a:p>
                      <a:pPr algn="ctr" fontAlgn="b"/>
                      <a:r>
                        <a:rPr lang="en-US" sz="1200" b="0" i="0" u="none" strike="noStrike" dirty="0">
                          <a:solidFill>
                            <a:srgbClr val="000000"/>
                          </a:solidFill>
                          <a:effectLst/>
                          <a:latin typeface="+mn-lt"/>
                        </a:rPr>
                        <a:t>45 %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8DDCB1"/>
                    </a:solidFill>
                  </a:tcPr>
                </a:tc>
                <a:tc>
                  <a:txBody>
                    <a:bodyPr/>
                    <a:lstStyle/>
                    <a:p>
                      <a:pPr algn="ctr" fontAlgn="b"/>
                      <a:r>
                        <a:rPr lang="en-US" sz="1200" b="0" i="0" u="none" strike="noStrike" dirty="0">
                          <a:solidFill>
                            <a:srgbClr val="000000"/>
                          </a:solidFill>
                          <a:effectLst/>
                          <a:latin typeface="+mn-lt"/>
                        </a:rPr>
                        <a:t>45 %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8DDCB1"/>
                    </a:solidFill>
                  </a:tcPr>
                </a:tc>
                <a:extLst>
                  <a:ext uri="{0D108BD9-81ED-4DB2-BD59-A6C34878D82A}">
                    <a16:rowId xmlns:a16="http://schemas.microsoft.com/office/drawing/2014/main" val="10004"/>
                  </a:ext>
                </a:extLst>
              </a:tr>
              <a:tr h="224036">
                <a:tc>
                  <a:txBody>
                    <a:bodyPr/>
                    <a:lstStyle/>
                    <a:p>
                      <a:pPr algn="ctr" fontAlgn="b"/>
                      <a:r>
                        <a:rPr lang="en-US" sz="1200" b="0" i="0" u="none" strike="noStrike" dirty="0">
                          <a:solidFill>
                            <a:srgbClr val="000000"/>
                          </a:solidFill>
                          <a:effectLst/>
                          <a:latin typeface="+mn-lt"/>
                        </a:rPr>
                        <a:t>Intervention F</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n-lt"/>
                        </a:rPr>
                        <a:t>14 %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F4E7"/>
                    </a:solidFill>
                  </a:tcPr>
                </a:tc>
                <a:tc>
                  <a:txBody>
                    <a:bodyPr/>
                    <a:lstStyle/>
                    <a:p>
                      <a:pPr algn="ctr" fontAlgn="b"/>
                      <a:r>
                        <a:rPr lang="en-US" sz="1200" b="0" i="0" u="none" strike="noStrike" dirty="0">
                          <a:solidFill>
                            <a:srgbClr val="000000"/>
                          </a:solidFill>
                          <a:effectLst/>
                          <a:latin typeface="+mn-lt"/>
                        </a:rPr>
                        <a:t>14 %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F4E7"/>
                    </a:solidFill>
                  </a:tcPr>
                </a:tc>
                <a:tc>
                  <a:txBody>
                    <a:bodyPr/>
                    <a:lstStyle/>
                    <a:p>
                      <a:pPr algn="ctr" fontAlgn="b"/>
                      <a:r>
                        <a:rPr lang="en-US" sz="1200" b="0" i="0" u="none" strike="noStrike" dirty="0">
                          <a:solidFill>
                            <a:srgbClr val="000000"/>
                          </a:solidFill>
                          <a:effectLst/>
                          <a:latin typeface="+mn-lt"/>
                        </a:rPr>
                        <a:t>14 %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F4E7"/>
                    </a:solidFill>
                  </a:tcPr>
                </a:tc>
                <a:tc>
                  <a:txBody>
                    <a:bodyPr/>
                    <a:lstStyle/>
                    <a:p>
                      <a:pPr algn="ctr" fontAlgn="b"/>
                      <a:r>
                        <a:rPr lang="en-US" sz="1200" b="0" i="0" u="none" strike="noStrike" dirty="0">
                          <a:solidFill>
                            <a:srgbClr val="000000"/>
                          </a:solidFill>
                          <a:effectLst/>
                          <a:latin typeface="+mn-lt"/>
                        </a:rPr>
                        <a:t>14 %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F4E7"/>
                    </a:solidFill>
                  </a:tcPr>
                </a:tc>
                <a:tc>
                  <a:txBody>
                    <a:bodyPr/>
                    <a:lstStyle/>
                    <a:p>
                      <a:pPr algn="ctr" fontAlgn="b"/>
                      <a:r>
                        <a:rPr lang="en-US" sz="1200" b="0" i="0" u="none" strike="noStrike" dirty="0">
                          <a:solidFill>
                            <a:srgbClr val="000000"/>
                          </a:solidFill>
                          <a:effectLst/>
                          <a:latin typeface="+mn-lt"/>
                        </a:rPr>
                        <a:t>14 %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F4E7"/>
                    </a:solidFill>
                  </a:tcPr>
                </a:tc>
                <a:extLst>
                  <a:ext uri="{0D108BD9-81ED-4DB2-BD59-A6C34878D82A}">
                    <a16:rowId xmlns:a16="http://schemas.microsoft.com/office/drawing/2014/main" val="10005"/>
                  </a:ext>
                </a:extLst>
              </a:tr>
              <a:tr h="224036">
                <a:tc>
                  <a:txBody>
                    <a:bodyPr/>
                    <a:lstStyle/>
                    <a:p>
                      <a:pPr algn="ctr" fontAlgn="b"/>
                      <a:r>
                        <a:rPr lang="en-US" sz="1200" b="0" i="0" u="none" strike="noStrike" dirty="0">
                          <a:solidFill>
                            <a:srgbClr val="000000"/>
                          </a:solidFill>
                          <a:effectLst/>
                          <a:latin typeface="+mn-lt"/>
                        </a:rPr>
                        <a:t>Intervention G</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n-lt"/>
                        </a:rPr>
                        <a:t>73 %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5C680"/>
                    </a:solidFill>
                  </a:tcPr>
                </a:tc>
                <a:tc>
                  <a:txBody>
                    <a:bodyPr/>
                    <a:lstStyle/>
                    <a:p>
                      <a:pPr algn="ctr" fontAlgn="b"/>
                      <a:r>
                        <a:rPr lang="en-US" sz="1200" b="0" i="0" u="none" strike="noStrike" dirty="0">
                          <a:solidFill>
                            <a:srgbClr val="000000"/>
                          </a:solidFill>
                          <a:effectLst/>
                          <a:latin typeface="+mn-lt"/>
                        </a:rPr>
                        <a:t>73 %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5C680"/>
                    </a:solidFill>
                  </a:tcPr>
                </a:tc>
                <a:tc>
                  <a:txBody>
                    <a:bodyPr/>
                    <a:lstStyle/>
                    <a:p>
                      <a:pPr algn="ctr" fontAlgn="b"/>
                      <a:r>
                        <a:rPr lang="en-US" sz="1200" b="0" i="0" u="none" strike="noStrike" dirty="0">
                          <a:solidFill>
                            <a:srgbClr val="000000"/>
                          </a:solidFill>
                          <a:effectLst/>
                          <a:latin typeface="+mn-lt"/>
                        </a:rPr>
                        <a:t>73 %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5C680"/>
                    </a:solidFill>
                  </a:tcPr>
                </a:tc>
                <a:tc>
                  <a:txBody>
                    <a:bodyPr/>
                    <a:lstStyle/>
                    <a:p>
                      <a:pPr algn="ctr" fontAlgn="b"/>
                      <a:r>
                        <a:rPr lang="en-US" sz="1200" b="0" i="0" u="none" strike="noStrike" dirty="0">
                          <a:solidFill>
                            <a:srgbClr val="000000"/>
                          </a:solidFill>
                          <a:effectLst/>
                          <a:latin typeface="+mn-lt"/>
                        </a:rPr>
                        <a:t>73 %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5C680"/>
                    </a:solidFill>
                  </a:tcPr>
                </a:tc>
                <a:tc>
                  <a:txBody>
                    <a:bodyPr/>
                    <a:lstStyle/>
                    <a:p>
                      <a:pPr algn="ctr" fontAlgn="b"/>
                      <a:r>
                        <a:rPr lang="en-US" sz="1200" b="0" i="0" u="none" strike="noStrike" dirty="0">
                          <a:solidFill>
                            <a:srgbClr val="000000"/>
                          </a:solidFill>
                          <a:effectLst/>
                          <a:latin typeface="+mn-lt"/>
                        </a:rPr>
                        <a:t>73 %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5C680"/>
                    </a:solidFill>
                  </a:tcPr>
                </a:tc>
                <a:extLst>
                  <a:ext uri="{0D108BD9-81ED-4DB2-BD59-A6C34878D82A}">
                    <a16:rowId xmlns:a16="http://schemas.microsoft.com/office/drawing/2014/main" val="10006"/>
                  </a:ext>
                </a:extLst>
              </a:tr>
              <a:tr h="224036">
                <a:tc>
                  <a:txBody>
                    <a:bodyPr/>
                    <a:lstStyle/>
                    <a:p>
                      <a:pPr algn="ctr" fontAlgn="b"/>
                      <a:r>
                        <a:rPr lang="en-US" sz="1200" b="0" i="0" u="none" strike="noStrike" dirty="0">
                          <a:solidFill>
                            <a:srgbClr val="000000"/>
                          </a:solidFill>
                          <a:effectLst/>
                          <a:latin typeface="+mn-lt"/>
                        </a:rPr>
                        <a:t>Intervention H</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n-lt"/>
                        </a:rPr>
                        <a:t>14 %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F4E7"/>
                    </a:solidFill>
                  </a:tcPr>
                </a:tc>
                <a:tc>
                  <a:txBody>
                    <a:bodyPr/>
                    <a:lstStyle/>
                    <a:p>
                      <a:pPr algn="ctr" fontAlgn="b"/>
                      <a:r>
                        <a:rPr lang="en-US" sz="1200" b="0" i="0" u="none" strike="noStrike" dirty="0">
                          <a:solidFill>
                            <a:srgbClr val="000000"/>
                          </a:solidFill>
                          <a:effectLst/>
                          <a:latin typeface="+mn-lt"/>
                        </a:rPr>
                        <a:t>14 %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F4E7"/>
                    </a:solidFill>
                  </a:tcPr>
                </a:tc>
                <a:tc>
                  <a:txBody>
                    <a:bodyPr/>
                    <a:lstStyle/>
                    <a:p>
                      <a:pPr algn="ctr" fontAlgn="b"/>
                      <a:r>
                        <a:rPr lang="en-US" sz="1200" b="0" i="0" u="none" strike="noStrike" dirty="0">
                          <a:solidFill>
                            <a:srgbClr val="000000"/>
                          </a:solidFill>
                          <a:effectLst/>
                          <a:latin typeface="+mn-lt"/>
                        </a:rPr>
                        <a:t>14 %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F4E7"/>
                    </a:solidFill>
                  </a:tcPr>
                </a:tc>
                <a:tc>
                  <a:txBody>
                    <a:bodyPr/>
                    <a:lstStyle/>
                    <a:p>
                      <a:pPr algn="ctr" fontAlgn="b"/>
                      <a:r>
                        <a:rPr lang="en-US" sz="1200" b="0" i="0" u="none" strike="noStrike" dirty="0">
                          <a:solidFill>
                            <a:srgbClr val="000000"/>
                          </a:solidFill>
                          <a:effectLst/>
                          <a:latin typeface="+mn-lt"/>
                        </a:rPr>
                        <a:t>14 %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F4E7"/>
                    </a:solidFill>
                  </a:tcPr>
                </a:tc>
                <a:tc>
                  <a:txBody>
                    <a:bodyPr/>
                    <a:lstStyle/>
                    <a:p>
                      <a:pPr algn="ctr" fontAlgn="b"/>
                      <a:r>
                        <a:rPr lang="en-US" sz="1200" b="0" i="0" u="none" strike="noStrike" dirty="0">
                          <a:solidFill>
                            <a:srgbClr val="000000"/>
                          </a:solidFill>
                          <a:effectLst/>
                          <a:latin typeface="+mn-lt"/>
                        </a:rPr>
                        <a:t>14 %</a:t>
                      </a:r>
                    </a:p>
                  </a:txBody>
                  <a:tcPr marL="7143" marR="7143" marT="7145"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F4E7"/>
                    </a:solidFill>
                  </a:tcPr>
                </a:tc>
                <a:extLst>
                  <a:ext uri="{0D108BD9-81ED-4DB2-BD59-A6C34878D82A}">
                    <a16:rowId xmlns:a16="http://schemas.microsoft.com/office/drawing/2014/main" val="10007"/>
                  </a:ext>
                </a:extLst>
              </a:tr>
            </a:tbl>
          </a:graphicData>
        </a:graphic>
      </p:graphicFrame>
      <p:sp>
        <p:nvSpPr>
          <p:cNvPr id="10" name="TextBox 9"/>
          <p:cNvSpPr txBox="1"/>
          <p:nvPr/>
        </p:nvSpPr>
        <p:spPr>
          <a:xfrm>
            <a:off x="8948738" y="2965304"/>
            <a:ext cx="1511300" cy="1015663"/>
          </a:xfrm>
          <a:prstGeom prst="rect">
            <a:avLst/>
          </a:prstGeom>
          <a:solidFill>
            <a:srgbClr val="0070C0"/>
          </a:solidFill>
          <a:ln w="28575">
            <a:solidFill>
              <a:schemeClr val="tx1"/>
            </a:solidFill>
          </a:ln>
        </p:spPr>
        <p:txBody>
          <a:bodyPr>
            <a:spAutoFit/>
          </a:bodyPr>
          <a:lstStyle/>
          <a:p>
            <a:pPr algn="ctr">
              <a:defRPr/>
            </a:pPr>
            <a:r>
              <a:rPr lang="fr-FR" sz="2000" dirty="0">
                <a:solidFill>
                  <a:prstClr val="white"/>
                </a:solidFill>
                <a:latin typeface="Calibri"/>
              </a:rPr>
              <a:t># </a:t>
            </a:r>
            <a:r>
              <a:rPr lang="fr-FR" sz="2000" dirty="0">
                <a:solidFill>
                  <a:prstClr val="white"/>
                </a:solidFill>
              </a:rPr>
              <a:t>de décès moins-5 ans </a:t>
            </a:r>
            <a:r>
              <a:rPr lang="fr-FR" sz="2000" dirty="0">
                <a:solidFill>
                  <a:srgbClr val="FF0000"/>
                </a:solidFill>
                <a:latin typeface="Calibri"/>
              </a:rPr>
              <a:t>augmente</a:t>
            </a:r>
          </a:p>
        </p:txBody>
      </p:sp>
      <p:sp>
        <p:nvSpPr>
          <p:cNvPr id="13" name="Down Arrow 12"/>
          <p:cNvSpPr/>
          <p:nvPr/>
        </p:nvSpPr>
        <p:spPr>
          <a:xfrm rot="5400000">
            <a:off x="8502650" y="3390753"/>
            <a:ext cx="387350" cy="349250"/>
          </a:xfrm>
          <a:prstGeom prst="downArrow">
            <a:avLst>
              <a:gd name="adj1" fmla="val 44595"/>
              <a:gd name="adj2" fmla="val 50000"/>
            </a:avLst>
          </a:prstGeom>
          <a:solidFill>
            <a:srgbClr val="0070C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solidFill>
                <a:prstClr val="white"/>
              </a:solidFill>
            </a:endParaRPr>
          </a:p>
        </p:txBody>
      </p:sp>
      <p:pic>
        <p:nvPicPr>
          <p:cNvPr id="2" name="Image 1">
            <a:extLst>
              <a:ext uri="{FF2B5EF4-FFF2-40B4-BE49-F238E27FC236}">
                <a16:creationId xmlns:a16="http://schemas.microsoft.com/office/drawing/2014/main" id="{1C3EA1D6-3024-42EA-A7FD-A45808C52604}"/>
              </a:ext>
            </a:extLst>
          </p:cNvPr>
          <p:cNvPicPr>
            <a:picLocks noChangeAspect="1"/>
          </p:cNvPicPr>
          <p:nvPr/>
        </p:nvPicPr>
        <p:blipFill>
          <a:blip r:embed="rId3"/>
          <a:stretch>
            <a:fillRect/>
          </a:stretch>
        </p:blipFill>
        <p:spPr>
          <a:xfrm>
            <a:off x="2815094" y="2760961"/>
            <a:ext cx="5628818" cy="3383280"/>
          </a:xfrm>
          <a:prstGeom prst="rect">
            <a:avLst/>
          </a:prstGeom>
          <a:ln w="28575">
            <a:solidFill>
              <a:schemeClr val="accent1">
                <a:lumMod val="50000"/>
              </a:schemeClr>
            </a:solidFill>
          </a:ln>
        </p:spPr>
      </p:pic>
    </p:spTree>
    <p:extLst>
      <p:ext uri="{BB962C8B-B14F-4D97-AF65-F5344CB8AC3E}">
        <p14:creationId xmlns:p14="http://schemas.microsoft.com/office/powerpoint/2010/main" val="20452546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25925" y="2333626"/>
            <a:ext cx="3740150" cy="1323439"/>
          </a:xfrm>
          <a:prstGeom prst="rect">
            <a:avLst/>
          </a:prstGeom>
          <a:noFill/>
        </p:spPr>
        <p:txBody>
          <a:bodyPr>
            <a:spAutoFit/>
          </a:bodyPr>
          <a:lstStyle/>
          <a:p>
            <a:pPr algn="ctr">
              <a:defRPr/>
            </a:pPr>
            <a:r>
              <a:rPr lang="en-US" sz="4000" b="1" dirty="0">
                <a:solidFill>
                  <a:prstClr val="black"/>
                </a:solidFill>
                <a:latin typeface="Calibri"/>
              </a:rPr>
              <a:t>Si la couverture change . . . </a:t>
            </a:r>
          </a:p>
        </p:txBody>
      </p:sp>
    </p:spTree>
    <p:extLst>
      <p:ext uri="{BB962C8B-B14F-4D97-AF65-F5344CB8AC3E}">
        <p14:creationId xmlns:p14="http://schemas.microsoft.com/office/powerpoint/2010/main" val="39036650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913063" y="1035051"/>
            <a:ext cx="6540500" cy="3857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solidFill>
                <a:prstClr val="white"/>
              </a:solidFill>
            </a:endParaRPr>
          </a:p>
        </p:txBody>
      </p:sp>
      <p:graphicFrame>
        <p:nvGraphicFramePr>
          <p:cNvPr id="3" name="Table 2"/>
          <p:cNvGraphicFramePr>
            <a:graphicFrameLocks noGrp="1"/>
          </p:cNvGraphicFramePr>
          <p:nvPr/>
        </p:nvGraphicFramePr>
        <p:xfrm>
          <a:off x="3436939" y="882650"/>
          <a:ext cx="5492751" cy="1647824"/>
        </p:xfrm>
        <a:graphic>
          <a:graphicData uri="http://schemas.openxmlformats.org/drawingml/2006/table">
            <a:tbl>
              <a:tblPr/>
              <a:tblGrid>
                <a:gridCol w="963981">
                  <a:extLst>
                    <a:ext uri="{9D8B030D-6E8A-4147-A177-3AD203B41FA5}">
                      <a16:colId xmlns:a16="http://schemas.microsoft.com/office/drawing/2014/main" val="20000"/>
                    </a:ext>
                  </a:extLst>
                </a:gridCol>
                <a:gridCol w="905754">
                  <a:extLst>
                    <a:ext uri="{9D8B030D-6E8A-4147-A177-3AD203B41FA5}">
                      <a16:colId xmlns:a16="http://schemas.microsoft.com/office/drawing/2014/main" val="20001"/>
                    </a:ext>
                  </a:extLst>
                </a:gridCol>
                <a:gridCol w="905754">
                  <a:extLst>
                    <a:ext uri="{9D8B030D-6E8A-4147-A177-3AD203B41FA5}">
                      <a16:colId xmlns:a16="http://schemas.microsoft.com/office/drawing/2014/main" val="20002"/>
                    </a:ext>
                  </a:extLst>
                </a:gridCol>
                <a:gridCol w="905754">
                  <a:extLst>
                    <a:ext uri="{9D8B030D-6E8A-4147-A177-3AD203B41FA5}">
                      <a16:colId xmlns:a16="http://schemas.microsoft.com/office/drawing/2014/main" val="20003"/>
                    </a:ext>
                  </a:extLst>
                </a:gridCol>
                <a:gridCol w="905754">
                  <a:extLst>
                    <a:ext uri="{9D8B030D-6E8A-4147-A177-3AD203B41FA5}">
                      <a16:colId xmlns:a16="http://schemas.microsoft.com/office/drawing/2014/main" val="20004"/>
                    </a:ext>
                  </a:extLst>
                </a:gridCol>
                <a:gridCol w="905754">
                  <a:extLst>
                    <a:ext uri="{9D8B030D-6E8A-4147-A177-3AD203B41FA5}">
                      <a16:colId xmlns:a16="http://schemas.microsoft.com/office/drawing/2014/main" val="20005"/>
                    </a:ext>
                  </a:extLst>
                </a:gridCol>
              </a:tblGrid>
              <a:tr h="205978">
                <a:tc>
                  <a:txBody>
                    <a:bodyPr/>
                    <a:lstStyle/>
                    <a:p>
                      <a:pPr algn="ctr" fontAlgn="b"/>
                      <a:r>
                        <a:rPr lang="en-US" sz="1200" b="0" i="0" u="none" strike="noStrike" dirty="0">
                          <a:solidFill>
                            <a:srgbClr val="000000"/>
                          </a:solidFill>
                          <a:effectLst/>
                          <a:latin typeface="+mn-lt"/>
                        </a:rPr>
                        <a:t>Intervention A</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n-lt"/>
                        </a:rPr>
                        <a:t>45 %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8DDCB1"/>
                    </a:solidFill>
                  </a:tcPr>
                </a:tc>
                <a:tc>
                  <a:txBody>
                    <a:bodyPr/>
                    <a:lstStyle/>
                    <a:p>
                      <a:pPr algn="ctr" fontAlgn="b"/>
                      <a:r>
                        <a:rPr lang="en-US" sz="1200" b="0" i="0" u="none" strike="noStrike" dirty="0">
                          <a:solidFill>
                            <a:srgbClr val="000000"/>
                          </a:solidFill>
                          <a:effectLst/>
                          <a:latin typeface="+mn-lt"/>
                        </a:rPr>
                        <a:t>53 %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78D5A2"/>
                    </a:solidFill>
                  </a:tcPr>
                </a:tc>
                <a:tc>
                  <a:txBody>
                    <a:bodyPr/>
                    <a:lstStyle/>
                    <a:p>
                      <a:pPr algn="ctr" fontAlgn="b"/>
                      <a:r>
                        <a:rPr lang="en-US" sz="1200" b="0" i="0" u="none" strike="noStrike" dirty="0">
                          <a:solidFill>
                            <a:srgbClr val="000000"/>
                          </a:solidFill>
                          <a:effectLst/>
                          <a:latin typeface="+mn-lt"/>
                        </a:rPr>
                        <a:t>60 %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D096"/>
                    </a:solidFill>
                  </a:tcPr>
                </a:tc>
                <a:tc>
                  <a:txBody>
                    <a:bodyPr/>
                    <a:lstStyle/>
                    <a:p>
                      <a:pPr algn="ctr" fontAlgn="b"/>
                      <a:r>
                        <a:rPr lang="en-US" sz="1200" b="0" i="0" u="none" strike="noStrike" dirty="0">
                          <a:solidFill>
                            <a:srgbClr val="000000"/>
                          </a:solidFill>
                          <a:effectLst/>
                          <a:latin typeface="+mn-lt"/>
                        </a:rPr>
                        <a:t>66 %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7CB8C"/>
                    </a:solidFill>
                  </a:tcPr>
                </a:tc>
                <a:tc>
                  <a:txBody>
                    <a:bodyPr/>
                    <a:lstStyle/>
                    <a:p>
                      <a:pPr algn="ctr" fontAlgn="b"/>
                      <a:r>
                        <a:rPr lang="en-US" sz="1200" b="0" i="0" u="none" strike="noStrike" dirty="0">
                          <a:solidFill>
                            <a:srgbClr val="000000"/>
                          </a:solidFill>
                          <a:effectLst/>
                          <a:latin typeface="+mn-lt"/>
                        </a:rPr>
                        <a:t>71 %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AC783"/>
                    </a:solidFill>
                  </a:tcPr>
                </a:tc>
                <a:extLst>
                  <a:ext uri="{0D108BD9-81ED-4DB2-BD59-A6C34878D82A}">
                    <a16:rowId xmlns:a16="http://schemas.microsoft.com/office/drawing/2014/main" val="10000"/>
                  </a:ext>
                </a:extLst>
              </a:tr>
              <a:tr h="205978">
                <a:tc>
                  <a:txBody>
                    <a:bodyPr/>
                    <a:lstStyle/>
                    <a:p>
                      <a:pPr algn="ctr" fontAlgn="b"/>
                      <a:r>
                        <a:rPr lang="en-US" sz="1200" b="0" i="0" u="none" strike="noStrike" dirty="0">
                          <a:solidFill>
                            <a:srgbClr val="000000"/>
                          </a:solidFill>
                          <a:effectLst/>
                          <a:latin typeface="+mn-lt"/>
                        </a:rPr>
                        <a:t>Intervention B</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n-lt"/>
                        </a:rPr>
                        <a:t>65 %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ACC8E"/>
                    </a:solidFill>
                  </a:tcPr>
                </a:tc>
                <a:tc>
                  <a:txBody>
                    <a:bodyPr/>
                    <a:lstStyle/>
                    <a:p>
                      <a:pPr algn="ctr" fontAlgn="b"/>
                      <a:r>
                        <a:rPr lang="en-US" sz="1200" b="0" i="0" u="none" strike="noStrike" dirty="0">
                          <a:solidFill>
                            <a:srgbClr val="000000"/>
                          </a:solidFill>
                          <a:effectLst/>
                          <a:latin typeface="+mn-lt"/>
                        </a:rPr>
                        <a:t>70 %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CC885"/>
                    </a:solidFill>
                  </a:tcPr>
                </a:tc>
                <a:tc>
                  <a:txBody>
                    <a:bodyPr/>
                    <a:lstStyle/>
                    <a:p>
                      <a:pPr algn="ctr" fontAlgn="b"/>
                      <a:r>
                        <a:rPr lang="en-US" sz="1200" b="0" i="0" u="none" strike="noStrike" dirty="0">
                          <a:solidFill>
                            <a:srgbClr val="000000"/>
                          </a:solidFill>
                          <a:effectLst/>
                          <a:latin typeface="+mn-lt"/>
                        </a:rPr>
                        <a:t>75 %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1C47D"/>
                    </a:solidFill>
                  </a:tcPr>
                </a:tc>
                <a:tc>
                  <a:txBody>
                    <a:bodyPr/>
                    <a:lstStyle/>
                    <a:p>
                      <a:pPr algn="ctr" fontAlgn="b"/>
                      <a:r>
                        <a:rPr lang="en-US" sz="1200" b="0" i="0" u="none" strike="noStrike" dirty="0">
                          <a:solidFill>
                            <a:srgbClr val="000000"/>
                          </a:solidFill>
                          <a:effectLst/>
                          <a:latin typeface="+mn-lt"/>
                        </a:rPr>
                        <a:t>79 %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37C176"/>
                    </a:solidFill>
                  </a:tcPr>
                </a:tc>
                <a:tc>
                  <a:txBody>
                    <a:bodyPr/>
                    <a:lstStyle/>
                    <a:p>
                      <a:pPr algn="ctr" fontAlgn="b"/>
                      <a:r>
                        <a:rPr lang="en-US" sz="1200" b="0" i="0" u="none" strike="noStrike" dirty="0">
                          <a:solidFill>
                            <a:srgbClr val="000000"/>
                          </a:solidFill>
                          <a:effectLst/>
                          <a:latin typeface="+mn-lt"/>
                        </a:rPr>
                        <a:t>82 %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2FBF70"/>
                    </a:solidFill>
                  </a:tcPr>
                </a:tc>
                <a:extLst>
                  <a:ext uri="{0D108BD9-81ED-4DB2-BD59-A6C34878D82A}">
                    <a16:rowId xmlns:a16="http://schemas.microsoft.com/office/drawing/2014/main" val="10001"/>
                  </a:ext>
                </a:extLst>
              </a:tr>
              <a:tr h="205978">
                <a:tc>
                  <a:txBody>
                    <a:bodyPr/>
                    <a:lstStyle/>
                    <a:p>
                      <a:pPr algn="ctr" fontAlgn="b"/>
                      <a:r>
                        <a:rPr lang="en-US" sz="1200" b="0" i="0" u="none" strike="noStrike" dirty="0">
                          <a:solidFill>
                            <a:srgbClr val="000000"/>
                          </a:solidFill>
                          <a:effectLst/>
                          <a:latin typeface="+mn-lt"/>
                        </a:rPr>
                        <a:t>Intervention C</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n-lt"/>
                        </a:rPr>
                        <a:t>24 %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2EDD5"/>
                    </a:solidFill>
                  </a:tcPr>
                </a:tc>
                <a:tc>
                  <a:txBody>
                    <a:bodyPr/>
                    <a:lstStyle/>
                    <a:p>
                      <a:pPr algn="ctr" fontAlgn="b"/>
                      <a:r>
                        <a:rPr lang="en-US" sz="1200" b="0" i="0" u="none" strike="noStrike" dirty="0">
                          <a:solidFill>
                            <a:srgbClr val="000000"/>
                          </a:solidFill>
                          <a:effectLst/>
                          <a:latin typeface="+mn-lt"/>
                        </a:rPr>
                        <a:t>35 %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5E4C2"/>
                    </a:solidFill>
                  </a:tcPr>
                </a:tc>
                <a:tc>
                  <a:txBody>
                    <a:bodyPr/>
                    <a:lstStyle/>
                    <a:p>
                      <a:pPr algn="ctr" fontAlgn="b"/>
                      <a:r>
                        <a:rPr lang="en-US" sz="1200" b="0" i="0" u="none" strike="noStrike" dirty="0">
                          <a:solidFill>
                            <a:srgbClr val="000000"/>
                          </a:solidFill>
                          <a:effectLst/>
                          <a:latin typeface="+mn-lt"/>
                        </a:rPr>
                        <a:t>45 %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8DDCB1"/>
                    </a:solidFill>
                  </a:tcPr>
                </a:tc>
                <a:tc>
                  <a:txBody>
                    <a:bodyPr/>
                    <a:lstStyle/>
                    <a:p>
                      <a:pPr algn="ctr" fontAlgn="b"/>
                      <a:r>
                        <a:rPr lang="en-US" sz="1200" b="0" i="0" u="none" strike="noStrike" dirty="0">
                          <a:solidFill>
                            <a:srgbClr val="000000"/>
                          </a:solidFill>
                          <a:effectLst/>
                          <a:latin typeface="+mn-lt"/>
                        </a:rPr>
                        <a:t>53 %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78D5A2"/>
                    </a:solidFill>
                  </a:tcPr>
                </a:tc>
                <a:tc>
                  <a:txBody>
                    <a:bodyPr/>
                    <a:lstStyle/>
                    <a:p>
                      <a:pPr algn="ctr" fontAlgn="b"/>
                      <a:r>
                        <a:rPr lang="en-US" sz="1200" b="0" i="0" u="none" strike="noStrike" dirty="0">
                          <a:solidFill>
                            <a:srgbClr val="000000"/>
                          </a:solidFill>
                          <a:effectLst/>
                          <a:latin typeface="+mn-lt"/>
                        </a:rPr>
                        <a:t>60 %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D096"/>
                    </a:solidFill>
                  </a:tcPr>
                </a:tc>
                <a:extLst>
                  <a:ext uri="{0D108BD9-81ED-4DB2-BD59-A6C34878D82A}">
                    <a16:rowId xmlns:a16="http://schemas.microsoft.com/office/drawing/2014/main" val="10002"/>
                  </a:ext>
                </a:extLst>
              </a:tr>
              <a:tr h="205978">
                <a:tc>
                  <a:txBody>
                    <a:bodyPr/>
                    <a:lstStyle/>
                    <a:p>
                      <a:pPr algn="ctr" fontAlgn="b"/>
                      <a:r>
                        <a:rPr lang="en-US" sz="1200" b="0" i="0" u="none" strike="noStrike" dirty="0">
                          <a:solidFill>
                            <a:srgbClr val="000000"/>
                          </a:solidFill>
                          <a:effectLst/>
                          <a:latin typeface="+mn-lt"/>
                        </a:rPr>
                        <a:t>Intervention D</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n-lt"/>
                        </a:rPr>
                        <a:t>21 %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AEFDB"/>
                    </a:solidFill>
                  </a:tcPr>
                </a:tc>
                <a:tc>
                  <a:txBody>
                    <a:bodyPr/>
                    <a:lstStyle/>
                    <a:p>
                      <a:pPr algn="ctr" fontAlgn="b"/>
                      <a:r>
                        <a:rPr lang="en-US" sz="1200" b="0" i="0" u="none" strike="noStrike" dirty="0">
                          <a:solidFill>
                            <a:srgbClr val="000000"/>
                          </a:solidFill>
                          <a:effectLst/>
                          <a:latin typeface="+mn-lt"/>
                        </a:rPr>
                        <a:t>33 %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CE6C6"/>
                    </a:solidFill>
                  </a:tcPr>
                </a:tc>
                <a:tc>
                  <a:txBody>
                    <a:bodyPr/>
                    <a:lstStyle/>
                    <a:p>
                      <a:pPr algn="ctr" fontAlgn="b"/>
                      <a:r>
                        <a:rPr lang="en-US" sz="1200" b="0" i="0" u="none" strike="noStrike" dirty="0">
                          <a:solidFill>
                            <a:srgbClr val="000000"/>
                          </a:solidFill>
                          <a:effectLst/>
                          <a:latin typeface="+mn-lt"/>
                        </a:rPr>
                        <a:t>43 %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2DEB4"/>
                    </a:solidFill>
                  </a:tcPr>
                </a:tc>
                <a:tc>
                  <a:txBody>
                    <a:bodyPr/>
                    <a:lstStyle/>
                    <a:p>
                      <a:pPr algn="ctr" fontAlgn="b"/>
                      <a:r>
                        <a:rPr lang="en-US" sz="1200" b="0" i="0" u="none" strike="noStrike" dirty="0">
                          <a:solidFill>
                            <a:srgbClr val="000000"/>
                          </a:solidFill>
                          <a:effectLst/>
                          <a:latin typeface="+mn-lt"/>
                        </a:rPr>
                        <a:t>51 %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7CD7A5"/>
                    </a:solidFill>
                  </a:tcPr>
                </a:tc>
                <a:tc>
                  <a:txBody>
                    <a:bodyPr/>
                    <a:lstStyle/>
                    <a:p>
                      <a:pPr algn="ctr" fontAlgn="b"/>
                      <a:r>
                        <a:rPr lang="en-US" sz="1200" b="0" i="0" u="none" strike="noStrike" dirty="0">
                          <a:solidFill>
                            <a:srgbClr val="000000"/>
                          </a:solidFill>
                          <a:effectLst/>
                          <a:latin typeface="+mn-lt"/>
                        </a:rPr>
                        <a:t>59 %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AD199"/>
                    </a:solidFill>
                  </a:tcPr>
                </a:tc>
                <a:extLst>
                  <a:ext uri="{0D108BD9-81ED-4DB2-BD59-A6C34878D82A}">
                    <a16:rowId xmlns:a16="http://schemas.microsoft.com/office/drawing/2014/main" val="10003"/>
                  </a:ext>
                </a:extLst>
              </a:tr>
              <a:tr h="205978">
                <a:tc>
                  <a:txBody>
                    <a:bodyPr/>
                    <a:lstStyle/>
                    <a:p>
                      <a:pPr algn="ctr" fontAlgn="b"/>
                      <a:r>
                        <a:rPr lang="en-US" sz="1200" b="0" i="0" u="none" strike="noStrike" dirty="0">
                          <a:solidFill>
                            <a:srgbClr val="000000"/>
                          </a:solidFill>
                          <a:effectLst/>
                          <a:latin typeface="+mn-lt"/>
                        </a:rPr>
                        <a:t>Intervention E</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n-lt"/>
                        </a:rPr>
                        <a:t>45 %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8DDCB1"/>
                    </a:solidFill>
                  </a:tcPr>
                </a:tc>
                <a:tc>
                  <a:txBody>
                    <a:bodyPr/>
                    <a:lstStyle/>
                    <a:p>
                      <a:pPr algn="ctr" fontAlgn="b"/>
                      <a:r>
                        <a:rPr lang="en-US" sz="1200" b="0" i="0" u="none" strike="noStrike" dirty="0">
                          <a:solidFill>
                            <a:srgbClr val="000000"/>
                          </a:solidFill>
                          <a:effectLst/>
                          <a:latin typeface="+mn-lt"/>
                        </a:rPr>
                        <a:t>53 %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78D5A2"/>
                    </a:solidFill>
                  </a:tcPr>
                </a:tc>
                <a:tc>
                  <a:txBody>
                    <a:bodyPr/>
                    <a:lstStyle/>
                    <a:p>
                      <a:pPr algn="ctr" fontAlgn="b"/>
                      <a:r>
                        <a:rPr lang="en-US" sz="1200" b="0" i="0" u="none" strike="noStrike" dirty="0">
                          <a:solidFill>
                            <a:srgbClr val="000000"/>
                          </a:solidFill>
                          <a:effectLst/>
                          <a:latin typeface="+mn-lt"/>
                        </a:rPr>
                        <a:t>60 %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D096"/>
                    </a:solidFill>
                  </a:tcPr>
                </a:tc>
                <a:tc>
                  <a:txBody>
                    <a:bodyPr/>
                    <a:lstStyle/>
                    <a:p>
                      <a:pPr algn="ctr" fontAlgn="b"/>
                      <a:r>
                        <a:rPr lang="en-US" sz="1200" b="0" i="0" u="none" strike="noStrike" dirty="0">
                          <a:solidFill>
                            <a:srgbClr val="000000"/>
                          </a:solidFill>
                          <a:effectLst/>
                          <a:latin typeface="+mn-lt"/>
                        </a:rPr>
                        <a:t>66 %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7CB8C"/>
                    </a:solidFill>
                  </a:tcPr>
                </a:tc>
                <a:tc>
                  <a:txBody>
                    <a:bodyPr/>
                    <a:lstStyle/>
                    <a:p>
                      <a:pPr algn="ctr" fontAlgn="b"/>
                      <a:r>
                        <a:rPr lang="en-US" sz="1200" b="0" i="0" u="none" strike="noStrike" dirty="0">
                          <a:solidFill>
                            <a:srgbClr val="000000"/>
                          </a:solidFill>
                          <a:effectLst/>
                          <a:latin typeface="+mn-lt"/>
                        </a:rPr>
                        <a:t>71 %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AC783"/>
                    </a:solidFill>
                  </a:tcPr>
                </a:tc>
                <a:extLst>
                  <a:ext uri="{0D108BD9-81ED-4DB2-BD59-A6C34878D82A}">
                    <a16:rowId xmlns:a16="http://schemas.microsoft.com/office/drawing/2014/main" val="10004"/>
                  </a:ext>
                </a:extLst>
              </a:tr>
              <a:tr h="205978">
                <a:tc>
                  <a:txBody>
                    <a:bodyPr/>
                    <a:lstStyle/>
                    <a:p>
                      <a:pPr algn="ctr" fontAlgn="b"/>
                      <a:r>
                        <a:rPr lang="en-US" sz="1200" b="0" i="0" u="none" strike="noStrike" dirty="0">
                          <a:solidFill>
                            <a:srgbClr val="000000"/>
                          </a:solidFill>
                          <a:effectLst/>
                          <a:latin typeface="+mn-lt"/>
                        </a:rPr>
                        <a:t>Intervention F</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n-lt"/>
                        </a:rPr>
                        <a:t>14 %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F4E7"/>
                    </a:solidFill>
                  </a:tcPr>
                </a:tc>
                <a:tc>
                  <a:txBody>
                    <a:bodyPr/>
                    <a:lstStyle/>
                    <a:p>
                      <a:pPr algn="ctr" fontAlgn="b"/>
                      <a:r>
                        <a:rPr lang="en-US" sz="1200" b="0" i="0" u="none" strike="noStrike" dirty="0">
                          <a:solidFill>
                            <a:srgbClr val="000000"/>
                          </a:solidFill>
                          <a:effectLst/>
                          <a:latin typeface="+mn-lt"/>
                        </a:rPr>
                        <a:t>27 %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BEAD0"/>
                    </a:solidFill>
                  </a:tcPr>
                </a:tc>
                <a:tc>
                  <a:txBody>
                    <a:bodyPr/>
                    <a:lstStyle/>
                    <a:p>
                      <a:pPr algn="ctr" fontAlgn="b"/>
                      <a:r>
                        <a:rPr lang="en-US" sz="1200" b="0" i="0" u="none" strike="noStrike" dirty="0">
                          <a:solidFill>
                            <a:srgbClr val="000000"/>
                          </a:solidFill>
                          <a:effectLst/>
                          <a:latin typeface="+mn-lt"/>
                        </a:rPr>
                        <a:t>38 %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FE2BD"/>
                    </a:solidFill>
                  </a:tcPr>
                </a:tc>
                <a:tc>
                  <a:txBody>
                    <a:bodyPr/>
                    <a:lstStyle/>
                    <a:p>
                      <a:pPr algn="ctr" fontAlgn="b"/>
                      <a:r>
                        <a:rPr lang="en-US" sz="1200" b="0" i="0" u="none" strike="noStrike" dirty="0">
                          <a:solidFill>
                            <a:srgbClr val="000000"/>
                          </a:solidFill>
                          <a:effectLst/>
                          <a:latin typeface="+mn-lt"/>
                        </a:rPr>
                        <a:t>47 %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87DAAD"/>
                    </a:solidFill>
                  </a:tcPr>
                </a:tc>
                <a:tc>
                  <a:txBody>
                    <a:bodyPr/>
                    <a:lstStyle/>
                    <a:p>
                      <a:pPr algn="ctr" fontAlgn="b"/>
                      <a:r>
                        <a:rPr lang="en-US" sz="1200" b="0" i="0" u="none" strike="noStrike" dirty="0">
                          <a:solidFill>
                            <a:srgbClr val="000000"/>
                          </a:solidFill>
                          <a:effectLst/>
                          <a:latin typeface="+mn-lt"/>
                        </a:rPr>
                        <a:t>55 %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73D49F"/>
                    </a:solidFill>
                  </a:tcPr>
                </a:tc>
                <a:extLst>
                  <a:ext uri="{0D108BD9-81ED-4DB2-BD59-A6C34878D82A}">
                    <a16:rowId xmlns:a16="http://schemas.microsoft.com/office/drawing/2014/main" val="10005"/>
                  </a:ext>
                </a:extLst>
              </a:tr>
              <a:tr h="205978">
                <a:tc>
                  <a:txBody>
                    <a:bodyPr/>
                    <a:lstStyle/>
                    <a:p>
                      <a:pPr algn="ctr" fontAlgn="b"/>
                      <a:r>
                        <a:rPr lang="en-US" sz="1200" b="0" i="0" u="none" strike="noStrike" dirty="0">
                          <a:solidFill>
                            <a:srgbClr val="000000"/>
                          </a:solidFill>
                          <a:effectLst/>
                          <a:latin typeface="+mn-lt"/>
                        </a:rPr>
                        <a:t>Intervention G</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n-lt"/>
                        </a:rPr>
                        <a:t>73 %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5C680"/>
                    </a:solidFill>
                  </a:tcPr>
                </a:tc>
                <a:tc>
                  <a:txBody>
                    <a:bodyPr/>
                    <a:lstStyle/>
                    <a:p>
                      <a:pPr algn="ctr" fontAlgn="b"/>
                      <a:r>
                        <a:rPr lang="en-US" sz="1200" b="0" i="0" u="none" strike="noStrike" dirty="0">
                          <a:solidFill>
                            <a:srgbClr val="000000"/>
                          </a:solidFill>
                          <a:effectLst/>
                          <a:latin typeface="+mn-lt"/>
                        </a:rPr>
                        <a:t>77 %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3BC379"/>
                    </a:solidFill>
                  </a:tcPr>
                </a:tc>
                <a:tc>
                  <a:txBody>
                    <a:bodyPr/>
                    <a:lstStyle/>
                    <a:p>
                      <a:pPr algn="ctr" fontAlgn="b"/>
                      <a:r>
                        <a:rPr lang="en-US" sz="1200" b="0" i="0" u="none" strike="noStrike" dirty="0">
                          <a:solidFill>
                            <a:srgbClr val="000000"/>
                          </a:solidFill>
                          <a:effectLst/>
                          <a:latin typeface="+mn-lt"/>
                        </a:rPr>
                        <a:t>80 %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32C073"/>
                    </a:solidFill>
                  </a:tcPr>
                </a:tc>
                <a:tc>
                  <a:txBody>
                    <a:bodyPr/>
                    <a:lstStyle/>
                    <a:p>
                      <a:pPr algn="ctr" fontAlgn="b"/>
                      <a:r>
                        <a:rPr lang="en-US" sz="1200" b="0" i="0" u="none" strike="noStrike" dirty="0">
                          <a:solidFill>
                            <a:srgbClr val="000000"/>
                          </a:solidFill>
                          <a:effectLst/>
                          <a:latin typeface="+mn-lt"/>
                        </a:rPr>
                        <a:t>83 %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2BBE6E"/>
                    </a:solidFill>
                  </a:tcPr>
                </a:tc>
                <a:tc>
                  <a:txBody>
                    <a:bodyPr/>
                    <a:lstStyle/>
                    <a:p>
                      <a:pPr algn="ctr" fontAlgn="b"/>
                      <a:r>
                        <a:rPr lang="en-US" sz="1200" b="0" i="0" u="none" strike="noStrike" dirty="0">
                          <a:solidFill>
                            <a:srgbClr val="000000"/>
                          </a:solidFill>
                          <a:effectLst/>
                          <a:latin typeface="+mn-lt"/>
                        </a:rPr>
                        <a:t>86 %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24BC69"/>
                    </a:solidFill>
                  </a:tcPr>
                </a:tc>
                <a:extLst>
                  <a:ext uri="{0D108BD9-81ED-4DB2-BD59-A6C34878D82A}">
                    <a16:rowId xmlns:a16="http://schemas.microsoft.com/office/drawing/2014/main" val="10006"/>
                  </a:ext>
                </a:extLst>
              </a:tr>
              <a:tr h="205978">
                <a:tc>
                  <a:txBody>
                    <a:bodyPr/>
                    <a:lstStyle/>
                    <a:p>
                      <a:pPr algn="ctr" fontAlgn="b"/>
                      <a:r>
                        <a:rPr lang="en-US" sz="1200" b="0" i="0" u="none" strike="noStrike" dirty="0">
                          <a:solidFill>
                            <a:srgbClr val="000000"/>
                          </a:solidFill>
                          <a:effectLst/>
                          <a:latin typeface="+mn-lt"/>
                        </a:rPr>
                        <a:t>Intervention H</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n-lt"/>
                        </a:rPr>
                        <a:t>14 %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F4E7"/>
                    </a:solidFill>
                  </a:tcPr>
                </a:tc>
                <a:tc>
                  <a:txBody>
                    <a:bodyPr/>
                    <a:lstStyle/>
                    <a:p>
                      <a:pPr algn="ctr" fontAlgn="b"/>
                      <a:r>
                        <a:rPr lang="en-US" sz="1200" b="0" i="0" u="none" strike="noStrike" dirty="0">
                          <a:solidFill>
                            <a:srgbClr val="000000"/>
                          </a:solidFill>
                          <a:effectLst/>
                          <a:latin typeface="+mn-lt"/>
                        </a:rPr>
                        <a:t>27 %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BEAD0"/>
                    </a:solidFill>
                  </a:tcPr>
                </a:tc>
                <a:tc>
                  <a:txBody>
                    <a:bodyPr/>
                    <a:lstStyle/>
                    <a:p>
                      <a:pPr algn="ctr" fontAlgn="b"/>
                      <a:r>
                        <a:rPr lang="en-US" sz="1200" b="0" i="0" u="none" strike="noStrike" dirty="0">
                          <a:solidFill>
                            <a:srgbClr val="000000"/>
                          </a:solidFill>
                          <a:effectLst/>
                          <a:latin typeface="+mn-lt"/>
                        </a:rPr>
                        <a:t>38 %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FE2BD"/>
                    </a:solidFill>
                  </a:tcPr>
                </a:tc>
                <a:tc>
                  <a:txBody>
                    <a:bodyPr/>
                    <a:lstStyle/>
                    <a:p>
                      <a:pPr algn="ctr" fontAlgn="b"/>
                      <a:r>
                        <a:rPr lang="en-US" sz="1200" b="0" i="0" u="none" strike="noStrike" dirty="0">
                          <a:solidFill>
                            <a:srgbClr val="000000"/>
                          </a:solidFill>
                          <a:effectLst/>
                          <a:latin typeface="+mn-lt"/>
                        </a:rPr>
                        <a:t>47 %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87DAAD"/>
                    </a:solidFill>
                  </a:tcPr>
                </a:tc>
                <a:tc>
                  <a:txBody>
                    <a:bodyPr/>
                    <a:lstStyle/>
                    <a:p>
                      <a:pPr algn="ctr" fontAlgn="b"/>
                      <a:r>
                        <a:rPr lang="en-US" sz="1200" b="0" i="0" u="none" strike="noStrike" dirty="0">
                          <a:solidFill>
                            <a:srgbClr val="000000"/>
                          </a:solidFill>
                          <a:effectLst/>
                          <a:latin typeface="+mn-lt"/>
                        </a:rPr>
                        <a:t>55 %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73D49F"/>
                    </a:solidFill>
                  </a:tcPr>
                </a:tc>
                <a:extLst>
                  <a:ext uri="{0D108BD9-81ED-4DB2-BD59-A6C34878D82A}">
                    <a16:rowId xmlns:a16="http://schemas.microsoft.com/office/drawing/2014/main" val="10007"/>
                  </a:ext>
                </a:extLst>
              </a:tr>
            </a:tbl>
          </a:graphicData>
        </a:graphic>
      </p:graphicFrame>
      <p:sp>
        <p:nvSpPr>
          <p:cNvPr id="10" name="Down Arrow 9"/>
          <p:cNvSpPr/>
          <p:nvPr/>
        </p:nvSpPr>
        <p:spPr>
          <a:xfrm rot="5400000">
            <a:off x="8248650" y="4062413"/>
            <a:ext cx="387350" cy="349250"/>
          </a:xfrm>
          <a:prstGeom prst="downArrow">
            <a:avLst>
              <a:gd name="adj1" fmla="val 44595"/>
              <a:gd name="adj2" fmla="val 50000"/>
            </a:avLst>
          </a:prstGeom>
          <a:solidFill>
            <a:srgbClr val="0070C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solidFill>
                <a:prstClr val="white"/>
              </a:solidFill>
            </a:endParaRPr>
          </a:p>
        </p:txBody>
      </p:sp>
      <p:sp>
        <p:nvSpPr>
          <p:cNvPr id="11" name="TextBox 10"/>
          <p:cNvSpPr txBox="1"/>
          <p:nvPr/>
        </p:nvSpPr>
        <p:spPr>
          <a:xfrm>
            <a:off x="8747125" y="3636964"/>
            <a:ext cx="1830388" cy="1015663"/>
          </a:xfrm>
          <a:prstGeom prst="rect">
            <a:avLst/>
          </a:prstGeom>
          <a:solidFill>
            <a:srgbClr val="0070C0"/>
          </a:solidFill>
          <a:ln w="28575">
            <a:solidFill>
              <a:schemeClr val="tx1"/>
            </a:solidFill>
          </a:ln>
        </p:spPr>
        <p:txBody>
          <a:bodyPr wrap="square">
            <a:spAutoFit/>
          </a:bodyPr>
          <a:lstStyle/>
          <a:p>
            <a:pPr algn="ctr">
              <a:defRPr/>
            </a:pPr>
            <a:r>
              <a:rPr lang="fr-FR" sz="2000" dirty="0">
                <a:solidFill>
                  <a:prstClr val="white"/>
                </a:solidFill>
                <a:latin typeface="Calibri"/>
              </a:rPr>
              <a:t>Mortalit</a:t>
            </a:r>
            <a:r>
              <a:rPr lang="fr-FR" sz="2000" dirty="0">
                <a:solidFill>
                  <a:prstClr val="white"/>
                </a:solidFill>
                <a:latin typeface="Calibri" panose="020F0502020204030204" pitchFamily="34" charset="0"/>
              </a:rPr>
              <a:t>é</a:t>
            </a:r>
            <a:r>
              <a:rPr lang="fr-FR" sz="2000" dirty="0">
                <a:solidFill>
                  <a:prstClr val="white"/>
                </a:solidFill>
                <a:latin typeface="Calibri"/>
              </a:rPr>
              <a:t> infanto-juvénile </a:t>
            </a:r>
            <a:r>
              <a:rPr lang="fr-FR" sz="2000" dirty="0">
                <a:solidFill>
                  <a:srgbClr val="FF0000"/>
                </a:solidFill>
                <a:latin typeface="Calibri"/>
              </a:rPr>
              <a:t>diminue</a:t>
            </a:r>
          </a:p>
        </p:txBody>
      </p:sp>
      <p:sp>
        <p:nvSpPr>
          <p:cNvPr id="15" name="TextBox 14"/>
          <p:cNvSpPr txBox="1"/>
          <p:nvPr/>
        </p:nvSpPr>
        <p:spPr>
          <a:xfrm>
            <a:off x="2913064" y="280988"/>
            <a:ext cx="6116637" cy="461962"/>
          </a:xfrm>
          <a:prstGeom prst="rect">
            <a:avLst/>
          </a:prstGeom>
          <a:solidFill>
            <a:srgbClr val="0070C0"/>
          </a:solidFill>
        </p:spPr>
        <p:txBody>
          <a:bodyPr>
            <a:spAutoFit/>
          </a:bodyPr>
          <a:lstStyle/>
          <a:p>
            <a:pPr algn="ctr">
              <a:defRPr/>
            </a:pPr>
            <a:r>
              <a:rPr lang="en-US" sz="2400" dirty="0">
                <a:solidFill>
                  <a:srgbClr val="FF0000"/>
                </a:solidFill>
                <a:latin typeface="Calibri"/>
              </a:rPr>
              <a:t>AUGMENTATION </a:t>
            </a:r>
            <a:r>
              <a:rPr lang="en-US" sz="2400" dirty="0">
                <a:solidFill>
                  <a:prstClr val="white"/>
                </a:solidFill>
                <a:latin typeface="Calibri"/>
              </a:rPr>
              <a:t>progressive de couverture</a:t>
            </a:r>
          </a:p>
        </p:txBody>
      </p:sp>
      <p:sp>
        <p:nvSpPr>
          <p:cNvPr id="2" name="Isosceles Triangle 1"/>
          <p:cNvSpPr/>
          <p:nvPr/>
        </p:nvSpPr>
        <p:spPr>
          <a:xfrm rot="5400000">
            <a:off x="9047957" y="186532"/>
            <a:ext cx="615950" cy="652463"/>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solidFill>
                <a:prstClr val="white"/>
              </a:solidFill>
            </a:endParaRPr>
          </a:p>
        </p:txBody>
      </p:sp>
      <p:pic>
        <p:nvPicPr>
          <p:cNvPr id="4" name="Image 3">
            <a:extLst>
              <a:ext uri="{FF2B5EF4-FFF2-40B4-BE49-F238E27FC236}">
                <a16:creationId xmlns:a16="http://schemas.microsoft.com/office/drawing/2014/main" id="{4B085A70-6543-4065-BCEB-A7429C7DABB3}"/>
              </a:ext>
            </a:extLst>
          </p:cNvPr>
          <p:cNvPicPr>
            <a:picLocks noChangeAspect="1"/>
          </p:cNvPicPr>
          <p:nvPr/>
        </p:nvPicPr>
        <p:blipFill>
          <a:blip r:embed="rId2"/>
          <a:stretch>
            <a:fillRect/>
          </a:stretch>
        </p:blipFill>
        <p:spPr>
          <a:xfrm>
            <a:off x="2791012" y="2822574"/>
            <a:ext cx="5476688" cy="3291840"/>
          </a:xfrm>
          <a:prstGeom prst="rect">
            <a:avLst/>
          </a:prstGeom>
          <a:ln w="28575">
            <a:solidFill>
              <a:schemeClr val="accent5">
                <a:lumMod val="50000"/>
              </a:schemeClr>
            </a:solidFill>
          </a:ln>
        </p:spPr>
      </p:pic>
    </p:spTree>
    <p:extLst>
      <p:ext uri="{BB962C8B-B14F-4D97-AF65-F5344CB8AC3E}">
        <p14:creationId xmlns:p14="http://schemas.microsoft.com/office/powerpoint/2010/main" val="34105836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436813" y="1020763"/>
            <a:ext cx="6837362" cy="3238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solidFill>
                <a:prstClr val="white"/>
              </a:solidFill>
            </a:endParaRPr>
          </a:p>
        </p:txBody>
      </p:sp>
      <p:graphicFrame>
        <p:nvGraphicFramePr>
          <p:cNvPr id="8" name="Table 7"/>
          <p:cNvGraphicFramePr>
            <a:graphicFrameLocks noGrp="1"/>
          </p:cNvGraphicFramePr>
          <p:nvPr/>
        </p:nvGraphicFramePr>
        <p:xfrm>
          <a:off x="3259139" y="742950"/>
          <a:ext cx="5492751" cy="1795464"/>
        </p:xfrm>
        <a:graphic>
          <a:graphicData uri="http://schemas.openxmlformats.org/drawingml/2006/table">
            <a:tbl>
              <a:tblPr/>
              <a:tblGrid>
                <a:gridCol w="963981">
                  <a:extLst>
                    <a:ext uri="{9D8B030D-6E8A-4147-A177-3AD203B41FA5}">
                      <a16:colId xmlns:a16="http://schemas.microsoft.com/office/drawing/2014/main" val="20000"/>
                    </a:ext>
                  </a:extLst>
                </a:gridCol>
                <a:gridCol w="905754">
                  <a:extLst>
                    <a:ext uri="{9D8B030D-6E8A-4147-A177-3AD203B41FA5}">
                      <a16:colId xmlns:a16="http://schemas.microsoft.com/office/drawing/2014/main" val="20001"/>
                    </a:ext>
                  </a:extLst>
                </a:gridCol>
                <a:gridCol w="905754">
                  <a:extLst>
                    <a:ext uri="{9D8B030D-6E8A-4147-A177-3AD203B41FA5}">
                      <a16:colId xmlns:a16="http://schemas.microsoft.com/office/drawing/2014/main" val="20002"/>
                    </a:ext>
                  </a:extLst>
                </a:gridCol>
                <a:gridCol w="905754">
                  <a:extLst>
                    <a:ext uri="{9D8B030D-6E8A-4147-A177-3AD203B41FA5}">
                      <a16:colId xmlns:a16="http://schemas.microsoft.com/office/drawing/2014/main" val="20003"/>
                    </a:ext>
                  </a:extLst>
                </a:gridCol>
                <a:gridCol w="905754">
                  <a:extLst>
                    <a:ext uri="{9D8B030D-6E8A-4147-A177-3AD203B41FA5}">
                      <a16:colId xmlns:a16="http://schemas.microsoft.com/office/drawing/2014/main" val="20004"/>
                    </a:ext>
                  </a:extLst>
                </a:gridCol>
                <a:gridCol w="905754">
                  <a:extLst>
                    <a:ext uri="{9D8B030D-6E8A-4147-A177-3AD203B41FA5}">
                      <a16:colId xmlns:a16="http://schemas.microsoft.com/office/drawing/2014/main" val="20005"/>
                    </a:ext>
                  </a:extLst>
                </a:gridCol>
              </a:tblGrid>
              <a:tr h="224433">
                <a:tc>
                  <a:txBody>
                    <a:bodyPr/>
                    <a:lstStyle/>
                    <a:p>
                      <a:pPr algn="ctr" fontAlgn="b"/>
                      <a:r>
                        <a:rPr lang="en-US" sz="1200" b="0" i="0" u="none" strike="noStrike" dirty="0">
                          <a:solidFill>
                            <a:srgbClr val="000000"/>
                          </a:solidFill>
                          <a:effectLst/>
                          <a:latin typeface="+mn-lt"/>
                        </a:rPr>
                        <a:t>Intervention A</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n-lt"/>
                        </a:rPr>
                        <a:t>45 %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8DDCB1"/>
                    </a:solidFill>
                  </a:tcPr>
                </a:tc>
                <a:tc>
                  <a:txBody>
                    <a:bodyPr/>
                    <a:lstStyle/>
                    <a:p>
                      <a:pPr algn="ctr" fontAlgn="b"/>
                      <a:r>
                        <a:rPr lang="en-US" sz="1200" b="0" i="0" u="none" strike="noStrike" dirty="0">
                          <a:solidFill>
                            <a:srgbClr val="000000"/>
                          </a:solidFill>
                          <a:effectLst/>
                          <a:latin typeface="+mn-lt"/>
                        </a:rPr>
                        <a:t>53 %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78D5A2"/>
                    </a:solidFill>
                  </a:tcPr>
                </a:tc>
                <a:tc>
                  <a:txBody>
                    <a:bodyPr/>
                    <a:lstStyle/>
                    <a:p>
                      <a:pPr algn="ctr" fontAlgn="b"/>
                      <a:r>
                        <a:rPr lang="en-US" sz="1200" b="0" i="0" u="none" strike="noStrike" dirty="0">
                          <a:solidFill>
                            <a:srgbClr val="000000"/>
                          </a:solidFill>
                          <a:effectLst/>
                          <a:latin typeface="+mn-lt"/>
                        </a:rPr>
                        <a:t>60 %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D096"/>
                    </a:solidFill>
                  </a:tcPr>
                </a:tc>
                <a:tc>
                  <a:txBody>
                    <a:bodyPr/>
                    <a:lstStyle/>
                    <a:p>
                      <a:pPr algn="ctr" fontAlgn="b"/>
                      <a:r>
                        <a:rPr lang="en-US" sz="1200" b="0" i="0" u="none" strike="noStrike" dirty="0">
                          <a:solidFill>
                            <a:srgbClr val="000000"/>
                          </a:solidFill>
                          <a:effectLst/>
                          <a:latin typeface="+mn-lt"/>
                        </a:rPr>
                        <a:t>66 %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7CB8C"/>
                    </a:solidFill>
                  </a:tcPr>
                </a:tc>
                <a:tc>
                  <a:txBody>
                    <a:bodyPr/>
                    <a:lstStyle/>
                    <a:p>
                      <a:pPr algn="ctr" fontAlgn="b"/>
                      <a:r>
                        <a:rPr lang="en-US" sz="1200" b="0" i="0" u="none" strike="noStrike" dirty="0">
                          <a:solidFill>
                            <a:srgbClr val="000000"/>
                          </a:solidFill>
                          <a:effectLst/>
                          <a:latin typeface="+mn-lt"/>
                        </a:rPr>
                        <a:t>71 %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AC783"/>
                    </a:solidFill>
                  </a:tcPr>
                </a:tc>
                <a:extLst>
                  <a:ext uri="{0D108BD9-81ED-4DB2-BD59-A6C34878D82A}">
                    <a16:rowId xmlns:a16="http://schemas.microsoft.com/office/drawing/2014/main" val="10000"/>
                  </a:ext>
                </a:extLst>
              </a:tr>
              <a:tr h="224433">
                <a:tc>
                  <a:txBody>
                    <a:bodyPr/>
                    <a:lstStyle/>
                    <a:p>
                      <a:pPr algn="ctr" fontAlgn="b"/>
                      <a:r>
                        <a:rPr lang="en-US" sz="1200" b="0" i="0" u="none" strike="noStrike" dirty="0">
                          <a:solidFill>
                            <a:srgbClr val="000000"/>
                          </a:solidFill>
                          <a:effectLst/>
                          <a:latin typeface="+mn-lt"/>
                        </a:rPr>
                        <a:t>Intervention B</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n-lt"/>
                        </a:rPr>
                        <a:t>65 %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ACC8E"/>
                    </a:solidFill>
                  </a:tcPr>
                </a:tc>
                <a:tc>
                  <a:txBody>
                    <a:bodyPr/>
                    <a:lstStyle/>
                    <a:p>
                      <a:pPr algn="ctr" fontAlgn="b"/>
                      <a:r>
                        <a:rPr lang="en-US" sz="1200" b="0" i="0" u="none" strike="noStrike" dirty="0">
                          <a:solidFill>
                            <a:srgbClr val="000000"/>
                          </a:solidFill>
                          <a:effectLst/>
                          <a:latin typeface="+mn-lt"/>
                        </a:rPr>
                        <a:t>70 %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CC885"/>
                    </a:solidFill>
                  </a:tcPr>
                </a:tc>
                <a:tc>
                  <a:txBody>
                    <a:bodyPr/>
                    <a:lstStyle/>
                    <a:p>
                      <a:pPr algn="ctr" fontAlgn="b"/>
                      <a:r>
                        <a:rPr lang="en-US" sz="1200" b="0" i="0" u="none" strike="noStrike" dirty="0">
                          <a:solidFill>
                            <a:srgbClr val="000000"/>
                          </a:solidFill>
                          <a:effectLst/>
                          <a:latin typeface="+mn-lt"/>
                        </a:rPr>
                        <a:t>75 %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1C47D"/>
                    </a:solidFill>
                  </a:tcPr>
                </a:tc>
                <a:tc>
                  <a:txBody>
                    <a:bodyPr/>
                    <a:lstStyle/>
                    <a:p>
                      <a:pPr algn="ctr" fontAlgn="b"/>
                      <a:r>
                        <a:rPr lang="en-US" sz="1200" b="0" i="0" u="none" strike="noStrike" dirty="0">
                          <a:solidFill>
                            <a:srgbClr val="000000"/>
                          </a:solidFill>
                          <a:effectLst/>
                          <a:latin typeface="+mn-lt"/>
                        </a:rPr>
                        <a:t>79 %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37C176"/>
                    </a:solidFill>
                  </a:tcPr>
                </a:tc>
                <a:tc>
                  <a:txBody>
                    <a:bodyPr/>
                    <a:lstStyle/>
                    <a:p>
                      <a:pPr algn="ctr" fontAlgn="b"/>
                      <a:r>
                        <a:rPr lang="en-US" sz="1200" b="0" i="0" u="none" strike="noStrike" dirty="0">
                          <a:solidFill>
                            <a:srgbClr val="000000"/>
                          </a:solidFill>
                          <a:effectLst/>
                          <a:latin typeface="+mn-lt"/>
                        </a:rPr>
                        <a:t>82 %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2FBF70"/>
                    </a:solidFill>
                  </a:tcPr>
                </a:tc>
                <a:extLst>
                  <a:ext uri="{0D108BD9-81ED-4DB2-BD59-A6C34878D82A}">
                    <a16:rowId xmlns:a16="http://schemas.microsoft.com/office/drawing/2014/main" val="10001"/>
                  </a:ext>
                </a:extLst>
              </a:tr>
              <a:tr h="224433">
                <a:tc>
                  <a:txBody>
                    <a:bodyPr/>
                    <a:lstStyle/>
                    <a:p>
                      <a:pPr algn="ctr" fontAlgn="b"/>
                      <a:r>
                        <a:rPr lang="en-US" sz="1200" b="0" i="0" u="none" strike="noStrike" dirty="0">
                          <a:solidFill>
                            <a:srgbClr val="000000"/>
                          </a:solidFill>
                          <a:effectLst/>
                          <a:latin typeface="+mn-lt"/>
                        </a:rPr>
                        <a:t>Intervention C</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n-lt"/>
                        </a:rPr>
                        <a:t>24 %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2EDD5"/>
                    </a:solidFill>
                  </a:tcPr>
                </a:tc>
                <a:tc>
                  <a:txBody>
                    <a:bodyPr/>
                    <a:lstStyle/>
                    <a:p>
                      <a:pPr algn="ctr" fontAlgn="b"/>
                      <a:r>
                        <a:rPr lang="en-US" sz="1200" b="0" i="0" u="none" strike="noStrike" dirty="0">
                          <a:solidFill>
                            <a:srgbClr val="000000"/>
                          </a:solidFill>
                          <a:effectLst/>
                          <a:latin typeface="+mn-lt"/>
                        </a:rPr>
                        <a:t>35 %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5E4C2"/>
                    </a:solidFill>
                  </a:tcPr>
                </a:tc>
                <a:tc>
                  <a:txBody>
                    <a:bodyPr/>
                    <a:lstStyle/>
                    <a:p>
                      <a:pPr algn="ctr" fontAlgn="b"/>
                      <a:r>
                        <a:rPr lang="en-US" sz="1200" b="0" i="0" u="none" strike="noStrike" dirty="0">
                          <a:solidFill>
                            <a:srgbClr val="000000"/>
                          </a:solidFill>
                          <a:effectLst/>
                          <a:latin typeface="+mn-lt"/>
                        </a:rPr>
                        <a:t>45 %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8DDCB1"/>
                    </a:solidFill>
                  </a:tcPr>
                </a:tc>
                <a:tc>
                  <a:txBody>
                    <a:bodyPr/>
                    <a:lstStyle/>
                    <a:p>
                      <a:pPr algn="ctr" fontAlgn="b"/>
                      <a:r>
                        <a:rPr lang="en-US" sz="1200" b="0" i="0" u="none" strike="noStrike" dirty="0">
                          <a:solidFill>
                            <a:srgbClr val="000000"/>
                          </a:solidFill>
                          <a:effectLst/>
                          <a:latin typeface="+mn-lt"/>
                        </a:rPr>
                        <a:t>53 %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78D5A2"/>
                    </a:solidFill>
                  </a:tcPr>
                </a:tc>
                <a:tc>
                  <a:txBody>
                    <a:bodyPr/>
                    <a:lstStyle/>
                    <a:p>
                      <a:pPr algn="ctr" fontAlgn="b"/>
                      <a:r>
                        <a:rPr lang="en-US" sz="1200" b="0" i="0" u="none" strike="noStrike" dirty="0">
                          <a:solidFill>
                            <a:srgbClr val="000000"/>
                          </a:solidFill>
                          <a:effectLst/>
                          <a:latin typeface="+mn-lt"/>
                        </a:rPr>
                        <a:t>60 %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D096"/>
                    </a:solidFill>
                  </a:tcPr>
                </a:tc>
                <a:extLst>
                  <a:ext uri="{0D108BD9-81ED-4DB2-BD59-A6C34878D82A}">
                    <a16:rowId xmlns:a16="http://schemas.microsoft.com/office/drawing/2014/main" val="10002"/>
                  </a:ext>
                </a:extLst>
              </a:tr>
              <a:tr h="224433">
                <a:tc>
                  <a:txBody>
                    <a:bodyPr/>
                    <a:lstStyle/>
                    <a:p>
                      <a:pPr algn="ctr" fontAlgn="b"/>
                      <a:r>
                        <a:rPr lang="en-US" sz="1200" b="0" i="0" u="none" strike="noStrike" dirty="0">
                          <a:solidFill>
                            <a:srgbClr val="000000"/>
                          </a:solidFill>
                          <a:effectLst/>
                          <a:latin typeface="+mn-lt"/>
                        </a:rPr>
                        <a:t>Intervention D</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n-lt"/>
                        </a:rPr>
                        <a:t>21 %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AEFDB"/>
                    </a:solidFill>
                  </a:tcPr>
                </a:tc>
                <a:tc>
                  <a:txBody>
                    <a:bodyPr/>
                    <a:lstStyle/>
                    <a:p>
                      <a:pPr algn="ctr" fontAlgn="b"/>
                      <a:r>
                        <a:rPr lang="en-US" sz="1200" b="0" i="0" u="none" strike="noStrike" dirty="0">
                          <a:solidFill>
                            <a:srgbClr val="000000"/>
                          </a:solidFill>
                          <a:effectLst/>
                          <a:latin typeface="+mn-lt"/>
                        </a:rPr>
                        <a:t>33 %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CE6C6"/>
                    </a:solidFill>
                  </a:tcPr>
                </a:tc>
                <a:tc>
                  <a:txBody>
                    <a:bodyPr/>
                    <a:lstStyle/>
                    <a:p>
                      <a:pPr algn="ctr" fontAlgn="b"/>
                      <a:r>
                        <a:rPr lang="en-US" sz="1200" b="0" i="0" u="none" strike="noStrike" dirty="0">
                          <a:solidFill>
                            <a:srgbClr val="000000"/>
                          </a:solidFill>
                          <a:effectLst/>
                          <a:latin typeface="+mn-lt"/>
                        </a:rPr>
                        <a:t>43 %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2DEB4"/>
                    </a:solidFill>
                  </a:tcPr>
                </a:tc>
                <a:tc>
                  <a:txBody>
                    <a:bodyPr/>
                    <a:lstStyle/>
                    <a:p>
                      <a:pPr algn="ctr" fontAlgn="b"/>
                      <a:r>
                        <a:rPr lang="en-US" sz="1200" b="0" i="0" u="none" strike="noStrike" dirty="0">
                          <a:solidFill>
                            <a:srgbClr val="000000"/>
                          </a:solidFill>
                          <a:effectLst/>
                          <a:latin typeface="+mn-lt"/>
                        </a:rPr>
                        <a:t>51 %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7CD7A5"/>
                    </a:solidFill>
                  </a:tcPr>
                </a:tc>
                <a:tc>
                  <a:txBody>
                    <a:bodyPr/>
                    <a:lstStyle/>
                    <a:p>
                      <a:pPr algn="ctr" fontAlgn="b"/>
                      <a:r>
                        <a:rPr lang="en-US" sz="1200" b="0" i="0" u="none" strike="noStrike" dirty="0">
                          <a:solidFill>
                            <a:srgbClr val="000000"/>
                          </a:solidFill>
                          <a:effectLst/>
                          <a:latin typeface="+mn-lt"/>
                        </a:rPr>
                        <a:t>59 %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AD199"/>
                    </a:solidFill>
                  </a:tcPr>
                </a:tc>
                <a:extLst>
                  <a:ext uri="{0D108BD9-81ED-4DB2-BD59-A6C34878D82A}">
                    <a16:rowId xmlns:a16="http://schemas.microsoft.com/office/drawing/2014/main" val="10003"/>
                  </a:ext>
                </a:extLst>
              </a:tr>
              <a:tr h="224433">
                <a:tc>
                  <a:txBody>
                    <a:bodyPr/>
                    <a:lstStyle/>
                    <a:p>
                      <a:pPr algn="ctr" fontAlgn="b"/>
                      <a:r>
                        <a:rPr lang="en-US" sz="1200" b="0" i="0" u="none" strike="noStrike" dirty="0">
                          <a:solidFill>
                            <a:srgbClr val="000000"/>
                          </a:solidFill>
                          <a:effectLst/>
                          <a:latin typeface="+mn-lt"/>
                        </a:rPr>
                        <a:t>Intervention E</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n-lt"/>
                        </a:rPr>
                        <a:t>45 %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8DDCB1"/>
                    </a:solidFill>
                  </a:tcPr>
                </a:tc>
                <a:tc>
                  <a:txBody>
                    <a:bodyPr/>
                    <a:lstStyle/>
                    <a:p>
                      <a:pPr algn="ctr" fontAlgn="b"/>
                      <a:r>
                        <a:rPr lang="en-US" sz="1200" b="0" i="0" u="none" strike="noStrike" dirty="0">
                          <a:solidFill>
                            <a:srgbClr val="000000"/>
                          </a:solidFill>
                          <a:effectLst/>
                          <a:latin typeface="+mn-lt"/>
                        </a:rPr>
                        <a:t>53 %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78D5A2"/>
                    </a:solidFill>
                  </a:tcPr>
                </a:tc>
                <a:tc>
                  <a:txBody>
                    <a:bodyPr/>
                    <a:lstStyle/>
                    <a:p>
                      <a:pPr algn="ctr" fontAlgn="b"/>
                      <a:r>
                        <a:rPr lang="en-US" sz="1200" b="0" i="0" u="none" strike="noStrike" dirty="0">
                          <a:solidFill>
                            <a:srgbClr val="000000"/>
                          </a:solidFill>
                          <a:effectLst/>
                          <a:latin typeface="+mn-lt"/>
                        </a:rPr>
                        <a:t>60 %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D096"/>
                    </a:solidFill>
                  </a:tcPr>
                </a:tc>
                <a:tc>
                  <a:txBody>
                    <a:bodyPr/>
                    <a:lstStyle/>
                    <a:p>
                      <a:pPr algn="ctr" fontAlgn="b"/>
                      <a:r>
                        <a:rPr lang="en-US" sz="1200" b="0" i="0" u="none" strike="noStrike" dirty="0">
                          <a:solidFill>
                            <a:srgbClr val="000000"/>
                          </a:solidFill>
                          <a:effectLst/>
                          <a:latin typeface="+mn-lt"/>
                        </a:rPr>
                        <a:t>66 %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7CB8C"/>
                    </a:solidFill>
                  </a:tcPr>
                </a:tc>
                <a:tc>
                  <a:txBody>
                    <a:bodyPr/>
                    <a:lstStyle/>
                    <a:p>
                      <a:pPr algn="ctr" fontAlgn="b"/>
                      <a:r>
                        <a:rPr lang="en-US" sz="1200" b="0" i="0" u="none" strike="noStrike" dirty="0">
                          <a:solidFill>
                            <a:srgbClr val="000000"/>
                          </a:solidFill>
                          <a:effectLst/>
                          <a:latin typeface="+mn-lt"/>
                        </a:rPr>
                        <a:t>71 %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AC783"/>
                    </a:solidFill>
                  </a:tcPr>
                </a:tc>
                <a:extLst>
                  <a:ext uri="{0D108BD9-81ED-4DB2-BD59-A6C34878D82A}">
                    <a16:rowId xmlns:a16="http://schemas.microsoft.com/office/drawing/2014/main" val="10004"/>
                  </a:ext>
                </a:extLst>
              </a:tr>
              <a:tr h="224433">
                <a:tc>
                  <a:txBody>
                    <a:bodyPr/>
                    <a:lstStyle/>
                    <a:p>
                      <a:pPr algn="ctr" fontAlgn="b"/>
                      <a:r>
                        <a:rPr lang="en-US" sz="1200" b="0" i="0" u="none" strike="noStrike" dirty="0">
                          <a:solidFill>
                            <a:srgbClr val="000000"/>
                          </a:solidFill>
                          <a:effectLst/>
                          <a:latin typeface="+mn-lt"/>
                        </a:rPr>
                        <a:t>Intervention F</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n-lt"/>
                        </a:rPr>
                        <a:t>14 %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F4E7"/>
                    </a:solidFill>
                  </a:tcPr>
                </a:tc>
                <a:tc>
                  <a:txBody>
                    <a:bodyPr/>
                    <a:lstStyle/>
                    <a:p>
                      <a:pPr algn="ctr" fontAlgn="b"/>
                      <a:r>
                        <a:rPr lang="en-US" sz="1200" b="0" i="0" u="none" strike="noStrike" dirty="0">
                          <a:solidFill>
                            <a:srgbClr val="000000"/>
                          </a:solidFill>
                          <a:effectLst/>
                          <a:latin typeface="+mn-lt"/>
                        </a:rPr>
                        <a:t>27 %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BEAD0"/>
                    </a:solidFill>
                  </a:tcPr>
                </a:tc>
                <a:tc>
                  <a:txBody>
                    <a:bodyPr/>
                    <a:lstStyle/>
                    <a:p>
                      <a:pPr algn="ctr" fontAlgn="b"/>
                      <a:r>
                        <a:rPr lang="en-US" sz="1200" b="0" i="0" u="none" strike="noStrike" dirty="0">
                          <a:solidFill>
                            <a:srgbClr val="000000"/>
                          </a:solidFill>
                          <a:effectLst/>
                          <a:latin typeface="+mn-lt"/>
                        </a:rPr>
                        <a:t>38 %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FE2BD"/>
                    </a:solidFill>
                  </a:tcPr>
                </a:tc>
                <a:tc>
                  <a:txBody>
                    <a:bodyPr/>
                    <a:lstStyle/>
                    <a:p>
                      <a:pPr algn="ctr" fontAlgn="b"/>
                      <a:r>
                        <a:rPr lang="en-US" sz="1200" b="0" i="0" u="none" strike="noStrike" dirty="0">
                          <a:solidFill>
                            <a:srgbClr val="000000"/>
                          </a:solidFill>
                          <a:effectLst/>
                          <a:latin typeface="+mn-lt"/>
                        </a:rPr>
                        <a:t>47 %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87DAAD"/>
                    </a:solidFill>
                  </a:tcPr>
                </a:tc>
                <a:tc>
                  <a:txBody>
                    <a:bodyPr/>
                    <a:lstStyle/>
                    <a:p>
                      <a:pPr algn="ctr" fontAlgn="b"/>
                      <a:r>
                        <a:rPr lang="en-US" sz="1200" b="0" i="0" u="none" strike="noStrike" dirty="0">
                          <a:solidFill>
                            <a:srgbClr val="000000"/>
                          </a:solidFill>
                          <a:effectLst/>
                          <a:latin typeface="+mn-lt"/>
                        </a:rPr>
                        <a:t>55 %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73D49F"/>
                    </a:solidFill>
                  </a:tcPr>
                </a:tc>
                <a:extLst>
                  <a:ext uri="{0D108BD9-81ED-4DB2-BD59-A6C34878D82A}">
                    <a16:rowId xmlns:a16="http://schemas.microsoft.com/office/drawing/2014/main" val="10005"/>
                  </a:ext>
                </a:extLst>
              </a:tr>
              <a:tr h="224433">
                <a:tc>
                  <a:txBody>
                    <a:bodyPr/>
                    <a:lstStyle/>
                    <a:p>
                      <a:pPr algn="ctr" fontAlgn="b"/>
                      <a:r>
                        <a:rPr lang="en-US" sz="1200" b="0" i="0" u="none" strike="noStrike" dirty="0">
                          <a:solidFill>
                            <a:srgbClr val="000000"/>
                          </a:solidFill>
                          <a:effectLst/>
                          <a:latin typeface="+mn-lt"/>
                        </a:rPr>
                        <a:t>Intervention G</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n-lt"/>
                        </a:rPr>
                        <a:t>73 %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5C680"/>
                    </a:solidFill>
                  </a:tcPr>
                </a:tc>
                <a:tc>
                  <a:txBody>
                    <a:bodyPr/>
                    <a:lstStyle/>
                    <a:p>
                      <a:pPr algn="ctr" fontAlgn="b"/>
                      <a:r>
                        <a:rPr lang="en-US" sz="1200" b="0" i="0" u="none" strike="noStrike" dirty="0">
                          <a:solidFill>
                            <a:srgbClr val="000000"/>
                          </a:solidFill>
                          <a:effectLst/>
                          <a:latin typeface="+mn-lt"/>
                        </a:rPr>
                        <a:t>77 %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3BC379"/>
                    </a:solidFill>
                  </a:tcPr>
                </a:tc>
                <a:tc>
                  <a:txBody>
                    <a:bodyPr/>
                    <a:lstStyle/>
                    <a:p>
                      <a:pPr algn="ctr" fontAlgn="b"/>
                      <a:r>
                        <a:rPr lang="en-US" sz="1200" b="0" i="0" u="none" strike="noStrike" dirty="0">
                          <a:solidFill>
                            <a:srgbClr val="000000"/>
                          </a:solidFill>
                          <a:effectLst/>
                          <a:latin typeface="+mn-lt"/>
                        </a:rPr>
                        <a:t>80 %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32C073"/>
                    </a:solidFill>
                  </a:tcPr>
                </a:tc>
                <a:tc>
                  <a:txBody>
                    <a:bodyPr/>
                    <a:lstStyle/>
                    <a:p>
                      <a:pPr algn="ctr" fontAlgn="b"/>
                      <a:r>
                        <a:rPr lang="en-US" sz="1200" b="0" i="0" u="none" strike="noStrike" dirty="0">
                          <a:solidFill>
                            <a:srgbClr val="000000"/>
                          </a:solidFill>
                          <a:effectLst/>
                          <a:latin typeface="+mn-lt"/>
                        </a:rPr>
                        <a:t>83 %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2BBE6E"/>
                    </a:solidFill>
                  </a:tcPr>
                </a:tc>
                <a:tc>
                  <a:txBody>
                    <a:bodyPr/>
                    <a:lstStyle/>
                    <a:p>
                      <a:pPr algn="ctr" fontAlgn="b"/>
                      <a:r>
                        <a:rPr lang="en-US" sz="1200" b="0" i="0" u="none" strike="noStrike" dirty="0">
                          <a:solidFill>
                            <a:srgbClr val="000000"/>
                          </a:solidFill>
                          <a:effectLst/>
                          <a:latin typeface="+mn-lt"/>
                        </a:rPr>
                        <a:t>86 %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24BC69"/>
                    </a:solidFill>
                  </a:tcPr>
                </a:tc>
                <a:extLst>
                  <a:ext uri="{0D108BD9-81ED-4DB2-BD59-A6C34878D82A}">
                    <a16:rowId xmlns:a16="http://schemas.microsoft.com/office/drawing/2014/main" val="10006"/>
                  </a:ext>
                </a:extLst>
              </a:tr>
              <a:tr h="224433">
                <a:tc>
                  <a:txBody>
                    <a:bodyPr/>
                    <a:lstStyle/>
                    <a:p>
                      <a:pPr algn="ctr" fontAlgn="b"/>
                      <a:r>
                        <a:rPr lang="en-US" sz="1200" b="0" i="0" u="none" strike="noStrike" dirty="0">
                          <a:solidFill>
                            <a:srgbClr val="000000"/>
                          </a:solidFill>
                          <a:effectLst/>
                          <a:latin typeface="+mn-lt"/>
                        </a:rPr>
                        <a:t>Intervention H</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n-lt"/>
                        </a:rPr>
                        <a:t>14 %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F4E7"/>
                    </a:solidFill>
                  </a:tcPr>
                </a:tc>
                <a:tc>
                  <a:txBody>
                    <a:bodyPr/>
                    <a:lstStyle/>
                    <a:p>
                      <a:pPr algn="ctr" fontAlgn="b"/>
                      <a:r>
                        <a:rPr lang="en-US" sz="1200" b="0" i="0" u="none" strike="noStrike" dirty="0">
                          <a:solidFill>
                            <a:srgbClr val="000000"/>
                          </a:solidFill>
                          <a:effectLst/>
                          <a:latin typeface="+mn-lt"/>
                        </a:rPr>
                        <a:t>27 %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BEAD0"/>
                    </a:solidFill>
                  </a:tcPr>
                </a:tc>
                <a:tc>
                  <a:txBody>
                    <a:bodyPr/>
                    <a:lstStyle/>
                    <a:p>
                      <a:pPr algn="ctr" fontAlgn="b"/>
                      <a:r>
                        <a:rPr lang="en-US" sz="1200" b="0" i="0" u="none" strike="noStrike" dirty="0">
                          <a:solidFill>
                            <a:srgbClr val="000000"/>
                          </a:solidFill>
                          <a:effectLst/>
                          <a:latin typeface="+mn-lt"/>
                        </a:rPr>
                        <a:t>38 %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FE2BD"/>
                    </a:solidFill>
                  </a:tcPr>
                </a:tc>
                <a:tc>
                  <a:txBody>
                    <a:bodyPr/>
                    <a:lstStyle/>
                    <a:p>
                      <a:pPr algn="ctr" fontAlgn="b"/>
                      <a:r>
                        <a:rPr lang="en-US" sz="1200" b="0" i="0" u="none" strike="noStrike" dirty="0">
                          <a:solidFill>
                            <a:srgbClr val="000000"/>
                          </a:solidFill>
                          <a:effectLst/>
                          <a:latin typeface="+mn-lt"/>
                        </a:rPr>
                        <a:t>47 %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87DAAD"/>
                    </a:solidFill>
                  </a:tcPr>
                </a:tc>
                <a:tc>
                  <a:txBody>
                    <a:bodyPr/>
                    <a:lstStyle/>
                    <a:p>
                      <a:pPr algn="ctr" fontAlgn="b"/>
                      <a:r>
                        <a:rPr lang="en-US" sz="1200" b="0" i="0" u="none" strike="noStrike" dirty="0">
                          <a:solidFill>
                            <a:srgbClr val="000000"/>
                          </a:solidFill>
                          <a:effectLst/>
                          <a:latin typeface="+mn-lt"/>
                        </a:rPr>
                        <a:t>55 %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73D49F"/>
                    </a:solidFill>
                  </a:tcPr>
                </a:tc>
                <a:extLst>
                  <a:ext uri="{0D108BD9-81ED-4DB2-BD59-A6C34878D82A}">
                    <a16:rowId xmlns:a16="http://schemas.microsoft.com/office/drawing/2014/main" val="10007"/>
                  </a:ext>
                </a:extLst>
              </a:tr>
            </a:tbl>
          </a:graphicData>
        </a:graphic>
      </p:graphicFrame>
      <p:sp>
        <p:nvSpPr>
          <p:cNvPr id="9" name="TextBox 8"/>
          <p:cNvSpPr txBox="1"/>
          <p:nvPr/>
        </p:nvSpPr>
        <p:spPr>
          <a:xfrm>
            <a:off x="8837614" y="3835401"/>
            <a:ext cx="1515427" cy="1015663"/>
          </a:xfrm>
          <a:prstGeom prst="rect">
            <a:avLst/>
          </a:prstGeom>
          <a:solidFill>
            <a:srgbClr val="0070C0"/>
          </a:solidFill>
          <a:ln w="28575">
            <a:solidFill>
              <a:schemeClr val="tx1"/>
            </a:solidFill>
          </a:ln>
        </p:spPr>
        <p:txBody>
          <a:bodyPr wrap="square">
            <a:spAutoFit/>
          </a:bodyPr>
          <a:lstStyle/>
          <a:p>
            <a:pPr algn="ctr">
              <a:defRPr/>
            </a:pPr>
            <a:r>
              <a:rPr lang="fr-FR" sz="2000" dirty="0">
                <a:solidFill>
                  <a:prstClr val="white"/>
                </a:solidFill>
              </a:rPr>
              <a:t># de décès moins-5 ans </a:t>
            </a:r>
            <a:r>
              <a:rPr lang="fr-FR" sz="2000" dirty="0">
                <a:solidFill>
                  <a:srgbClr val="FF0000"/>
                </a:solidFill>
              </a:rPr>
              <a:t>diminue</a:t>
            </a:r>
          </a:p>
        </p:txBody>
      </p:sp>
      <p:sp>
        <p:nvSpPr>
          <p:cNvPr id="10" name="TextBox 9"/>
          <p:cNvSpPr txBox="1"/>
          <p:nvPr/>
        </p:nvSpPr>
        <p:spPr>
          <a:xfrm>
            <a:off x="2913064" y="204788"/>
            <a:ext cx="6116637" cy="461962"/>
          </a:xfrm>
          <a:prstGeom prst="rect">
            <a:avLst/>
          </a:prstGeom>
          <a:solidFill>
            <a:srgbClr val="0070C0"/>
          </a:solidFill>
        </p:spPr>
        <p:txBody>
          <a:bodyPr>
            <a:spAutoFit/>
          </a:bodyPr>
          <a:lstStyle/>
          <a:p>
            <a:pPr algn="ctr">
              <a:defRPr/>
            </a:pPr>
            <a:r>
              <a:rPr lang="en-US" sz="2400" dirty="0">
                <a:solidFill>
                  <a:srgbClr val="FF0000"/>
                </a:solidFill>
              </a:rPr>
              <a:t>AUGMENTATION </a:t>
            </a:r>
            <a:r>
              <a:rPr lang="en-US" sz="2400" dirty="0">
                <a:solidFill>
                  <a:prstClr val="white"/>
                </a:solidFill>
              </a:rPr>
              <a:t>progressive de couverture</a:t>
            </a:r>
          </a:p>
        </p:txBody>
      </p:sp>
      <p:sp>
        <p:nvSpPr>
          <p:cNvPr id="11" name="Isosceles Triangle 10"/>
          <p:cNvSpPr/>
          <p:nvPr/>
        </p:nvSpPr>
        <p:spPr>
          <a:xfrm rot="5400000">
            <a:off x="9032082" y="108744"/>
            <a:ext cx="615950" cy="652463"/>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solidFill>
                <a:prstClr val="white"/>
              </a:solidFill>
            </a:endParaRPr>
          </a:p>
        </p:txBody>
      </p:sp>
      <p:sp>
        <p:nvSpPr>
          <p:cNvPr id="13" name="Down Arrow 12"/>
          <p:cNvSpPr/>
          <p:nvPr/>
        </p:nvSpPr>
        <p:spPr>
          <a:xfrm rot="5400000">
            <a:off x="8380413" y="4260850"/>
            <a:ext cx="387350" cy="349250"/>
          </a:xfrm>
          <a:prstGeom prst="downArrow">
            <a:avLst>
              <a:gd name="adj1" fmla="val 44595"/>
              <a:gd name="adj2" fmla="val 50000"/>
            </a:avLst>
          </a:prstGeom>
          <a:solidFill>
            <a:srgbClr val="0070C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solidFill>
                <a:prstClr val="white"/>
              </a:solidFill>
            </a:endParaRPr>
          </a:p>
        </p:txBody>
      </p:sp>
      <p:pic>
        <p:nvPicPr>
          <p:cNvPr id="2" name="Image 1">
            <a:extLst>
              <a:ext uri="{FF2B5EF4-FFF2-40B4-BE49-F238E27FC236}">
                <a16:creationId xmlns:a16="http://schemas.microsoft.com/office/drawing/2014/main" id="{E99BF6C4-077D-4229-9236-71523863A6DC}"/>
              </a:ext>
            </a:extLst>
          </p:cNvPr>
          <p:cNvPicPr>
            <a:picLocks noChangeAspect="1"/>
          </p:cNvPicPr>
          <p:nvPr/>
        </p:nvPicPr>
        <p:blipFill>
          <a:blip r:embed="rId2"/>
          <a:stretch>
            <a:fillRect/>
          </a:stretch>
        </p:blipFill>
        <p:spPr>
          <a:xfrm>
            <a:off x="2833875" y="2789555"/>
            <a:ext cx="5476688" cy="3291840"/>
          </a:xfrm>
          <a:prstGeom prst="rect">
            <a:avLst/>
          </a:prstGeom>
          <a:ln w="28575">
            <a:solidFill>
              <a:schemeClr val="accent5">
                <a:lumMod val="50000"/>
              </a:schemeClr>
            </a:solidFill>
          </a:ln>
        </p:spPr>
      </p:pic>
    </p:spTree>
    <p:extLst>
      <p:ext uri="{BB962C8B-B14F-4D97-AF65-F5344CB8AC3E}">
        <p14:creationId xmlns:p14="http://schemas.microsoft.com/office/powerpoint/2010/main" val="42575348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436813" y="1020763"/>
            <a:ext cx="6837362" cy="3238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solidFill>
                <a:prstClr val="white"/>
              </a:solidFill>
            </a:endParaRPr>
          </a:p>
        </p:txBody>
      </p:sp>
      <p:graphicFrame>
        <p:nvGraphicFramePr>
          <p:cNvPr id="8" name="Table 7"/>
          <p:cNvGraphicFramePr>
            <a:graphicFrameLocks noGrp="1"/>
          </p:cNvGraphicFramePr>
          <p:nvPr/>
        </p:nvGraphicFramePr>
        <p:xfrm>
          <a:off x="3259139" y="742950"/>
          <a:ext cx="5492751" cy="1795464"/>
        </p:xfrm>
        <a:graphic>
          <a:graphicData uri="http://schemas.openxmlformats.org/drawingml/2006/table">
            <a:tbl>
              <a:tblPr/>
              <a:tblGrid>
                <a:gridCol w="963981">
                  <a:extLst>
                    <a:ext uri="{9D8B030D-6E8A-4147-A177-3AD203B41FA5}">
                      <a16:colId xmlns:a16="http://schemas.microsoft.com/office/drawing/2014/main" val="20000"/>
                    </a:ext>
                  </a:extLst>
                </a:gridCol>
                <a:gridCol w="905754">
                  <a:extLst>
                    <a:ext uri="{9D8B030D-6E8A-4147-A177-3AD203B41FA5}">
                      <a16:colId xmlns:a16="http://schemas.microsoft.com/office/drawing/2014/main" val="20001"/>
                    </a:ext>
                  </a:extLst>
                </a:gridCol>
                <a:gridCol w="905754">
                  <a:extLst>
                    <a:ext uri="{9D8B030D-6E8A-4147-A177-3AD203B41FA5}">
                      <a16:colId xmlns:a16="http://schemas.microsoft.com/office/drawing/2014/main" val="20002"/>
                    </a:ext>
                  </a:extLst>
                </a:gridCol>
                <a:gridCol w="905754">
                  <a:extLst>
                    <a:ext uri="{9D8B030D-6E8A-4147-A177-3AD203B41FA5}">
                      <a16:colId xmlns:a16="http://schemas.microsoft.com/office/drawing/2014/main" val="20003"/>
                    </a:ext>
                  </a:extLst>
                </a:gridCol>
                <a:gridCol w="905754">
                  <a:extLst>
                    <a:ext uri="{9D8B030D-6E8A-4147-A177-3AD203B41FA5}">
                      <a16:colId xmlns:a16="http://schemas.microsoft.com/office/drawing/2014/main" val="20004"/>
                    </a:ext>
                  </a:extLst>
                </a:gridCol>
                <a:gridCol w="905754">
                  <a:extLst>
                    <a:ext uri="{9D8B030D-6E8A-4147-A177-3AD203B41FA5}">
                      <a16:colId xmlns:a16="http://schemas.microsoft.com/office/drawing/2014/main" val="20005"/>
                    </a:ext>
                  </a:extLst>
                </a:gridCol>
              </a:tblGrid>
              <a:tr h="224433">
                <a:tc>
                  <a:txBody>
                    <a:bodyPr/>
                    <a:lstStyle/>
                    <a:p>
                      <a:pPr algn="ctr" fontAlgn="b"/>
                      <a:r>
                        <a:rPr lang="en-US" sz="1200" b="0" i="0" u="none" strike="noStrike" dirty="0">
                          <a:solidFill>
                            <a:srgbClr val="000000"/>
                          </a:solidFill>
                          <a:effectLst/>
                          <a:latin typeface="+mn-lt"/>
                        </a:rPr>
                        <a:t>Intervention A</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n-lt"/>
                        </a:rPr>
                        <a:t>45 %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8DDCB1"/>
                    </a:solidFill>
                  </a:tcPr>
                </a:tc>
                <a:tc>
                  <a:txBody>
                    <a:bodyPr/>
                    <a:lstStyle/>
                    <a:p>
                      <a:pPr algn="ctr" fontAlgn="b"/>
                      <a:r>
                        <a:rPr lang="en-US" sz="1200" b="0" i="0" u="none" strike="noStrike" dirty="0">
                          <a:solidFill>
                            <a:srgbClr val="000000"/>
                          </a:solidFill>
                          <a:effectLst/>
                          <a:latin typeface="+mn-lt"/>
                        </a:rPr>
                        <a:t>53 %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78D5A2"/>
                    </a:solidFill>
                  </a:tcPr>
                </a:tc>
                <a:tc>
                  <a:txBody>
                    <a:bodyPr/>
                    <a:lstStyle/>
                    <a:p>
                      <a:pPr algn="ctr" fontAlgn="b"/>
                      <a:r>
                        <a:rPr lang="en-US" sz="1200" b="0" i="0" u="none" strike="noStrike" dirty="0">
                          <a:solidFill>
                            <a:srgbClr val="000000"/>
                          </a:solidFill>
                          <a:effectLst/>
                          <a:latin typeface="+mn-lt"/>
                        </a:rPr>
                        <a:t>60 %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D096"/>
                    </a:solidFill>
                  </a:tcPr>
                </a:tc>
                <a:tc>
                  <a:txBody>
                    <a:bodyPr/>
                    <a:lstStyle/>
                    <a:p>
                      <a:pPr algn="ctr" fontAlgn="b"/>
                      <a:r>
                        <a:rPr lang="en-US" sz="1200" b="0" i="0" u="none" strike="noStrike" dirty="0">
                          <a:solidFill>
                            <a:srgbClr val="000000"/>
                          </a:solidFill>
                          <a:effectLst/>
                          <a:latin typeface="+mn-lt"/>
                        </a:rPr>
                        <a:t>66 %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7CB8C"/>
                    </a:solidFill>
                  </a:tcPr>
                </a:tc>
                <a:tc>
                  <a:txBody>
                    <a:bodyPr/>
                    <a:lstStyle/>
                    <a:p>
                      <a:pPr algn="ctr" fontAlgn="b"/>
                      <a:r>
                        <a:rPr lang="en-US" sz="1200" b="0" i="0" u="none" strike="noStrike" dirty="0">
                          <a:solidFill>
                            <a:srgbClr val="000000"/>
                          </a:solidFill>
                          <a:effectLst/>
                          <a:latin typeface="+mn-lt"/>
                        </a:rPr>
                        <a:t>71 %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AC783"/>
                    </a:solidFill>
                  </a:tcPr>
                </a:tc>
                <a:extLst>
                  <a:ext uri="{0D108BD9-81ED-4DB2-BD59-A6C34878D82A}">
                    <a16:rowId xmlns:a16="http://schemas.microsoft.com/office/drawing/2014/main" val="10000"/>
                  </a:ext>
                </a:extLst>
              </a:tr>
              <a:tr h="224433">
                <a:tc>
                  <a:txBody>
                    <a:bodyPr/>
                    <a:lstStyle/>
                    <a:p>
                      <a:pPr algn="ctr" fontAlgn="b"/>
                      <a:r>
                        <a:rPr lang="en-US" sz="1200" b="0" i="0" u="none" strike="noStrike" dirty="0">
                          <a:solidFill>
                            <a:srgbClr val="000000"/>
                          </a:solidFill>
                          <a:effectLst/>
                          <a:latin typeface="+mn-lt"/>
                        </a:rPr>
                        <a:t>Intervention B</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n-lt"/>
                        </a:rPr>
                        <a:t>65 %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ACC8E"/>
                    </a:solidFill>
                  </a:tcPr>
                </a:tc>
                <a:tc>
                  <a:txBody>
                    <a:bodyPr/>
                    <a:lstStyle/>
                    <a:p>
                      <a:pPr algn="ctr" fontAlgn="b"/>
                      <a:r>
                        <a:rPr lang="en-US" sz="1200" b="0" i="0" u="none" strike="noStrike" dirty="0">
                          <a:solidFill>
                            <a:srgbClr val="000000"/>
                          </a:solidFill>
                          <a:effectLst/>
                          <a:latin typeface="+mn-lt"/>
                        </a:rPr>
                        <a:t>70 %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CC885"/>
                    </a:solidFill>
                  </a:tcPr>
                </a:tc>
                <a:tc>
                  <a:txBody>
                    <a:bodyPr/>
                    <a:lstStyle/>
                    <a:p>
                      <a:pPr algn="ctr" fontAlgn="b"/>
                      <a:r>
                        <a:rPr lang="en-US" sz="1200" b="0" i="0" u="none" strike="noStrike" dirty="0">
                          <a:solidFill>
                            <a:srgbClr val="000000"/>
                          </a:solidFill>
                          <a:effectLst/>
                          <a:latin typeface="+mn-lt"/>
                        </a:rPr>
                        <a:t>75 %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1C47D"/>
                    </a:solidFill>
                  </a:tcPr>
                </a:tc>
                <a:tc>
                  <a:txBody>
                    <a:bodyPr/>
                    <a:lstStyle/>
                    <a:p>
                      <a:pPr algn="ctr" fontAlgn="b"/>
                      <a:r>
                        <a:rPr lang="en-US" sz="1200" b="0" i="0" u="none" strike="noStrike" dirty="0">
                          <a:solidFill>
                            <a:srgbClr val="000000"/>
                          </a:solidFill>
                          <a:effectLst/>
                          <a:latin typeface="+mn-lt"/>
                        </a:rPr>
                        <a:t>79 %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37C176"/>
                    </a:solidFill>
                  </a:tcPr>
                </a:tc>
                <a:tc>
                  <a:txBody>
                    <a:bodyPr/>
                    <a:lstStyle/>
                    <a:p>
                      <a:pPr algn="ctr" fontAlgn="b"/>
                      <a:r>
                        <a:rPr lang="en-US" sz="1200" b="0" i="0" u="none" strike="noStrike" dirty="0">
                          <a:solidFill>
                            <a:srgbClr val="000000"/>
                          </a:solidFill>
                          <a:effectLst/>
                          <a:latin typeface="+mn-lt"/>
                        </a:rPr>
                        <a:t>82 %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2FBF70"/>
                    </a:solidFill>
                  </a:tcPr>
                </a:tc>
                <a:extLst>
                  <a:ext uri="{0D108BD9-81ED-4DB2-BD59-A6C34878D82A}">
                    <a16:rowId xmlns:a16="http://schemas.microsoft.com/office/drawing/2014/main" val="10001"/>
                  </a:ext>
                </a:extLst>
              </a:tr>
              <a:tr h="224433">
                <a:tc>
                  <a:txBody>
                    <a:bodyPr/>
                    <a:lstStyle/>
                    <a:p>
                      <a:pPr algn="ctr" fontAlgn="b"/>
                      <a:r>
                        <a:rPr lang="en-US" sz="1200" b="0" i="0" u="none" strike="noStrike" dirty="0">
                          <a:solidFill>
                            <a:srgbClr val="000000"/>
                          </a:solidFill>
                          <a:effectLst/>
                          <a:latin typeface="+mn-lt"/>
                        </a:rPr>
                        <a:t>Intervention C</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n-lt"/>
                        </a:rPr>
                        <a:t>24 %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2EDD5"/>
                    </a:solidFill>
                  </a:tcPr>
                </a:tc>
                <a:tc>
                  <a:txBody>
                    <a:bodyPr/>
                    <a:lstStyle/>
                    <a:p>
                      <a:pPr algn="ctr" fontAlgn="b"/>
                      <a:r>
                        <a:rPr lang="en-US" sz="1200" b="0" i="0" u="none" strike="noStrike" dirty="0">
                          <a:solidFill>
                            <a:srgbClr val="000000"/>
                          </a:solidFill>
                          <a:effectLst/>
                          <a:latin typeface="+mn-lt"/>
                        </a:rPr>
                        <a:t>35 %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5E4C2"/>
                    </a:solidFill>
                  </a:tcPr>
                </a:tc>
                <a:tc>
                  <a:txBody>
                    <a:bodyPr/>
                    <a:lstStyle/>
                    <a:p>
                      <a:pPr algn="ctr" fontAlgn="b"/>
                      <a:r>
                        <a:rPr lang="en-US" sz="1200" b="0" i="0" u="none" strike="noStrike" dirty="0">
                          <a:solidFill>
                            <a:srgbClr val="000000"/>
                          </a:solidFill>
                          <a:effectLst/>
                          <a:latin typeface="+mn-lt"/>
                        </a:rPr>
                        <a:t>45 %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8DDCB1"/>
                    </a:solidFill>
                  </a:tcPr>
                </a:tc>
                <a:tc>
                  <a:txBody>
                    <a:bodyPr/>
                    <a:lstStyle/>
                    <a:p>
                      <a:pPr algn="ctr" fontAlgn="b"/>
                      <a:r>
                        <a:rPr lang="en-US" sz="1200" b="0" i="0" u="none" strike="noStrike" dirty="0">
                          <a:solidFill>
                            <a:srgbClr val="000000"/>
                          </a:solidFill>
                          <a:effectLst/>
                          <a:latin typeface="+mn-lt"/>
                        </a:rPr>
                        <a:t>53 %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78D5A2"/>
                    </a:solidFill>
                  </a:tcPr>
                </a:tc>
                <a:tc>
                  <a:txBody>
                    <a:bodyPr/>
                    <a:lstStyle/>
                    <a:p>
                      <a:pPr algn="ctr" fontAlgn="b"/>
                      <a:r>
                        <a:rPr lang="en-US" sz="1200" b="0" i="0" u="none" strike="noStrike" dirty="0">
                          <a:solidFill>
                            <a:srgbClr val="000000"/>
                          </a:solidFill>
                          <a:effectLst/>
                          <a:latin typeface="+mn-lt"/>
                        </a:rPr>
                        <a:t>60 %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D096"/>
                    </a:solidFill>
                  </a:tcPr>
                </a:tc>
                <a:extLst>
                  <a:ext uri="{0D108BD9-81ED-4DB2-BD59-A6C34878D82A}">
                    <a16:rowId xmlns:a16="http://schemas.microsoft.com/office/drawing/2014/main" val="10002"/>
                  </a:ext>
                </a:extLst>
              </a:tr>
              <a:tr h="224433">
                <a:tc>
                  <a:txBody>
                    <a:bodyPr/>
                    <a:lstStyle/>
                    <a:p>
                      <a:pPr algn="ctr" fontAlgn="b"/>
                      <a:r>
                        <a:rPr lang="en-US" sz="1200" b="0" i="0" u="none" strike="noStrike" dirty="0">
                          <a:solidFill>
                            <a:srgbClr val="000000"/>
                          </a:solidFill>
                          <a:effectLst/>
                          <a:latin typeface="+mn-lt"/>
                        </a:rPr>
                        <a:t>Intervention D</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n-lt"/>
                        </a:rPr>
                        <a:t>21 %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CAEFDB"/>
                    </a:solidFill>
                  </a:tcPr>
                </a:tc>
                <a:tc>
                  <a:txBody>
                    <a:bodyPr/>
                    <a:lstStyle/>
                    <a:p>
                      <a:pPr algn="ctr" fontAlgn="b"/>
                      <a:r>
                        <a:rPr lang="en-US" sz="1200" b="0" i="0" u="none" strike="noStrike" dirty="0">
                          <a:solidFill>
                            <a:srgbClr val="000000"/>
                          </a:solidFill>
                          <a:effectLst/>
                          <a:latin typeface="+mn-lt"/>
                        </a:rPr>
                        <a:t>33 %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ACE6C6"/>
                    </a:solidFill>
                  </a:tcPr>
                </a:tc>
                <a:tc>
                  <a:txBody>
                    <a:bodyPr/>
                    <a:lstStyle/>
                    <a:p>
                      <a:pPr algn="ctr" fontAlgn="b"/>
                      <a:r>
                        <a:rPr lang="en-US" sz="1200" b="0" i="0" u="none" strike="noStrike" dirty="0">
                          <a:solidFill>
                            <a:srgbClr val="000000"/>
                          </a:solidFill>
                          <a:effectLst/>
                          <a:latin typeface="+mn-lt"/>
                        </a:rPr>
                        <a:t>43 %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2DEB4"/>
                    </a:solidFill>
                  </a:tcPr>
                </a:tc>
                <a:tc>
                  <a:txBody>
                    <a:bodyPr/>
                    <a:lstStyle/>
                    <a:p>
                      <a:pPr algn="ctr" fontAlgn="b"/>
                      <a:r>
                        <a:rPr lang="en-US" sz="1200" b="0" i="0" u="none" strike="noStrike" dirty="0">
                          <a:solidFill>
                            <a:srgbClr val="000000"/>
                          </a:solidFill>
                          <a:effectLst/>
                          <a:latin typeface="+mn-lt"/>
                        </a:rPr>
                        <a:t>51 %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7CD7A5"/>
                    </a:solidFill>
                  </a:tcPr>
                </a:tc>
                <a:tc>
                  <a:txBody>
                    <a:bodyPr/>
                    <a:lstStyle/>
                    <a:p>
                      <a:pPr algn="ctr" fontAlgn="b"/>
                      <a:r>
                        <a:rPr lang="en-US" sz="1200" b="0" i="0" u="none" strike="noStrike" dirty="0">
                          <a:solidFill>
                            <a:srgbClr val="000000"/>
                          </a:solidFill>
                          <a:effectLst/>
                          <a:latin typeface="+mn-lt"/>
                        </a:rPr>
                        <a:t>59 %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AD199"/>
                    </a:solidFill>
                  </a:tcPr>
                </a:tc>
                <a:extLst>
                  <a:ext uri="{0D108BD9-81ED-4DB2-BD59-A6C34878D82A}">
                    <a16:rowId xmlns:a16="http://schemas.microsoft.com/office/drawing/2014/main" val="10003"/>
                  </a:ext>
                </a:extLst>
              </a:tr>
              <a:tr h="224433">
                <a:tc>
                  <a:txBody>
                    <a:bodyPr/>
                    <a:lstStyle/>
                    <a:p>
                      <a:pPr algn="ctr" fontAlgn="b"/>
                      <a:r>
                        <a:rPr lang="en-US" sz="1200" b="0" i="0" u="none" strike="noStrike" dirty="0">
                          <a:solidFill>
                            <a:srgbClr val="000000"/>
                          </a:solidFill>
                          <a:effectLst/>
                          <a:latin typeface="+mn-lt"/>
                        </a:rPr>
                        <a:t>Intervention E</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n-lt"/>
                        </a:rPr>
                        <a:t>45 %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8DDCB1"/>
                    </a:solidFill>
                  </a:tcPr>
                </a:tc>
                <a:tc>
                  <a:txBody>
                    <a:bodyPr/>
                    <a:lstStyle/>
                    <a:p>
                      <a:pPr algn="ctr" fontAlgn="b"/>
                      <a:r>
                        <a:rPr lang="en-US" sz="1200" b="0" i="0" u="none" strike="noStrike" dirty="0">
                          <a:solidFill>
                            <a:srgbClr val="000000"/>
                          </a:solidFill>
                          <a:effectLst/>
                          <a:latin typeface="+mn-lt"/>
                        </a:rPr>
                        <a:t>53 %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78D5A2"/>
                    </a:solidFill>
                  </a:tcPr>
                </a:tc>
                <a:tc>
                  <a:txBody>
                    <a:bodyPr/>
                    <a:lstStyle/>
                    <a:p>
                      <a:pPr algn="ctr" fontAlgn="b"/>
                      <a:r>
                        <a:rPr lang="en-US" sz="1200" b="0" i="0" u="none" strike="noStrike" dirty="0">
                          <a:solidFill>
                            <a:srgbClr val="000000"/>
                          </a:solidFill>
                          <a:effectLst/>
                          <a:latin typeface="+mn-lt"/>
                        </a:rPr>
                        <a:t>60 %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66D096"/>
                    </a:solidFill>
                  </a:tcPr>
                </a:tc>
                <a:tc>
                  <a:txBody>
                    <a:bodyPr/>
                    <a:lstStyle/>
                    <a:p>
                      <a:pPr algn="ctr" fontAlgn="b"/>
                      <a:r>
                        <a:rPr lang="en-US" sz="1200" b="0" i="0" u="none" strike="noStrike" dirty="0">
                          <a:solidFill>
                            <a:srgbClr val="000000"/>
                          </a:solidFill>
                          <a:effectLst/>
                          <a:latin typeface="+mn-lt"/>
                        </a:rPr>
                        <a:t>66 %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57CB8C"/>
                    </a:solidFill>
                  </a:tcPr>
                </a:tc>
                <a:tc>
                  <a:txBody>
                    <a:bodyPr/>
                    <a:lstStyle/>
                    <a:p>
                      <a:pPr algn="ctr" fontAlgn="b"/>
                      <a:r>
                        <a:rPr lang="en-US" sz="1200" b="0" i="0" u="none" strike="noStrike" dirty="0">
                          <a:solidFill>
                            <a:srgbClr val="000000"/>
                          </a:solidFill>
                          <a:effectLst/>
                          <a:latin typeface="+mn-lt"/>
                        </a:rPr>
                        <a:t>71 %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AC783"/>
                    </a:solidFill>
                  </a:tcPr>
                </a:tc>
                <a:extLst>
                  <a:ext uri="{0D108BD9-81ED-4DB2-BD59-A6C34878D82A}">
                    <a16:rowId xmlns:a16="http://schemas.microsoft.com/office/drawing/2014/main" val="10004"/>
                  </a:ext>
                </a:extLst>
              </a:tr>
              <a:tr h="224433">
                <a:tc>
                  <a:txBody>
                    <a:bodyPr/>
                    <a:lstStyle/>
                    <a:p>
                      <a:pPr algn="ctr" fontAlgn="b"/>
                      <a:r>
                        <a:rPr lang="en-US" sz="1200" b="0" i="0" u="none" strike="noStrike" dirty="0">
                          <a:solidFill>
                            <a:srgbClr val="000000"/>
                          </a:solidFill>
                          <a:effectLst/>
                          <a:latin typeface="+mn-lt"/>
                        </a:rPr>
                        <a:t>Intervention F</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n-lt"/>
                        </a:rPr>
                        <a:t>14 %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F4E7"/>
                    </a:solidFill>
                  </a:tcPr>
                </a:tc>
                <a:tc>
                  <a:txBody>
                    <a:bodyPr/>
                    <a:lstStyle/>
                    <a:p>
                      <a:pPr algn="ctr" fontAlgn="b"/>
                      <a:r>
                        <a:rPr lang="en-US" sz="1200" b="0" i="0" u="none" strike="noStrike" dirty="0">
                          <a:solidFill>
                            <a:srgbClr val="000000"/>
                          </a:solidFill>
                          <a:effectLst/>
                          <a:latin typeface="+mn-lt"/>
                        </a:rPr>
                        <a:t>27 %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BEAD0"/>
                    </a:solidFill>
                  </a:tcPr>
                </a:tc>
                <a:tc>
                  <a:txBody>
                    <a:bodyPr/>
                    <a:lstStyle/>
                    <a:p>
                      <a:pPr algn="ctr" fontAlgn="b"/>
                      <a:r>
                        <a:rPr lang="en-US" sz="1200" b="0" i="0" u="none" strike="noStrike" dirty="0">
                          <a:solidFill>
                            <a:srgbClr val="000000"/>
                          </a:solidFill>
                          <a:effectLst/>
                          <a:latin typeface="+mn-lt"/>
                        </a:rPr>
                        <a:t>38 %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FE2BD"/>
                    </a:solidFill>
                  </a:tcPr>
                </a:tc>
                <a:tc>
                  <a:txBody>
                    <a:bodyPr/>
                    <a:lstStyle/>
                    <a:p>
                      <a:pPr algn="ctr" fontAlgn="b"/>
                      <a:r>
                        <a:rPr lang="en-US" sz="1200" b="0" i="0" u="none" strike="noStrike" dirty="0">
                          <a:solidFill>
                            <a:srgbClr val="000000"/>
                          </a:solidFill>
                          <a:effectLst/>
                          <a:latin typeface="+mn-lt"/>
                        </a:rPr>
                        <a:t>47 %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87DAAD"/>
                    </a:solidFill>
                  </a:tcPr>
                </a:tc>
                <a:tc>
                  <a:txBody>
                    <a:bodyPr/>
                    <a:lstStyle/>
                    <a:p>
                      <a:pPr algn="ctr" fontAlgn="b"/>
                      <a:r>
                        <a:rPr lang="en-US" sz="1200" b="0" i="0" u="none" strike="noStrike" dirty="0">
                          <a:solidFill>
                            <a:srgbClr val="000000"/>
                          </a:solidFill>
                          <a:effectLst/>
                          <a:latin typeface="+mn-lt"/>
                        </a:rPr>
                        <a:t>55 %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73D49F"/>
                    </a:solidFill>
                  </a:tcPr>
                </a:tc>
                <a:extLst>
                  <a:ext uri="{0D108BD9-81ED-4DB2-BD59-A6C34878D82A}">
                    <a16:rowId xmlns:a16="http://schemas.microsoft.com/office/drawing/2014/main" val="10005"/>
                  </a:ext>
                </a:extLst>
              </a:tr>
              <a:tr h="224433">
                <a:tc>
                  <a:txBody>
                    <a:bodyPr/>
                    <a:lstStyle/>
                    <a:p>
                      <a:pPr algn="ctr" fontAlgn="b"/>
                      <a:r>
                        <a:rPr lang="en-US" sz="1200" b="0" i="0" u="none" strike="noStrike" dirty="0">
                          <a:solidFill>
                            <a:srgbClr val="000000"/>
                          </a:solidFill>
                          <a:effectLst/>
                          <a:latin typeface="+mn-lt"/>
                        </a:rPr>
                        <a:t>Intervention G</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n-lt"/>
                        </a:rPr>
                        <a:t>73 %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45C680"/>
                    </a:solidFill>
                  </a:tcPr>
                </a:tc>
                <a:tc>
                  <a:txBody>
                    <a:bodyPr/>
                    <a:lstStyle/>
                    <a:p>
                      <a:pPr algn="ctr" fontAlgn="b"/>
                      <a:r>
                        <a:rPr lang="en-US" sz="1200" b="0" i="0" u="none" strike="noStrike" dirty="0">
                          <a:solidFill>
                            <a:srgbClr val="000000"/>
                          </a:solidFill>
                          <a:effectLst/>
                          <a:latin typeface="+mn-lt"/>
                        </a:rPr>
                        <a:t>77 %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3BC379"/>
                    </a:solidFill>
                  </a:tcPr>
                </a:tc>
                <a:tc>
                  <a:txBody>
                    <a:bodyPr/>
                    <a:lstStyle/>
                    <a:p>
                      <a:pPr algn="ctr" fontAlgn="b"/>
                      <a:r>
                        <a:rPr lang="en-US" sz="1200" b="0" i="0" u="none" strike="noStrike" dirty="0">
                          <a:solidFill>
                            <a:srgbClr val="000000"/>
                          </a:solidFill>
                          <a:effectLst/>
                          <a:latin typeface="+mn-lt"/>
                        </a:rPr>
                        <a:t>80 %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32C073"/>
                    </a:solidFill>
                  </a:tcPr>
                </a:tc>
                <a:tc>
                  <a:txBody>
                    <a:bodyPr/>
                    <a:lstStyle/>
                    <a:p>
                      <a:pPr algn="ctr" fontAlgn="b"/>
                      <a:r>
                        <a:rPr lang="en-US" sz="1200" b="0" i="0" u="none" strike="noStrike" dirty="0">
                          <a:solidFill>
                            <a:srgbClr val="000000"/>
                          </a:solidFill>
                          <a:effectLst/>
                          <a:latin typeface="+mn-lt"/>
                        </a:rPr>
                        <a:t>83 %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2BBE6E"/>
                    </a:solidFill>
                  </a:tcPr>
                </a:tc>
                <a:tc>
                  <a:txBody>
                    <a:bodyPr/>
                    <a:lstStyle/>
                    <a:p>
                      <a:pPr algn="ctr" fontAlgn="b"/>
                      <a:r>
                        <a:rPr lang="en-US" sz="1200" b="0" i="0" u="none" strike="noStrike" dirty="0">
                          <a:solidFill>
                            <a:srgbClr val="000000"/>
                          </a:solidFill>
                          <a:effectLst/>
                          <a:latin typeface="+mn-lt"/>
                        </a:rPr>
                        <a:t>86 %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24BC69"/>
                    </a:solidFill>
                  </a:tcPr>
                </a:tc>
                <a:extLst>
                  <a:ext uri="{0D108BD9-81ED-4DB2-BD59-A6C34878D82A}">
                    <a16:rowId xmlns:a16="http://schemas.microsoft.com/office/drawing/2014/main" val="10006"/>
                  </a:ext>
                </a:extLst>
              </a:tr>
              <a:tr h="224433">
                <a:tc>
                  <a:txBody>
                    <a:bodyPr/>
                    <a:lstStyle/>
                    <a:p>
                      <a:pPr algn="ctr" fontAlgn="b"/>
                      <a:r>
                        <a:rPr lang="en-US" sz="1200" b="0" i="0" u="none" strike="noStrike" dirty="0">
                          <a:solidFill>
                            <a:srgbClr val="000000"/>
                          </a:solidFill>
                          <a:effectLst/>
                          <a:latin typeface="+mn-lt"/>
                        </a:rPr>
                        <a:t>Intervention H</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tcPr>
                </a:tc>
                <a:tc>
                  <a:txBody>
                    <a:bodyPr/>
                    <a:lstStyle/>
                    <a:p>
                      <a:pPr algn="ctr" fontAlgn="b"/>
                      <a:r>
                        <a:rPr lang="en-US" sz="1200" b="0" i="0" u="none" strike="noStrike" dirty="0">
                          <a:solidFill>
                            <a:srgbClr val="000000"/>
                          </a:solidFill>
                          <a:effectLst/>
                          <a:latin typeface="+mn-lt"/>
                        </a:rPr>
                        <a:t>14 %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CF4E7"/>
                    </a:solidFill>
                  </a:tcPr>
                </a:tc>
                <a:tc>
                  <a:txBody>
                    <a:bodyPr/>
                    <a:lstStyle/>
                    <a:p>
                      <a:pPr algn="ctr" fontAlgn="b"/>
                      <a:r>
                        <a:rPr lang="en-US" sz="1200" b="0" i="0" u="none" strike="noStrike" dirty="0">
                          <a:solidFill>
                            <a:srgbClr val="000000"/>
                          </a:solidFill>
                          <a:effectLst/>
                          <a:latin typeface="+mn-lt"/>
                        </a:rPr>
                        <a:t>27 %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BBEAD0"/>
                    </a:solidFill>
                  </a:tcPr>
                </a:tc>
                <a:tc>
                  <a:txBody>
                    <a:bodyPr/>
                    <a:lstStyle/>
                    <a:p>
                      <a:pPr algn="ctr" fontAlgn="b"/>
                      <a:r>
                        <a:rPr lang="en-US" sz="1200" b="0" i="0" u="none" strike="noStrike" dirty="0">
                          <a:solidFill>
                            <a:srgbClr val="000000"/>
                          </a:solidFill>
                          <a:effectLst/>
                          <a:latin typeface="+mn-lt"/>
                        </a:rPr>
                        <a:t>38 %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FE2BD"/>
                    </a:solidFill>
                  </a:tcPr>
                </a:tc>
                <a:tc>
                  <a:txBody>
                    <a:bodyPr/>
                    <a:lstStyle/>
                    <a:p>
                      <a:pPr algn="ctr" fontAlgn="b"/>
                      <a:r>
                        <a:rPr lang="en-US" sz="1200" b="0" i="0" u="none" strike="noStrike" dirty="0">
                          <a:solidFill>
                            <a:srgbClr val="000000"/>
                          </a:solidFill>
                          <a:effectLst/>
                          <a:latin typeface="+mn-lt"/>
                        </a:rPr>
                        <a:t>47 %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87DAAD"/>
                    </a:solidFill>
                  </a:tcPr>
                </a:tc>
                <a:tc>
                  <a:txBody>
                    <a:bodyPr/>
                    <a:lstStyle/>
                    <a:p>
                      <a:pPr algn="ctr" fontAlgn="b"/>
                      <a:r>
                        <a:rPr lang="en-US" sz="1200" b="0" i="0" u="none" strike="noStrike" dirty="0">
                          <a:solidFill>
                            <a:srgbClr val="000000"/>
                          </a:solidFill>
                          <a:effectLst/>
                          <a:latin typeface="+mn-lt"/>
                        </a:rPr>
                        <a:t>55 %</a:t>
                      </a:r>
                    </a:p>
                  </a:txBody>
                  <a:tcPr marL="7144" marR="7144" marT="7139"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73D49F"/>
                    </a:solidFill>
                  </a:tcPr>
                </a:tc>
                <a:extLst>
                  <a:ext uri="{0D108BD9-81ED-4DB2-BD59-A6C34878D82A}">
                    <a16:rowId xmlns:a16="http://schemas.microsoft.com/office/drawing/2014/main" val="10007"/>
                  </a:ext>
                </a:extLst>
              </a:tr>
            </a:tbl>
          </a:graphicData>
        </a:graphic>
      </p:graphicFrame>
      <p:sp>
        <p:nvSpPr>
          <p:cNvPr id="9" name="TextBox 8"/>
          <p:cNvSpPr txBox="1"/>
          <p:nvPr/>
        </p:nvSpPr>
        <p:spPr>
          <a:xfrm>
            <a:off x="8582025" y="3467101"/>
            <a:ext cx="2025817" cy="1323439"/>
          </a:xfrm>
          <a:prstGeom prst="rect">
            <a:avLst/>
          </a:prstGeom>
          <a:solidFill>
            <a:srgbClr val="0070C0"/>
          </a:solidFill>
          <a:ln w="28575">
            <a:solidFill>
              <a:schemeClr val="tx1"/>
            </a:solidFill>
          </a:ln>
        </p:spPr>
        <p:txBody>
          <a:bodyPr wrap="square">
            <a:spAutoFit/>
          </a:bodyPr>
          <a:lstStyle/>
          <a:p>
            <a:pPr algn="ctr">
              <a:defRPr/>
            </a:pPr>
            <a:r>
              <a:rPr lang="fr-FR" sz="2000" dirty="0">
                <a:solidFill>
                  <a:prstClr val="white"/>
                </a:solidFill>
              </a:rPr>
              <a:t>Décès évitées par l’augmentation de couverture</a:t>
            </a:r>
            <a:r>
              <a:rPr lang="fr-FR" sz="2000" dirty="0">
                <a:solidFill>
                  <a:prstClr val="white"/>
                </a:solidFill>
                <a:latin typeface="Calibri"/>
              </a:rPr>
              <a:t> = </a:t>
            </a:r>
            <a:r>
              <a:rPr lang="fr-FR" sz="2000" dirty="0">
                <a:solidFill>
                  <a:srgbClr val="FF0000"/>
                </a:solidFill>
                <a:latin typeface="Calibri"/>
              </a:rPr>
              <a:t>“VIES SAUVEES”</a:t>
            </a:r>
          </a:p>
        </p:txBody>
      </p:sp>
      <p:sp>
        <p:nvSpPr>
          <p:cNvPr id="10" name="TextBox 9"/>
          <p:cNvSpPr txBox="1"/>
          <p:nvPr/>
        </p:nvSpPr>
        <p:spPr>
          <a:xfrm>
            <a:off x="2913064" y="204788"/>
            <a:ext cx="6116637" cy="461962"/>
          </a:xfrm>
          <a:prstGeom prst="rect">
            <a:avLst/>
          </a:prstGeom>
          <a:solidFill>
            <a:srgbClr val="0070C0"/>
          </a:solidFill>
        </p:spPr>
        <p:txBody>
          <a:bodyPr>
            <a:spAutoFit/>
          </a:bodyPr>
          <a:lstStyle/>
          <a:p>
            <a:pPr algn="ctr">
              <a:defRPr/>
            </a:pPr>
            <a:r>
              <a:rPr lang="en-US" sz="2400" dirty="0">
                <a:solidFill>
                  <a:srgbClr val="FF0000"/>
                </a:solidFill>
              </a:rPr>
              <a:t>AUGMENTATION </a:t>
            </a:r>
            <a:r>
              <a:rPr lang="en-US" sz="2400" dirty="0">
                <a:solidFill>
                  <a:prstClr val="white"/>
                </a:solidFill>
              </a:rPr>
              <a:t>progressive de couverture</a:t>
            </a:r>
          </a:p>
        </p:txBody>
      </p:sp>
      <p:sp>
        <p:nvSpPr>
          <p:cNvPr id="11" name="Isosceles Triangle 10"/>
          <p:cNvSpPr/>
          <p:nvPr/>
        </p:nvSpPr>
        <p:spPr>
          <a:xfrm rot="5400000">
            <a:off x="9032082" y="108744"/>
            <a:ext cx="615950" cy="652463"/>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solidFill>
                <a:prstClr val="white"/>
              </a:solidFill>
            </a:endParaRPr>
          </a:p>
        </p:txBody>
      </p:sp>
      <p:sp>
        <p:nvSpPr>
          <p:cNvPr id="13" name="Down Arrow 12"/>
          <p:cNvSpPr/>
          <p:nvPr/>
        </p:nvSpPr>
        <p:spPr>
          <a:xfrm rot="5400000">
            <a:off x="8093869" y="4067969"/>
            <a:ext cx="385762" cy="349250"/>
          </a:xfrm>
          <a:prstGeom prst="downArrow">
            <a:avLst>
              <a:gd name="adj1" fmla="val 44595"/>
              <a:gd name="adj2" fmla="val 50000"/>
            </a:avLst>
          </a:prstGeom>
          <a:solidFill>
            <a:srgbClr val="0070C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solidFill>
                <a:prstClr val="white"/>
              </a:solidFill>
            </a:endParaRPr>
          </a:p>
        </p:txBody>
      </p:sp>
      <p:pic>
        <p:nvPicPr>
          <p:cNvPr id="12" name="Image 11">
            <a:extLst>
              <a:ext uri="{FF2B5EF4-FFF2-40B4-BE49-F238E27FC236}">
                <a16:creationId xmlns:a16="http://schemas.microsoft.com/office/drawing/2014/main" id="{DEF4E019-4D9F-4D8E-86F1-F53EF2E944C9}"/>
              </a:ext>
            </a:extLst>
          </p:cNvPr>
          <p:cNvPicPr>
            <a:picLocks noChangeAspect="1"/>
          </p:cNvPicPr>
          <p:nvPr/>
        </p:nvPicPr>
        <p:blipFill>
          <a:blip r:embed="rId3"/>
          <a:stretch>
            <a:fillRect/>
          </a:stretch>
        </p:blipFill>
        <p:spPr>
          <a:xfrm>
            <a:off x="2436813" y="3059063"/>
            <a:ext cx="5476688" cy="3291840"/>
          </a:xfrm>
          <a:prstGeom prst="rect">
            <a:avLst/>
          </a:prstGeom>
          <a:ln w="28575">
            <a:solidFill>
              <a:schemeClr val="accent5">
                <a:lumMod val="50000"/>
              </a:schemeClr>
            </a:solidFill>
          </a:ln>
        </p:spPr>
      </p:pic>
      <p:sp>
        <p:nvSpPr>
          <p:cNvPr id="17" name="Left Brace 16"/>
          <p:cNvSpPr/>
          <p:nvPr/>
        </p:nvSpPr>
        <p:spPr>
          <a:xfrm rot="10800000">
            <a:off x="7535863" y="3886200"/>
            <a:ext cx="266700" cy="712788"/>
          </a:xfrm>
          <a:prstGeom prst="leftBrace">
            <a:avLst/>
          </a:prstGeom>
          <a:ln w="28575">
            <a:solidFill>
              <a:srgbClr val="0070C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sz="1350">
              <a:solidFill>
                <a:prstClr val="black"/>
              </a:solidFill>
            </a:endParaRPr>
          </a:p>
        </p:txBody>
      </p:sp>
    </p:spTree>
    <p:extLst>
      <p:ext uri="{BB962C8B-B14F-4D97-AF65-F5344CB8AC3E}">
        <p14:creationId xmlns:p14="http://schemas.microsoft.com/office/powerpoint/2010/main" val="11915749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nvGraphicFramePr>
        <p:xfrm>
          <a:off x="2135560" y="1124744"/>
          <a:ext cx="7696200" cy="49783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5236" name="TextBox 1"/>
          <p:cNvSpPr txBox="1">
            <a:spLocks noChangeArrowheads="1"/>
          </p:cNvSpPr>
          <p:nvPr/>
        </p:nvSpPr>
        <p:spPr bwMode="auto">
          <a:xfrm>
            <a:off x="2208213" y="6126164"/>
            <a:ext cx="41656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2"/>
              </a:buClr>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Clr>
                <a:srgbClr val="788895"/>
              </a:buClr>
              <a:buFont typeface="Wingdings" panose="05000000000000000000" pitchFamily="2" charset="2"/>
              <a:buChar char="§"/>
              <a:defRPr sz="2800">
                <a:solidFill>
                  <a:schemeClr val="tx1"/>
                </a:solidFill>
                <a:latin typeface="Calibri" panose="020F0502020204030204" pitchFamily="34" charset="0"/>
              </a:defRPr>
            </a:lvl2pPr>
            <a:lvl3pPr marL="1143000" indent="-228600">
              <a:spcBef>
                <a:spcPct val="20000"/>
              </a:spcBef>
              <a:buClr>
                <a:srgbClr val="007200"/>
              </a:buClr>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788895"/>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788895"/>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788895"/>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788895"/>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788895"/>
              </a:buClr>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ClrTx/>
              <a:buFontTx/>
              <a:buNone/>
            </a:pPr>
            <a:r>
              <a:rPr lang="en-US" altLang="en-US" sz="1800"/>
              <a:t>*IJE 2010, BMC Public Health 2011 &amp; 2013</a:t>
            </a:r>
            <a:endParaRPr lang="en-US" altLang="en-US" sz="1800">
              <a:latin typeface="Arial" panose="020B0604020202020204" pitchFamily="34" charset="0"/>
            </a:endParaRPr>
          </a:p>
        </p:txBody>
      </p:sp>
      <p:sp>
        <p:nvSpPr>
          <p:cNvPr id="7" name="Title 1"/>
          <p:cNvSpPr txBox="1">
            <a:spLocks/>
          </p:cNvSpPr>
          <p:nvPr/>
        </p:nvSpPr>
        <p:spPr bwMode="auto">
          <a:xfrm>
            <a:off x="2052638" y="4763"/>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fontScale="97500"/>
          </a:bodyPr>
          <a:lstStyle>
            <a:lvl1pPr algn="ctr" rtl="0" eaLnBrk="0" fontAlgn="base" hangingPunct="0">
              <a:spcBef>
                <a:spcPct val="0"/>
              </a:spcBef>
              <a:spcAft>
                <a:spcPct val="0"/>
              </a:spcAft>
              <a:defRPr sz="3600" kern="1200">
                <a:solidFill>
                  <a:schemeClr val="tx2"/>
                </a:solidFill>
                <a:latin typeface="+mj-lt"/>
                <a:ea typeface="+mj-ea"/>
                <a:cs typeface="+mj-cs"/>
              </a:defRPr>
            </a:lvl1pPr>
            <a:lvl2pPr algn="ctr" rtl="0" eaLnBrk="0" fontAlgn="base" hangingPunct="0">
              <a:spcBef>
                <a:spcPct val="0"/>
              </a:spcBef>
              <a:spcAft>
                <a:spcPct val="0"/>
              </a:spcAft>
              <a:defRPr sz="3600">
                <a:solidFill>
                  <a:schemeClr val="tx2"/>
                </a:solidFill>
                <a:latin typeface="Calibri" panose="020F0502020204030204" pitchFamily="34" charset="0"/>
              </a:defRPr>
            </a:lvl2pPr>
            <a:lvl3pPr algn="ctr" rtl="0" eaLnBrk="0" fontAlgn="base" hangingPunct="0">
              <a:spcBef>
                <a:spcPct val="0"/>
              </a:spcBef>
              <a:spcAft>
                <a:spcPct val="0"/>
              </a:spcAft>
              <a:defRPr sz="3600">
                <a:solidFill>
                  <a:schemeClr val="tx2"/>
                </a:solidFill>
                <a:latin typeface="Calibri" panose="020F0502020204030204" pitchFamily="34" charset="0"/>
              </a:defRPr>
            </a:lvl3pPr>
            <a:lvl4pPr algn="ctr" rtl="0" eaLnBrk="0" fontAlgn="base" hangingPunct="0">
              <a:spcBef>
                <a:spcPct val="0"/>
              </a:spcBef>
              <a:spcAft>
                <a:spcPct val="0"/>
              </a:spcAft>
              <a:defRPr sz="3600">
                <a:solidFill>
                  <a:schemeClr val="tx2"/>
                </a:solidFill>
                <a:latin typeface="Calibri" panose="020F0502020204030204" pitchFamily="34" charset="0"/>
              </a:defRPr>
            </a:lvl4pPr>
            <a:lvl5pPr algn="ctr" rtl="0" eaLnBrk="0" fontAlgn="base" hangingPunct="0">
              <a:spcBef>
                <a:spcPct val="0"/>
              </a:spcBef>
              <a:spcAft>
                <a:spcPct val="0"/>
              </a:spcAft>
              <a:defRPr sz="3600">
                <a:solidFill>
                  <a:schemeClr val="tx2"/>
                </a:solidFill>
                <a:latin typeface="Calibri" panose="020F0502020204030204" pitchFamily="34" charset="0"/>
              </a:defRPr>
            </a:lvl5pPr>
            <a:lvl6pPr marL="457200" algn="ctr" rtl="0" fontAlgn="base">
              <a:spcBef>
                <a:spcPct val="0"/>
              </a:spcBef>
              <a:spcAft>
                <a:spcPct val="0"/>
              </a:spcAft>
              <a:defRPr sz="3600">
                <a:solidFill>
                  <a:schemeClr val="tx2"/>
                </a:solidFill>
                <a:latin typeface="Calibri" panose="020F0502020204030204" pitchFamily="34" charset="0"/>
              </a:defRPr>
            </a:lvl6pPr>
            <a:lvl7pPr marL="914400" algn="ctr" rtl="0" fontAlgn="base">
              <a:spcBef>
                <a:spcPct val="0"/>
              </a:spcBef>
              <a:spcAft>
                <a:spcPct val="0"/>
              </a:spcAft>
              <a:defRPr sz="3600">
                <a:solidFill>
                  <a:schemeClr val="tx2"/>
                </a:solidFill>
                <a:latin typeface="Calibri" panose="020F0502020204030204" pitchFamily="34" charset="0"/>
              </a:defRPr>
            </a:lvl7pPr>
            <a:lvl8pPr marL="1371600" algn="ctr" rtl="0" fontAlgn="base">
              <a:spcBef>
                <a:spcPct val="0"/>
              </a:spcBef>
              <a:spcAft>
                <a:spcPct val="0"/>
              </a:spcAft>
              <a:defRPr sz="3600">
                <a:solidFill>
                  <a:schemeClr val="tx2"/>
                </a:solidFill>
                <a:latin typeface="Calibri" panose="020F0502020204030204" pitchFamily="34" charset="0"/>
              </a:defRPr>
            </a:lvl8pPr>
            <a:lvl9pPr marL="1828800" algn="ctr" rtl="0" fontAlgn="base">
              <a:spcBef>
                <a:spcPct val="0"/>
              </a:spcBef>
              <a:spcAft>
                <a:spcPct val="0"/>
              </a:spcAft>
              <a:defRPr sz="3600">
                <a:solidFill>
                  <a:schemeClr val="tx2"/>
                </a:solidFill>
                <a:latin typeface="Calibri" panose="020F0502020204030204" pitchFamily="34" charset="0"/>
              </a:defRPr>
            </a:lvl9pPr>
          </a:lstStyle>
          <a:p>
            <a:pPr eaLnBrk="1" hangingPunct="1">
              <a:defRPr/>
            </a:pPr>
            <a:r>
              <a:rPr lang="fr-FR" altLang="en-US" sz="3200" b="1" dirty="0">
                <a:solidFill>
                  <a:schemeClr val="accent2"/>
                </a:solidFill>
                <a:latin typeface="Franklin Gothic Medium Cond" panose="020B0606030402020204" pitchFamily="34" charset="0"/>
              </a:rPr>
              <a:t>Interventions</a:t>
            </a:r>
          </a:p>
        </p:txBody>
      </p:sp>
    </p:spTree>
    <p:extLst>
      <p:ext uri="{BB962C8B-B14F-4D97-AF65-F5344CB8AC3E}">
        <p14:creationId xmlns:p14="http://schemas.microsoft.com/office/powerpoint/2010/main" val="1056934213"/>
      </p:ext>
    </p:extLst>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p:cNvSpPr txBox="1">
            <a:spLocks/>
          </p:cNvSpPr>
          <p:nvPr/>
        </p:nvSpPr>
        <p:spPr bwMode="auto">
          <a:xfrm>
            <a:off x="2052634" y="7700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ormAutofit fontScale="97500"/>
          </a:bodyPr>
          <a:lstStyle>
            <a:lvl1pPr algn="ctr" rtl="0" eaLnBrk="0" fontAlgn="base" hangingPunct="0">
              <a:spcBef>
                <a:spcPct val="0"/>
              </a:spcBef>
              <a:spcAft>
                <a:spcPct val="0"/>
              </a:spcAft>
              <a:defRPr sz="3600" kern="1200">
                <a:solidFill>
                  <a:schemeClr val="tx2"/>
                </a:solidFill>
                <a:latin typeface="+mj-lt"/>
                <a:ea typeface="+mj-ea"/>
                <a:cs typeface="+mj-cs"/>
              </a:defRPr>
            </a:lvl1pPr>
            <a:lvl2pPr algn="ctr" rtl="0" eaLnBrk="0" fontAlgn="base" hangingPunct="0">
              <a:spcBef>
                <a:spcPct val="0"/>
              </a:spcBef>
              <a:spcAft>
                <a:spcPct val="0"/>
              </a:spcAft>
              <a:defRPr sz="3600">
                <a:solidFill>
                  <a:schemeClr val="tx2"/>
                </a:solidFill>
                <a:latin typeface="Calibri" panose="020F0502020204030204" pitchFamily="34" charset="0"/>
              </a:defRPr>
            </a:lvl2pPr>
            <a:lvl3pPr algn="ctr" rtl="0" eaLnBrk="0" fontAlgn="base" hangingPunct="0">
              <a:spcBef>
                <a:spcPct val="0"/>
              </a:spcBef>
              <a:spcAft>
                <a:spcPct val="0"/>
              </a:spcAft>
              <a:defRPr sz="3600">
                <a:solidFill>
                  <a:schemeClr val="tx2"/>
                </a:solidFill>
                <a:latin typeface="Calibri" panose="020F0502020204030204" pitchFamily="34" charset="0"/>
              </a:defRPr>
            </a:lvl3pPr>
            <a:lvl4pPr algn="ctr" rtl="0" eaLnBrk="0" fontAlgn="base" hangingPunct="0">
              <a:spcBef>
                <a:spcPct val="0"/>
              </a:spcBef>
              <a:spcAft>
                <a:spcPct val="0"/>
              </a:spcAft>
              <a:defRPr sz="3600">
                <a:solidFill>
                  <a:schemeClr val="tx2"/>
                </a:solidFill>
                <a:latin typeface="Calibri" panose="020F0502020204030204" pitchFamily="34" charset="0"/>
              </a:defRPr>
            </a:lvl4pPr>
            <a:lvl5pPr algn="ctr" rtl="0" eaLnBrk="0" fontAlgn="base" hangingPunct="0">
              <a:spcBef>
                <a:spcPct val="0"/>
              </a:spcBef>
              <a:spcAft>
                <a:spcPct val="0"/>
              </a:spcAft>
              <a:defRPr sz="3600">
                <a:solidFill>
                  <a:schemeClr val="tx2"/>
                </a:solidFill>
                <a:latin typeface="Calibri" panose="020F0502020204030204" pitchFamily="34" charset="0"/>
              </a:defRPr>
            </a:lvl5pPr>
            <a:lvl6pPr marL="457200" algn="ctr" rtl="0" fontAlgn="base">
              <a:spcBef>
                <a:spcPct val="0"/>
              </a:spcBef>
              <a:spcAft>
                <a:spcPct val="0"/>
              </a:spcAft>
              <a:defRPr sz="3600">
                <a:solidFill>
                  <a:schemeClr val="tx2"/>
                </a:solidFill>
                <a:latin typeface="Calibri" panose="020F0502020204030204" pitchFamily="34" charset="0"/>
              </a:defRPr>
            </a:lvl6pPr>
            <a:lvl7pPr marL="914400" algn="ctr" rtl="0" fontAlgn="base">
              <a:spcBef>
                <a:spcPct val="0"/>
              </a:spcBef>
              <a:spcAft>
                <a:spcPct val="0"/>
              </a:spcAft>
              <a:defRPr sz="3600">
                <a:solidFill>
                  <a:schemeClr val="tx2"/>
                </a:solidFill>
                <a:latin typeface="Calibri" panose="020F0502020204030204" pitchFamily="34" charset="0"/>
              </a:defRPr>
            </a:lvl7pPr>
            <a:lvl8pPr marL="1371600" algn="ctr" rtl="0" fontAlgn="base">
              <a:spcBef>
                <a:spcPct val="0"/>
              </a:spcBef>
              <a:spcAft>
                <a:spcPct val="0"/>
              </a:spcAft>
              <a:defRPr sz="3600">
                <a:solidFill>
                  <a:schemeClr val="tx2"/>
                </a:solidFill>
                <a:latin typeface="Calibri" panose="020F0502020204030204" pitchFamily="34" charset="0"/>
              </a:defRPr>
            </a:lvl8pPr>
            <a:lvl9pPr marL="1828800" algn="ctr" rtl="0" fontAlgn="base">
              <a:spcBef>
                <a:spcPct val="0"/>
              </a:spcBef>
              <a:spcAft>
                <a:spcPct val="0"/>
              </a:spcAft>
              <a:defRPr sz="3600">
                <a:solidFill>
                  <a:schemeClr val="tx2"/>
                </a:solidFill>
                <a:latin typeface="Calibri" panose="020F0502020204030204" pitchFamily="34" charset="0"/>
              </a:defRPr>
            </a:lvl9pPr>
          </a:lstStyle>
          <a:p>
            <a:pPr eaLnBrk="1" hangingPunct="1">
              <a:defRPr/>
            </a:pPr>
            <a:r>
              <a:rPr lang="fr-FR" altLang="en-US" sz="3200" b="1" dirty="0">
                <a:solidFill>
                  <a:schemeClr val="accent2"/>
                </a:solidFill>
                <a:latin typeface="Franklin Gothic Medium Cond" panose="020B0606030402020204" pitchFamily="34" charset="0"/>
              </a:rPr>
              <a:t>Regroupement des interventions dans LiST</a:t>
            </a:r>
          </a:p>
        </p:txBody>
      </p:sp>
      <p:pic>
        <p:nvPicPr>
          <p:cNvPr id="5" name="Image 4">
            <a:extLst>
              <a:ext uri="{FF2B5EF4-FFF2-40B4-BE49-F238E27FC236}">
                <a16:creationId xmlns:a16="http://schemas.microsoft.com/office/drawing/2014/main" id="{0244144E-7D19-4E1D-9670-DE036B375508}"/>
              </a:ext>
            </a:extLst>
          </p:cNvPr>
          <p:cNvPicPr>
            <a:picLocks noChangeAspect="1"/>
          </p:cNvPicPr>
          <p:nvPr/>
        </p:nvPicPr>
        <p:blipFill rotWithShape="1">
          <a:blip r:embed="rId3">
            <a:extLst>
              <a:ext uri="{28A0092B-C50C-407E-A947-70E740481C1C}">
                <a14:useLocalDpi xmlns:a14="http://schemas.microsoft.com/office/drawing/2010/main" val="0"/>
              </a:ext>
            </a:extLst>
          </a:blip>
          <a:srcRect b="56596"/>
          <a:stretch/>
        </p:blipFill>
        <p:spPr>
          <a:xfrm>
            <a:off x="1591376" y="4566777"/>
            <a:ext cx="8993407" cy="2194560"/>
          </a:xfrm>
          <a:prstGeom prst="rect">
            <a:avLst/>
          </a:prstGeom>
        </p:spPr>
      </p:pic>
      <p:graphicFrame>
        <p:nvGraphicFramePr>
          <p:cNvPr id="4" name="Diagram 3"/>
          <p:cNvGraphicFramePr/>
          <p:nvPr/>
        </p:nvGraphicFramePr>
        <p:xfrm>
          <a:off x="2514452" y="950040"/>
          <a:ext cx="7305967" cy="431333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733600790"/>
      </p:ext>
    </p:extLst>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itle 1"/>
          <p:cNvSpPr>
            <a:spLocks noGrp="1"/>
          </p:cNvSpPr>
          <p:nvPr>
            <p:ph type="title"/>
          </p:nvPr>
        </p:nvSpPr>
        <p:spPr/>
        <p:txBody>
          <a:bodyPr>
            <a:normAutofit/>
          </a:bodyPr>
          <a:lstStyle/>
          <a:p>
            <a:r>
              <a:rPr lang="fr-FR" altLang="en-US" sz="3200" b="1" dirty="0">
                <a:solidFill>
                  <a:schemeClr val="accent2"/>
                </a:solidFill>
              </a:rPr>
              <a:t>Hypothèses</a:t>
            </a:r>
          </a:p>
        </p:txBody>
      </p:sp>
      <p:sp>
        <p:nvSpPr>
          <p:cNvPr id="101379" name="Content Placeholder 2"/>
          <p:cNvSpPr>
            <a:spLocks noGrp="1"/>
          </p:cNvSpPr>
          <p:nvPr>
            <p:ph idx="1"/>
          </p:nvPr>
        </p:nvSpPr>
        <p:spPr>
          <a:xfrm>
            <a:off x="838200" y="1825625"/>
            <a:ext cx="11226800" cy="3588204"/>
          </a:xfrm>
        </p:spPr>
        <p:txBody>
          <a:bodyPr>
            <a:normAutofit/>
          </a:bodyPr>
          <a:lstStyle/>
          <a:p>
            <a:pPr marL="863600" lvl="1">
              <a:spcBef>
                <a:spcPct val="0"/>
              </a:spcBef>
              <a:spcAft>
                <a:spcPts val="1200"/>
              </a:spcAft>
            </a:pPr>
            <a:r>
              <a:rPr lang="fr-FR" altLang="en-US" dirty="0"/>
              <a:t>Les taux de mortalité et la structure des causes de décès ne changent pas de façon « dynamique »</a:t>
            </a:r>
          </a:p>
          <a:p>
            <a:pPr marL="863600" lvl="1">
              <a:spcBef>
                <a:spcPct val="0"/>
              </a:spcBef>
              <a:spcAft>
                <a:spcPts val="1200"/>
              </a:spcAft>
            </a:pPr>
            <a:r>
              <a:rPr lang="fr-FR" altLang="en-US" dirty="0"/>
              <a:t>Changements dans la mortalité et causes de décès sont produits par changements dans la couverture des interventions</a:t>
            </a:r>
          </a:p>
          <a:p>
            <a:pPr marL="863600" lvl="1">
              <a:spcBef>
                <a:spcPct val="0"/>
              </a:spcBef>
              <a:spcAft>
                <a:spcPts val="1200"/>
              </a:spcAft>
            </a:pPr>
            <a:r>
              <a:rPr lang="fr-FR" altLang="en-US" dirty="0"/>
              <a:t>Changements liés aux facteurs lointains affectent la mortalité par le biais de la réduction des facteurs de risques proches ou changement dans la couverture des interventions</a:t>
            </a:r>
          </a:p>
        </p:txBody>
      </p:sp>
    </p:spTree>
    <p:extLst>
      <p:ext uri="{BB962C8B-B14F-4D97-AF65-F5344CB8AC3E}">
        <p14:creationId xmlns:p14="http://schemas.microsoft.com/office/powerpoint/2010/main" val="29237362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CA" sz="3200" b="1" dirty="0">
                <a:solidFill>
                  <a:schemeClr val="accent2"/>
                </a:solidFill>
              </a:rPr>
              <a:t>Fonctionnalités additionnels de LiST</a:t>
            </a:r>
          </a:p>
        </p:txBody>
      </p:sp>
      <p:sp>
        <p:nvSpPr>
          <p:cNvPr id="3" name="Content Placeholder 2"/>
          <p:cNvSpPr>
            <a:spLocks noGrp="1"/>
          </p:cNvSpPr>
          <p:nvPr>
            <p:ph idx="1"/>
          </p:nvPr>
        </p:nvSpPr>
        <p:spPr/>
        <p:txBody>
          <a:bodyPr>
            <a:normAutofit/>
          </a:bodyPr>
          <a:lstStyle/>
          <a:p>
            <a:r>
              <a:rPr lang="fr-CA" dirty="0"/>
              <a:t>Opportunités manquées</a:t>
            </a:r>
            <a:r>
              <a:rPr lang="fr-CA" dirty="0">
                <a:solidFill>
                  <a:srgbClr val="7CB138"/>
                </a:solidFill>
              </a:rPr>
              <a:t>*</a:t>
            </a:r>
          </a:p>
          <a:p>
            <a:r>
              <a:rPr lang="fr-CA" dirty="0"/>
              <a:t>Outil d’équité</a:t>
            </a:r>
            <a:r>
              <a:rPr lang="fr-CA" dirty="0">
                <a:solidFill>
                  <a:srgbClr val="7CB138"/>
                </a:solidFill>
              </a:rPr>
              <a:t>*</a:t>
            </a:r>
          </a:p>
          <a:p>
            <a:r>
              <a:rPr lang="fr-CA" dirty="0"/>
              <a:t>Assistant sous-national</a:t>
            </a:r>
            <a:r>
              <a:rPr lang="fr-CA" dirty="0">
                <a:solidFill>
                  <a:srgbClr val="7CB138"/>
                </a:solidFill>
              </a:rPr>
              <a:t>*</a:t>
            </a:r>
          </a:p>
          <a:p>
            <a:r>
              <a:rPr lang="fr-CA" dirty="0"/>
              <a:t>LiST </a:t>
            </a:r>
            <a:r>
              <a:rPr lang="fr-CA" dirty="0" err="1"/>
              <a:t>costing</a:t>
            </a:r>
            <a:endParaRPr lang="fr-CA" dirty="0"/>
          </a:p>
          <a:p>
            <a:r>
              <a:rPr lang="fr-CA" dirty="0"/>
              <a:t>Analyse d’incertitude</a:t>
            </a:r>
          </a:p>
          <a:p>
            <a:pPr marL="0" indent="0">
              <a:buNone/>
            </a:pPr>
            <a:endParaRPr lang="fr-CA" dirty="0"/>
          </a:p>
          <a:p>
            <a:pPr marL="0" indent="0">
              <a:buNone/>
            </a:pPr>
            <a:r>
              <a:rPr lang="fr-CA" dirty="0">
                <a:solidFill>
                  <a:srgbClr val="7CB138"/>
                </a:solidFill>
              </a:rPr>
              <a:t>*webinaires préenregistrés disponibles sur le site web LiST</a:t>
            </a:r>
            <a:endParaRPr lang="fr-CA" dirty="0"/>
          </a:p>
        </p:txBody>
      </p:sp>
    </p:spTree>
    <p:extLst>
      <p:ext uri="{BB962C8B-B14F-4D97-AF65-F5344CB8AC3E}">
        <p14:creationId xmlns:p14="http://schemas.microsoft.com/office/powerpoint/2010/main" val="11092735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2152651" y="111126"/>
            <a:ext cx="8548687" cy="868363"/>
          </a:xfrm>
        </p:spPr>
        <p:txBody>
          <a:bodyPr>
            <a:normAutofit/>
          </a:bodyPr>
          <a:lstStyle/>
          <a:p>
            <a:r>
              <a:rPr lang="en-GB" altLang="en-US" sz="3200" b="1" dirty="0">
                <a:solidFill>
                  <a:schemeClr val="accent2"/>
                </a:solidFill>
              </a:rPr>
              <a:t>Etudes de validation</a:t>
            </a:r>
            <a:endParaRPr lang="en-US" altLang="en-US" sz="3200" b="1" dirty="0">
              <a:solidFill>
                <a:schemeClr val="accent2"/>
              </a:solidFill>
            </a:endParaRPr>
          </a:p>
        </p:txBody>
      </p:sp>
      <p:pic>
        <p:nvPicPr>
          <p:cNvPr id="3686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0501" y="979489"/>
            <a:ext cx="6735763" cy="489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1"/>
          <p:cNvSpPr txBox="1">
            <a:spLocks noChangeArrowheads="1"/>
          </p:cNvSpPr>
          <p:nvPr/>
        </p:nvSpPr>
        <p:spPr bwMode="auto">
          <a:xfrm>
            <a:off x="1847851" y="6035676"/>
            <a:ext cx="4792899"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chemeClr val="accent2"/>
              </a:buClr>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Clr>
                <a:srgbClr val="788895"/>
              </a:buClr>
              <a:buFont typeface="Wingdings" panose="05000000000000000000" pitchFamily="2" charset="2"/>
              <a:buChar char="§"/>
              <a:defRPr sz="2800">
                <a:solidFill>
                  <a:schemeClr val="tx1"/>
                </a:solidFill>
                <a:latin typeface="Calibri" panose="020F0502020204030204" pitchFamily="34" charset="0"/>
              </a:defRPr>
            </a:lvl2pPr>
            <a:lvl3pPr marL="1143000" indent="-228600">
              <a:spcBef>
                <a:spcPct val="20000"/>
              </a:spcBef>
              <a:buClr>
                <a:srgbClr val="007200"/>
              </a:buClr>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Clr>
                <a:srgbClr val="788895"/>
              </a:buClr>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Clr>
                <a:srgbClr val="788895"/>
              </a:buClr>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Clr>
                <a:srgbClr val="788895"/>
              </a:buClr>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Clr>
                <a:srgbClr val="788895"/>
              </a:buClr>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Clr>
                <a:srgbClr val="788895"/>
              </a:buClr>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ClrTx/>
              <a:buFontTx/>
              <a:buNone/>
            </a:pPr>
            <a:r>
              <a:rPr lang="en-US" altLang="en-US" sz="1100" dirty="0" err="1">
                <a:latin typeface="Arial" panose="020B0604020202020204" pitchFamily="34" charset="0"/>
              </a:rPr>
              <a:t>Amouzou</a:t>
            </a:r>
            <a:r>
              <a:rPr lang="en-US" altLang="en-US" sz="1100" dirty="0">
                <a:latin typeface="Arial" panose="020B0604020202020204" pitchFamily="34" charset="0"/>
              </a:rPr>
              <a:t> A, Richard S, </a:t>
            </a:r>
            <a:r>
              <a:rPr lang="en-US" altLang="en-US" sz="1100" dirty="0" err="1">
                <a:latin typeface="Arial" panose="020B0604020202020204" pitchFamily="34" charset="0"/>
              </a:rPr>
              <a:t>Friberg</a:t>
            </a:r>
            <a:r>
              <a:rPr lang="en-US" altLang="en-US" sz="1100" dirty="0">
                <a:latin typeface="Arial" panose="020B0604020202020204" pitchFamily="34" charset="0"/>
              </a:rPr>
              <a:t> I, Bryce J, </a:t>
            </a:r>
            <a:r>
              <a:rPr lang="en-US" altLang="en-US" sz="1100" dirty="0" err="1">
                <a:latin typeface="Arial" panose="020B0604020202020204" pitchFamily="34" charset="0"/>
              </a:rPr>
              <a:t>Baqui</a:t>
            </a:r>
            <a:r>
              <a:rPr lang="en-US" altLang="en-US" sz="1100" dirty="0">
                <a:latin typeface="Arial" panose="020B0604020202020204" pitchFamily="34" charset="0"/>
              </a:rPr>
              <a:t> A, </a:t>
            </a:r>
            <a:r>
              <a:rPr lang="en-US" altLang="en-US" sz="1100" dirty="0" err="1">
                <a:latin typeface="Arial" panose="020B0604020202020204" pitchFamily="34" charset="0"/>
              </a:rPr>
              <a:t>Arifeen</a:t>
            </a:r>
            <a:r>
              <a:rPr lang="en-US" altLang="en-US" sz="1100" dirty="0">
                <a:latin typeface="Arial" panose="020B0604020202020204" pitchFamily="34" charset="0"/>
              </a:rPr>
              <a:t> S, Walker N. How well does LiST capture mortality by wealth quintile? a comparison of measured versus modelled mortality rates among children under-five in Bangladesh. </a:t>
            </a:r>
            <a:r>
              <a:rPr lang="en-US" altLang="en-US" sz="1100" i="1" dirty="0" err="1">
                <a:latin typeface="Arial" panose="020B0604020202020204" pitchFamily="34" charset="0"/>
              </a:rPr>
              <a:t>Int</a:t>
            </a:r>
            <a:r>
              <a:rPr lang="en-US" altLang="en-US" sz="1100" i="1" dirty="0">
                <a:latin typeface="Arial" panose="020B0604020202020204" pitchFamily="34" charset="0"/>
              </a:rPr>
              <a:t> J </a:t>
            </a:r>
            <a:r>
              <a:rPr lang="en-US" altLang="en-US" sz="1100" i="1" dirty="0" err="1">
                <a:latin typeface="Arial" panose="020B0604020202020204" pitchFamily="34" charset="0"/>
              </a:rPr>
              <a:t>Epidemiol</a:t>
            </a:r>
            <a:r>
              <a:rPr lang="en-US" altLang="en-US" sz="1100" dirty="0">
                <a:latin typeface="Arial" panose="020B0604020202020204" pitchFamily="34" charset="0"/>
              </a:rPr>
              <a:t>. 2010;39 </a:t>
            </a:r>
            <a:r>
              <a:rPr lang="en-US" altLang="en-US" sz="1100" dirty="0" err="1">
                <a:latin typeface="Arial" panose="020B0604020202020204" pitchFamily="34" charset="0"/>
              </a:rPr>
              <a:t>Suppl</a:t>
            </a:r>
            <a:r>
              <a:rPr lang="en-US" altLang="en-US" sz="1100" dirty="0">
                <a:latin typeface="Arial" panose="020B0604020202020204" pitchFamily="34" charset="0"/>
              </a:rPr>
              <a:t> 1:I186–92</a:t>
            </a:r>
          </a:p>
        </p:txBody>
      </p:sp>
    </p:spTree>
    <p:extLst>
      <p:ext uri="{BB962C8B-B14F-4D97-AF65-F5344CB8AC3E}">
        <p14:creationId xmlns:p14="http://schemas.microsoft.com/office/powerpoint/2010/main" val="42349567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Rectangle 63"/>
          <p:cNvSpPr/>
          <p:nvPr/>
        </p:nvSpPr>
        <p:spPr>
          <a:xfrm>
            <a:off x="9889932" y="6096051"/>
            <a:ext cx="2302068" cy="76194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normAutofit/>
          </a:bodyPr>
          <a:lstStyle/>
          <a:p>
            <a:r>
              <a:rPr lang="fr-CA" sz="3200" b="1" dirty="0">
                <a:solidFill>
                  <a:schemeClr val="accent2"/>
                </a:solidFill>
              </a:rPr>
              <a:t>Qui a utilisé LiST?</a:t>
            </a:r>
          </a:p>
        </p:txBody>
      </p:sp>
      <p:grpSp>
        <p:nvGrpSpPr>
          <p:cNvPr id="31" name="Group 30"/>
          <p:cNvGrpSpPr/>
          <p:nvPr/>
        </p:nvGrpSpPr>
        <p:grpSpPr>
          <a:xfrm>
            <a:off x="3840751" y="1437656"/>
            <a:ext cx="4342993" cy="2711250"/>
            <a:chOff x="7715125" y="116790"/>
            <a:chExt cx="4342993" cy="2711250"/>
          </a:xfrm>
        </p:grpSpPr>
        <p:pic>
          <p:nvPicPr>
            <p:cNvPr id="10" name="Picture 1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766194" y="1477674"/>
              <a:ext cx="1221559" cy="1221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916813" y="579421"/>
              <a:ext cx="921461" cy="921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3"/>
            <p:cNvPicPr>
              <a:picLocks noChangeAspect="1"/>
            </p:cNvPicPr>
            <p:nvPr/>
          </p:nvPicPr>
          <p:blipFill rotWithShape="1">
            <a:blip r:embed="rId5">
              <a:extLst>
                <a:ext uri="{28A0092B-C50C-407E-A947-70E740481C1C}">
                  <a14:useLocalDpi xmlns:a14="http://schemas.microsoft.com/office/drawing/2010/main" val="0"/>
                </a:ext>
              </a:extLst>
            </a:blip>
            <a:srcRect t="14309"/>
            <a:stretch/>
          </p:blipFill>
          <p:spPr bwMode="auto">
            <a:xfrm>
              <a:off x="7715125" y="739666"/>
              <a:ext cx="2323577" cy="1037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4" descr="http://i0.wp.com/wtcutah.com/wp-content/uploads/2014/09/world-bank-logo.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308312" y="1897697"/>
              <a:ext cx="2089263" cy="63719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2"/>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9897622" y="717349"/>
              <a:ext cx="954135" cy="954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ounded Rectangle 20"/>
            <p:cNvSpPr/>
            <p:nvPr/>
          </p:nvSpPr>
          <p:spPr>
            <a:xfrm>
              <a:off x="7792720" y="116790"/>
              <a:ext cx="4265398" cy="2711250"/>
            </a:xfrm>
            <a:prstGeom prst="roundRect">
              <a:avLst>
                <a:gd name="adj" fmla="val 9171"/>
              </a:avLst>
            </a:prstGeom>
            <a:noFill/>
            <a:ln w="28575">
              <a:solidFill>
                <a:srgbClr val="005288"/>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CA" sz="2000" dirty="0">
                  <a:solidFill>
                    <a:srgbClr val="005288"/>
                  </a:solidFill>
                  <a:latin typeface="Franklin Gothic Medium Cond" panose="020B0606030402020204" pitchFamily="34" charset="0"/>
                </a:rPr>
                <a:t>Organisations internationales</a:t>
              </a:r>
            </a:p>
          </p:txBody>
        </p:sp>
      </p:grpSp>
      <p:grpSp>
        <p:nvGrpSpPr>
          <p:cNvPr id="33" name="Group 32"/>
          <p:cNvGrpSpPr/>
          <p:nvPr/>
        </p:nvGrpSpPr>
        <p:grpSpPr>
          <a:xfrm>
            <a:off x="604044" y="3855758"/>
            <a:ext cx="3049290" cy="2398673"/>
            <a:chOff x="-12732" y="4431114"/>
            <a:chExt cx="3049290" cy="2398673"/>
          </a:xfrm>
        </p:grpSpPr>
        <p:pic>
          <p:nvPicPr>
            <p:cNvPr id="6" name="Picture 6"/>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495228" y="5526693"/>
              <a:ext cx="1385838" cy="1144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7"/>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295813" y="5933122"/>
              <a:ext cx="1073869" cy="738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ounded Rectangle 21"/>
            <p:cNvSpPr/>
            <p:nvPr/>
          </p:nvSpPr>
          <p:spPr>
            <a:xfrm>
              <a:off x="-12732" y="4431114"/>
              <a:ext cx="3049290" cy="2398673"/>
            </a:xfrm>
            <a:prstGeom prst="roundRect">
              <a:avLst>
                <a:gd name="adj" fmla="val 9171"/>
              </a:avLst>
            </a:prstGeom>
            <a:noFill/>
            <a:ln w="28575">
              <a:solidFill>
                <a:srgbClr val="005288"/>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CA" sz="2000" dirty="0">
                  <a:solidFill>
                    <a:srgbClr val="005288"/>
                  </a:solidFill>
                  <a:latin typeface="Franklin Gothic Medium Cond" panose="020B0606030402020204" pitchFamily="34" charset="0"/>
                </a:rPr>
                <a:t>Agences d’aide au développement</a:t>
              </a:r>
            </a:p>
          </p:txBody>
        </p:sp>
        <p:pic>
          <p:nvPicPr>
            <p:cNvPr id="23" name="Picture 2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12944" y="5384153"/>
              <a:ext cx="1475766" cy="416152"/>
            </a:xfrm>
            <a:prstGeom prst="rect">
              <a:avLst/>
            </a:prstGeom>
          </p:spPr>
        </p:pic>
      </p:grpSp>
      <p:grpSp>
        <p:nvGrpSpPr>
          <p:cNvPr id="30" name="Group 29"/>
          <p:cNvGrpSpPr/>
          <p:nvPr/>
        </p:nvGrpSpPr>
        <p:grpSpPr>
          <a:xfrm>
            <a:off x="8427143" y="1588821"/>
            <a:ext cx="3128431" cy="2398673"/>
            <a:chOff x="3191089" y="2141606"/>
            <a:chExt cx="3128431" cy="2398673"/>
          </a:xfrm>
        </p:grpSpPr>
        <p:pic>
          <p:nvPicPr>
            <p:cNvPr id="9" name="Picture 10"/>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219975" y="2517018"/>
              <a:ext cx="1864033" cy="415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5"/>
            <p:cNvPicPr>
              <a:picLocks noChangeAspect="1"/>
            </p:cNvPicPr>
            <p:nvPr/>
          </p:nvPicPr>
          <p:blipFill rotWithShape="1">
            <a:blip r:embed="rId12">
              <a:extLst>
                <a:ext uri="{28A0092B-C50C-407E-A947-70E740481C1C}">
                  <a14:useLocalDpi xmlns:a14="http://schemas.microsoft.com/office/drawing/2010/main" val="0"/>
                </a:ext>
              </a:extLst>
            </a:blip>
            <a:srcRect t="18196" b="19408"/>
            <a:stretch/>
          </p:blipFill>
          <p:spPr bwMode="auto">
            <a:xfrm>
              <a:off x="4863757" y="3736324"/>
              <a:ext cx="955328" cy="593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6"/>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3205387" y="2916980"/>
              <a:ext cx="1634429" cy="718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8"/>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3313231" y="3600596"/>
              <a:ext cx="910533" cy="729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2" descr="https://www.jhpiego.org/wp-content/themes/jhpiego/images/jhpiego-logo.png"/>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116803" y="2932060"/>
              <a:ext cx="1071732" cy="441554"/>
            </a:xfrm>
            <a:prstGeom prst="rect">
              <a:avLst/>
            </a:prstGeom>
            <a:noFill/>
            <a:extLst>
              <a:ext uri="{909E8E84-426E-40DD-AFC4-6F175D3DCCD1}">
                <a14:hiddenFill xmlns:a14="http://schemas.microsoft.com/office/drawing/2010/main">
                  <a:solidFill>
                    <a:srgbClr val="FFFFFF"/>
                  </a:solidFill>
                </a14:hiddenFill>
              </a:ext>
            </a:extLst>
          </p:spPr>
        </p:pic>
        <p:sp>
          <p:nvSpPr>
            <p:cNvPr id="24" name="Rounded Rectangle 23"/>
            <p:cNvSpPr/>
            <p:nvPr/>
          </p:nvSpPr>
          <p:spPr>
            <a:xfrm>
              <a:off x="3191089" y="2141606"/>
              <a:ext cx="3128431" cy="2398673"/>
            </a:xfrm>
            <a:prstGeom prst="roundRect">
              <a:avLst>
                <a:gd name="adj" fmla="val 9171"/>
              </a:avLst>
            </a:prstGeom>
            <a:noFill/>
            <a:ln w="28575">
              <a:solidFill>
                <a:srgbClr val="005288"/>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CA" sz="2000" dirty="0">
                  <a:solidFill>
                    <a:srgbClr val="005288"/>
                  </a:solidFill>
                  <a:latin typeface="Franklin Gothic Medium Cond" panose="020B0606030402020204" pitchFamily="34" charset="0"/>
                </a:rPr>
                <a:t>ONG</a:t>
              </a:r>
            </a:p>
          </p:txBody>
        </p:sp>
      </p:grpSp>
      <p:grpSp>
        <p:nvGrpSpPr>
          <p:cNvPr id="32" name="Group 31"/>
          <p:cNvGrpSpPr/>
          <p:nvPr/>
        </p:nvGrpSpPr>
        <p:grpSpPr>
          <a:xfrm>
            <a:off x="8300275" y="4134761"/>
            <a:ext cx="3372071" cy="2180375"/>
            <a:chOff x="8785033" y="4643225"/>
            <a:chExt cx="3372071" cy="2180375"/>
          </a:xfrm>
        </p:grpSpPr>
        <p:sp>
          <p:nvSpPr>
            <p:cNvPr id="25" name="Rounded Rectangle 24"/>
            <p:cNvSpPr/>
            <p:nvPr/>
          </p:nvSpPr>
          <p:spPr>
            <a:xfrm>
              <a:off x="8785033" y="4643225"/>
              <a:ext cx="3372071" cy="2180375"/>
            </a:xfrm>
            <a:prstGeom prst="roundRect">
              <a:avLst>
                <a:gd name="adj" fmla="val 9171"/>
              </a:avLst>
            </a:prstGeom>
            <a:solidFill>
              <a:schemeClr val="bg1"/>
            </a:solidFill>
            <a:ln w="28575">
              <a:solidFill>
                <a:srgbClr val="005288"/>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CA" sz="2000" dirty="0">
                  <a:solidFill>
                    <a:srgbClr val="005288"/>
                  </a:solidFill>
                  <a:latin typeface="Franklin Gothic Medium Cond" panose="020B0606030402020204" pitchFamily="34" charset="0"/>
                </a:rPr>
                <a:t>Institutions académiques</a:t>
              </a:r>
            </a:p>
          </p:txBody>
        </p:sp>
        <p:pic>
          <p:nvPicPr>
            <p:cNvPr id="27" name="Picture 26"/>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8788910" y="4940574"/>
              <a:ext cx="2232000" cy="1012605"/>
            </a:xfrm>
            <a:prstGeom prst="rect">
              <a:avLst/>
            </a:prstGeom>
          </p:spPr>
        </p:pic>
        <p:pic>
          <p:nvPicPr>
            <p:cNvPr id="20" name="Picture 6" descr="https://customers.microsoft.com/Assets/2faf3b8f-b202-e411-bef3-acdc0af5c1c4/Aga%20Khan%20University%20Hospital.jpg"/>
            <p:cNvPicPr>
              <a:picLocks noChangeAspect="1" noChangeArrowheads="1"/>
            </p:cNvPicPr>
            <p:nvPr/>
          </p:nvPicPr>
          <p:blipFill>
            <a:blip r:embed="rId17" cstate="print">
              <a:extLst>
                <a:ext uri="{28A0092B-C50C-407E-A947-70E740481C1C}">
                  <a14:useLocalDpi xmlns:a14="http://schemas.microsoft.com/office/drawing/2010/main" val="0"/>
                </a:ext>
              </a:extLst>
            </a:blip>
            <a:srcRect/>
            <a:stretch>
              <a:fillRect/>
            </a:stretch>
          </p:blipFill>
          <p:spPr bwMode="auto">
            <a:xfrm>
              <a:off x="8907919" y="5992230"/>
              <a:ext cx="1466771" cy="721280"/>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10438751" y="5953759"/>
              <a:ext cx="1644788" cy="759751"/>
            </a:xfrm>
            <a:prstGeom prst="rect">
              <a:avLst/>
            </a:prstGeom>
            <a:solidFill>
              <a:schemeClr val="bg1"/>
            </a:solidFill>
          </p:spPr>
        </p:pic>
      </p:grpSp>
      <p:grpSp>
        <p:nvGrpSpPr>
          <p:cNvPr id="34" name="Group 33"/>
          <p:cNvGrpSpPr/>
          <p:nvPr/>
        </p:nvGrpSpPr>
        <p:grpSpPr>
          <a:xfrm>
            <a:off x="625583" y="1590268"/>
            <a:ext cx="3111951" cy="2140067"/>
            <a:chOff x="79138" y="2206136"/>
            <a:chExt cx="3111951" cy="2140067"/>
          </a:xfrm>
        </p:grpSpPr>
        <p:pic>
          <p:nvPicPr>
            <p:cNvPr id="5" name="Picture 5"/>
            <p:cNvPicPr>
              <a:picLocks noChangeAspect="1"/>
            </p:cNvPicPr>
            <p:nvPr/>
          </p:nvPicPr>
          <p:blipFill>
            <a:blip r:embed="rId19">
              <a:extLst>
                <a:ext uri="{28A0092B-C50C-407E-A947-70E740481C1C}">
                  <a14:useLocalDpi xmlns:a14="http://schemas.microsoft.com/office/drawing/2010/main" val="0"/>
                </a:ext>
              </a:extLst>
            </a:blip>
            <a:srcRect/>
            <a:stretch>
              <a:fillRect/>
            </a:stretch>
          </p:blipFill>
          <p:spPr bwMode="auto">
            <a:xfrm>
              <a:off x="1870497" y="2644766"/>
              <a:ext cx="1320592" cy="1320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p:cNvPicPr>
              <a:picLocks noChangeAspect="1"/>
            </p:cNvPicPr>
            <p:nvPr/>
          </p:nvPicPr>
          <p:blipFill rotWithShape="1">
            <a:blip r:embed="rId20">
              <a:extLst>
                <a:ext uri="{28A0092B-C50C-407E-A947-70E740481C1C}">
                  <a14:useLocalDpi xmlns:a14="http://schemas.microsoft.com/office/drawing/2010/main" val="0"/>
                </a:ext>
              </a:extLst>
            </a:blip>
            <a:srcRect t="30998" b="32209"/>
            <a:stretch/>
          </p:blipFill>
          <p:spPr bwMode="auto">
            <a:xfrm>
              <a:off x="150704" y="2987826"/>
              <a:ext cx="1671064" cy="614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ounded Rectangle 2"/>
            <p:cNvSpPr/>
            <p:nvPr/>
          </p:nvSpPr>
          <p:spPr>
            <a:xfrm>
              <a:off x="79138" y="2206136"/>
              <a:ext cx="3028307" cy="2140067"/>
            </a:xfrm>
            <a:prstGeom prst="roundRect">
              <a:avLst>
                <a:gd name="adj" fmla="val 9171"/>
              </a:avLst>
            </a:prstGeom>
            <a:noFill/>
            <a:ln w="28575">
              <a:solidFill>
                <a:srgbClr val="005288"/>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CA" sz="2000" dirty="0">
                  <a:solidFill>
                    <a:srgbClr val="005288"/>
                  </a:solidFill>
                  <a:latin typeface="Franklin Gothic Medium Cond" panose="020B0606030402020204" pitchFamily="34" charset="0"/>
                </a:rPr>
                <a:t>Bailleurs de fonds</a:t>
              </a:r>
            </a:p>
          </p:txBody>
        </p:sp>
        <p:pic>
          <p:nvPicPr>
            <p:cNvPr id="28" name="Picture 27"/>
            <p:cNvPicPr>
              <a:picLocks noChangeAspect="1"/>
            </p:cNvPicPr>
            <p:nvPr/>
          </p:nvPicPr>
          <p:blipFill rotWithShape="1">
            <a:blip r:embed="rId21">
              <a:extLst>
                <a:ext uri="{28A0092B-C50C-407E-A947-70E740481C1C}">
                  <a14:useLocalDpi xmlns:a14="http://schemas.microsoft.com/office/drawing/2010/main" val="0"/>
                </a:ext>
              </a:extLst>
            </a:blip>
            <a:srcRect t="26482" b="28062"/>
            <a:stretch/>
          </p:blipFill>
          <p:spPr>
            <a:xfrm>
              <a:off x="197829" y="3840738"/>
              <a:ext cx="1672668" cy="431996"/>
            </a:xfrm>
            <a:prstGeom prst="rect">
              <a:avLst/>
            </a:prstGeom>
          </p:spPr>
        </p:pic>
      </p:grpSp>
      <p:grpSp>
        <p:nvGrpSpPr>
          <p:cNvPr id="63" name="Group 62"/>
          <p:cNvGrpSpPr/>
          <p:nvPr/>
        </p:nvGrpSpPr>
        <p:grpSpPr>
          <a:xfrm>
            <a:off x="3812413" y="4254113"/>
            <a:ext cx="4325009" cy="2023729"/>
            <a:chOff x="3811994" y="4072322"/>
            <a:chExt cx="4325009" cy="2023729"/>
          </a:xfrm>
        </p:grpSpPr>
        <p:grpSp>
          <p:nvGrpSpPr>
            <p:cNvPr id="62" name="Group 61"/>
            <p:cNvGrpSpPr/>
            <p:nvPr/>
          </p:nvGrpSpPr>
          <p:grpSpPr>
            <a:xfrm>
              <a:off x="3892006" y="4072322"/>
              <a:ext cx="4244997" cy="2023729"/>
              <a:chOff x="3892006" y="4072322"/>
              <a:chExt cx="4244997" cy="2023729"/>
            </a:xfrm>
          </p:grpSpPr>
          <p:sp>
            <p:nvSpPr>
              <p:cNvPr id="29" name="Rounded Rectangle 28"/>
              <p:cNvSpPr/>
              <p:nvPr/>
            </p:nvSpPr>
            <p:spPr>
              <a:xfrm>
                <a:off x="3941970" y="4072322"/>
                <a:ext cx="4195033" cy="2023330"/>
              </a:xfrm>
              <a:prstGeom prst="roundRect">
                <a:avLst>
                  <a:gd name="adj" fmla="val 9171"/>
                </a:avLst>
              </a:prstGeom>
              <a:noFill/>
              <a:ln w="28575">
                <a:solidFill>
                  <a:srgbClr val="005288"/>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CA" dirty="0">
                    <a:solidFill>
                      <a:srgbClr val="005288"/>
                    </a:solidFill>
                    <a:latin typeface="Franklin Gothic Medium Cond" panose="020B0606030402020204" pitchFamily="34" charset="0"/>
                  </a:rPr>
                  <a:t>Gouvernements</a:t>
                </a:r>
              </a:p>
            </p:txBody>
          </p:sp>
          <p:grpSp>
            <p:nvGrpSpPr>
              <p:cNvPr id="46" name="Group 45"/>
              <p:cNvGrpSpPr/>
              <p:nvPr/>
            </p:nvGrpSpPr>
            <p:grpSpPr>
              <a:xfrm>
                <a:off x="3892006" y="5422514"/>
                <a:ext cx="1116810" cy="673537"/>
                <a:chOff x="3697523" y="6269821"/>
                <a:chExt cx="1116810" cy="673537"/>
              </a:xfrm>
            </p:grpSpPr>
            <p:sp>
              <p:nvSpPr>
                <p:cNvPr id="36" name="TextBox 35"/>
                <p:cNvSpPr txBox="1"/>
                <p:nvPr/>
              </p:nvSpPr>
              <p:spPr>
                <a:xfrm>
                  <a:off x="3697523" y="6635581"/>
                  <a:ext cx="1116810" cy="307777"/>
                </a:xfrm>
                <a:prstGeom prst="rect">
                  <a:avLst/>
                </a:prstGeom>
                <a:noFill/>
              </p:spPr>
              <p:txBody>
                <a:bodyPr wrap="square" rtlCol="0">
                  <a:spAutoFit/>
                </a:bodyPr>
                <a:lstStyle/>
                <a:p>
                  <a:pPr algn="ctr"/>
                  <a:r>
                    <a:rPr lang="fr-CA" sz="1400" dirty="0" err="1">
                      <a:latin typeface="Franklin Gothic Book" panose="020B0503020102020204" pitchFamily="34" charset="0"/>
                    </a:rPr>
                    <a:t>India</a:t>
                  </a:r>
                  <a:endParaRPr lang="fr-CA" sz="1400" dirty="0">
                    <a:latin typeface="Franklin Gothic Book" panose="020B0503020102020204" pitchFamily="34" charset="0"/>
                  </a:endParaRPr>
                </a:p>
              </p:txBody>
            </p:sp>
            <p:pic>
              <p:nvPicPr>
                <p:cNvPr id="37" name="Picture 36"/>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3981694" y="6269821"/>
                  <a:ext cx="548468" cy="365760"/>
                </a:xfrm>
                <a:prstGeom prst="roundRect">
                  <a:avLst>
                    <a:gd name="adj" fmla="val 8594"/>
                  </a:avLst>
                </a:prstGeom>
                <a:solidFill>
                  <a:srgbClr val="FFFFFF">
                    <a:shade val="85000"/>
                  </a:srgbClr>
                </a:solidFill>
                <a:ln>
                  <a:noFill/>
                </a:ln>
                <a:effectLst/>
              </p:spPr>
            </p:pic>
          </p:grpSp>
          <p:grpSp>
            <p:nvGrpSpPr>
              <p:cNvPr id="48" name="Group 47"/>
              <p:cNvGrpSpPr/>
              <p:nvPr/>
            </p:nvGrpSpPr>
            <p:grpSpPr>
              <a:xfrm>
                <a:off x="4842120" y="5405561"/>
                <a:ext cx="1116810" cy="690490"/>
                <a:chOff x="2332438" y="6321398"/>
                <a:chExt cx="1116810" cy="690490"/>
              </a:xfrm>
            </p:grpSpPr>
            <p:pic>
              <p:nvPicPr>
                <p:cNvPr id="43" name="Picture 42"/>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2610565" y="6321398"/>
                  <a:ext cx="548468" cy="365760"/>
                </a:xfrm>
                <a:prstGeom prst="roundRect">
                  <a:avLst>
                    <a:gd name="adj" fmla="val 8594"/>
                  </a:avLst>
                </a:prstGeom>
                <a:solidFill>
                  <a:srgbClr val="FFFFFF">
                    <a:shade val="85000"/>
                  </a:srgbClr>
                </a:solidFill>
                <a:ln>
                  <a:noFill/>
                </a:ln>
                <a:effectLst/>
              </p:spPr>
            </p:pic>
            <p:sp>
              <p:nvSpPr>
                <p:cNvPr id="47" name="TextBox 46"/>
                <p:cNvSpPr txBox="1"/>
                <p:nvPr/>
              </p:nvSpPr>
              <p:spPr>
                <a:xfrm>
                  <a:off x="2332438" y="6704111"/>
                  <a:ext cx="1116810" cy="307777"/>
                </a:xfrm>
                <a:prstGeom prst="rect">
                  <a:avLst/>
                </a:prstGeom>
                <a:noFill/>
              </p:spPr>
              <p:txBody>
                <a:bodyPr wrap="square" rtlCol="0">
                  <a:spAutoFit/>
                </a:bodyPr>
                <a:lstStyle/>
                <a:p>
                  <a:pPr algn="ctr"/>
                  <a:r>
                    <a:rPr lang="fr-CA" sz="1400" dirty="0" err="1">
                      <a:latin typeface="Franklin Gothic Book" panose="020B0503020102020204" pitchFamily="34" charset="0"/>
                    </a:rPr>
                    <a:t>Peru</a:t>
                  </a:r>
                  <a:endParaRPr lang="fr-CA" sz="1400" dirty="0">
                    <a:latin typeface="Franklin Gothic Book" panose="020B0503020102020204" pitchFamily="34" charset="0"/>
                  </a:endParaRPr>
                </a:p>
              </p:txBody>
            </p:sp>
          </p:grpSp>
          <p:grpSp>
            <p:nvGrpSpPr>
              <p:cNvPr id="50" name="Group 49"/>
              <p:cNvGrpSpPr/>
              <p:nvPr/>
            </p:nvGrpSpPr>
            <p:grpSpPr>
              <a:xfrm>
                <a:off x="5792234" y="5423966"/>
                <a:ext cx="1314368" cy="672085"/>
                <a:chOff x="769795" y="6294503"/>
                <a:chExt cx="1314368" cy="672085"/>
              </a:xfrm>
            </p:grpSpPr>
            <p:pic>
              <p:nvPicPr>
                <p:cNvPr id="38" name="Picture 37"/>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1149502" y="6294503"/>
                  <a:ext cx="548468" cy="365760"/>
                </a:xfrm>
                <a:prstGeom prst="roundRect">
                  <a:avLst>
                    <a:gd name="adj" fmla="val 8594"/>
                  </a:avLst>
                </a:prstGeom>
                <a:solidFill>
                  <a:srgbClr val="FFFFFF">
                    <a:shade val="85000"/>
                  </a:srgbClr>
                </a:solidFill>
                <a:ln>
                  <a:noFill/>
                </a:ln>
                <a:effectLst/>
              </p:spPr>
            </p:pic>
            <p:sp>
              <p:nvSpPr>
                <p:cNvPr id="49" name="TextBox 48"/>
                <p:cNvSpPr txBox="1"/>
                <p:nvPr/>
              </p:nvSpPr>
              <p:spPr>
                <a:xfrm>
                  <a:off x="769795" y="6658811"/>
                  <a:ext cx="1314368" cy="307777"/>
                </a:xfrm>
                <a:prstGeom prst="rect">
                  <a:avLst/>
                </a:prstGeom>
                <a:noFill/>
              </p:spPr>
              <p:txBody>
                <a:bodyPr wrap="square" rtlCol="0">
                  <a:spAutoFit/>
                </a:bodyPr>
                <a:lstStyle/>
                <a:p>
                  <a:pPr algn="ctr"/>
                  <a:r>
                    <a:rPr lang="fr-CA" sz="1400" dirty="0">
                      <a:latin typeface="Franklin Gothic Book" panose="020B0503020102020204" pitchFamily="34" charset="0"/>
                    </a:rPr>
                    <a:t>Mozambique</a:t>
                  </a:r>
                </a:p>
              </p:txBody>
            </p:sp>
          </p:grpSp>
          <p:grpSp>
            <p:nvGrpSpPr>
              <p:cNvPr id="54" name="Group 53"/>
              <p:cNvGrpSpPr/>
              <p:nvPr/>
            </p:nvGrpSpPr>
            <p:grpSpPr>
              <a:xfrm>
                <a:off x="6939907" y="5416957"/>
                <a:ext cx="1116810" cy="679094"/>
                <a:chOff x="-184245" y="6048455"/>
                <a:chExt cx="1116810" cy="679094"/>
              </a:xfrm>
            </p:grpSpPr>
            <p:pic>
              <p:nvPicPr>
                <p:cNvPr id="39" name="Picture 38"/>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105087" y="6048455"/>
                  <a:ext cx="548468" cy="365760"/>
                </a:xfrm>
                <a:prstGeom prst="roundRect">
                  <a:avLst>
                    <a:gd name="adj" fmla="val 8594"/>
                  </a:avLst>
                </a:prstGeom>
                <a:solidFill>
                  <a:srgbClr val="FFFFFF">
                    <a:shade val="85000"/>
                  </a:srgbClr>
                </a:solidFill>
                <a:ln>
                  <a:noFill/>
                </a:ln>
                <a:effectLst/>
              </p:spPr>
            </p:pic>
            <p:sp>
              <p:nvSpPr>
                <p:cNvPr id="51" name="TextBox 50"/>
                <p:cNvSpPr txBox="1"/>
                <p:nvPr/>
              </p:nvSpPr>
              <p:spPr>
                <a:xfrm>
                  <a:off x="-184245" y="6419772"/>
                  <a:ext cx="1116810" cy="307777"/>
                </a:xfrm>
                <a:prstGeom prst="rect">
                  <a:avLst/>
                </a:prstGeom>
                <a:noFill/>
              </p:spPr>
              <p:txBody>
                <a:bodyPr wrap="square" rtlCol="0">
                  <a:spAutoFit/>
                </a:bodyPr>
                <a:lstStyle/>
                <a:p>
                  <a:pPr algn="ctr"/>
                  <a:r>
                    <a:rPr lang="fr-CA" sz="1400" dirty="0" err="1">
                      <a:latin typeface="Franklin Gothic Book" panose="020B0503020102020204" pitchFamily="34" charset="0"/>
                    </a:rPr>
                    <a:t>Tanzania</a:t>
                  </a:r>
                  <a:endParaRPr lang="fr-CA" sz="1400" dirty="0">
                    <a:latin typeface="Franklin Gothic Book" panose="020B0503020102020204" pitchFamily="34" charset="0"/>
                  </a:endParaRPr>
                </a:p>
              </p:txBody>
            </p:sp>
          </p:grpSp>
          <p:grpSp>
            <p:nvGrpSpPr>
              <p:cNvPr id="53" name="Group 52"/>
              <p:cNvGrpSpPr/>
              <p:nvPr/>
            </p:nvGrpSpPr>
            <p:grpSpPr>
              <a:xfrm>
                <a:off x="6909961" y="4558313"/>
                <a:ext cx="1116810" cy="673537"/>
                <a:chOff x="-171962" y="4859189"/>
                <a:chExt cx="1116810" cy="673537"/>
              </a:xfrm>
            </p:grpSpPr>
            <p:pic>
              <p:nvPicPr>
                <p:cNvPr id="42" name="Picture 41"/>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19630" y="4859189"/>
                  <a:ext cx="731520" cy="365760"/>
                </a:xfrm>
                <a:prstGeom prst="roundRect">
                  <a:avLst>
                    <a:gd name="adj" fmla="val 8594"/>
                  </a:avLst>
                </a:prstGeom>
                <a:solidFill>
                  <a:srgbClr val="FFFFFF">
                    <a:shade val="85000"/>
                  </a:srgbClr>
                </a:solidFill>
                <a:ln>
                  <a:noFill/>
                </a:ln>
                <a:effectLst/>
              </p:spPr>
            </p:pic>
            <p:sp>
              <p:nvSpPr>
                <p:cNvPr id="52" name="TextBox 51"/>
                <p:cNvSpPr txBox="1"/>
                <p:nvPr/>
              </p:nvSpPr>
              <p:spPr>
                <a:xfrm>
                  <a:off x="-171962" y="5224949"/>
                  <a:ext cx="1116810" cy="307777"/>
                </a:xfrm>
                <a:prstGeom prst="rect">
                  <a:avLst/>
                </a:prstGeom>
                <a:noFill/>
              </p:spPr>
              <p:txBody>
                <a:bodyPr wrap="square" rtlCol="0">
                  <a:spAutoFit/>
                </a:bodyPr>
                <a:lstStyle/>
                <a:p>
                  <a:pPr algn="ctr"/>
                  <a:r>
                    <a:rPr lang="fr-CA" sz="1400" dirty="0">
                      <a:latin typeface="Franklin Gothic Book" panose="020B0503020102020204" pitchFamily="34" charset="0"/>
                    </a:rPr>
                    <a:t>Nigeria</a:t>
                  </a:r>
                </a:p>
              </p:txBody>
            </p:sp>
          </p:grpSp>
          <p:grpSp>
            <p:nvGrpSpPr>
              <p:cNvPr id="56" name="Group 55"/>
              <p:cNvGrpSpPr/>
              <p:nvPr/>
            </p:nvGrpSpPr>
            <p:grpSpPr>
              <a:xfrm>
                <a:off x="5877306" y="4558313"/>
                <a:ext cx="1116810" cy="666105"/>
                <a:chOff x="4549555" y="6183888"/>
                <a:chExt cx="1116810" cy="666105"/>
              </a:xfrm>
            </p:grpSpPr>
            <p:pic>
              <p:nvPicPr>
                <p:cNvPr id="44" name="Picture 43"/>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4833726" y="6183888"/>
                  <a:ext cx="548468" cy="365760"/>
                </a:xfrm>
                <a:prstGeom prst="roundRect">
                  <a:avLst>
                    <a:gd name="adj" fmla="val 8594"/>
                  </a:avLst>
                </a:prstGeom>
                <a:solidFill>
                  <a:srgbClr val="FFFFFF">
                    <a:shade val="85000"/>
                  </a:srgbClr>
                </a:solidFill>
                <a:ln>
                  <a:noFill/>
                </a:ln>
                <a:effectLst/>
              </p:spPr>
            </p:pic>
            <p:sp>
              <p:nvSpPr>
                <p:cNvPr id="55" name="TextBox 54"/>
                <p:cNvSpPr txBox="1"/>
                <p:nvPr/>
              </p:nvSpPr>
              <p:spPr>
                <a:xfrm>
                  <a:off x="4549555" y="6542216"/>
                  <a:ext cx="1116810" cy="307777"/>
                </a:xfrm>
                <a:prstGeom prst="rect">
                  <a:avLst/>
                </a:prstGeom>
                <a:noFill/>
              </p:spPr>
              <p:txBody>
                <a:bodyPr wrap="square" rtlCol="0">
                  <a:spAutoFit/>
                </a:bodyPr>
                <a:lstStyle/>
                <a:p>
                  <a:pPr algn="ctr"/>
                  <a:r>
                    <a:rPr lang="fr-CA" sz="1400" dirty="0">
                      <a:latin typeface="Franklin Gothic Book" panose="020B0503020102020204" pitchFamily="34" charset="0"/>
                    </a:rPr>
                    <a:t>Mali</a:t>
                  </a:r>
                </a:p>
              </p:txBody>
            </p:sp>
          </p:grpSp>
          <p:grpSp>
            <p:nvGrpSpPr>
              <p:cNvPr id="59" name="Group 58"/>
              <p:cNvGrpSpPr/>
              <p:nvPr/>
            </p:nvGrpSpPr>
            <p:grpSpPr>
              <a:xfrm>
                <a:off x="4844650" y="4558313"/>
                <a:ext cx="1116810" cy="643183"/>
                <a:chOff x="5972873" y="5678215"/>
                <a:chExt cx="1116810" cy="643183"/>
              </a:xfrm>
            </p:grpSpPr>
            <p:pic>
              <p:nvPicPr>
                <p:cNvPr id="45" name="Picture 44"/>
                <p:cNvPicPr>
                  <a:picLocks noChangeAspect="1"/>
                </p:cNvPicPr>
                <p:nvPr/>
              </p:nvPicPr>
              <p:blipFill>
                <a:blip r:embed="rId28" cstate="print">
                  <a:extLst>
                    <a:ext uri="{28A0092B-C50C-407E-A947-70E740481C1C}">
                      <a14:useLocalDpi xmlns:a14="http://schemas.microsoft.com/office/drawing/2010/main" val="0"/>
                    </a:ext>
                  </a:extLst>
                </a:blip>
                <a:stretch>
                  <a:fillRect/>
                </a:stretch>
              </p:blipFill>
              <p:spPr>
                <a:xfrm>
                  <a:off x="6257044" y="5678215"/>
                  <a:ext cx="548468" cy="365760"/>
                </a:xfrm>
                <a:prstGeom prst="roundRect">
                  <a:avLst>
                    <a:gd name="adj" fmla="val 8594"/>
                  </a:avLst>
                </a:prstGeom>
                <a:solidFill>
                  <a:srgbClr val="FFFFFF">
                    <a:shade val="85000"/>
                  </a:srgbClr>
                </a:solidFill>
                <a:ln>
                  <a:noFill/>
                </a:ln>
                <a:effectLst/>
              </p:spPr>
            </p:pic>
            <p:sp>
              <p:nvSpPr>
                <p:cNvPr id="58" name="TextBox 57"/>
                <p:cNvSpPr txBox="1"/>
                <p:nvPr/>
              </p:nvSpPr>
              <p:spPr>
                <a:xfrm>
                  <a:off x="5972873" y="6013621"/>
                  <a:ext cx="1116810" cy="307777"/>
                </a:xfrm>
                <a:prstGeom prst="rect">
                  <a:avLst/>
                </a:prstGeom>
                <a:noFill/>
              </p:spPr>
              <p:txBody>
                <a:bodyPr wrap="square" rtlCol="0">
                  <a:spAutoFit/>
                </a:bodyPr>
                <a:lstStyle/>
                <a:p>
                  <a:pPr algn="ctr"/>
                  <a:r>
                    <a:rPr lang="fr-CA" sz="1400" dirty="0">
                      <a:latin typeface="Franklin Gothic Book" panose="020B0503020102020204" pitchFamily="34" charset="0"/>
                    </a:rPr>
                    <a:t>Malawi</a:t>
                  </a:r>
                </a:p>
              </p:txBody>
            </p:sp>
          </p:grpSp>
        </p:grpSp>
        <p:grpSp>
          <p:nvGrpSpPr>
            <p:cNvPr id="61" name="Group 60"/>
            <p:cNvGrpSpPr/>
            <p:nvPr/>
          </p:nvGrpSpPr>
          <p:grpSpPr>
            <a:xfrm>
              <a:off x="3811994" y="4558313"/>
              <a:ext cx="1116810" cy="650667"/>
              <a:chOff x="4355305" y="5280221"/>
              <a:chExt cx="1116810" cy="650667"/>
            </a:xfrm>
          </p:grpSpPr>
          <p:pic>
            <p:nvPicPr>
              <p:cNvPr id="41" name="Picture 40"/>
              <p:cNvPicPr>
                <a:picLocks noChangeAspect="1"/>
              </p:cNvPicPr>
              <p:nvPr/>
            </p:nvPicPr>
            <p:blipFill>
              <a:blip r:embed="rId29">
                <a:extLst>
                  <a:ext uri="{28A0092B-C50C-407E-A947-70E740481C1C}">
                    <a14:useLocalDpi xmlns:a14="http://schemas.microsoft.com/office/drawing/2010/main" val="0"/>
                  </a:ext>
                </a:extLst>
              </a:blip>
              <a:stretch>
                <a:fillRect/>
              </a:stretch>
            </p:blipFill>
            <p:spPr>
              <a:xfrm>
                <a:off x="4639390" y="5280221"/>
                <a:ext cx="548640" cy="365760"/>
              </a:xfrm>
              <a:prstGeom prst="roundRect">
                <a:avLst>
                  <a:gd name="adj" fmla="val 8594"/>
                </a:avLst>
              </a:prstGeom>
              <a:solidFill>
                <a:srgbClr val="FFFFFF">
                  <a:shade val="85000"/>
                </a:srgbClr>
              </a:solidFill>
              <a:ln>
                <a:noFill/>
              </a:ln>
              <a:effectLst/>
            </p:spPr>
          </p:pic>
          <p:sp>
            <p:nvSpPr>
              <p:cNvPr id="60" name="TextBox 59"/>
              <p:cNvSpPr txBox="1"/>
              <p:nvPr/>
            </p:nvSpPr>
            <p:spPr>
              <a:xfrm>
                <a:off x="4355305" y="5623111"/>
                <a:ext cx="1116810" cy="307777"/>
              </a:xfrm>
              <a:prstGeom prst="rect">
                <a:avLst/>
              </a:prstGeom>
              <a:noFill/>
            </p:spPr>
            <p:txBody>
              <a:bodyPr wrap="square" rtlCol="0">
                <a:spAutoFit/>
              </a:bodyPr>
              <a:lstStyle/>
              <a:p>
                <a:pPr algn="ctr"/>
                <a:r>
                  <a:rPr lang="fr-CA" sz="1400" dirty="0">
                    <a:latin typeface="Franklin Gothic Book" panose="020B0503020102020204" pitchFamily="34" charset="0"/>
                  </a:rPr>
                  <a:t>DRC</a:t>
                </a:r>
              </a:p>
            </p:txBody>
          </p:sp>
        </p:grpSp>
      </p:grpSp>
      <p:sp>
        <p:nvSpPr>
          <p:cNvPr id="65" name="TextBox 64"/>
          <p:cNvSpPr txBox="1"/>
          <p:nvPr/>
        </p:nvSpPr>
        <p:spPr>
          <a:xfrm>
            <a:off x="744274" y="6457971"/>
            <a:ext cx="8781691" cy="400110"/>
          </a:xfrm>
          <a:prstGeom prst="rect">
            <a:avLst/>
          </a:prstGeom>
          <a:noFill/>
        </p:spPr>
        <p:txBody>
          <a:bodyPr wrap="square" rtlCol="0">
            <a:spAutoFit/>
          </a:bodyPr>
          <a:lstStyle/>
          <a:p>
            <a:r>
              <a:rPr lang="en-US" sz="1000" dirty="0"/>
              <a:t>Stegmuller AR, Self A, </a:t>
            </a:r>
            <a:r>
              <a:rPr lang="en-US" sz="1000" dirty="0" err="1"/>
              <a:t>Litvin</a:t>
            </a:r>
            <a:r>
              <a:rPr lang="en-US" sz="1000" dirty="0"/>
              <a:t> K, Roberton T. How is the Lives Saved Tool (</a:t>
            </a:r>
            <a:r>
              <a:rPr lang="en-US" sz="1000" dirty="0" err="1"/>
              <a:t>LiST</a:t>
            </a:r>
            <a:r>
              <a:rPr lang="en-US" sz="1000" dirty="0"/>
              <a:t>) used in the global health community? Results of a mixed-methods </a:t>
            </a:r>
            <a:r>
              <a:rPr lang="en-US" sz="1000" dirty="0" err="1"/>
              <a:t>LiST</a:t>
            </a:r>
            <a:r>
              <a:rPr lang="en-US" sz="1000" dirty="0"/>
              <a:t> user study. BMC Public Health. 2017Nov7;17(S4). Available from: </a:t>
            </a:r>
            <a:r>
              <a:rPr lang="en-US" sz="1000" u="sng" dirty="0">
                <a:hlinkClick r:id="rId30"/>
              </a:rPr>
              <a:t>https://doi.org/10.1186/s12889-017-4750-5</a:t>
            </a:r>
            <a:endParaRPr lang="en-US" sz="1000" dirty="0"/>
          </a:p>
        </p:txBody>
      </p:sp>
      <p:pic>
        <p:nvPicPr>
          <p:cNvPr id="66" name="Picture 2" descr="Image preview">
            <a:extLst>
              <a:ext uri="{FF2B5EF4-FFF2-40B4-BE49-F238E27FC236}">
                <a16:creationId xmlns:a16="http://schemas.microsoft.com/office/drawing/2014/main" id="{E3AC3C66-360D-4361-B4AF-7E29F260A07C}"/>
              </a:ext>
            </a:extLst>
          </p:cNvPr>
          <p:cNvPicPr>
            <a:picLocks noChangeAspect="1" noChangeArrowheads="1"/>
          </p:cNvPicPr>
          <p:nvPr/>
        </p:nvPicPr>
        <p:blipFill>
          <a:blip r:embed="rId31" cstate="print">
            <a:extLst>
              <a:ext uri="{28A0092B-C50C-407E-A947-70E740481C1C}">
                <a14:useLocalDpi xmlns:a14="http://schemas.microsoft.com/office/drawing/2010/main" val="0"/>
              </a:ext>
            </a:extLst>
          </a:blip>
          <a:srcRect/>
          <a:stretch>
            <a:fillRect/>
          </a:stretch>
        </p:blipFill>
        <p:spPr bwMode="auto">
          <a:xfrm>
            <a:off x="10632907" y="4620562"/>
            <a:ext cx="650530" cy="6357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110143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Avantages et Limites de LiST</a:t>
            </a:r>
          </a:p>
        </p:txBody>
      </p:sp>
      <p:sp>
        <p:nvSpPr>
          <p:cNvPr id="3" name="Espace réservé du texte 2"/>
          <p:cNvSpPr>
            <a:spLocks noGrp="1"/>
          </p:cNvSpPr>
          <p:nvPr>
            <p:ph type="body" idx="1"/>
          </p:nvPr>
        </p:nvSpPr>
        <p:spPr/>
        <p:txBody>
          <a:bodyPr/>
          <a:lstStyle/>
          <a:p>
            <a:endParaRPr lang="fr-FR" dirty="0"/>
          </a:p>
        </p:txBody>
      </p:sp>
    </p:spTree>
    <p:extLst>
      <p:ext uri="{BB962C8B-B14F-4D97-AF65-F5344CB8AC3E}">
        <p14:creationId xmlns:p14="http://schemas.microsoft.com/office/powerpoint/2010/main" val="17034312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CA" sz="3200" b="1" dirty="0">
                <a:solidFill>
                  <a:schemeClr val="accent2"/>
                </a:solidFill>
              </a:rPr>
              <a:t>Avantages de LiST</a:t>
            </a:r>
          </a:p>
        </p:txBody>
      </p:sp>
      <p:sp>
        <p:nvSpPr>
          <p:cNvPr id="3" name="Content Placeholder 2"/>
          <p:cNvSpPr>
            <a:spLocks noGrp="1"/>
          </p:cNvSpPr>
          <p:nvPr>
            <p:ph idx="1"/>
          </p:nvPr>
        </p:nvSpPr>
        <p:spPr/>
        <p:txBody>
          <a:bodyPr>
            <a:normAutofit/>
          </a:bodyPr>
          <a:lstStyle/>
          <a:p>
            <a:r>
              <a:rPr lang="fr-CA" dirty="0"/>
              <a:t>Possibilité de voir l’impact de plusieurs interventions sur plusieurs causes de mortalité</a:t>
            </a:r>
          </a:p>
          <a:p>
            <a:r>
              <a:rPr lang="fr-CA" dirty="0"/>
              <a:t>Basé sur des évidences</a:t>
            </a:r>
          </a:p>
          <a:p>
            <a:r>
              <a:rPr lang="fr-CA" dirty="0"/>
              <a:t>Validé</a:t>
            </a:r>
          </a:p>
          <a:p>
            <a:r>
              <a:rPr lang="fr-CA" dirty="0"/>
              <a:t>Publié</a:t>
            </a:r>
          </a:p>
          <a:p>
            <a:r>
              <a:rPr lang="fr-CA" dirty="0"/>
              <a:t>Mis à jour régulièrement</a:t>
            </a:r>
          </a:p>
          <a:p>
            <a:r>
              <a:rPr lang="fr-CA" dirty="0"/>
              <a:t>Gratuit et disponible dans le domaine publique</a:t>
            </a:r>
          </a:p>
        </p:txBody>
      </p:sp>
    </p:spTree>
    <p:extLst>
      <p:ext uri="{BB962C8B-B14F-4D97-AF65-F5344CB8AC3E}">
        <p14:creationId xmlns:p14="http://schemas.microsoft.com/office/powerpoint/2010/main" val="3714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CA" sz="3200" b="1" dirty="0">
                <a:solidFill>
                  <a:schemeClr val="accent2"/>
                </a:solidFill>
              </a:rPr>
              <a:t>Avantages de LiST</a:t>
            </a:r>
          </a:p>
        </p:txBody>
      </p:sp>
      <p:sp>
        <p:nvSpPr>
          <p:cNvPr id="3" name="Content Placeholder 2"/>
          <p:cNvSpPr>
            <a:spLocks noGrp="1"/>
          </p:cNvSpPr>
          <p:nvPr>
            <p:ph idx="1"/>
          </p:nvPr>
        </p:nvSpPr>
        <p:spPr/>
        <p:txBody>
          <a:bodyPr>
            <a:normAutofit fontScale="92500" lnSpcReduction="20000"/>
          </a:bodyPr>
          <a:lstStyle/>
          <a:p>
            <a:r>
              <a:rPr lang="fr-CA" dirty="0"/>
              <a:t>Les sources de donnés par défaut sont toutes de haute qualité</a:t>
            </a:r>
          </a:p>
          <a:p>
            <a:r>
              <a:rPr lang="fr-CA" dirty="0"/>
              <a:t>Outil hautement flexible</a:t>
            </a:r>
          </a:p>
          <a:p>
            <a:pPr lvl="1"/>
            <a:r>
              <a:rPr lang="fr-CA" dirty="0"/>
              <a:t>Permet à l’utilisateur/</a:t>
            </a:r>
            <a:r>
              <a:rPr lang="fr-CA" dirty="0" err="1"/>
              <a:t>trice</a:t>
            </a:r>
            <a:r>
              <a:rPr lang="fr-CA" dirty="0"/>
              <a:t> d’y saisir ses propres données</a:t>
            </a:r>
          </a:p>
          <a:p>
            <a:pPr lvl="1"/>
            <a:r>
              <a:rPr lang="fr-CA" dirty="0"/>
              <a:t>Permet à l’utilisateur/</a:t>
            </a:r>
            <a:r>
              <a:rPr lang="fr-CA" dirty="0" err="1"/>
              <a:t>trice</a:t>
            </a:r>
            <a:r>
              <a:rPr lang="fr-CA" dirty="0"/>
              <a:t> d’y créer des interventions</a:t>
            </a:r>
          </a:p>
          <a:p>
            <a:r>
              <a:rPr lang="fr-CA" dirty="0"/>
              <a:t>Permet de </a:t>
            </a:r>
            <a:r>
              <a:rPr lang="fr-CA" dirty="0" err="1"/>
              <a:t>visualizer</a:t>
            </a:r>
            <a:r>
              <a:rPr lang="fr-CA" dirty="0"/>
              <a:t> rapidement le chemin jusqu’à impact grâce a </a:t>
            </a:r>
            <a:r>
              <a:rPr lang="fr-CA" dirty="0">
                <a:hlinkClick r:id="rId2"/>
              </a:rPr>
              <a:t>http://listvisualizer.org/</a:t>
            </a:r>
            <a:r>
              <a:rPr lang="fr-CA" dirty="0"/>
              <a:t> </a:t>
            </a:r>
          </a:p>
          <a:p>
            <a:r>
              <a:rPr lang="fr-CA" dirty="0"/>
              <a:t>Visualiser les interventions avec le plus haut potentiel d’impact en utilisant l’outil des opportunités manquées</a:t>
            </a:r>
          </a:p>
          <a:p>
            <a:r>
              <a:rPr lang="fr-CA" dirty="0"/>
              <a:t>Peut adapter l’outil afin de voir l’impact de: </a:t>
            </a:r>
          </a:p>
          <a:p>
            <a:pPr lvl="1"/>
            <a:r>
              <a:rPr lang="fr-CA" dirty="0"/>
              <a:t>Une intervention unique</a:t>
            </a:r>
          </a:p>
          <a:p>
            <a:pPr lvl="1"/>
            <a:r>
              <a:rPr lang="fr-CA" dirty="0"/>
              <a:t>Un paquet d’interventions</a:t>
            </a:r>
          </a:p>
          <a:p>
            <a:pPr lvl="1"/>
            <a:r>
              <a:rPr lang="fr-CA" dirty="0"/>
              <a:t>Plusieurs pays simultanément</a:t>
            </a:r>
          </a:p>
        </p:txBody>
      </p:sp>
    </p:spTree>
    <p:extLst>
      <p:ext uri="{BB962C8B-B14F-4D97-AF65-F5344CB8AC3E}">
        <p14:creationId xmlns:p14="http://schemas.microsoft.com/office/powerpoint/2010/main" val="18096138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CA" sz="3200" b="1" dirty="0">
                <a:solidFill>
                  <a:schemeClr val="accent2"/>
                </a:solidFill>
              </a:rPr>
              <a:t>Limites de LiST</a:t>
            </a:r>
          </a:p>
        </p:txBody>
      </p:sp>
      <p:sp>
        <p:nvSpPr>
          <p:cNvPr id="3" name="Content Placeholder 2"/>
          <p:cNvSpPr>
            <a:spLocks noGrp="1"/>
          </p:cNvSpPr>
          <p:nvPr>
            <p:ph idx="1"/>
          </p:nvPr>
        </p:nvSpPr>
        <p:spPr/>
        <p:txBody>
          <a:bodyPr>
            <a:normAutofit/>
          </a:bodyPr>
          <a:lstStyle/>
          <a:p>
            <a:r>
              <a:rPr lang="fr-CA" dirty="0"/>
              <a:t>Disponibilité des données</a:t>
            </a:r>
          </a:p>
          <a:p>
            <a:pPr lvl="1"/>
            <a:r>
              <a:rPr lang="fr-CA" dirty="0"/>
              <a:t>Sans données sur l’état de base, il est impossible d’évaluer l’impact correctement</a:t>
            </a:r>
          </a:p>
          <a:p>
            <a:r>
              <a:rPr lang="fr-CA" dirty="0"/>
              <a:t>Qualité des données</a:t>
            </a:r>
          </a:p>
          <a:p>
            <a:r>
              <a:rPr lang="fr-CA" dirty="0"/>
              <a:t>Objectifs de couverture raisonnables</a:t>
            </a:r>
          </a:p>
          <a:p>
            <a:pPr lvl="1"/>
            <a:r>
              <a:rPr lang="fr-CA" dirty="0"/>
              <a:t>Faisable</a:t>
            </a:r>
          </a:p>
          <a:p>
            <a:pPr lvl="1"/>
            <a:r>
              <a:rPr lang="fr-CA" dirty="0"/>
              <a:t>Acceptable</a:t>
            </a:r>
          </a:p>
          <a:p>
            <a:pPr lvl="1"/>
            <a:r>
              <a:rPr lang="fr-CA" dirty="0"/>
              <a:t>Disponibilité des fonds</a:t>
            </a:r>
          </a:p>
          <a:p>
            <a:r>
              <a:rPr lang="fr-CA" dirty="0"/>
              <a:t>Interventions inclues dans le logiciel</a:t>
            </a:r>
          </a:p>
          <a:p>
            <a:pPr lvl="1"/>
            <a:r>
              <a:rPr lang="fr-CA" dirty="0"/>
              <a:t>Certaines interventions ne sont pas inclues par manque de données</a:t>
            </a:r>
          </a:p>
        </p:txBody>
      </p:sp>
    </p:spTree>
    <p:extLst>
      <p:ext uri="{BB962C8B-B14F-4D97-AF65-F5344CB8AC3E}">
        <p14:creationId xmlns:p14="http://schemas.microsoft.com/office/powerpoint/2010/main" val="4293281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7384" y="365125"/>
            <a:ext cx="9792524" cy="1325563"/>
          </a:xfrm>
        </p:spPr>
        <p:txBody>
          <a:bodyPr>
            <a:normAutofit/>
          </a:bodyPr>
          <a:lstStyle/>
          <a:p>
            <a:r>
              <a:rPr lang="fr-CA" sz="3200" b="1" dirty="0">
                <a:solidFill>
                  <a:schemeClr val="accent2"/>
                </a:solidFill>
              </a:rPr>
              <a:t>LiST ne peut PAS être utilisé : </a:t>
            </a:r>
          </a:p>
        </p:txBody>
      </p:sp>
      <p:sp>
        <p:nvSpPr>
          <p:cNvPr id="4" name="Rounded Rectangle 3"/>
          <p:cNvSpPr/>
          <p:nvPr/>
        </p:nvSpPr>
        <p:spPr>
          <a:xfrm>
            <a:off x="1271462" y="2694465"/>
            <a:ext cx="4750663" cy="2159417"/>
          </a:xfrm>
          <a:prstGeom prst="roundRect">
            <a:avLst>
              <a:gd name="adj" fmla="val 7728"/>
            </a:avLst>
          </a:prstGeom>
          <a:solidFill>
            <a:schemeClr val="bg1"/>
          </a:solidFill>
          <a:ln w="28575">
            <a:solidFill>
              <a:srgbClr val="0052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2800" b="1" dirty="0">
                <a:solidFill>
                  <a:srgbClr val="005288"/>
                </a:solidFill>
                <a:latin typeface="Franklin Gothic Book" panose="020B0503020102020204" pitchFamily="34" charset="0"/>
              </a:rPr>
              <a:t>Comme </a:t>
            </a:r>
            <a:r>
              <a:rPr lang="fr-CA" sz="2800" b="1" i="1" dirty="0">
                <a:solidFill>
                  <a:schemeClr val="accent2">
                    <a:lumMod val="75000"/>
                  </a:schemeClr>
                </a:solidFill>
                <a:latin typeface="Franklin Gothic Book" panose="020B0503020102020204" pitchFamily="34" charset="0"/>
              </a:rPr>
              <a:t>« la réponse finale »</a:t>
            </a:r>
          </a:p>
          <a:p>
            <a:pPr algn="ctr"/>
            <a:r>
              <a:rPr lang="fr-CA" sz="2400" dirty="0">
                <a:solidFill>
                  <a:srgbClr val="005288"/>
                </a:solidFill>
                <a:latin typeface="Franklin Gothic Book" panose="020B0503020102020204" pitchFamily="34" charset="0"/>
              </a:rPr>
              <a:t>Les résultats seront aussi bons que les intrants</a:t>
            </a:r>
          </a:p>
          <a:p>
            <a:pPr algn="ctr"/>
            <a:r>
              <a:rPr lang="fr-CA" sz="2400" dirty="0">
                <a:solidFill>
                  <a:srgbClr val="005288"/>
                </a:solidFill>
                <a:latin typeface="Franklin Gothic Book" panose="020B0503020102020204" pitchFamily="34" charset="0"/>
              </a:rPr>
              <a:t>Doit aussi considérer le cout, la faisabilité, l’acceptabilité</a:t>
            </a:r>
          </a:p>
        </p:txBody>
      </p:sp>
      <p:sp>
        <p:nvSpPr>
          <p:cNvPr id="5" name="Rounded Rectangle 4"/>
          <p:cNvSpPr/>
          <p:nvPr/>
        </p:nvSpPr>
        <p:spPr>
          <a:xfrm>
            <a:off x="6248451" y="2694465"/>
            <a:ext cx="4750663" cy="2159417"/>
          </a:xfrm>
          <a:prstGeom prst="roundRect">
            <a:avLst>
              <a:gd name="adj" fmla="val 8669"/>
            </a:avLst>
          </a:prstGeom>
          <a:solidFill>
            <a:schemeClr val="bg1"/>
          </a:solidFill>
          <a:ln w="28575">
            <a:solidFill>
              <a:srgbClr val="00528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2800" b="1" dirty="0">
                <a:solidFill>
                  <a:srgbClr val="005288"/>
                </a:solidFill>
                <a:latin typeface="Franklin Gothic Book" panose="020B0503020102020204" pitchFamily="34" charset="0"/>
              </a:rPr>
              <a:t>Pour décider COMMENT faire quoi que ce soit</a:t>
            </a:r>
          </a:p>
          <a:p>
            <a:pPr algn="ctr"/>
            <a:r>
              <a:rPr lang="fr-CA" sz="2400" dirty="0">
                <a:solidFill>
                  <a:srgbClr val="005288"/>
                </a:solidFill>
                <a:latin typeface="Franklin Gothic Book" panose="020B0503020102020204" pitchFamily="34" charset="0"/>
              </a:rPr>
              <a:t>Ceux qui exécutent les programmes doivent le décider</a:t>
            </a:r>
          </a:p>
          <a:p>
            <a:pPr algn="ctr"/>
            <a:r>
              <a:rPr lang="fr-CA" sz="2400" dirty="0">
                <a:solidFill>
                  <a:srgbClr val="005288"/>
                </a:solidFill>
                <a:latin typeface="Franklin Gothic Book" panose="020B0503020102020204" pitchFamily="34" charset="0"/>
              </a:rPr>
              <a:t>Le contexte est très important</a:t>
            </a:r>
          </a:p>
        </p:txBody>
      </p:sp>
    </p:spTree>
    <p:extLst>
      <p:ext uri="{BB962C8B-B14F-4D97-AF65-F5344CB8AC3E}">
        <p14:creationId xmlns:p14="http://schemas.microsoft.com/office/powerpoint/2010/main" val="32729231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p:txBody>
          <a:bodyPr/>
          <a:lstStyle/>
          <a:p>
            <a:endParaRPr lang="en-US"/>
          </a:p>
        </p:txBody>
      </p:sp>
      <p:sp>
        <p:nvSpPr>
          <p:cNvPr id="3" name="Text Placeholder 2"/>
          <p:cNvSpPr>
            <a:spLocks noGrp="1"/>
          </p:cNvSpPr>
          <p:nvPr>
            <p:ph type="body" sz="quarter" idx="12"/>
          </p:nvPr>
        </p:nvSpPr>
        <p:spPr/>
        <p:txBody>
          <a:bodyPr/>
          <a:lstStyle/>
          <a:p>
            <a:endParaRPr lang="en-US"/>
          </a:p>
        </p:txBody>
      </p:sp>
    </p:spTree>
    <p:extLst>
      <p:ext uri="{BB962C8B-B14F-4D97-AF65-F5344CB8AC3E}">
        <p14:creationId xmlns:p14="http://schemas.microsoft.com/office/powerpoint/2010/main" val="4047260220"/>
      </p:ext>
    </p:extLst>
  </p:cSld>
  <p:clrMapOvr>
    <a:masterClrMapping/>
  </p:clrMapOvr>
</p:sld>
</file>

<file path=ppt/theme/theme1.xml><?xml version="1.0" encoding="utf-8"?>
<a:theme xmlns:a="http://schemas.openxmlformats.org/drawingml/2006/main" name="Office Theme">
  <a:themeElements>
    <a:clrScheme name="LiST Colours">
      <a:dk1>
        <a:sysClr val="windowText" lastClr="000000"/>
      </a:dk1>
      <a:lt1>
        <a:srgbClr val="FFFFFF"/>
      </a:lt1>
      <a:dk2>
        <a:srgbClr val="005288"/>
      </a:dk2>
      <a:lt2>
        <a:srgbClr val="F0F2F1"/>
      </a:lt2>
      <a:accent1>
        <a:srgbClr val="7CB138"/>
      </a:accent1>
      <a:accent2>
        <a:srgbClr val="F8981D"/>
      </a:accent2>
      <a:accent3>
        <a:srgbClr val="666666"/>
      </a:accent3>
      <a:accent4>
        <a:srgbClr val="00704A"/>
      </a:accent4>
      <a:accent5>
        <a:srgbClr val="D9541D"/>
      </a:accent5>
      <a:accent6>
        <a:srgbClr val="2B9FCE"/>
      </a:accent6>
      <a:hlink>
        <a:srgbClr val="7CB138"/>
      </a:hlink>
      <a:folHlink>
        <a:srgbClr val="00704A"/>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9825</TotalTime>
  <Words>2190</Words>
  <Application>Microsoft Office PowerPoint</Application>
  <PresentationFormat>Grand écran</PresentationFormat>
  <Paragraphs>516</Paragraphs>
  <Slides>35</Slides>
  <Notes>16</Notes>
  <HiddenSlides>0</HiddenSlides>
  <MMClips>0</MMClips>
  <ScaleCrop>false</ScaleCrop>
  <HeadingPairs>
    <vt:vector size="6" baseType="variant">
      <vt:variant>
        <vt:lpstr>Polices utilisées</vt:lpstr>
      </vt:variant>
      <vt:variant>
        <vt:i4>9</vt:i4>
      </vt:variant>
      <vt:variant>
        <vt:lpstr>Thème</vt:lpstr>
      </vt:variant>
      <vt:variant>
        <vt:i4>2</vt:i4>
      </vt:variant>
      <vt:variant>
        <vt:lpstr>Titres des diapositives</vt:lpstr>
      </vt:variant>
      <vt:variant>
        <vt:i4>35</vt:i4>
      </vt:variant>
    </vt:vector>
  </HeadingPairs>
  <TitlesOfParts>
    <vt:vector size="46" baseType="lpstr">
      <vt:lpstr>Arial</vt:lpstr>
      <vt:lpstr>Arial Black</vt:lpstr>
      <vt:lpstr>Calibri</vt:lpstr>
      <vt:lpstr>Calibri Light</vt:lpstr>
      <vt:lpstr>Franklin Gothic Book</vt:lpstr>
      <vt:lpstr>Franklin Gothic Medium</vt:lpstr>
      <vt:lpstr>Franklin Gothic Medium Cond</vt:lpstr>
      <vt:lpstr>Ink Free</vt:lpstr>
      <vt:lpstr>Wingdings</vt:lpstr>
      <vt:lpstr>Office Theme</vt:lpstr>
      <vt:lpstr>1_Office Theme</vt:lpstr>
      <vt:lpstr>Introduction Générale à </vt:lpstr>
      <vt:lpstr>Présentation PowerPoint</vt:lpstr>
      <vt:lpstr>Objectifs pédagogiques de la session</vt:lpstr>
      <vt:lpstr>Contexte et histoire</vt:lpstr>
      <vt:lpstr>Objectifs d’apprentissage</vt:lpstr>
      <vt:lpstr>LiST : Un modèle multi-cause de mortalité</vt:lpstr>
      <vt:lpstr>Objectifs de LiST</vt:lpstr>
      <vt:lpstr>LiST : l’histoire du modèle</vt:lpstr>
      <vt:lpstr>LiST peut être utilisé pour :</vt:lpstr>
      <vt:lpstr>Résultats disponibles dans LiST</vt:lpstr>
      <vt:lpstr>Cadre conceptuel </vt:lpstr>
      <vt:lpstr>Vous souhaitez créer un modèle pour estimer l’impact de la mise à l’échelle d’une intervention de santé au Niger…  ….de quelles données devez-vous disposer au préalable ?</vt:lpstr>
      <vt:lpstr>Vous devez disposer de certaines données au préalable…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Hypothèses</vt:lpstr>
      <vt:lpstr>Fonctionnalités additionnels de LiST</vt:lpstr>
      <vt:lpstr>Etudes de validation</vt:lpstr>
      <vt:lpstr>Qui a utilisé LiST?</vt:lpstr>
      <vt:lpstr>Avantages et Limites de LiST</vt:lpstr>
      <vt:lpstr>Avantages de LiST</vt:lpstr>
      <vt:lpstr>Avantages de LiST</vt:lpstr>
      <vt:lpstr>Limites de LiST</vt:lpstr>
      <vt:lpstr>LiST ne peut PAS être utilisé : </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tsawado1@jh.edu</dc:creator>
  <cp:lastModifiedBy>Plumour</cp:lastModifiedBy>
  <cp:revision>181</cp:revision>
  <dcterms:created xsi:type="dcterms:W3CDTF">2018-08-09T15:52:57Z</dcterms:created>
  <dcterms:modified xsi:type="dcterms:W3CDTF">2023-04-30T18:18:58Z</dcterms:modified>
</cp:coreProperties>
</file>