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56" r:id="rId1"/>
    <p:sldMasterId id="2147483648" r:id="rId2"/>
  </p:sldMasterIdLst>
  <p:notesMasterIdLst>
    <p:notesMasterId r:id="rId15"/>
  </p:notesMasterIdLst>
  <p:sldIdLst>
    <p:sldId id="261" r:id="rId3"/>
    <p:sldId id="432" r:id="rId4"/>
    <p:sldId id="477" r:id="rId5"/>
    <p:sldId id="471" r:id="rId6"/>
    <p:sldId id="480" r:id="rId7"/>
    <p:sldId id="473" r:id="rId8"/>
    <p:sldId id="475" r:id="rId9"/>
    <p:sldId id="476" r:id="rId10"/>
    <p:sldId id="479" r:id="rId11"/>
    <p:sldId id="478" r:id="rId12"/>
    <p:sldId id="470" r:id="rId13"/>
    <p:sldId id="446" r:id="rId14"/>
  </p:sldIdLst>
  <p:sldSz cx="9144000" cy="6858000" type="screen4x3"/>
  <p:notesSz cx="9144000" cy="6858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Lst>
        </p14:section>
        <p14:section name="Section sans titre" id="{C67A54A2-4A70-4FDB-88A2-550EBAA4A7D9}">
          <p14:sldIdLst>
            <p14:sldId id="432"/>
            <p14:sldId id="477"/>
            <p14:sldId id="471"/>
            <p14:sldId id="480"/>
            <p14:sldId id="473"/>
            <p14:sldId id="475"/>
            <p14:sldId id="476"/>
            <p14:sldId id="479"/>
            <p14:sldId id="478"/>
            <p14:sldId id="470"/>
            <p14:sldId id="44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nda Munos" initials="MM" lastIdx="15" clrIdx="0">
    <p:extLst>
      <p:ext uri="{19B8F6BF-5375-455C-9EA6-DF929625EA0E}">
        <p15:presenceInfo xmlns:p15="http://schemas.microsoft.com/office/powerpoint/2012/main" userId="Melinda Muno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AE93"/>
    <a:srgbClr val="34AE8D"/>
    <a:srgbClr val="0081AE"/>
    <a:srgbClr val="0000FF"/>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84830" autoAdjust="0"/>
  </p:normalViewPr>
  <p:slideViewPr>
    <p:cSldViewPr>
      <p:cViewPr varScale="1">
        <p:scale>
          <a:sx n="67" d="100"/>
          <a:sy n="67" d="100"/>
        </p:scale>
        <p:origin x="1224" y="48"/>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200" d="100"/>
        <a:sy n="200" d="100"/>
      </p:scale>
      <p:origin x="0" y="0"/>
    </p:cViewPr>
  </p:sorterViewPr>
  <p:notesViewPr>
    <p:cSldViewPr>
      <p:cViewPr varScale="1">
        <p:scale>
          <a:sx n="86" d="100"/>
          <a:sy n="86" d="100"/>
        </p:scale>
        <p:origin x="376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D1DD3592-F663-4DAD-82B0-B6206D1A948B}" type="datetimeFigureOut">
              <a:rPr lang="fr-FR" smtClean="0"/>
              <a:pPr/>
              <a:t>26/11/2025</a:t>
            </a:fld>
            <a:endParaRPr lang="fr-FR" dirty="0"/>
          </a:p>
        </p:txBody>
      </p:sp>
      <p:sp>
        <p:nvSpPr>
          <p:cNvPr id="4" name="Espace réservé de l'image des diapositives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dirty="0"/>
          </a:p>
        </p:txBody>
      </p:sp>
    </p:spTree>
    <p:extLst>
      <p:ext uri="{BB962C8B-B14F-4D97-AF65-F5344CB8AC3E}">
        <p14:creationId xmlns:p14="http://schemas.microsoft.com/office/powerpoint/2010/main" val="1981397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0" hangingPunct="0"/>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dirty="0"/>
          </a:p>
        </p:txBody>
      </p:sp>
    </p:spTree>
    <p:extLst>
      <p:ext uri="{BB962C8B-B14F-4D97-AF65-F5344CB8AC3E}">
        <p14:creationId xmlns:p14="http://schemas.microsoft.com/office/powerpoint/2010/main" val="1846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dirty="0"/>
          </a:p>
        </p:txBody>
      </p:sp>
    </p:spTree>
    <p:extLst>
      <p:ext uri="{BB962C8B-B14F-4D97-AF65-F5344CB8AC3E}">
        <p14:creationId xmlns:p14="http://schemas.microsoft.com/office/powerpoint/2010/main" val="2517979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dirty="0"/>
          </a:p>
        </p:txBody>
      </p:sp>
    </p:spTree>
    <p:extLst>
      <p:ext uri="{BB962C8B-B14F-4D97-AF65-F5344CB8AC3E}">
        <p14:creationId xmlns:p14="http://schemas.microsoft.com/office/powerpoint/2010/main" val="393578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A9CCB-DF42-EA00-9739-0FB10AD29C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1C38843-0DBD-8E02-7B45-5C848DC91D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CDBD92F-A770-169F-D6D4-A04586B3FF20}"/>
              </a:ext>
            </a:extLst>
          </p:cNvPr>
          <p:cNvSpPr>
            <a:spLocks noGrp="1"/>
          </p:cNvSpPr>
          <p:nvPr>
            <p:ph type="body" idx="1"/>
          </p:nvPr>
        </p:nvSpPr>
        <p:spPr/>
        <p:txBody>
          <a:bodyPr/>
          <a:lstStyle/>
          <a:p>
            <a:endParaRPr lang="fr-FR" b="0" dirty="0"/>
          </a:p>
        </p:txBody>
      </p:sp>
      <p:sp>
        <p:nvSpPr>
          <p:cNvPr id="4" name="Espace réservé du numéro de diapositive 3">
            <a:extLst>
              <a:ext uri="{FF2B5EF4-FFF2-40B4-BE49-F238E27FC236}">
                <a16:creationId xmlns:a16="http://schemas.microsoft.com/office/drawing/2014/main" id="{A186B444-3BD0-E014-6898-E1B671D5EF82}"/>
              </a:ext>
            </a:extLst>
          </p:cNvPr>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3658495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dirty="0"/>
          </a:p>
        </p:txBody>
      </p:sp>
    </p:spTree>
    <p:extLst>
      <p:ext uri="{BB962C8B-B14F-4D97-AF65-F5344CB8AC3E}">
        <p14:creationId xmlns:p14="http://schemas.microsoft.com/office/powerpoint/2010/main" val="2550777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dirty="0"/>
          </a:p>
        </p:txBody>
      </p:sp>
    </p:spTree>
    <p:extLst>
      <p:ext uri="{BB962C8B-B14F-4D97-AF65-F5344CB8AC3E}">
        <p14:creationId xmlns:p14="http://schemas.microsoft.com/office/powerpoint/2010/main" val="1307169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dirty="0"/>
          </a:p>
        </p:txBody>
      </p:sp>
    </p:spTree>
    <p:extLst>
      <p:ext uri="{BB962C8B-B14F-4D97-AF65-F5344CB8AC3E}">
        <p14:creationId xmlns:p14="http://schemas.microsoft.com/office/powerpoint/2010/main" val="2748024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dirty="0"/>
          </a:p>
        </p:txBody>
      </p:sp>
    </p:spTree>
    <p:extLst>
      <p:ext uri="{BB962C8B-B14F-4D97-AF65-F5344CB8AC3E}">
        <p14:creationId xmlns:p14="http://schemas.microsoft.com/office/powerpoint/2010/main" val="4188022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dirty="0"/>
          </a:p>
        </p:txBody>
      </p:sp>
    </p:spTree>
    <p:extLst>
      <p:ext uri="{BB962C8B-B14F-4D97-AF65-F5344CB8AC3E}">
        <p14:creationId xmlns:p14="http://schemas.microsoft.com/office/powerpoint/2010/main" val="3703573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dirty="0"/>
              <a:t>Un</a:t>
            </a:r>
            <a:r>
              <a:rPr lang="fr-FR" b="0" baseline="0" dirty="0"/>
              <a:t> autre facteur a été la stabilité de l’équipe</a:t>
            </a:r>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dirty="0"/>
          </a:p>
        </p:txBody>
      </p:sp>
    </p:spTree>
    <p:extLst>
      <p:ext uri="{BB962C8B-B14F-4D97-AF65-F5344CB8AC3E}">
        <p14:creationId xmlns:p14="http://schemas.microsoft.com/office/powerpoint/2010/main" val="4158090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dirty="0"/>
          </a:p>
        </p:txBody>
      </p:sp>
    </p:spTree>
    <p:extLst>
      <p:ext uri="{BB962C8B-B14F-4D97-AF65-F5344CB8AC3E}">
        <p14:creationId xmlns:p14="http://schemas.microsoft.com/office/powerpoint/2010/main" val="18130975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dirty="0"/>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dirty="0"/>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55976" y="2636912"/>
            <a:ext cx="4752528" cy="1384995"/>
          </a:xfrm>
          <a:prstGeom prst="rect">
            <a:avLst/>
          </a:prstGeom>
        </p:spPr>
        <p:txBody>
          <a:bodyPr wrap="square">
            <a:spAutoFit/>
          </a:bodyPr>
          <a:lstStyle/>
          <a:p>
            <a:pPr algn="ctr">
              <a:spcBef>
                <a:spcPct val="0"/>
              </a:spcBef>
              <a:buFontTx/>
              <a:buNone/>
            </a:pPr>
            <a:r>
              <a:rPr lang="fr-FR" sz="2800" b="1" dirty="0" smtClean="0">
                <a:solidFill>
                  <a:srgbClr val="FFFFFF"/>
                </a:solidFill>
                <a:cs typeface="Arial" panose="020B0604020202020204" pitchFamily="34" charset="0"/>
              </a:rPr>
              <a:t>Leçons apprises de la mise en œuvre de la phase 2 de la PNIN-Niger</a:t>
            </a:r>
            <a:endParaRPr lang="fr-FR" altLang="en-US" sz="2800" b="1" dirty="0">
              <a:solidFill>
                <a:schemeClr val="bg1"/>
              </a:solidFill>
              <a:cs typeface="Times New Roman" panose="02020603050405020304" pitchFamily="18" charset="0"/>
            </a:endParaRPr>
          </a:p>
        </p:txBody>
      </p:sp>
      <p:sp>
        <p:nvSpPr>
          <p:cNvPr id="6" name="Titre 1"/>
          <p:cNvSpPr txBox="1">
            <a:spLocks/>
          </p:cNvSpPr>
          <p:nvPr/>
        </p:nvSpPr>
        <p:spPr>
          <a:xfrm>
            <a:off x="5004048" y="5099267"/>
            <a:ext cx="3605178" cy="1242138"/>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r>
              <a:rPr lang="fr-FR" sz="2000" dirty="0">
                <a:solidFill>
                  <a:schemeClr val="bg2">
                    <a:lumMod val="25000"/>
                  </a:schemeClr>
                </a:solidFill>
              </a:rPr>
              <a:t>27 novembre 2025 </a:t>
            </a:r>
          </a:p>
          <a:p>
            <a:pPr algn="ctr"/>
            <a:r>
              <a:rPr lang="fr-FR" sz="2000" dirty="0">
                <a:solidFill>
                  <a:schemeClr val="bg2">
                    <a:lumMod val="25000"/>
                  </a:schemeClr>
                </a:solidFill>
              </a:rPr>
              <a:t>Mababou KEBE, </a:t>
            </a:r>
            <a:r>
              <a:rPr lang="fr-FR" sz="2000" dirty="0" smtClean="0">
                <a:solidFill>
                  <a:schemeClr val="bg2">
                    <a:lumMod val="25000"/>
                  </a:schemeClr>
                </a:solidFill>
              </a:rPr>
              <a:t>      Assistant-technique </a:t>
            </a:r>
            <a:r>
              <a:rPr lang="fr-FR" sz="2000" dirty="0">
                <a:solidFill>
                  <a:schemeClr val="bg2">
                    <a:lumMod val="25000"/>
                  </a:schemeClr>
                </a:solidFill>
              </a:rPr>
              <a:t>PNIN</a:t>
            </a:r>
          </a:p>
          <a:p>
            <a:pPr algn="ctr"/>
            <a:r>
              <a:rPr lang="fr-FR" sz="2000" dirty="0">
                <a:solidFill>
                  <a:schemeClr val="bg2">
                    <a:lumMod val="25000"/>
                  </a:schemeClr>
                </a:solidFill>
              </a:rPr>
              <a:t>Niamey, Niger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40F7D922-8A6D-4AEC-B44F-01D472F22DD8}"/>
              </a:ext>
            </a:extLst>
          </p:cNvPr>
          <p:cNvSpPr txBox="1"/>
          <p:nvPr/>
        </p:nvSpPr>
        <p:spPr>
          <a:xfrm>
            <a:off x="2339752" y="159023"/>
            <a:ext cx="4613766" cy="461665"/>
          </a:xfrm>
          <a:prstGeom prst="rect">
            <a:avLst/>
          </a:prstGeom>
          <a:noFill/>
        </p:spPr>
        <p:txBody>
          <a:bodyPr wrap="square" rtlCol="0">
            <a:spAutoFit/>
          </a:bodyPr>
          <a:lstStyle/>
          <a:p>
            <a:r>
              <a:rPr lang="fr-FR" sz="2400" b="1" dirty="0">
                <a:solidFill>
                  <a:schemeClr val="bg1"/>
                </a:solidFill>
              </a:rPr>
              <a:t>PLAN DE LA PRESENTATION</a:t>
            </a:r>
          </a:p>
        </p:txBody>
      </p:sp>
      <p:sp>
        <p:nvSpPr>
          <p:cNvPr id="8" name="ZoneTexte 7"/>
          <p:cNvSpPr txBox="1"/>
          <p:nvPr/>
        </p:nvSpPr>
        <p:spPr>
          <a:xfrm>
            <a:off x="392488" y="2204864"/>
            <a:ext cx="8508293" cy="1692771"/>
          </a:xfrm>
          <a:prstGeom prst="rect">
            <a:avLst/>
          </a:prstGeom>
          <a:noFill/>
        </p:spPr>
        <p:txBody>
          <a:bodyPr wrap="square" rtlCol="0">
            <a:spAutoFit/>
          </a:bodyPr>
          <a:lstStyle/>
          <a:p>
            <a:pPr marL="342900" indent="-342900">
              <a:spcBef>
                <a:spcPts val="600"/>
              </a:spcBef>
              <a:spcAft>
                <a:spcPts val="600"/>
              </a:spcAft>
              <a:buFont typeface="+mj-lt"/>
              <a:buAutoNum type="arabicPeriod"/>
            </a:pPr>
            <a:r>
              <a:rPr lang="fr-FR" sz="2800" b="1" dirty="0">
                <a:solidFill>
                  <a:schemeClr val="accent1">
                    <a:lumMod val="75000"/>
                  </a:schemeClr>
                </a:solidFill>
              </a:rPr>
              <a:t>Introduction</a:t>
            </a:r>
          </a:p>
          <a:p>
            <a:pPr marL="342900" indent="-342900">
              <a:spcBef>
                <a:spcPts val="600"/>
              </a:spcBef>
              <a:spcAft>
                <a:spcPts val="600"/>
              </a:spcAft>
              <a:buFont typeface="+mj-lt"/>
              <a:buAutoNum type="arabicPeriod"/>
            </a:pPr>
            <a:r>
              <a:rPr lang="fr-FR" sz="2800" b="1" dirty="0">
                <a:solidFill>
                  <a:schemeClr val="accent1"/>
                </a:solidFill>
              </a:rPr>
              <a:t>Principales leçons apprises</a:t>
            </a:r>
          </a:p>
          <a:p>
            <a:pPr marL="342900" indent="-342900">
              <a:spcBef>
                <a:spcPts val="600"/>
              </a:spcBef>
              <a:spcAft>
                <a:spcPts val="600"/>
              </a:spcAft>
              <a:buFont typeface="+mj-lt"/>
              <a:buAutoNum type="arabicPeriod"/>
            </a:pPr>
            <a:r>
              <a:rPr lang="fr-FR" sz="2800" b="1" dirty="0">
                <a:solidFill>
                  <a:schemeClr val="accent5">
                    <a:lumMod val="50000"/>
                  </a:schemeClr>
                </a:solidFill>
              </a:rPr>
              <a:t>Conclusion</a:t>
            </a:r>
          </a:p>
        </p:txBody>
      </p:sp>
    </p:spTree>
    <p:extLst>
      <p:ext uri="{BB962C8B-B14F-4D97-AF65-F5344CB8AC3E}">
        <p14:creationId xmlns:p14="http://schemas.microsoft.com/office/powerpoint/2010/main" val="261788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wipe(left)">
                                      <p:cBhvr>
                                        <p:cTn id="11" dur="500"/>
                                        <p:tgtEl>
                                          <p:spTgt spid="8">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wipe(left)">
                                      <p:cBhvr>
                                        <p:cTn id="15" dur="500"/>
                                        <p:tgtEl>
                                          <p:spTgt spid="8">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wipe(left)">
                                      <p:cBhvr>
                                        <p:cTn id="19"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3</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3</a:t>
            </a:fld>
            <a:endParaRPr lang="fr-FR" dirty="0">
              <a:latin typeface="+mj-lt"/>
            </a:endParaRPr>
          </a:p>
        </p:txBody>
      </p:sp>
      <p:sp>
        <p:nvSpPr>
          <p:cNvPr id="19" name="ZoneTexte 18"/>
          <p:cNvSpPr txBox="1"/>
          <p:nvPr/>
        </p:nvSpPr>
        <p:spPr>
          <a:xfrm>
            <a:off x="2195736" y="92879"/>
            <a:ext cx="4787677" cy="523220"/>
          </a:xfrm>
          <a:prstGeom prst="rect">
            <a:avLst/>
          </a:prstGeom>
          <a:noFill/>
        </p:spPr>
        <p:txBody>
          <a:bodyPr wrap="square" rtlCol="0">
            <a:spAutoFit/>
          </a:bodyPr>
          <a:lstStyle/>
          <a:p>
            <a:pPr defTabSz="363538">
              <a:tabLst>
                <a:tab pos="903288" algn="l"/>
                <a:tab pos="1077913" algn="l"/>
              </a:tabLst>
            </a:pPr>
            <a:r>
              <a:rPr lang="fr-FR" sz="2800" b="1" cap="small" dirty="0">
                <a:solidFill>
                  <a:srgbClr val="FFFFFF"/>
                </a:solidFill>
              </a:rPr>
              <a:t>Introduction</a:t>
            </a:r>
          </a:p>
        </p:txBody>
      </p:sp>
      <p:sp>
        <p:nvSpPr>
          <p:cNvPr id="10" name="Rectangle 9"/>
          <p:cNvSpPr/>
          <p:nvPr/>
        </p:nvSpPr>
        <p:spPr>
          <a:xfrm>
            <a:off x="344679" y="1772816"/>
            <a:ext cx="8489790" cy="5078313"/>
          </a:xfrm>
          <a:prstGeom prst="rect">
            <a:avLst/>
          </a:prstGeom>
        </p:spPr>
        <p:txBody>
          <a:bodyPr wrap="square">
            <a:spAutoFit/>
          </a:bodyPr>
          <a:lstStyle/>
          <a:p>
            <a:pPr marL="285750" indent="-285750" algn="just">
              <a:spcBef>
                <a:spcPts val="600"/>
              </a:spcBef>
              <a:spcAft>
                <a:spcPts val="600"/>
              </a:spcAft>
              <a:buFont typeface="Arial" panose="020B0604020202020204" pitchFamily="34" charset="0"/>
              <a:buChar char="•"/>
              <a:defRPr/>
            </a:pPr>
            <a:r>
              <a:rPr lang="fr-FR" altLang="en-US" sz="2400" b="1" kern="0" dirty="0">
                <a:solidFill>
                  <a:schemeClr val="accent1">
                    <a:lumMod val="50000"/>
                  </a:schemeClr>
                </a:solidFill>
              </a:rPr>
              <a:t>Mise en œuvre du projet entravée par plusieurs contraintes majeures</a:t>
            </a:r>
          </a:p>
          <a:p>
            <a:pPr marL="285750" indent="-285750" algn="just">
              <a:spcBef>
                <a:spcPts val="600"/>
              </a:spcBef>
              <a:spcAft>
                <a:spcPts val="600"/>
              </a:spcAft>
              <a:buFont typeface="Arial" panose="020B0604020202020204" pitchFamily="34" charset="0"/>
              <a:buChar char="•"/>
              <a:defRPr/>
            </a:pPr>
            <a:endParaRPr lang="fr-FR" altLang="en-US" sz="2400" b="1" kern="0" dirty="0">
              <a:solidFill>
                <a:schemeClr val="accent1">
                  <a:lumMod val="50000"/>
                </a:schemeClr>
              </a:solidFill>
            </a:endParaRPr>
          </a:p>
          <a:p>
            <a:pPr marL="285750" lvl="0" indent="-285750" algn="just" eaLnBrk="0" fontAlgn="base" hangingPunct="0">
              <a:spcBef>
                <a:spcPts val="600"/>
              </a:spcBef>
              <a:spcAft>
                <a:spcPts val="600"/>
              </a:spcAft>
              <a:buFontTx/>
              <a:buChar char="•"/>
              <a:defRPr/>
            </a:pPr>
            <a:r>
              <a:rPr lang="fr-FR" sz="2400" b="1" kern="0" dirty="0">
                <a:solidFill>
                  <a:schemeClr val="accent6">
                    <a:lumMod val="50000"/>
                  </a:schemeClr>
                </a:solidFill>
              </a:rPr>
              <a:t>La PNIN a fait preuve de résilience afin de pouvoir maintenir ses activités</a:t>
            </a:r>
          </a:p>
          <a:p>
            <a:pPr marL="285750" lvl="0" indent="-285750" algn="just" eaLnBrk="0" fontAlgn="base" hangingPunct="0">
              <a:spcBef>
                <a:spcPts val="600"/>
              </a:spcBef>
              <a:spcAft>
                <a:spcPts val="600"/>
              </a:spcAft>
              <a:buFontTx/>
              <a:buChar char="•"/>
              <a:defRPr/>
            </a:pPr>
            <a:endParaRPr lang="fr-FR" sz="2400" b="1" kern="0" dirty="0">
              <a:solidFill>
                <a:schemeClr val="accent6">
                  <a:lumMod val="50000"/>
                </a:schemeClr>
              </a:solidFill>
            </a:endParaRPr>
          </a:p>
          <a:p>
            <a:pPr marL="285750" indent="-285750" algn="just" eaLnBrk="0" fontAlgn="base" hangingPunct="0">
              <a:spcBef>
                <a:spcPts val="600"/>
              </a:spcBef>
              <a:spcAft>
                <a:spcPts val="600"/>
              </a:spcAft>
              <a:buFontTx/>
              <a:buChar char="•"/>
              <a:defRPr/>
            </a:pPr>
            <a:r>
              <a:rPr lang="fr-FR" sz="2400" b="1" kern="0" dirty="0">
                <a:solidFill>
                  <a:schemeClr val="accent5">
                    <a:lumMod val="50000"/>
                  </a:schemeClr>
                </a:solidFill>
              </a:rPr>
              <a:t>Plusieurs leçons peuvent être apprises de la mise en œuvre de cette phase et capitalisées pour une phase 3 ou dans d’autres projets similaires</a:t>
            </a:r>
            <a:endParaRPr lang="fr-CA" sz="2400" b="1" kern="0" dirty="0">
              <a:solidFill>
                <a:schemeClr val="accent5">
                  <a:lumMod val="50000"/>
                </a:schemeClr>
              </a:solidFill>
            </a:endParaRPr>
          </a:p>
          <a:p>
            <a:pPr marL="285750" indent="-285750" algn="just" eaLnBrk="0" fontAlgn="base" hangingPunct="0">
              <a:spcBef>
                <a:spcPts val="600"/>
              </a:spcBef>
              <a:spcAft>
                <a:spcPts val="600"/>
              </a:spcAft>
              <a:buFontTx/>
              <a:buChar char="•"/>
              <a:defRPr/>
            </a:pPr>
            <a:endParaRPr lang="fr-FR" altLang="en-US" sz="2400" b="1" kern="0" dirty="0">
              <a:solidFill>
                <a:schemeClr val="accent5">
                  <a:lumMod val="50000"/>
                </a:schemeClr>
              </a:solidFill>
            </a:endParaRPr>
          </a:p>
          <a:p>
            <a:pPr marL="285750" lvl="0" indent="-285750" eaLnBrk="0" fontAlgn="base" hangingPunct="0">
              <a:spcBef>
                <a:spcPts val="600"/>
              </a:spcBef>
              <a:spcAft>
                <a:spcPts val="600"/>
              </a:spcAft>
              <a:buFontTx/>
              <a:buChar char="•"/>
              <a:defRPr/>
            </a:pPr>
            <a:endParaRPr lang="fr-FR" altLang="en-US" sz="2400" b="1" kern="0" dirty="0">
              <a:solidFill>
                <a:schemeClr val="accent6">
                  <a:lumMod val="50000"/>
                </a:schemeClr>
              </a:solidFill>
            </a:endParaRPr>
          </a:p>
        </p:txBody>
      </p:sp>
    </p:spTree>
    <p:extLst>
      <p:ext uri="{BB962C8B-B14F-4D97-AF65-F5344CB8AC3E}">
        <p14:creationId xmlns:p14="http://schemas.microsoft.com/office/powerpoint/2010/main" val="125951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wipe(left)">
                                      <p:cBhvr>
                                        <p:cTn id="11" dur="500"/>
                                        <p:tgtEl>
                                          <p:spTgt spid="10">
                                            <p:txEl>
                                              <p:pRg st="2" end="2"/>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animEffect transition="in" filter="wipe(left)">
                                      <p:cBhvr>
                                        <p:cTn id="15" dur="500"/>
                                        <p:tgtEl>
                                          <p:spTgt spid="10">
                                            <p:txEl>
                                              <p:pRg st="4" end="4"/>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left)">
                                      <p:cBhvr>
                                        <p:cTn id="19"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4</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4</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0" y="2090413"/>
            <a:ext cx="9144000" cy="3813865"/>
          </a:xfrm>
          <a:prstGeom prst="rect">
            <a:avLst/>
          </a:prstGeom>
        </p:spPr>
        <p:txBody>
          <a:bodyPr wrap="square">
            <a:spAutoFit/>
          </a:bodyPr>
          <a:lstStyle/>
          <a:p>
            <a:pPr algn="just">
              <a:spcBef>
                <a:spcPts val="2500"/>
              </a:spcBef>
            </a:pPr>
            <a:r>
              <a:rPr lang="fr-CA" sz="2400" b="1" dirty="0">
                <a:solidFill>
                  <a:schemeClr val="accent1">
                    <a:lumMod val="50000"/>
                  </a:schemeClr>
                </a:solidFill>
              </a:rPr>
              <a:t>Réorientation des activités</a:t>
            </a:r>
          </a:p>
          <a:p>
            <a:pPr marL="0" lvl="1" indent="0" algn="just">
              <a:buFont typeface="Arial" panose="020B0604020202020204" pitchFamily="34" charset="0"/>
              <a:buNone/>
            </a:pPr>
            <a:r>
              <a:rPr lang="fr-CA" sz="2400" dirty="0">
                <a:solidFill>
                  <a:schemeClr val="accent1">
                    <a:lumMod val="50000"/>
                  </a:schemeClr>
                </a:solidFill>
              </a:rPr>
              <a:t>Confronté à des </a:t>
            </a:r>
            <a:r>
              <a:rPr lang="fr-FR" sz="2400" dirty="0">
                <a:solidFill>
                  <a:schemeClr val="accent1">
                    <a:lumMod val="50000"/>
                  </a:schemeClr>
                </a:solidFill>
              </a:rPr>
              <a:t>contraintes financières, il a fallu réorienter les activités et prioriser celles qui répondent à des besoins plus urgents et ayant le plus d’impact dans l’atteinte des objectifs et des résultats attendus</a:t>
            </a:r>
            <a:endParaRPr lang="fr-CA" sz="2400" dirty="0">
              <a:solidFill>
                <a:schemeClr val="accent1">
                  <a:lumMod val="50000"/>
                </a:schemeClr>
              </a:solidFill>
            </a:endParaRPr>
          </a:p>
          <a:p>
            <a:pPr algn="just">
              <a:spcBef>
                <a:spcPts val="2500"/>
              </a:spcBef>
              <a:spcAft>
                <a:spcPts val="600"/>
              </a:spcAft>
              <a:defRPr/>
            </a:pPr>
            <a:r>
              <a:rPr lang="fr-CA" sz="2400" b="1" dirty="0">
                <a:solidFill>
                  <a:schemeClr val="accent6">
                    <a:lumMod val="75000"/>
                  </a:schemeClr>
                </a:solidFill>
              </a:rPr>
              <a:t>Leadership stratégique</a:t>
            </a:r>
          </a:p>
          <a:p>
            <a:pPr marL="0" lvl="1" algn="just">
              <a:spcAft>
                <a:spcPts val="600"/>
              </a:spcAft>
              <a:defRPr/>
            </a:pPr>
            <a:r>
              <a:rPr lang="fr-FR" sz="2400" dirty="0">
                <a:solidFill>
                  <a:schemeClr val="accent6">
                    <a:lumMod val="75000"/>
                  </a:schemeClr>
                </a:solidFill>
              </a:rPr>
              <a:t>La suppression du HC3N a nécessité une redéfinition du leadership stratégique, avec une mobilisation rapide de la Direction de la Nutrition pour assurer la continuité du pilotage</a:t>
            </a:r>
            <a:endParaRPr lang="fr-CA" sz="2400" dirty="0">
              <a:solidFill>
                <a:schemeClr val="accent6">
                  <a:lumMod val="75000"/>
                </a:schemeClr>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134144" y="984726"/>
            <a:ext cx="8612211" cy="782763"/>
          </a:xfrm>
          <a:prstGeom prst="rect">
            <a:avLst/>
          </a:prstGeom>
        </p:spPr>
        <p:style>
          <a:lnRef idx="2">
            <a:schemeClr val="accent6"/>
          </a:lnRef>
          <a:fillRef idx="1">
            <a:schemeClr val="lt1"/>
          </a:fillRef>
          <a:effectRef idx="0">
            <a:schemeClr val="accent6"/>
          </a:effectRef>
          <a:fontRef idx="minor">
            <a:schemeClr val="dk1"/>
          </a:fontRef>
        </p:style>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200" b="1" dirty="0"/>
              <a:t>La flexibilité et la capacité d’adaptation face à l’environnement politique et institutionnelle est essentielle</a:t>
            </a:r>
            <a:endParaRPr lang="fr-CA" sz="2200" dirty="0"/>
          </a:p>
          <a:p>
            <a:pPr marL="0" indent="0" algn="ctr">
              <a:buNone/>
            </a:pPr>
            <a:endParaRPr lang="fr-FR" sz="2200" dirty="0"/>
          </a:p>
        </p:txBody>
      </p:sp>
    </p:spTree>
    <p:extLst>
      <p:ext uri="{BB962C8B-B14F-4D97-AF65-F5344CB8AC3E}">
        <p14:creationId xmlns:p14="http://schemas.microsoft.com/office/powerpoint/2010/main" val="27860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left)">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left)">
                                      <p:cBhvr>
                                        <p:cTn id="15" dur="500"/>
                                        <p:tgtEl>
                                          <p:spTgt spid="5">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wipe(left)">
                                      <p:cBhvr>
                                        <p:cTn id="19" dur="500"/>
                                        <p:tgtEl>
                                          <p:spTgt spid="5">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wipe(left)">
                                      <p:cBhvr>
                                        <p:cTn id="23" dur="500"/>
                                        <p:tgtEl>
                                          <p:spTgt spid="5">
                                            <p:txEl>
                                              <p:pRg st="3" end="3"/>
                                            </p:txEl>
                                          </p:spTgt>
                                        </p:tgtEl>
                                      </p:cBhvr>
                                    </p:animEffect>
                                  </p:childTnLst>
                                </p:cTn>
                              </p:par>
                            </p:childTnLst>
                          </p:cTn>
                        </p:par>
                        <p:par>
                          <p:cTn id="24" fill="hold">
                            <p:stCondLst>
                              <p:cond delay="2500"/>
                            </p:stCondLst>
                            <p:childTnLst>
                              <p:par>
                                <p:cTn id="25" presetID="14" presetClass="entr" presetSubtype="5" fill="hold" grpId="0" nodeType="afterEffect">
                                  <p:stCondLst>
                                    <p:cond delay="0"/>
                                  </p:stCondLst>
                                  <p:childTnLst>
                                    <p:set>
                                      <p:cBhvr>
                                        <p:cTn id="26" dur="1" fill="hold">
                                          <p:stCondLst>
                                            <p:cond delay="0"/>
                                          </p:stCondLst>
                                        </p:cTn>
                                        <p:tgtEl>
                                          <p:spTgt spid="8">
                                            <p:bg/>
                                          </p:spTgt>
                                        </p:tgtEl>
                                        <p:attrNameLst>
                                          <p:attrName>style.visibility</p:attrName>
                                        </p:attrNameLst>
                                      </p:cBhvr>
                                      <p:to>
                                        <p:strVal val="visible"/>
                                      </p:to>
                                    </p:set>
                                    <p:animEffect transition="in" filter="randombar(vertical)">
                                      <p:cBhvr>
                                        <p:cTn id="27" dur="500"/>
                                        <p:tgtEl>
                                          <p:spTgt spid="8">
                                            <p:bg/>
                                          </p:spTgt>
                                        </p:tgtEl>
                                      </p:cBhvr>
                                    </p:animEffect>
                                  </p:childTnLst>
                                </p:cTn>
                              </p:par>
                            </p:childTnLst>
                          </p:cTn>
                        </p:par>
                        <p:par>
                          <p:cTn id="28" fill="hold">
                            <p:stCondLst>
                              <p:cond delay="3000"/>
                            </p:stCondLst>
                            <p:childTnLst>
                              <p:par>
                                <p:cTn id="29" presetID="14" presetClass="entr" presetSubtype="5" fill="hold" grpId="0"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randombar(vertical)">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EAC87-CDCD-6C15-6222-0F619AA14EB7}"/>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5BDAE0BE-7809-846C-2A15-46EAD87ED797}"/>
              </a:ext>
            </a:extLst>
          </p:cNvPr>
          <p:cNvSpPr>
            <a:spLocks noGrp="1"/>
          </p:cNvSpPr>
          <p:nvPr>
            <p:ph type="sldNum" sz="quarter" idx="12"/>
          </p:nvPr>
        </p:nvSpPr>
        <p:spPr/>
        <p:txBody>
          <a:bodyPr/>
          <a:lstStyle/>
          <a:p>
            <a:fld id="{02C702AE-1502-43AE-8DBA-2BCAD3408EF2}" type="slidenum">
              <a:rPr lang="fr-FR" smtClean="0">
                <a:latin typeface="+mj-lt"/>
              </a:rPr>
              <a:pPr/>
              <a:t>5</a:t>
            </a:fld>
            <a:endParaRPr lang="fr-FR" dirty="0">
              <a:latin typeface="+mj-lt"/>
            </a:endParaRPr>
          </a:p>
        </p:txBody>
      </p:sp>
      <p:sp>
        <p:nvSpPr>
          <p:cNvPr id="7" name="Espace réservé du numéro de diapositive 3">
            <a:extLst>
              <a:ext uri="{FF2B5EF4-FFF2-40B4-BE49-F238E27FC236}">
                <a16:creationId xmlns:a16="http://schemas.microsoft.com/office/drawing/2014/main" id="{8F8C62EB-CCB0-674B-1FF6-518621DCDBB9}"/>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5</a:t>
            </a:fld>
            <a:endParaRPr lang="fr-FR" dirty="0">
              <a:latin typeface="+mj-lt"/>
            </a:endParaRPr>
          </a:p>
        </p:txBody>
      </p:sp>
      <p:sp>
        <p:nvSpPr>
          <p:cNvPr id="19" name="ZoneTexte 18">
            <a:extLst>
              <a:ext uri="{FF2B5EF4-FFF2-40B4-BE49-F238E27FC236}">
                <a16:creationId xmlns:a16="http://schemas.microsoft.com/office/drawing/2014/main" id="{B9FFF7FC-D121-B10F-0B3B-C6EB28E62EC0}"/>
              </a:ext>
            </a:extLst>
          </p:cNvPr>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a:extLst>
              <a:ext uri="{FF2B5EF4-FFF2-40B4-BE49-F238E27FC236}">
                <a16:creationId xmlns:a16="http://schemas.microsoft.com/office/drawing/2014/main" id="{37A7B669-EA1F-66A7-73B8-16DF61080E10}"/>
              </a:ext>
            </a:extLst>
          </p:cNvPr>
          <p:cNvSpPr/>
          <p:nvPr/>
        </p:nvSpPr>
        <p:spPr>
          <a:xfrm>
            <a:off x="-1" y="1413392"/>
            <a:ext cx="9080205" cy="3919022"/>
          </a:xfrm>
          <a:prstGeom prst="rect">
            <a:avLst/>
          </a:prstGeom>
        </p:spPr>
        <p:txBody>
          <a:bodyPr wrap="square">
            <a:spAutoFit/>
          </a:bodyPr>
          <a:lstStyle/>
          <a:p>
            <a:pPr>
              <a:spcBef>
                <a:spcPts val="2500"/>
              </a:spcBef>
            </a:pPr>
            <a:endParaRPr lang="fr-CA" sz="2400" dirty="0">
              <a:solidFill>
                <a:schemeClr val="accent6">
                  <a:lumMod val="75000"/>
                </a:schemeClr>
              </a:solidFill>
            </a:endParaRPr>
          </a:p>
          <a:p>
            <a:pPr algn="just">
              <a:spcBef>
                <a:spcPts val="2500"/>
              </a:spcBef>
              <a:spcAft>
                <a:spcPts val="600"/>
              </a:spcAft>
              <a:defRPr/>
            </a:pPr>
            <a:r>
              <a:rPr lang="fr-CA" sz="2400" b="1" dirty="0">
                <a:solidFill>
                  <a:srgbClr val="0070C0"/>
                </a:solidFill>
              </a:rPr>
              <a:t>Validation </a:t>
            </a:r>
            <a:r>
              <a:rPr lang="fr-CA" sz="2400" b="1" dirty="0" smtClean="0">
                <a:solidFill>
                  <a:srgbClr val="0070C0"/>
                </a:solidFill>
              </a:rPr>
              <a:t>des produits par </a:t>
            </a:r>
            <a:r>
              <a:rPr lang="fr-CA" sz="2400" b="1" dirty="0">
                <a:solidFill>
                  <a:srgbClr val="0070C0"/>
                </a:solidFill>
              </a:rPr>
              <a:t>le GTN</a:t>
            </a:r>
          </a:p>
          <a:p>
            <a:pPr marL="0" lvl="1" algn="just">
              <a:spcAft>
                <a:spcPts val="600"/>
              </a:spcAft>
              <a:defRPr/>
            </a:pPr>
            <a:r>
              <a:rPr lang="fr-FR" sz="2400" dirty="0">
                <a:solidFill>
                  <a:srgbClr val="0070C0"/>
                </a:solidFill>
              </a:rPr>
              <a:t>La PNIN a eu recours au Groupe Technique Nutritionnel (GTN), </a:t>
            </a:r>
            <a:r>
              <a:rPr lang="fr-CA" sz="2400" dirty="0">
                <a:solidFill>
                  <a:srgbClr val="0070C0"/>
                </a:solidFill>
              </a:rPr>
              <a:t>le seul comité sur la nutrition fonctionnel, pour assurer la validation de ses </a:t>
            </a:r>
            <a:r>
              <a:rPr lang="fr-CA" sz="2400" dirty="0" smtClean="0">
                <a:solidFill>
                  <a:srgbClr val="0070C0"/>
                </a:solidFill>
              </a:rPr>
              <a:t>produits.</a:t>
            </a:r>
            <a:endParaRPr lang="fr-CA" sz="2400" dirty="0">
              <a:solidFill>
                <a:srgbClr val="0070C0"/>
              </a:solidFill>
            </a:endParaRPr>
          </a:p>
          <a:p>
            <a:pPr algn="just">
              <a:spcBef>
                <a:spcPts val="2500"/>
              </a:spcBef>
              <a:spcAft>
                <a:spcPts val="600"/>
              </a:spcAft>
              <a:defRPr/>
            </a:pPr>
            <a:r>
              <a:rPr lang="fr-CA" sz="2400" b="1" kern="0" dirty="0">
                <a:solidFill>
                  <a:schemeClr val="accent2">
                    <a:lumMod val="75000"/>
                  </a:schemeClr>
                </a:solidFill>
              </a:rPr>
              <a:t>Ajustement du plan de formation</a:t>
            </a:r>
          </a:p>
          <a:p>
            <a:pPr marL="0" lvl="1" indent="0" algn="just">
              <a:spcAft>
                <a:spcPts val="600"/>
              </a:spcAft>
              <a:buNone/>
              <a:defRPr/>
            </a:pPr>
            <a:r>
              <a:rPr lang="fr-CA" sz="2400" kern="0" dirty="0">
                <a:solidFill>
                  <a:schemeClr val="accent2">
                    <a:lumMod val="75000"/>
                  </a:schemeClr>
                </a:solidFill>
              </a:rPr>
              <a:t>Le plan de formation a été ajusté pour donner la priorité aux formation répondant aux besoins plus urgents.</a:t>
            </a:r>
          </a:p>
        </p:txBody>
      </p:sp>
      <p:sp>
        <p:nvSpPr>
          <p:cNvPr id="8" name="Espace réservé du contenu 2">
            <a:extLst>
              <a:ext uri="{FF2B5EF4-FFF2-40B4-BE49-F238E27FC236}">
                <a16:creationId xmlns:a16="http://schemas.microsoft.com/office/drawing/2014/main" id="{765DB7BC-2619-8350-497B-5B029461D11D}"/>
              </a:ext>
            </a:extLst>
          </p:cNvPr>
          <p:cNvSpPr txBox="1">
            <a:spLocks/>
          </p:cNvSpPr>
          <p:nvPr/>
        </p:nvSpPr>
        <p:spPr>
          <a:xfrm>
            <a:off x="134144" y="984726"/>
            <a:ext cx="8612211" cy="782763"/>
          </a:xfrm>
          <a:prstGeom prst="rect">
            <a:avLst/>
          </a:prstGeom>
        </p:spPr>
        <p:style>
          <a:lnRef idx="2">
            <a:schemeClr val="accent6"/>
          </a:lnRef>
          <a:fillRef idx="1">
            <a:schemeClr val="lt1"/>
          </a:fillRef>
          <a:effectRef idx="0">
            <a:schemeClr val="accent6"/>
          </a:effectRef>
          <a:fontRef idx="minor">
            <a:schemeClr val="dk1"/>
          </a:fontRef>
        </p:style>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200" b="1" dirty="0"/>
              <a:t>La flexibilité et la capacité d’adaptation face à l’environnement politique et institutionnelle est </a:t>
            </a:r>
            <a:r>
              <a:rPr lang="fr-FR" sz="2200" b="1" dirty="0" smtClean="0"/>
              <a:t>essentielle (suite)</a:t>
            </a:r>
            <a:endParaRPr lang="fr-FR" sz="2200" b="1" dirty="0"/>
          </a:p>
          <a:p>
            <a:pPr marL="0" indent="0" algn="ctr">
              <a:buNone/>
            </a:pPr>
            <a:endParaRPr lang="fr-FR" sz="2200" dirty="0"/>
          </a:p>
        </p:txBody>
      </p:sp>
    </p:spTree>
    <p:extLst>
      <p:ext uri="{BB962C8B-B14F-4D97-AF65-F5344CB8AC3E}">
        <p14:creationId xmlns:p14="http://schemas.microsoft.com/office/powerpoint/2010/main" val="408491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left)">
                                      <p:cBhvr>
                                        <p:cTn id="19" dur="500"/>
                                        <p:tgtEl>
                                          <p:spTgt spid="5">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par>
                          <p:cTn id="24" fill="hold">
                            <p:stCondLst>
                              <p:cond delay="2500"/>
                            </p:stCondLst>
                            <p:childTnLst>
                              <p:par>
                                <p:cTn id="25" presetID="14" presetClass="entr" presetSubtype="5" fill="hold" grpId="0" nodeType="afterEffect">
                                  <p:stCondLst>
                                    <p:cond delay="0"/>
                                  </p:stCondLst>
                                  <p:childTnLst>
                                    <p:set>
                                      <p:cBhvr>
                                        <p:cTn id="26" dur="1" fill="hold">
                                          <p:stCondLst>
                                            <p:cond delay="0"/>
                                          </p:stCondLst>
                                        </p:cTn>
                                        <p:tgtEl>
                                          <p:spTgt spid="8">
                                            <p:bg/>
                                          </p:spTgt>
                                        </p:tgtEl>
                                        <p:attrNameLst>
                                          <p:attrName>style.visibility</p:attrName>
                                        </p:attrNameLst>
                                      </p:cBhvr>
                                      <p:to>
                                        <p:strVal val="visible"/>
                                      </p:to>
                                    </p:set>
                                    <p:animEffect transition="in" filter="randombar(vertical)">
                                      <p:cBhvr>
                                        <p:cTn id="27" dur="500"/>
                                        <p:tgtEl>
                                          <p:spTgt spid="8">
                                            <p:bg/>
                                          </p:spTgt>
                                        </p:tgtEl>
                                      </p:cBhvr>
                                    </p:animEffect>
                                  </p:childTnLst>
                                </p:cTn>
                              </p:par>
                            </p:childTnLst>
                          </p:cTn>
                        </p:par>
                        <p:par>
                          <p:cTn id="28" fill="hold">
                            <p:stCondLst>
                              <p:cond delay="3000"/>
                            </p:stCondLst>
                            <p:childTnLst>
                              <p:par>
                                <p:cTn id="29" presetID="14" presetClass="entr" presetSubtype="5" fill="hold" grpId="0"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randombar(vertical)">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6</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6</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280269" y="1579654"/>
            <a:ext cx="8729587" cy="4796185"/>
          </a:xfrm>
          <a:prstGeom prst="rect">
            <a:avLst/>
          </a:prstGeom>
        </p:spPr>
        <p:txBody>
          <a:bodyPr wrap="square">
            <a:spAutoFit/>
          </a:bodyPr>
          <a:lstStyle/>
          <a:p>
            <a:pPr>
              <a:spcBef>
                <a:spcPts val="2500"/>
              </a:spcBef>
            </a:pPr>
            <a:endParaRPr lang="fr-CA" sz="1400" b="1" dirty="0">
              <a:solidFill>
                <a:schemeClr val="accent1">
                  <a:lumMod val="50000"/>
                </a:schemeClr>
              </a:solidFill>
            </a:endParaRPr>
          </a:p>
          <a:p>
            <a:pPr algn="just">
              <a:spcBef>
                <a:spcPts val="2500"/>
              </a:spcBef>
              <a:spcAft>
                <a:spcPts val="600"/>
              </a:spcAft>
              <a:defRPr/>
            </a:pPr>
            <a:r>
              <a:rPr lang="fr-CA" sz="2400" b="1" dirty="0">
                <a:solidFill>
                  <a:schemeClr val="accent6">
                    <a:lumMod val="75000"/>
                  </a:schemeClr>
                </a:solidFill>
              </a:rPr>
              <a:t>Développement de partenariats stratégiques</a:t>
            </a:r>
          </a:p>
          <a:p>
            <a:pPr marL="0" lvl="1" algn="just">
              <a:spcAft>
                <a:spcPts val="600"/>
              </a:spcAft>
              <a:defRPr/>
            </a:pPr>
            <a:r>
              <a:rPr lang="fr-FR" sz="2400" dirty="0">
                <a:solidFill>
                  <a:schemeClr val="accent6">
                    <a:lumMod val="75000"/>
                  </a:schemeClr>
                </a:solidFill>
              </a:rPr>
              <a:t>La PNIN a réussi à créer des synergies et partenariats stratégiques avec l’université, les réseaux du mouvement SUN (collectif TUN, Plateforme des Journalistes Nigériens pour la Nutrition…), des ONG…</a:t>
            </a:r>
            <a:endParaRPr lang="fr-CA" sz="2400" dirty="0">
              <a:solidFill>
                <a:schemeClr val="accent6">
                  <a:lumMod val="75000"/>
                </a:schemeClr>
              </a:solidFill>
            </a:endParaRPr>
          </a:p>
          <a:p>
            <a:pPr algn="just">
              <a:spcBef>
                <a:spcPts val="2500"/>
              </a:spcBef>
              <a:spcAft>
                <a:spcPts val="600"/>
              </a:spcAft>
              <a:defRPr/>
            </a:pPr>
            <a:r>
              <a:rPr lang="fr-CA" sz="2400" b="1" dirty="0">
                <a:solidFill>
                  <a:srgbClr val="0070C0"/>
                </a:solidFill>
              </a:rPr>
              <a:t>Diversification des sources de financement</a:t>
            </a:r>
          </a:p>
          <a:p>
            <a:pPr marL="0" lvl="1" algn="just">
              <a:spcAft>
                <a:spcPts val="600"/>
              </a:spcAft>
              <a:defRPr/>
            </a:pPr>
            <a:r>
              <a:rPr lang="fr-CA" sz="2400" dirty="0">
                <a:solidFill>
                  <a:srgbClr val="0070C0"/>
                </a:solidFill>
              </a:rPr>
              <a:t>La PNIN a aussi su diversifier ses sources de financement, en mobilisant des ressources complémentaires pour le financement de certaines de ses activités.</a:t>
            </a:r>
          </a:p>
          <a:p>
            <a:pPr marL="0" lvl="1">
              <a:spcAft>
                <a:spcPts val="600"/>
              </a:spcAft>
              <a:defRPr/>
            </a:pPr>
            <a:endParaRPr lang="fr-CA" sz="1400" dirty="0">
              <a:solidFill>
                <a:srgbClr val="0070C0"/>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438795" y="1184349"/>
            <a:ext cx="8424936" cy="782763"/>
          </a:xfrm>
          <a:prstGeom prst="rect">
            <a:avLst/>
          </a:prstGeom>
          <a:ln>
            <a:solidFill>
              <a:srgbClr val="0081AE"/>
            </a:solidFill>
          </a:ln>
        </p:spPr>
        <p:style>
          <a:lnRef idx="2">
            <a:schemeClr val="accent6"/>
          </a:lnRef>
          <a:fillRef idx="1">
            <a:schemeClr val="lt1"/>
          </a:fillRef>
          <a:effectRef idx="0">
            <a:schemeClr val="accent6"/>
          </a:effectRef>
          <a:fontRef idx="minor">
            <a:schemeClr val="dk1"/>
          </a:fontRef>
        </p:style>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400" b="1" dirty="0"/>
              <a:t>Le partenariat et le co-financement doivent être privilégiés </a:t>
            </a:r>
          </a:p>
        </p:txBody>
      </p:sp>
    </p:spTree>
    <p:extLst>
      <p:ext uri="{BB962C8B-B14F-4D97-AF65-F5344CB8AC3E}">
        <p14:creationId xmlns:p14="http://schemas.microsoft.com/office/powerpoint/2010/main" val="302551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left)">
                                      <p:cBhvr>
                                        <p:cTn id="19" dur="500"/>
                                        <p:tgtEl>
                                          <p:spTgt spid="5">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par>
                          <p:cTn id="24" fill="hold">
                            <p:stCondLst>
                              <p:cond delay="2500"/>
                            </p:stCondLst>
                            <p:childTnLst>
                              <p:par>
                                <p:cTn id="25" presetID="14" presetClass="entr" presetSubtype="5" fill="hold" grpId="0" nodeType="afterEffect">
                                  <p:stCondLst>
                                    <p:cond delay="0"/>
                                  </p:stCondLst>
                                  <p:childTnLst>
                                    <p:set>
                                      <p:cBhvr>
                                        <p:cTn id="26" dur="1" fill="hold">
                                          <p:stCondLst>
                                            <p:cond delay="0"/>
                                          </p:stCondLst>
                                        </p:cTn>
                                        <p:tgtEl>
                                          <p:spTgt spid="8">
                                            <p:bg/>
                                          </p:spTgt>
                                        </p:tgtEl>
                                        <p:attrNameLst>
                                          <p:attrName>style.visibility</p:attrName>
                                        </p:attrNameLst>
                                      </p:cBhvr>
                                      <p:to>
                                        <p:strVal val="visible"/>
                                      </p:to>
                                    </p:set>
                                    <p:animEffect transition="in" filter="randombar(vertical)">
                                      <p:cBhvr>
                                        <p:cTn id="27" dur="500"/>
                                        <p:tgtEl>
                                          <p:spTgt spid="8">
                                            <p:bg/>
                                          </p:spTgt>
                                        </p:tgtEl>
                                      </p:cBhvr>
                                    </p:animEffect>
                                  </p:childTnLst>
                                </p:cTn>
                              </p:par>
                            </p:childTnLst>
                          </p:cTn>
                        </p:par>
                        <p:par>
                          <p:cTn id="28" fill="hold">
                            <p:stCondLst>
                              <p:cond delay="3000"/>
                            </p:stCondLst>
                            <p:childTnLst>
                              <p:par>
                                <p:cTn id="29" presetID="14" presetClass="entr" presetSubtype="5" fill="hold" grpId="0"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randombar(vertical)">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7</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7</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0" y="1771369"/>
            <a:ext cx="9133367" cy="4629472"/>
          </a:xfrm>
          <a:prstGeom prst="rect">
            <a:avLst/>
          </a:prstGeom>
        </p:spPr>
        <p:txBody>
          <a:bodyPr wrap="square">
            <a:spAutoFit/>
          </a:bodyPr>
          <a:lstStyle/>
          <a:p>
            <a:pPr algn="just">
              <a:spcBef>
                <a:spcPts val="2500"/>
              </a:spcBef>
            </a:pPr>
            <a:r>
              <a:rPr lang="fr-CA" sz="2000" b="1" dirty="0">
                <a:solidFill>
                  <a:schemeClr val="accent1">
                    <a:lumMod val="50000"/>
                  </a:schemeClr>
                </a:solidFill>
              </a:rPr>
              <a:t>Importance de la communication</a:t>
            </a:r>
          </a:p>
          <a:p>
            <a:pPr marL="0" lvl="1" indent="0" algn="just">
              <a:buFont typeface="Arial" panose="020B0604020202020204" pitchFamily="34" charset="0"/>
              <a:buNone/>
            </a:pPr>
            <a:r>
              <a:rPr lang="fr-CA" sz="2000" dirty="0">
                <a:solidFill>
                  <a:schemeClr val="accent1">
                    <a:lumMod val="50000"/>
                  </a:schemeClr>
                </a:solidFill>
              </a:rPr>
              <a:t>La communication régulière a été cruciale pour maintenir l’engagement et synchroniser les actions.</a:t>
            </a:r>
          </a:p>
          <a:p>
            <a:pPr marL="0" lvl="1" algn="just">
              <a:spcBef>
                <a:spcPts val="2500"/>
              </a:spcBef>
              <a:spcAft>
                <a:spcPts val="600"/>
              </a:spcAft>
              <a:defRPr/>
            </a:pPr>
            <a:r>
              <a:rPr lang="fr-CA" sz="2000" b="1" dirty="0">
                <a:solidFill>
                  <a:schemeClr val="accent6">
                    <a:lumMod val="75000"/>
                  </a:schemeClr>
                </a:solidFill>
              </a:rPr>
              <a:t>Mobilisation des parties prenantes</a:t>
            </a:r>
          </a:p>
          <a:p>
            <a:pPr marL="0" lvl="1" indent="0" algn="just">
              <a:spcAft>
                <a:spcPts val="600"/>
              </a:spcAft>
              <a:buFont typeface="Arial" panose="020B0604020202020204" pitchFamily="34" charset="0"/>
              <a:buNone/>
              <a:defRPr/>
            </a:pPr>
            <a:r>
              <a:rPr lang="fr-CA" sz="2000" dirty="0">
                <a:solidFill>
                  <a:schemeClr val="accent6">
                    <a:lumMod val="75000"/>
                  </a:schemeClr>
                </a:solidFill>
              </a:rPr>
              <a:t>Le </a:t>
            </a:r>
            <a:r>
              <a:rPr lang="fr-FR" sz="2000" dirty="0">
                <a:solidFill>
                  <a:schemeClr val="accent6">
                    <a:lumMod val="75000"/>
                  </a:schemeClr>
                </a:solidFill>
              </a:rPr>
              <a:t>plaidoyer continu et la tenue de rencontres régulières de coordination/concertation avec les institutions assurant le leadership technique et stratégique, les bailleurs, les bénéficiaires et les partenaires d’exécution ont été déterminants dans le succès de la mise en œuvre du projet</a:t>
            </a:r>
            <a:endParaRPr lang="fr-CA" sz="2000" b="1" dirty="0">
              <a:solidFill>
                <a:schemeClr val="accent6">
                  <a:lumMod val="75000"/>
                </a:schemeClr>
              </a:solidFill>
            </a:endParaRPr>
          </a:p>
          <a:p>
            <a:pPr marL="0" lvl="1" indent="0" algn="just">
              <a:spcAft>
                <a:spcPts val="600"/>
              </a:spcAft>
              <a:buFont typeface="Arial" panose="020B0604020202020204" pitchFamily="34" charset="0"/>
              <a:buNone/>
              <a:defRPr/>
            </a:pPr>
            <a:r>
              <a:rPr lang="fr-CA" sz="2000" b="1" dirty="0">
                <a:solidFill>
                  <a:schemeClr val="accent5"/>
                </a:solidFill>
              </a:rPr>
              <a:t>Surmonter les défis de coordination</a:t>
            </a:r>
          </a:p>
          <a:p>
            <a:pPr marL="0" lvl="1" indent="0" algn="just">
              <a:spcAft>
                <a:spcPts val="600"/>
              </a:spcAft>
              <a:buFont typeface="Arial" panose="020B0604020202020204" pitchFamily="34" charset="0"/>
              <a:buNone/>
              <a:defRPr/>
            </a:pPr>
            <a:r>
              <a:rPr lang="fr-CA" sz="2000" dirty="0">
                <a:solidFill>
                  <a:schemeClr val="accent5"/>
                </a:solidFill>
              </a:rPr>
              <a:t>La coordination accrue a permis de gérer la complexité et d’assurer la mise en œuvre efficace et efficiente des activités malgré les partenaires multiples.</a:t>
            </a:r>
          </a:p>
          <a:p>
            <a:pPr marL="0" lvl="1" indent="0">
              <a:spcAft>
                <a:spcPts val="600"/>
              </a:spcAft>
              <a:buNone/>
              <a:defRPr/>
            </a:pPr>
            <a:endParaRPr lang="fr-CA" sz="1400" dirty="0">
              <a:solidFill>
                <a:schemeClr val="accent5"/>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467544" y="1044025"/>
            <a:ext cx="8325582" cy="694445"/>
          </a:xfrm>
          <a:prstGeom prst="rect">
            <a:avLst/>
          </a:prstGeom>
          <a:ln>
            <a:solidFill>
              <a:srgbClr val="34AE93"/>
            </a:solidFill>
          </a:ln>
        </p:spPr>
        <p:style>
          <a:lnRef idx="2">
            <a:schemeClr val="accent6"/>
          </a:lnRef>
          <a:fillRef idx="1">
            <a:schemeClr val="lt1"/>
          </a:fillRef>
          <a:effectRef idx="0">
            <a:schemeClr val="accent6"/>
          </a:effectRef>
          <a:fontRef idx="minor">
            <a:schemeClr val="dk1"/>
          </a:fontRef>
        </p:style>
        <p:txBody>
          <a:bodyPr>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200" b="1" dirty="0"/>
              <a:t>La coordination et la communication régulières constituent des leviers importants de réussite</a:t>
            </a:r>
            <a:endParaRPr lang="fr-CA" sz="2200" b="1" dirty="0"/>
          </a:p>
          <a:p>
            <a:pPr marL="0" indent="0" algn="ctr">
              <a:buNone/>
            </a:pPr>
            <a:endParaRPr lang="fr-FR" sz="2200" dirty="0"/>
          </a:p>
        </p:txBody>
      </p:sp>
    </p:spTree>
    <p:extLst>
      <p:ext uri="{BB962C8B-B14F-4D97-AF65-F5344CB8AC3E}">
        <p14:creationId xmlns:p14="http://schemas.microsoft.com/office/powerpoint/2010/main" val="305071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left)">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left)">
                                      <p:cBhvr>
                                        <p:cTn id="15" dur="500"/>
                                        <p:tgtEl>
                                          <p:spTgt spid="5">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wipe(left)">
                                      <p:cBhvr>
                                        <p:cTn id="19" dur="500"/>
                                        <p:tgtEl>
                                          <p:spTgt spid="5">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Effect transition="in" filter="wipe(left)">
                                      <p:cBhvr>
                                        <p:cTn id="23" dur="500"/>
                                        <p:tgtEl>
                                          <p:spTgt spid="5">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wipe(left)">
                                      <p:cBhvr>
                                        <p:cTn id="31" dur="500"/>
                                        <p:tgtEl>
                                          <p:spTgt spid="5">
                                            <p:txEl>
                                              <p:pRg st="5" end="5"/>
                                            </p:txEl>
                                          </p:spTgt>
                                        </p:tgtEl>
                                      </p:cBhvr>
                                    </p:animEffect>
                                  </p:childTnLst>
                                </p:cTn>
                              </p:par>
                            </p:childTnLst>
                          </p:cTn>
                        </p:par>
                        <p:par>
                          <p:cTn id="32" fill="hold">
                            <p:stCondLst>
                              <p:cond delay="3500"/>
                            </p:stCondLst>
                            <p:childTnLst>
                              <p:par>
                                <p:cTn id="33" presetID="14" presetClass="entr" presetSubtype="5" fill="hold" grpId="0" nodeType="afterEffect">
                                  <p:stCondLst>
                                    <p:cond delay="0"/>
                                  </p:stCondLst>
                                  <p:childTnLst>
                                    <p:set>
                                      <p:cBhvr>
                                        <p:cTn id="34" dur="1" fill="hold">
                                          <p:stCondLst>
                                            <p:cond delay="0"/>
                                          </p:stCondLst>
                                        </p:cTn>
                                        <p:tgtEl>
                                          <p:spTgt spid="8">
                                            <p:bg/>
                                          </p:spTgt>
                                        </p:tgtEl>
                                        <p:attrNameLst>
                                          <p:attrName>style.visibility</p:attrName>
                                        </p:attrNameLst>
                                      </p:cBhvr>
                                      <p:to>
                                        <p:strVal val="visible"/>
                                      </p:to>
                                    </p:set>
                                    <p:animEffect transition="in" filter="randombar(vertical)">
                                      <p:cBhvr>
                                        <p:cTn id="35" dur="500"/>
                                        <p:tgtEl>
                                          <p:spTgt spid="8">
                                            <p:bg/>
                                          </p:spTgt>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5" fill="hold" grpId="0" nodeType="clickEffect">
                                  <p:stCondLst>
                                    <p:cond delay="0"/>
                                  </p:stCondLst>
                                  <p:childTnLst>
                                    <p:set>
                                      <p:cBhvr>
                                        <p:cTn id="39" dur="1" fill="hold">
                                          <p:stCondLst>
                                            <p:cond delay="0"/>
                                          </p:stCondLst>
                                        </p:cTn>
                                        <p:tgtEl>
                                          <p:spTgt spid="8">
                                            <p:txEl>
                                              <p:pRg st="0" end="0"/>
                                            </p:txEl>
                                          </p:spTgt>
                                        </p:tgtEl>
                                        <p:attrNameLst>
                                          <p:attrName>style.visibility</p:attrName>
                                        </p:attrNameLst>
                                      </p:cBhvr>
                                      <p:to>
                                        <p:strVal val="visible"/>
                                      </p:to>
                                    </p:set>
                                    <p:animEffect transition="in" filter="randombar(vertical)">
                                      <p:cBhvr>
                                        <p:cTn id="4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8</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8</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107504" y="1721160"/>
            <a:ext cx="9036496" cy="4873129"/>
          </a:xfrm>
          <a:prstGeom prst="rect">
            <a:avLst/>
          </a:prstGeom>
        </p:spPr>
        <p:txBody>
          <a:bodyPr wrap="square">
            <a:spAutoFit/>
          </a:bodyPr>
          <a:lstStyle/>
          <a:p>
            <a:pPr algn="just">
              <a:spcBef>
                <a:spcPts val="2500"/>
              </a:spcBef>
            </a:pPr>
            <a:r>
              <a:rPr lang="fr-FR" sz="2000" b="1" dirty="0" smtClean="0">
                <a:solidFill>
                  <a:schemeClr val="accent1">
                    <a:lumMod val="50000"/>
                  </a:schemeClr>
                </a:solidFill>
              </a:rPr>
              <a:t>Développement et mise à jour des toolkit de formation</a:t>
            </a:r>
          </a:p>
          <a:p>
            <a:pPr marL="0" lvl="1" algn="just"/>
            <a:r>
              <a:rPr lang="fr-FR" sz="2000" kern="0" dirty="0" smtClean="0">
                <a:solidFill>
                  <a:schemeClr val="accent5">
                    <a:lumMod val="50000"/>
                  </a:schemeClr>
                </a:solidFill>
              </a:rPr>
              <a:t>Élaboration, mise à jour continue de toolkit de formation (manuels, présentations PowerPoint et exercices pratiques) sur la nutrition, analyse statistique…, accessibles en ligne sur le portail web de la PNIN</a:t>
            </a:r>
          </a:p>
          <a:p>
            <a:pPr marL="0" lvl="1" indent="0" algn="just">
              <a:buFont typeface="Arial" panose="020B0604020202020204" pitchFamily="34" charset="0"/>
              <a:buNone/>
            </a:pPr>
            <a:endParaRPr lang="fr-FR" sz="2000" dirty="0" smtClean="0">
              <a:solidFill>
                <a:schemeClr val="accent1">
                  <a:lumMod val="50000"/>
                </a:schemeClr>
              </a:solidFill>
            </a:endParaRPr>
          </a:p>
          <a:p>
            <a:pPr marL="0" lvl="1" algn="just">
              <a:spcBef>
                <a:spcPts val="2500"/>
              </a:spcBef>
              <a:spcAft>
                <a:spcPts val="600"/>
              </a:spcAft>
              <a:defRPr/>
            </a:pPr>
            <a:r>
              <a:rPr lang="fr-FR" sz="2000" b="1" kern="0" dirty="0" smtClean="0">
                <a:solidFill>
                  <a:schemeClr val="accent2">
                    <a:lumMod val="75000"/>
                  </a:schemeClr>
                </a:solidFill>
              </a:rPr>
              <a:t>Renforcement des capacités de l’ensemble des parties prenantes                                             </a:t>
            </a:r>
            <a:r>
              <a:rPr lang="fr-FR" sz="2000" kern="0" dirty="0" smtClean="0">
                <a:solidFill>
                  <a:schemeClr val="accent2">
                    <a:lumMod val="75000"/>
                  </a:schemeClr>
                </a:solidFill>
              </a:rPr>
              <a:t>Plusieurs sessions de formation organisées à l’intention des points focaux, des cadres ministériels, des journalistes, des membres de la société civile…</a:t>
            </a:r>
          </a:p>
          <a:p>
            <a:pPr algn="just">
              <a:spcBef>
                <a:spcPts val="2500"/>
              </a:spcBef>
              <a:spcAft>
                <a:spcPts val="600"/>
              </a:spcAft>
              <a:defRPr/>
            </a:pPr>
            <a:r>
              <a:rPr lang="fr-FR" sz="2000" b="1" kern="0" dirty="0" smtClean="0">
                <a:solidFill>
                  <a:schemeClr val="accent5">
                    <a:lumMod val="50000"/>
                  </a:schemeClr>
                </a:solidFill>
              </a:rPr>
              <a:t>Suivi et redevabilité renforcés</a:t>
            </a:r>
          </a:p>
          <a:p>
            <a:pPr marL="0" lvl="1" algn="just">
              <a:spcAft>
                <a:spcPts val="600"/>
              </a:spcAft>
              <a:defRPr/>
            </a:pPr>
            <a:r>
              <a:rPr lang="fr-FR" sz="2000" kern="0" dirty="0" smtClean="0">
                <a:solidFill>
                  <a:schemeClr val="accent5">
                    <a:lumMod val="50000"/>
                  </a:schemeClr>
                </a:solidFill>
              </a:rPr>
              <a:t>Les formations et le matériel pédagogique disponible ont permis d’outiller les cadres des ministères contributeurs afin qu’ils soient plus en mesure de mieux planifier et suivre la PNSN et son plan d’action 2021-2025</a:t>
            </a:r>
          </a:p>
          <a:p>
            <a:pPr marL="0" lvl="1">
              <a:spcAft>
                <a:spcPts val="600"/>
              </a:spcAft>
              <a:defRPr/>
            </a:pPr>
            <a:endParaRPr lang="fr-CA" sz="1400" dirty="0">
              <a:solidFill>
                <a:srgbClr val="0070C0"/>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282128" y="938397"/>
            <a:ext cx="8424936" cy="782763"/>
          </a:xfrm>
          <a:prstGeom prst="rect">
            <a:avLst/>
          </a:prstGeom>
        </p:spPr>
        <p:style>
          <a:lnRef idx="2">
            <a:schemeClr val="accent6"/>
          </a:lnRef>
          <a:fillRef idx="1">
            <a:schemeClr val="lt1"/>
          </a:fillRef>
          <a:effectRef idx="0">
            <a:schemeClr val="accent6"/>
          </a:effectRef>
          <a:fontRef idx="minor">
            <a:schemeClr val="dk1"/>
          </a:fontRef>
        </p:style>
        <p:txBody>
          <a:bodyPr>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200" b="1" dirty="0"/>
              <a:t>L’investissement dans les compétences locales est indispensable</a:t>
            </a:r>
          </a:p>
        </p:txBody>
      </p:sp>
    </p:spTree>
    <p:extLst>
      <p:ext uri="{BB962C8B-B14F-4D97-AF65-F5344CB8AC3E}">
        <p14:creationId xmlns:p14="http://schemas.microsoft.com/office/powerpoint/2010/main" val="338486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left)">
                                      <p:cBhvr>
                                        <p:cTn id="15" dur="500"/>
                                        <p:tgtEl>
                                          <p:spTgt spid="5">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left)">
                                      <p:cBhvr>
                                        <p:cTn id="19" dur="500"/>
                                        <p:tgtEl>
                                          <p:spTgt spid="5">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wipe(left)">
                                      <p:cBhvr>
                                        <p:cTn id="27" dur="500"/>
                                        <p:tgtEl>
                                          <p:spTgt spid="5">
                                            <p:txEl>
                                              <p:pRg st="5" end="5"/>
                                            </p:txEl>
                                          </p:spTgt>
                                        </p:tgtEl>
                                      </p:cBhvr>
                                    </p:animEffect>
                                  </p:childTnLst>
                                </p:cTn>
                              </p:par>
                            </p:childTnLst>
                          </p:cTn>
                        </p:par>
                        <p:par>
                          <p:cTn id="28" fill="hold">
                            <p:stCondLst>
                              <p:cond delay="3000"/>
                            </p:stCondLst>
                            <p:childTnLst>
                              <p:par>
                                <p:cTn id="29" presetID="14" presetClass="entr" presetSubtype="5" fill="hold" grpId="0" nodeType="afterEffect">
                                  <p:stCondLst>
                                    <p:cond delay="0"/>
                                  </p:stCondLst>
                                  <p:childTnLst>
                                    <p:set>
                                      <p:cBhvr>
                                        <p:cTn id="30" dur="1" fill="hold">
                                          <p:stCondLst>
                                            <p:cond delay="0"/>
                                          </p:stCondLst>
                                        </p:cTn>
                                        <p:tgtEl>
                                          <p:spTgt spid="8">
                                            <p:bg/>
                                          </p:spTgt>
                                        </p:tgtEl>
                                        <p:attrNameLst>
                                          <p:attrName>style.visibility</p:attrName>
                                        </p:attrNameLst>
                                      </p:cBhvr>
                                      <p:to>
                                        <p:strVal val="visible"/>
                                      </p:to>
                                    </p:set>
                                    <p:animEffect transition="in" filter="randombar(vertical)">
                                      <p:cBhvr>
                                        <p:cTn id="31" dur="500"/>
                                        <p:tgtEl>
                                          <p:spTgt spid="8">
                                            <p:bg/>
                                          </p:spTgt>
                                        </p:tgtEl>
                                      </p:cBhvr>
                                    </p:animEffect>
                                  </p:childTnLst>
                                </p:cTn>
                              </p:par>
                            </p:childTnLst>
                          </p:cTn>
                        </p:par>
                        <p:par>
                          <p:cTn id="32" fill="hold">
                            <p:stCondLst>
                              <p:cond delay="3500"/>
                            </p:stCondLst>
                            <p:childTnLst>
                              <p:par>
                                <p:cTn id="33" presetID="14" presetClass="entr" presetSubtype="5" fill="hold" grpId="0" nodeType="after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randombar(vertical)">
                                      <p:cBhvr>
                                        <p:cTn id="3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9</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9</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0" y="1556006"/>
            <a:ext cx="9055246" cy="4272965"/>
          </a:xfrm>
          <a:prstGeom prst="rect">
            <a:avLst/>
          </a:prstGeom>
        </p:spPr>
        <p:txBody>
          <a:bodyPr wrap="square">
            <a:spAutoFit/>
          </a:bodyPr>
          <a:lstStyle/>
          <a:p>
            <a:pPr>
              <a:spcBef>
                <a:spcPts val="2500"/>
              </a:spcBef>
            </a:pPr>
            <a:endParaRPr lang="fr-CA" sz="2200" b="1" dirty="0">
              <a:solidFill>
                <a:schemeClr val="accent1">
                  <a:lumMod val="50000"/>
                </a:schemeClr>
              </a:solidFill>
            </a:endParaRPr>
          </a:p>
          <a:p>
            <a:pPr algn="just">
              <a:spcBef>
                <a:spcPts val="2500"/>
              </a:spcBef>
            </a:pPr>
            <a:r>
              <a:rPr lang="fr-CA" sz="2200" b="1" dirty="0">
                <a:solidFill>
                  <a:schemeClr val="accent1">
                    <a:lumMod val="50000"/>
                  </a:schemeClr>
                </a:solidFill>
              </a:rPr>
              <a:t>Processus d’évaluation continue</a:t>
            </a:r>
          </a:p>
          <a:p>
            <a:pPr marL="0" lvl="1" algn="just"/>
            <a:r>
              <a:rPr lang="fr-CA" sz="2200" dirty="0">
                <a:solidFill>
                  <a:schemeClr val="accent1">
                    <a:lumMod val="50000"/>
                  </a:schemeClr>
                </a:solidFill>
              </a:rPr>
              <a:t>La PNIN procède à des évaluations avant et après chaque formation pour mesurer les progrès et ajuster les supports pédagogiques.</a:t>
            </a:r>
          </a:p>
          <a:p>
            <a:pPr marL="0" lvl="1" indent="0" algn="just">
              <a:buFont typeface="Arial" panose="020B0604020202020204" pitchFamily="34" charset="0"/>
              <a:buNone/>
            </a:pPr>
            <a:endParaRPr lang="fr-CA" sz="2200" dirty="0">
              <a:solidFill>
                <a:schemeClr val="accent1">
                  <a:lumMod val="50000"/>
                </a:schemeClr>
              </a:solidFill>
            </a:endParaRPr>
          </a:p>
          <a:p>
            <a:pPr algn="just">
              <a:spcBef>
                <a:spcPts val="2500"/>
              </a:spcBef>
              <a:spcAft>
                <a:spcPts val="600"/>
              </a:spcAft>
              <a:defRPr/>
            </a:pPr>
            <a:r>
              <a:rPr lang="fr-CA" sz="2200" b="1" dirty="0">
                <a:solidFill>
                  <a:schemeClr val="accent5"/>
                </a:solidFill>
              </a:rPr>
              <a:t>Adaptation et réplication des modules de formation</a:t>
            </a:r>
          </a:p>
          <a:p>
            <a:pPr marL="0" lvl="1" indent="0" algn="just">
              <a:spcAft>
                <a:spcPts val="600"/>
              </a:spcAft>
              <a:buFont typeface="Arial" panose="020B0604020202020204" pitchFamily="34" charset="0"/>
              <a:buNone/>
              <a:defRPr/>
            </a:pPr>
            <a:r>
              <a:rPr lang="fr-CA" sz="2200" dirty="0">
                <a:solidFill>
                  <a:schemeClr val="accent5"/>
                </a:solidFill>
              </a:rPr>
              <a:t>Les supports de formation et la pédagogie des formations sont adaptés continuellement pour tenir compte des besoins des publics cibles et sont mis à jour régulièrement.</a:t>
            </a:r>
          </a:p>
          <a:p>
            <a:pPr marL="0" lvl="1" indent="0">
              <a:spcAft>
                <a:spcPts val="600"/>
              </a:spcAft>
              <a:buNone/>
              <a:defRPr/>
            </a:pPr>
            <a:endParaRPr lang="fr-CA" sz="2200" dirty="0">
              <a:solidFill>
                <a:schemeClr val="accent5"/>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438795" y="1184349"/>
            <a:ext cx="8424936" cy="782763"/>
          </a:xfrm>
          <a:prstGeom prst="rect">
            <a:avLst/>
          </a:prstGeom>
          <a:ln>
            <a:solidFill>
              <a:srgbClr val="34AE93"/>
            </a:solidFill>
          </a:ln>
        </p:spPr>
        <p:style>
          <a:lnRef idx="2">
            <a:schemeClr val="accent6"/>
          </a:lnRef>
          <a:fillRef idx="1">
            <a:schemeClr val="lt1"/>
          </a:fillRef>
          <a:effectRef idx="0">
            <a:schemeClr val="accent6"/>
          </a:effectRef>
          <a:fontRef idx="minor">
            <a:schemeClr val="dk1"/>
          </a:fontRef>
        </p:style>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400" b="1" dirty="0"/>
              <a:t>L’amélioration continue des processus est un facteur clé, notamment dans le renforcement des capacités</a:t>
            </a:r>
            <a:endParaRPr lang="fr-FR" sz="2300" dirty="0"/>
          </a:p>
        </p:txBody>
      </p:sp>
    </p:spTree>
    <p:extLst>
      <p:ext uri="{BB962C8B-B14F-4D97-AF65-F5344CB8AC3E}">
        <p14:creationId xmlns:p14="http://schemas.microsoft.com/office/powerpoint/2010/main" val="68393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left)">
                                      <p:cBhvr>
                                        <p:cTn id="15" dur="500"/>
                                        <p:tgtEl>
                                          <p:spTgt spid="5">
                                            <p:txEl>
                                              <p:pRg st="2" end="2"/>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left)">
                                      <p:cBhvr>
                                        <p:cTn id="19" dur="500"/>
                                        <p:tgtEl>
                                          <p:spTgt spid="5">
                                            <p:txEl>
                                              <p:pRg st="4" end="4"/>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wipe(left)">
                                      <p:cBhvr>
                                        <p:cTn id="23" dur="500"/>
                                        <p:tgtEl>
                                          <p:spTgt spid="5">
                                            <p:txEl>
                                              <p:pRg st="5" end="5"/>
                                            </p:txEl>
                                          </p:spTgt>
                                        </p:tgtEl>
                                      </p:cBhvr>
                                    </p:animEffect>
                                  </p:childTnLst>
                                </p:cTn>
                              </p:par>
                            </p:childTnLst>
                          </p:cTn>
                        </p:par>
                        <p:par>
                          <p:cTn id="24" fill="hold">
                            <p:stCondLst>
                              <p:cond delay="2500"/>
                            </p:stCondLst>
                            <p:childTnLst>
                              <p:par>
                                <p:cTn id="25" presetID="14" presetClass="entr" presetSubtype="5" fill="hold" grpId="0" nodeType="afterEffect">
                                  <p:stCondLst>
                                    <p:cond delay="0"/>
                                  </p:stCondLst>
                                  <p:childTnLst>
                                    <p:set>
                                      <p:cBhvr>
                                        <p:cTn id="26" dur="1" fill="hold">
                                          <p:stCondLst>
                                            <p:cond delay="0"/>
                                          </p:stCondLst>
                                        </p:cTn>
                                        <p:tgtEl>
                                          <p:spTgt spid="8">
                                            <p:bg/>
                                          </p:spTgt>
                                        </p:tgtEl>
                                        <p:attrNameLst>
                                          <p:attrName>style.visibility</p:attrName>
                                        </p:attrNameLst>
                                      </p:cBhvr>
                                      <p:to>
                                        <p:strVal val="visible"/>
                                      </p:to>
                                    </p:set>
                                    <p:animEffect transition="in" filter="randombar(vertical)">
                                      <p:cBhvr>
                                        <p:cTn id="27" dur="500"/>
                                        <p:tgtEl>
                                          <p:spTgt spid="8">
                                            <p:bg/>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5"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randombar(vertical)">
                                      <p:cBhvr>
                                        <p:cTn id="3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10</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10</a:t>
            </a:fld>
            <a:endParaRPr lang="fr-FR" dirty="0">
              <a:latin typeface="+mj-lt"/>
            </a:endParaRPr>
          </a:p>
        </p:txBody>
      </p:sp>
      <p:sp>
        <p:nvSpPr>
          <p:cNvPr id="19" name="ZoneTexte 18"/>
          <p:cNvSpPr txBox="1"/>
          <p:nvPr/>
        </p:nvSpPr>
        <p:spPr>
          <a:xfrm>
            <a:off x="2555776" y="77027"/>
            <a:ext cx="6264696" cy="584775"/>
          </a:xfrm>
          <a:prstGeom prst="rect">
            <a:avLst/>
          </a:prstGeom>
          <a:noFill/>
        </p:spPr>
        <p:txBody>
          <a:bodyPr wrap="square" rtlCol="0">
            <a:spAutoFit/>
          </a:bodyPr>
          <a:lstStyle/>
          <a:p>
            <a:pPr defTabSz="363538">
              <a:tabLst>
                <a:tab pos="903288" algn="l"/>
                <a:tab pos="1077913" algn="l"/>
              </a:tabLst>
            </a:pPr>
            <a:r>
              <a:rPr lang="fr-FR" sz="3200" b="1" cap="small" dirty="0">
                <a:solidFill>
                  <a:srgbClr val="FFFFFF"/>
                </a:solidFill>
              </a:rPr>
              <a:t>Principales leçons apprises</a:t>
            </a:r>
          </a:p>
        </p:txBody>
      </p:sp>
      <p:sp>
        <p:nvSpPr>
          <p:cNvPr id="5" name="Rectangle 4"/>
          <p:cNvSpPr/>
          <p:nvPr/>
        </p:nvSpPr>
        <p:spPr>
          <a:xfrm>
            <a:off x="222771" y="2076065"/>
            <a:ext cx="8640960" cy="3536866"/>
          </a:xfrm>
          <a:prstGeom prst="rect">
            <a:avLst/>
          </a:prstGeom>
        </p:spPr>
        <p:txBody>
          <a:bodyPr wrap="square">
            <a:spAutoFit/>
          </a:bodyPr>
          <a:lstStyle/>
          <a:p>
            <a:pPr algn="just">
              <a:spcBef>
                <a:spcPts val="2500"/>
              </a:spcBef>
            </a:pPr>
            <a:r>
              <a:rPr lang="fr-CA" sz="2200" b="1" dirty="0">
                <a:solidFill>
                  <a:schemeClr val="accent1">
                    <a:lumMod val="50000"/>
                  </a:schemeClr>
                </a:solidFill>
              </a:rPr>
              <a:t>Documentation progressive </a:t>
            </a:r>
          </a:p>
          <a:p>
            <a:pPr marL="0" lvl="1" indent="0" algn="just">
              <a:buFont typeface="Arial" panose="020B0604020202020204" pitchFamily="34" charset="0"/>
              <a:buNone/>
            </a:pPr>
            <a:r>
              <a:rPr lang="fr-CA" sz="2200" dirty="0">
                <a:solidFill>
                  <a:schemeClr val="accent1">
                    <a:lumMod val="50000"/>
                  </a:schemeClr>
                </a:solidFill>
              </a:rPr>
              <a:t>La documentation continue des processus sous formes de communiqués de presse publiés sur le portail web de la PNIN facilite le partage efficace des connaissances et la consolidation des acquis.</a:t>
            </a:r>
          </a:p>
          <a:p>
            <a:pPr marL="0" lvl="1" algn="just">
              <a:spcBef>
                <a:spcPts val="2500"/>
              </a:spcBef>
              <a:spcAft>
                <a:spcPts val="600"/>
              </a:spcAft>
              <a:defRPr/>
            </a:pPr>
            <a:r>
              <a:rPr lang="fr-CA" sz="2200" b="1" dirty="0">
                <a:solidFill>
                  <a:schemeClr val="accent5"/>
                </a:solidFill>
              </a:rPr>
              <a:t>Portail web et archivage</a:t>
            </a:r>
          </a:p>
          <a:p>
            <a:pPr marL="0" lvl="1" algn="just">
              <a:spcAft>
                <a:spcPts val="600"/>
              </a:spcAft>
              <a:defRPr/>
            </a:pPr>
            <a:r>
              <a:rPr lang="fr-FR" sz="2200" dirty="0">
                <a:solidFill>
                  <a:schemeClr val="accent5"/>
                </a:solidFill>
              </a:rPr>
              <a:t>Le portail web est l’un des acquis les plus importants pour entre autres archiver les communiqués de la PNIN et les produits générés dans le cadre de la formulation et de la mise en œuvre des PCA</a:t>
            </a:r>
            <a:endParaRPr lang="fr-CA" sz="2200" dirty="0">
              <a:solidFill>
                <a:schemeClr val="accent5"/>
              </a:solidFill>
            </a:endParaRPr>
          </a:p>
        </p:txBody>
      </p:sp>
      <p:sp>
        <p:nvSpPr>
          <p:cNvPr id="8" name="Espace réservé du contenu 2">
            <a:extLst>
              <a:ext uri="{FF2B5EF4-FFF2-40B4-BE49-F238E27FC236}">
                <a16:creationId xmlns:a16="http://schemas.microsoft.com/office/drawing/2014/main" id="{D166A077-230D-4C7B-B9AA-2E2587798502}"/>
              </a:ext>
            </a:extLst>
          </p:cNvPr>
          <p:cNvSpPr txBox="1">
            <a:spLocks/>
          </p:cNvSpPr>
          <p:nvPr/>
        </p:nvSpPr>
        <p:spPr>
          <a:xfrm>
            <a:off x="438795" y="1184349"/>
            <a:ext cx="8424936" cy="782763"/>
          </a:xfrm>
          <a:prstGeom prst="rect">
            <a:avLst/>
          </a:prstGeom>
          <a:ln>
            <a:solidFill>
              <a:srgbClr val="0081AE"/>
            </a:solidFill>
          </a:ln>
        </p:spPr>
        <p:style>
          <a:lnRef idx="2">
            <a:schemeClr val="accent6"/>
          </a:lnRef>
          <a:fillRef idx="1">
            <a:schemeClr val="lt1"/>
          </a:fillRef>
          <a:effectRef idx="0">
            <a:schemeClr val="accent6"/>
          </a:effectRef>
          <a:fontRef idx="minor">
            <a:schemeClr val="dk1"/>
          </a:fontRef>
        </p:style>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fr-FR" sz="2400" b="1" dirty="0"/>
              <a:t>La documentation progressive des processus permet une meilleure capitalisation des acquis </a:t>
            </a:r>
          </a:p>
        </p:txBody>
      </p:sp>
    </p:spTree>
    <p:extLst>
      <p:ext uri="{BB962C8B-B14F-4D97-AF65-F5344CB8AC3E}">
        <p14:creationId xmlns:p14="http://schemas.microsoft.com/office/powerpoint/2010/main" val="4082857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4" presetClass="entr" presetSubtype="5" fill="hold" grpId="0" nodeType="afterEffect">
                                  <p:stCondLst>
                                    <p:cond delay="0"/>
                                  </p:stCondLst>
                                  <p:childTnLst>
                                    <p:set>
                                      <p:cBhvr>
                                        <p:cTn id="10" dur="1" fill="hold">
                                          <p:stCondLst>
                                            <p:cond delay="0"/>
                                          </p:stCondLst>
                                        </p:cTn>
                                        <p:tgtEl>
                                          <p:spTgt spid="8">
                                            <p:bg/>
                                          </p:spTgt>
                                        </p:tgtEl>
                                        <p:attrNameLst>
                                          <p:attrName>style.visibility</p:attrName>
                                        </p:attrNameLst>
                                      </p:cBhvr>
                                      <p:to>
                                        <p:strVal val="visible"/>
                                      </p:to>
                                    </p:set>
                                    <p:animEffect transition="in" filter="randombar(vertical)">
                                      <p:cBhvr>
                                        <p:cTn id="11" dur="500"/>
                                        <p:tgtEl>
                                          <p:spTgt spid="8">
                                            <p:bg/>
                                          </p:spTgt>
                                        </p:tgtEl>
                                      </p:cBhvr>
                                    </p:animEffect>
                                  </p:childTnLst>
                                </p:cTn>
                              </p:par>
                            </p:childTnLst>
                          </p:cTn>
                        </p:par>
                        <p:par>
                          <p:cTn id="12" fill="hold">
                            <p:stCondLst>
                              <p:cond delay="1000"/>
                            </p:stCondLst>
                            <p:childTnLst>
                              <p:par>
                                <p:cTn id="13" presetID="14" presetClass="entr" presetSubtype="5"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randombar(vertical)">
                                      <p:cBhvr>
                                        <p:cTn id="1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11</a:t>
            </a:fld>
            <a:endParaRPr lang="fr-FR" dirty="0">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11</a:t>
            </a:fld>
            <a:endParaRPr lang="fr-FR" dirty="0">
              <a:latin typeface="+mj-lt"/>
            </a:endParaRPr>
          </a:p>
        </p:txBody>
      </p:sp>
      <p:sp>
        <p:nvSpPr>
          <p:cNvPr id="19" name="ZoneTexte 18"/>
          <p:cNvSpPr txBox="1"/>
          <p:nvPr/>
        </p:nvSpPr>
        <p:spPr>
          <a:xfrm>
            <a:off x="2195736" y="-27384"/>
            <a:ext cx="4787677" cy="769441"/>
          </a:xfrm>
          <a:prstGeom prst="rect">
            <a:avLst/>
          </a:prstGeom>
          <a:noFill/>
        </p:spPr>
        <p:txBody>
          <a:bodyPr wrap="square" rtlCol="0">
            <a:spAutoFit/>
          </a:bodyPr>
          <a:lstStyle/>
          <a:p>
            <a:pPr defTabSz="363538">
              <a:tabLst>
                <a:tab pos="903288" algn="l"/>
                <a:tab pos="1077913" algn="l"/>
              </a:tabLst>
            </a:pPr>
            <a:r>
              <a:rPr lang="fr-FR" sz="4400" b="1" cap="small" dirty="0">
                <a:solidFill>
                  <a:srgbClr val="FFFFFF"/>
                </a:solidFill>
              </a:rPr>
              <a:t>Conclusion</a:t>
            </a:r>
          </a:p>
        </p:txBody>
      </p:sp>
      <p:sp>
        <p:nvSpPr>
          <p:cNvPr id="5" name="Rectangle 4"/>
          <p:cNvSpPr/>
          <p:nvPr/>
        </p:nvSpPr>
        <p:spPr>
          <a:xfrm>
            <a:off x="0" y="1177640"/>
            <a:ext cx="5220072" cy="5601533"/>
          </a:xfrm>
          <a:prstGeom prst="rect">
            <a:avLst/>
          </a:prstGeom>
        </p:spPr>
        <p:txBody>
          <a:bodyPr wrap="square">
            <a:spAutoFit/>
          </a:bodyPr>
          <a:lstStyle/>
          <a:p>
            <a:pPr algn="just">
              <a:spcBef>
                <a:spcPts val="2500"/>
              </a:spcBef>
            </a:pPr>
            <a:r>
              <a:rPr lang="fr-FR" sz="1650" b="1" dirty="0">
                <a:solidFill>
                  <a:schemeClr val="accent1">
                    <a:lumMod val="50000"/>
                  </a:schemeClr>
                </a:solidFill>
              </a:rPr>
              <a:t>Flexibilité/adaptation</a:t>
            </a:r>
          </a:p>
          <a:p>
            <a:pPr marL="0" lvl="1" indent="0" algn="just">
              <a:buNone/>
            </a:pPr>
            <a:r>
              <a:rPr lang="fr-FR" sz="1650" dirty="0">
                <a:solidFill>
                  <a:schemeClr val="accent1">
                    <a:lumMod val="50000"/>
                  </a:schemeClr>
                </a:solidFill>
              </a:rPr>
              <a:t>La flexibilité a permis d’adapter rapidement les stratégies face à un environnement changeant</a:t>
            </a:r>
          </a:p>
          <a:p>
            <a:pPr algn="just">
              <a:spcBef>
                <a:spcPts val="0"/>
              </a:spcBef>
              <a:spcAft>
                <a:spcPts val="600"/>
              </a:spcAft>
              <a:defRPr/>
            </a:pPr>
            <a:endParaRPr lang="fr-FR" sz="1650" b="1" dirty="0">
              <a:solidFill>
                <a:schemeClr val="accent1">
                  <a:lumMod val="50000"/>
                </a:schemeClr>
              </a:solidFill>
            </a:endParaRPr>
          </a:p>
          <a:p>
            <a:pPr algn="just">
              <a:spcAft>
                <a:spcPts val="600"/>
              </a:spcAft>
              <a:defRPr/>
            </a:pPr>
            <a:r>
              <a:rPr lang="fr-FR" sz="1650" b="1" dirty="0">
                <a:solidFill>
                  <a:schemeClr val="accent5"/>
                </a:solidFill>
              </a:rPr>
              <a:t>Partenariats/co-financement</a:t>
            </a:r>
          </a:p>
          <a:p>
            <a:pPr algn="just">
              <a:spcAft>
                <a:spcPts val="600"/>
              </a:spcAft>
              <a:defRPr/>
            </a:pPr>
            <a:r>
              <a:rPr lang="fr-CA" sz="1650" dirty="0">
                <a:solidFill>
                  <a:schemeClr val="accent5"/>
                </a:solidFill>
              </a:rPr>
              <a:t>La diversification des sources de financement et  le développement de nouveaux partenariats ont facilité la mise en œuvre du plan de travail </a:t>
            </a:r>
            <a:endParaRPr lang="fr-FR" sz="1650" dirty="0">
              <a:solidFill>
                <a:schemeClr val="accent5"/>
              </a:solidFill>
            </a:endParaRPr>
          </a:p>
          <a:p>
            <a:pPr algn="just">
              <a:spcAft>
                <a:spcPts val="600"/>
              </a:spcAft>
              <a:defRPr/>
            </a:pPr>
            <a:endParaRPr lang="fr-FR" sz="1650" b="1" dirty="0">
              <a:solidFill>
                <a:schemeClr val="accent6">
                  <a:lumMod val="75000"/>
                </a:schemeClr>
              </a:solidFill>
            </a:endParaRPr>
          </a:p>
          <a:p>
            <a:pPr algn="just">
              <a:spcAft>
                <a:spcPts val="600"/>
              </a:spcAft>
              <a:defRPr/>
            </a:pPr>
            <a:r>
              <a:rPr lang="fr-FR" sz="1650" b="1" dirty="0">
                <a:solidFill>
                  <a:schemeClr val="accent6">
                    <a:lumMod val="75000"/>
                  </a:schemeClr>
                </a:solidFill>
              </a:rPr>
              <a:t>Coordination/communication</a:t>
            </a:r>
          </a:p>
          <a:p>
            <a:pPr algn="just">
              <a:spcAft>
                <a:spcPts val="600"/>
              </a:spcAft>
              <a:defRPr/>
            </a:pPr>
            <a:r>
              <a:rPr lang="fr-FR" sz="1650" dirty="0">
                <a:solidFill>
                  <a:schemeClr val="accent6">
                    <a:lumMod val="75000"/>
                  </a:schemeClr>
                </a:solidFill>
              </a:rPr>
              <a:t>La coordination a permis de renforcer la synergie entre les différentes parties prenantes pour assurer la continuité </a:t>
            </a:r>
            <a:r>
              <a:rPr lang="fr-FR" sz="1650" dirty="0" smtClean="0">
                <a:solidFill>
                  <a:schemeClr val="accent6">
                    <a:lumMod val="75000"/>
                  </a:schemeClr>
                </a:solidFill>
              </a:rPr>
              <a:t>et la cohérence des </a:t>
            </a:r>
            <a:r>
              <a:rPr lang="fr-FR" sz="1650" dirty="0">
                <a:solidFill>
                  <a:schemeClr val="accent6">
                    <a:lumMod val="75000"/>
                  </a:schemeClr>
                </a:solidFill>
              </a:rPr>
              <a:t>actions prioritaires</a:t>
            </a:r>
          </a:p>
          <a:p>
            <a:pPr algn="just">
              <a:spcAft>
                <a:spcPts val="600"/>
              </a:spcAft>
              <a:defRPr/>
            </a:pPr>
            <a:endParaRPr lang="fr-FR" sz="1650" dirty="0">
              <a:solidFill>
                <a:schemeClr val="accent6">
                  <a:lumMod val="75000"/>
                </a:schemeClr>
              </a:solidFill>
            </a:endParaRPr>
          </a:p>
          <a:p>
            <a:pPr algn="just">
              <a:spcAft>
                <a:spcPts val="600"/>
              </a:spcAft>
              <a:defRPr/>
            </a:pPr>
            <a:r>
              <a:rPr lang="fr-FR" sz="1650" b="1" dirty="0">
                <a:solidFill>
                  <a:srgbClr val="0070C0"/>
                </a:solidFill>
              </a:rPr>
              <a:t>Renforcement des capacités                              </a:t>
            </a:r>
          </a:p>
          <a:p>
            <a:pPr algn="just">
              <a:spcAft>
                <a:spcPts val="600"/>
              </a:spcAft>
              <a:defRPr/>
            </a:pPr>
            <a:r>
              <a:rPr lang="fr-FR" sz="1650" dirty="0">
                <a:solidFill>
                  <a:srgbClr val="0070C0"/>
                </a:solidFill>
              </a:rPr>
              <a:t>Le renforcement des capacités locales est crucial pour la durabilité et l’amélioration des systèmes d’information nutritionnelle</a:t>
            </a:r>
          </a:p>
          <a:p>
            <a:pPr>
              <a:spcBef>
                <a:spcPts val="0"/>
              </a:spcBef>
              <a:spcAft>
                <a:spcPts val="600"/>
              </a:spcAft>
              <a:defRPr/>
            </a:pPr>
            <a:endParaRPr lang="fr-FR" sz="1600" b="1" dirty="0">
              <a:solidFill>
                <a:srgbClr val="0070C0"/>
              </a:solidFill>
            </a:endParaRPr>
          </a:p>
        </p:txBody>
      </p:sp>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0073" y="1615733"/>
            <a:ext cx="3678188" cy="4324982"/>
          </a:xfrm>
          <a:prstGeom prst="rect">
            <a:avLst/>
          </a:prstGeom>
        </p:spPr>
      </p:pic>
      <p:sp>
        <p:nvSpPr>
          <p:cNvPr id="18" name="Rectangle 17"/>
          <p:cNvSpPr/>
          <p:nvPr/>
        </p:nvSpPr>
        <p:spPr>
          <a:xfrm>
            <a:off x="2684881" y="712692"/>
            <a:ext cx="4753224" cy="523220"/>
          </a:xfrm>
          <a:prstGeom prst="rect">
            <a:avLst/>
          </a:prstGeom>
        </p:spPr>
        <p:txBody>
          <a:bodyPr wrap="none">
            <a:spAutoFit/>
          </a:bodyPr>
          <a:lstStyle/>
          <a:p>
            <a:r>
              <a:rPr lang="fr-FR" sz="2800" b="1" dirty="0"/>
              <a:t>Les facteurs de la réussite</a:t>
            </a:r>
            <a:endParaRPr lang="fr-FR" sz="2800" dirty="0"/>
          </a:p>
        </p:txBody>
      </p:sp>
    </p:spTree>
    <p:extLst>
      <p:ext uri="{BB962C8B-B14F-4D97-AF65-F5344CB8AC3E}">
        <p14:creationId xmlns:p14="http://schemas.microsoft.com/office/powerpoint/2010/main" val="58845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left)">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left)">
                                      <p:cBhvr>
                                        <p:cTn id="15" dur="500"/>
                                        <p:tgtEl>
                                          <p:spTgt spid="5">
                                            <p:txEl>
                                              <p:pRg st="1" end="1"/>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wipe(left)">
                                      <p:cBhvr>
                                        <p:cTn id="19" dur="500"/>
                                        <p:tgtEl>
                                          <p:spTgt spid="5">
                                            <p:txEl>
                                              <p:pRg st="3" end="3"/>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wipe(left)">
                                      <p:cBhvr>
                                        <p:cTn id="27" dur="500"/>
                                        <p:tgtEl>
                                          <p:spTgt spid="5">
                                            <p:txEl>
                                              <p:pRg st="7" end="7"/>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left)">
                                      <p:cBhvr>
                                        <p:cTn id="31" dur="500"/>
                                        <p:tgtEl>
                                          <p:spTgt spid="5">
                                            <p:txEl>
                                              <p:pRg st="6" end="6"/>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animEffect transition="in" filter="wipe(left)">
                                      <p:cBhvr>
                                        <p:cTn id="35" dur="500"/>
                                        <p:tgtEl>
                                          <p:spTgt spid="5">
                                            <p:txEl>
                                              <p:pRg st="9" end="9"/>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wipe(left)">
                                      <p:cBhvr>
                                        <p:cTn id="39" dur="500"/>
                                        <p:tgtEl>
                                          <p:spTgt spid="5">
                                            <p:txEl>
                                              <p:pRg st="10" end="10"/>
                                            </p:txEl>
                                          </p:spTgt>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arn(inVertical)">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dirty="0">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dirty="0">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266504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nodePh="1">
                                  <p:stCondLst>
                                    <p:cond delay="0"/>
                                  </p:stCondLst>
                                  <p:endCondLst>
                                    <p:cond evt="begin" delay="0">
                                      <p:tn val="10"/>
                                    </p:cond>
                                  </p:end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25315</TotalTime>
  <Words>853</Words>
  <Application>Microsoft Office PowerPoint</Application>
  <PresentationFormat>Affichage à l'écran (4:3)</PresentationFormat>
  <Paragraphs>109</Paragraphs>
  <Slides>12</Slides>
  <Notes>12</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12</vt:i4>
      </vt:variant>
    </vt:vector>
  </HeadingPairs>
  <TitlesOfParts>
    <vt:vector size="19" baseType="lpstr">
      <vt:lpstr>Arial</vt:lpstr>
      <vt:lpstr>Calibri</vt:lpstr>
      <vt:lpstr>Times New Roman</vt:lpstr>
      <vt:lpstr>Trebuchet MS</vt:lpstr>
      <vt:lpstr>Wingdings 2</vt:lpstr>
      <vt:lpstr>Conception personnalisée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Système d'Information pour la Nutrition</dc:title>
  <dc:creator>Almoustapha THEODORE YATTA</dc:creator>
  <cp:lastModifiedBy>Mababou Kebe (CISSSLAV)</cp:lastModifiedBy>
  <cp:revision>507</cp:revision>
  <cp:lastPrinted>2020-06-10T10:43:31Z</cp:lastPrinted>
  <dcterms:created xsi:type="dcterms:W3CDTF">2016-04-15T07:54:58Z</dcterms:created>
  <dcterms:modified xsi:type="dcterms:W3CDTF">2025-11-27T08:04:19Z</dcterms:modified>
</cp:coreProperties>
</file>